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63" autoAdjust="0"/>
  </p:normalViewPr>
  <p:slideViewPr>
    <p:cSldViewPr>
      <p:cViewPr>
        <p:scale>
          <a:sx n="50" d="100"/>
          <a:sy n="50" d="100"/>
        </p:scale>
        <p:origin x="-1372" y="-37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2699792"/>
            <a:ext cx="483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This </a:t>
            </a:r>
            <a:r>
              <a:rPr kumimoji="1" lang="en-US" altLang="ja-JP" dirty="0" err="1" smtClean="0"/>
              <a:t>ppt</a:t>
            </a:r>
            <a:r>
              <a:rPr kumimoji="1" lang="en-US" altLang="ja-JP" dirty="0" smtClean="0"/>
              <a:t> is to summarize knowledge about math.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053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9348"/>
            <a:ext cx="4793685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Standard Deviation</a:t>
            </a:r>
            <a:r>
              <a:rPr kumimoji="1" lang="en-US" altLang="ja-JP" sz="1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 smtClean="0"/>
              <a:t>Meaning: a measure of </a:t>
            </a:r>
            <a:r>
              <a:rPr kumimoji="1" lang="en-US" altLang="ja-JP" sz="1400" b="1" dirty="0" smtClean="0"/>
              <a:t>how spread out</a:t>
            </a:r>
            <a:r>
              <a:rPr kumimoji="1" lang="en-US" altLang="ja-JP" sz="1400" dirty="0" smtClean="0"/>
              <a:t> numbers 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Calculation: square root of </a:t>
            </a:r>
            <a:r>
              <a:rPr lang="en-US" altLang="ja-JP" sz="1400" b="1" dirty="0" smtClean="0"/>
              <a:t>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 smtClean="0"/>
              <a:t>Symbol: σ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(sigma)</a:t>
            </a:r>
          </a:p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Variance</a:t>
            </a:r>
            <a:r>
              <a:rPr kumimoji="1" lang="en-US" altLang="ja-JP" sz="1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Meaning: the average of the squared difference from mean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If =0, </a:t>
            </a:r>
            <a:r>
              <a:rPr lang="zh-CN" altLang="en-US" sz="1400" dirty="0" smtClean="0"/>
              <a:t>就说明一个</a:t>
            </a:r>
            <a:r>
              <a:rPr lang="en-US" altLang="zh-CN" sz="1400" dirty="0" smtClean="0"/>
              <a:t>array</a:t>
            </a:r>
            <a:r>
              <a:rPr lang="zh-CN" altLang="en-US" sz="1400" dirty="0" smtClean="0"/>
              <a:t>中所有元素都是</a:t>
            </a:r>
            <a:r>
              <a:rPr lang="en-US" altLang="zh-CN" sz="1400" dirty="0" smtClean="0"/>
              <a:t>identical</a:t>
            </a:r>
            <a:r>
              <a:rPr lang="zh-CN" altLang="en-US" sz="1400" dirty="0" smtClean="0"/>
              <a:t>的</a:t>
            </a:r>
            <a:endParaRPr lang="en-US" altLang="ja-JP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 smtClean="0"/>
              <a:t>Calculation: </a:t>
            </a:r>
            <a:r>
              <a:rPr kumimoji="1" lang="ja-JP" altLang="en-US" sz="1400" dirty="0" smtClean="0"/>
              <a:t>∑ </a:t>
            </a:r>
            <a:r>
              <a:rPr kumimoji="1" lang="en-US" altLang="ja-JP" sz="1400" dirty="0" smtClean="0"/>
              <a:t>(value - mean)**2 /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Symbol: σ**2</a:t>
            </a:r>
          </a:p>
          <a:p>
            <a:r>
              <a:rPr lang="en-US" altLang="zh-CN" sz="1400" b="1" dirty="0">
                <a:solidFill>
                  <a:srgbClr val="FF0000"/>
                </a:solidFill>
              </a:rPr>
              <a:t>Covariance</a:t>
            </a:r>
            <a:r>
              <a:rPr lang="en-US" altLang="zh-CN" sz="1400" dirty="0" smtClean="0"/>
              <a:t>: (</a:t>
            </a:r>
            <a:r>
              <a:rPr lang="zh-CN" altLang="en-US" sz="1400" dirty="0" smtClean="0"/>
              <a:t>共分散</a:t>
            </a:r>
            <a:r>
              <a:rPr lang="en-US" altLang="zh-CN" sz="1400" dirty="0" smtClean="0"/>
              <a:t>)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用来比较两个</a:t>
            </a:r>
            <a:r>
              <a:rPr lang="en-US" altLang="zh-CN" sz="1400" dirty="0" smtClean="0"/>
              <a:t>array</a:t>
            </a:r>
            <a:r>
              <a:rPr lang="zh-CN" altLang="en-US" sz="1400" dirty="0" smtClean="0"/>
              <a:t>的离散程度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Array1</a:t>
            </a:r>
            <a:r>
              <a:rPr lang="zh-CN" altLang="en-US" sz="1400" dirty="0" smtClean="0"/>
              <a:t>相对于</a:t>
            </a:r>
            <a:r>
              <a:rPr lang="en-US" altLang="zh-CN" sz="1400" dirty="0" smtClean="0"/>
              <a:t>array2</a:t>
            </a:r>
            <a:r>
              <a:rPr lang="zh-CN" altLang="en-US" sz="1400" dirty="0" smtClean="0"/>
              <a:t>元素的变化程度更大</a:t>
            </a:r>
            <a:endParaRPr lang="en-US" altLang="ja-JP" sz="1400" dirty="0" smtClean="0"/>
          </a:p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Mean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 smtClean="0"/>
              <a:t>(</a:t>
            </a:r>
            <a:r>
              <a:rPr kumimoji="1" lang="en-US" altLang="ja-JP" sz="1400" b="1" dirty="0" smtClean="0">
                <a:solidFill>
                  <a:srgbClr val="FF0000"/>
                </a:solidFill>
              </a:rPr>
              <a:t>average</a:t>
            </a:r>
            <a:r>
              <a:rPr kumimoji="1" lang="en-US" altLang="ja-JP" sz="1400" dirty="0" smtClean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Symbol: </a:t>
            </a:r>
            <a:r>
              <a:rPr lang="el-GR" altLang="ja-JP" sz="1400" dirty="0" smtClean="0"/>
              <a:t>μ</a:t>
            </a:r>
            <a:endParaRPr lang="en-US" altLang="ja-JP" sz="1400" dirty="0" smtClean="0"/>
          </a:p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Differentiation</a:t>
            </a:r>
            <a:r>
              <a:rPr kumimoji="1" lang="en-US" altLang="ja-JP" sz="1400" dirty="0" smtClean="0"/>
              <a:t>: (calculus)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 smtClean="0"/>
              <a:t>微分，计算斜率</a:t>
            </a:r>
            <a:r>
              <a:rPr kumimoji="1" lang="en-US" altLang="zh-CN" sz="1400" dirty="0" smtClean="0"/>
              <a:t>(slope)</a:t>
            </a:r>
            <a:r>
              <a:rPr kumimoji="1" lang="zh-CN" altLang="en-US" sz="1400" dirty="0" smtClean="0"/>
              <a:t>的</a:t>
            </a:r>
            <a:endParaRPr kumimoji="1"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b="1" dirty="0" smtClean="0">
                <a:solidFill>
                  <a:srgbClr val="FF0000"/>
                </a:solidFill>
              </a:rPr>
              <a:t>Derivative</a:t>
            </a:r>
            <a:r>
              <a:rPr lang="en-US" altLang="ja-JP" sz="1400" dirty="0" smtClean="0"/>
              <a:t>, </a:t>
            </a:r>
            <a:r>
              <a:rPr lang="zh-CN" altLang="en-US" sz="1400" dirty="0" smtClean="0"/>
              <a:t>别名</a:t>
            </a:r>
            <a:endParaRPr lang="en-US" altLang="zh-CN" sz="1400" dirty="0" smtClean="0"/>
          </a:p>
          <a:p>
            <a:r>
              <a:rPr kumimoji="1" lang="en-US" altLang="ja-JP" sz="1400" dirty="0" smtClean="0"/>
              <a:t>Partial derivative: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偏</a:t>
            </a:r>
            <a:r>
              <a:rPr lang="zh-CN" altLang="en-US" sz="1400" dirty="0" smtClean="0"/>
              <a:t>微分，比如一个</a:t>
            </a:r>
            <a:r>
              <a:rPr lang="en-US" altLang="zh-CN" sz="1400" dirty="0" err="1" smtClean="0"/>
              <a:t>x,y</a:t>
            </a:r>
            <a:r>
              <a:rPr lang="zh-CN" altLang="en-US" sz="1400" dirty="0" smtClean="0"/>
              <a:t>方程对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求微分</a:t>
            </a:r>
            <a:endParaRPr kumimoji="1" lang="en-US" altLang="ja-JP" sz="1400" dirty="0"/>
          </a:p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Integration</a:t>
            </a:r>
            <a:r>
              <a:rPr lang="en-US" altLang="ja-JP" sz="1400" dirty="0"/>
              <a:t>: (calculus</a:t>
            </a:r>
            <a:r>
              <a:rPr lang="en-US" altLang="ja-JP" sz="1400" dirty="0" smtClean="0"/>
              <a:t>)</a:t>
            </a:r>
            <a:endParaRPr kumimoji="1" lang="en-US" altLang="ja-JP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积分</a:t>
            </a:r>
            <a:endParaRPr lang="en-US" altLang="zh-CN" sz="1400" dirty="0" smtClean="0"/>
          </a:p>
          <a:p>
            <a:r>
              <a:rPr kumimoji="1" lang="en-US" altLang="zh-CN" sz="1400" b="1" dirty="0" smtClean="0">
                <a:solidFill>
                  <a:srgbClr val="FF0000"/>
                </a:solidFill>
              </a:rPr>
              <a:t>Diagonal</a:t>
            </a:r>
            <a:r>
              <a:rPr kumimoji="1" lang="en-US" altLang="zh-CN" sz="1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 smtClean="0"/>
              <a:t>对角线</a:t>
            </a:r>
            <a:endParaRPr kumimoji="1" lang="en-US" altLang="zh-CN" sz="1400" dirty="0" smtClean="0"/>
          </a:p>
        </p:txBody>
      </p:sp>
      <p:pic>
        <p:nvPicPr>
          <p:cNvPr id="1026" name="Picture 2" descr="C:\Users\4039222\Desktop\Greek Letters Pronou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096" y="2029272"/>
            <a:ext cx="21717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{\displaystyle S(x)={\frac {1}{1+e^{-x}}}={\frac {e^{x}}{e^{x}+1}}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AutoShape 4" descr="{\displaystyle S(x)={\frac {1}{1+e^{-x}}}={\frac {e^{x}}{e^{x}+1}}.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5292080"/>
            <a:ext cx="46396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Sigmoid</a:t>
            </a:r>
            <a:r>
              <a:rPr kumimoji="1" lang="en-US" altLang="zh-CN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/>
              <a:t>function: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一类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的总称，</a:t>
            </a:r>
            <a:r>
              <a:rPr lang="zh-CN" altLang="en-US" dirty="0"/>
              <a:t>图见左</a:t>
            </a:r>
            <a:endParaRPr lang="ja-JP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最常用的是 </a:t>
            </a:r>
            <a:r>
              <a:rPr lang="en-US" altLang="zh-CN" dirty="0" smtClean="0"/>
              <a:t>fun(x) = 1/(1+e**(-x))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在</a:t>
            </a:r>
            <a:r>
              <a:rPr lang="en-US" altLang="zh-CN" dirty="0" smtClean="0"/>
              <a:t>machine learning/deep learning</a:t>
            </a:r>
            <a:r>
              <a:rPr lang="zh-CN" altLang="en-US" dirty="0" smtClean="0"/>
              <a:t>中经常用</a:t>
            </a:r>
            <a:endParaRPr lang="en-US" altLang="zh-CN" dirty="0" smtClean="0"/>
          </a:p>
        </p:txBody>
      </p:sp>
      <p:pic>
        <p:nvPicPr>
          <p:cNvPr id="1034" name="Picture 10" descr="https://upload.wikimedia.org/wikipedia/commons/thumb/6/6f/Gjl-t%28x%29.svg/700px-Gjl-t%28x%29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19228" y="4932040"/>
            <a:ext cx="4219228" cy="210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0" y="7452320"/>
            <a:ext cx="3135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 smtClean="0">
                <a:solidFill>
                  <a:srgbClr val="FF0000"/>
                </a:solidFill>
              </a:rPr>
              <a:t>Baye’s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 theorem</a:t>
            </a:r>
            <a:r>
              <a:rPr kumimoji="1" lang="en-US" altLang="zh-CN" dirty="0" smtClean="0"/>
              <a:t>: </a:t>
            </a:r>
            <a:r>
              <a:rPr kumimoji="1" lang="zh-CN" altLang="en-US" dirty="0" smtClean="0"/>
              <a:t>条件概率</a:t>
            </a:r>
            <a:endParaRPr kumimoji="1"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P(A|B) = P(B|A) * P(A) / P(B)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031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-25402" y="-20376"/>
            <a:ext cx="6858001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Kind of ironic, but TAX and income calculation is really one of the hardest math problem~</a:t>
            </a:r>
          </a:p>
          <a:p>
            <a:r>
              <a:rPr lang="zh-CN" altLang="en-US" dirty="0" smtClean="0"/>
              <a:t>需要搞懂一下日本的</a:t>
            </a:r>
            <a:r>
              <a:rPr lang="en-US" altLang="zh-CN" dirty="0" smtClean="0"/>
              <a:t>tax system</a:t>
            </a:r>
            <a:r>
              <a:rPr lang="zh-CN" altLang="en-US" dirty="0" smtClean="0"/>
              <a:t>，以及自己的钱到底都跑哪去了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计算每个月的</a:t>
            </a:r>
            <a:r>
              <a:rPr kumimoji="1" lang="ja-JP" altLang="en-US" dirty="0" smtClean="0"/>
              <a:t>手取り</a:t>
            </a:r>
            <a:r>
              <a:rPr kumimoji="1" lang="zh-CN" altLang="en-US" dirty="0" smtClean="0"/>
              <a:t>有多少</a:t>
            </a:r>
            <a:r>
              <a:rPr kumimoji="1" lang="en-US" altLang="zh-CN" dirty="0" smtClean="0"/>
              <a:t>/Bonus</a:t>
            </a:r>
            <a:r>
              <a:rPr kumimoji="1" lang="zh-CN" altLang="en-US" dirty="0" smtClean="0"/>
              <a:t>也可以和每月工资一样算</a:t>
            </a:r>
            <a:endParaRPr kumimoji="1"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 smtClean="0"/>
              <a:t>基本工资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加班费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跟中其他公司给的钱 </a:t>
            </a:r>
            <a:r>
              <a:rPr kumimoji="1" lang="en-US" altLang="zh-CN" dirty="0" smtClean="0"/>
              <a:t>=</a:t>
            </a:r>
            <a:r>
              <a:rPr lang="zh-TW" altLang="en-US" dirty="0">
                <a:solidFill>
                  <a:srgbClr val="FF0000"/>
                </a:solidFill>
              </a:rPr>
              <a:t>所得金額（</a:t>
            </a:r>
            <a:r>
              <a:rPr lang="en-US" altLang="zh-TW" dirty="0">
                <a:solidFill>
                  <a:srgbClr val="FF0000"/>
                </a:solidFill>
              </a:rPr>
              <a:t>A</a:t>
            </a:r>
            <a:r>
              <a:rPr lang="zh-TW" altLang="en-US" dirty="0">
                <a:solidFill>
                  <a:srgbClr val="FF0000"/>
                </a:solidFill>
              </a:rPr>
              <a:t>）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所得金額（</a:t>
            </a:r>
            <a:r>
              <a:rPr lang="en-US" altLang="zh-TW" dirty="0">
                <a:solidFill>
                  <a:srgbClr val="FF0000"/>
                </a:solidFill>
              </a:rPr>
              <a:t>A</a:t>
            </a:r>
            <a:r>
              <a:rPr lang="zh-TW" altLang="en-US" dirty="0">
                <a:solidFill>
                  <a:srgbClr val="FF0000"/>
                </a:solidFill>
              </a:rPr>
              <a:t>） </a:t>
            </a:r>
            <a:r>
              <a:rPr lang="zh-CN" altLang="en-US" dirty="0" smtClean="0"/>
              <a:t>中先扣掉</a:t>
            </a:r>
            <a:r>
              <a:rPr kumimoji="1" lang="en-US" altLang="zh-CN" dirty="0" smtClean="0"/>
              <a:t>【</a:t>
            </a:r>
            <a:r>
              <a:rPr kumimoji="1" lang="ja-JP" altLang="en-US" dirty="0" smtClean="0">
                <a:solidFill>
                  <a:srgbClr val="FF0000"/>
                </a:solidFill>
              </a:rPr>
              <a:t>健康保険</a:t>
            </a:r>
            <a:r>
              <a:rPr kumimoji="1" lang="en-US" altLang="zh-CN" dirty="0" smtClean="0"/>
              <a:t>】【</a:t>
            </a:r>
            <a:r>
              <a:rPr kumimoji="1" lang="ja-JP" altLang="en-US" dirty="0" smtClean="0">
                <a:solidFill>
                  <a:srgbClr val="FF0000"/>
                </a:solidFill>
              </a:rPr>
              <a:t>厚生年金保険</a:t>
            </a:r>
            <a:r>
              <a:rPr kumimoji="1" lang="en-US" altLang="zh-CN" dirty="0" smtClean="0"/>
              <a:t>】【</a:t>
            </a:r>
            <a:r>
              <a:rPr kumimoji="1" lang="ja-JP" altLang="en-US" dirty="0" smtClean="0">
                <a:solidFill>
                  <a:srgbClr val="FF0000"/>
                </a:solidFill>
              </a:rPr>
              <a:t>雇用保険</a:t>
            </a:r>
            <a:r>
              <a:rPr kumimoji="1" lang="en-US" altLang="zh-CN" dirty="0" smtClean="0"/>
              <a:t>】</a:t>
            </a:r>
            <a:r>
              <a:rPr lang="en-US" altLang="zh-CN" dirty="0" smtClean="0"/>
              <a:t>(</a:t>
            </a:r>
            <a:r>
              <a:rPr lang="zh-CN" altLang="en-US" dirty="0" smtClean="0"/>
              <a:t>就是</a:t>
            </a:r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所得控除額（</a:t>
            </a:r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</a:t>
            </a: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）</a:t>
            </a:r>
            <a:r>
              <a:rPr lang="en-US" altLang="zh-CN" dirty="0" smtClean="0"/>
              <a:t>)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个；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注意有些根据月收入</a:t>
            </a:r>
            <a:r>
              <a:rPr lang="zh-CN" altLang="en-US" dirty="0" smtClean="0"/>
              <a:t>的</a:t>
            </a:r>
            <a:r>
              <a:rPr lang="en-US" altLang="zh-CN" dirty="0" smtClean="0"/>
              <a:t>%</a:t>
            </a:r>
            <a:r>
              <a:rPr lang="zh-CN" altLang="en-US" dirty="0" smtClean="0"/>
              <a:t>来定也有些固定，还有公司也可能会规</a:t>
            </a:r>
            <a:r>
              <a:rPr lang="zh-CN" altLang="en-US" dirty="0"/>
              <a:t>定</a:t>
            </a:r>
            <a:r>
              <a:rPr lang="en-US" altLang="zh-CN" dirty="0" smtClean="0"/>
              <a:t>employee</a:t>
            </a:r>
            <a:r>
              <a:rPr lang="zh-CN" altLang="en-US" dirty="0" smtClean="0"/>
              <a:t>负担多少，公司补助多少等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，计算方法</a:t>
            </a:r>
            <a:endParaRPr kumimoji="1" lang="en-US" altLang="zh-CN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</a:rPr>
              <a:t>所得金額（</a:t>
            </a:r>
            <a:r>
              <a:rPr lang="en-US" altLang="zh-TW" dirty="0">
                <a:solidFill>
                  <a:srgbClr val="FF0000"/>
                </a:solidFill>
              </a:rPr>
              <a:t>A</a:t>
            </a:r>
            <a:r>
              <a:rPr lang="zh-TW" altLang="en-US" dirty="0">
                <a:solidFill>
                  <a:srgbClr val="FF0000"/>
                </a:solidFill>
              </a:rPr>
              <a:t>） </a:t>
            </a:r>
            <a:r>
              <a:rPr lang="zh-TW" altLang="en-US" dirty="0"/>
              <a:t>－ </a:t>
            </a:r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所得控除額（</a:t>
            </a:r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</a:t>
            </a:r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）</a:t>
            </a:r>
            <a:endParaRPr lang="en-US" altLang="zh-CN" u="sng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Tax</a:t>
            </a:r>
            <a:r>
              <a:rPr lang="zh-CN" altLang="en-US" dirty="0" smtClean="0"/>
              <a:t>中计算</a:t>
            </a:r>
            <a:r>
              <a:rPr lang="en-US" altLang="zh-CN" dirty="0" smtClean="0"/>
              <a:t>【</a:t>
            </a:r>
            <a:r>
              <a:rPr lang="ja-JP" altLang="en-US" dirty="0" smtClean="0">
                <a:solidFill>
                  <a:srgbClr val="FF0000"/>
                </a:solidFill>
              </a:rPr>
              <a:t>所得税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，根据收入不同而不同，计算方法，税率见上表</a:t>
            </a:r>
            <a:endParaRPr lang="en-US" altLang="zh-CN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TW" altLang="en-US" dirty="0"/>
              <a:t>所得税額 </a:t>
            </a:r>
            <a:r>
              <a:rPr lang="en-US" altLang="zh-TW" dirty="0"/>
              <a:t>= </a:t>
            </a:r>
            <a:r>
              <a:rPr lang="zh-TW" altLang="en-US" dirty="0"/>
              <a:t>（</a:t>
            </a:r>
            <a:r>
              <a:rPr lang="zh-TW" altLang="en-US" dirty="0">
                <a:solidFill>
                  <a:srgbClr val="FF0000"/>
                </a:solidFill>
              </a:rPr>
              <a:t>所得金額（</a:t>
            </a:r>
            <a:r>
              <a:rPr lang="en-US" altLang="zh-TW" dirty="0">
                <a:solidFill>
                  <a:srgbClr val="FF0000"/>
                </a:solidFill>
              </a:rPr>
              <a:t>A</a:t>
            </a:r>
            <a:r>
              <a:rPr lang="zh-TW" altLang="en-US" dirty="0">
                <a:solidFill>
                  <a:srgbClr val="FF0000"/>
                </a:solidFill>
              </a:rPr>
              <a:t>） </a:t>
            </a:r>
            <a:r>
              <a:rPr lang="zh-TW" altLang="en-US" dirty="0"/>
              <a:t>－ </a:t>
            </a:r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所得控除額（</a:t>
            </a:r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</a:t>
            </a:r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）</a:t>
            </a:r>
            <a:r>
              <a:rPr lang="zh-TW" altLang="en-US" dirty="0"/>
              <a:t>） </a:t>
            </a:r>
            <a:r>
              <a:rPr lang="en-US" altLang="zh-TW" dirty="0"/>
              <a:t>× </a:t>
            </a:r>
            <a:r>
              <a:rPr lang="zh-TW" altLang="en-US" dirty="0"/>
              <a:t>税率 </a:t>
            </a:r>
            <a:r>
              <a:rPr lang="en-US" altLang="zh-TW" dirty="0"/>
              <a:t>- 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税額控除額（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）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Tax</a:t>
            </a:r>
            <a:r>
              <a:rPr lang="zh-CN" altLang="en-US" dirty="0" smtClean="0"/>
              <a:t>中，从第二年开始要收</a:t>
            </a:r>
            <a:r>
              <a:rPr lang="en-US" altLang="zh-CN" dirty="0" smtClean="0"/>
              <a:t>【</a:t>
            </a:r>
            <a:r>
              <a:rPr lang="ja-JP" altLang="en-US" dirty="0" smtClean="0">
                <a:solidFill>
                  <a:srgbClr val="FF0000"/>
                </a:solidFill>
              </a:rPr>
              <a:t>住民税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，这个包括</a:t>
            </a:r>
            <a:r>
              <a:rPr lang="en-US" altLang="zh-CN" dirty="0" smtClean="0"/>
              <a:t>【</a:t>
            </a:r>
            <a:r>
              <a:rPr lang="ja-JP" altLang="en-US" dirty="0">
                <a:solidFill>
                  <a:srgbClr val="FF0000"/>
                </a:solidFill>
              </a:rPr>
              <a:t>均等割額</a:t>
            </a:r>
            <a:r>
              <a:rPr lang="en-US" altLang="zh-CN" dirty="0" smtClean="0"/>
              <a:t>】(</a:t>
            </a:r>
            <a:r>
              <a:rPr lang="zh-CN" altLang="en-US" dirty="0" smtClean="0"/>
              <a:t>固定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【</a:t>
            </a:r>
            <a:r>
              <a:rPr lang="ja-JP" altLang="en-US" dirty="0">
                <a:solidFill>
                  <a:srgbClr val="FF0000"/>
                </a:solidFill>
              </a:rPr>
              <a:t>所得割額</a:t>
            </a:r>
            <a:r>
              <a:rPr lang="en-US" altLang="zh-CN" dirty="0" smtClean="0"/>
              <a:t>】(</a:t>
            </a:r>
            <a:r>
              <a:rPr lang="zh-CN" altLang="en-US" dirty="0" smtClean="0"/>
              <a:t>根据收入</a:t>
            </a:r>
            <a:r>
              <a:rPr lang="en-US" altLang="zh-CN" dirty="0" smtClean="0"/>
              <a:t>/</a:t>
            </a:r>
            <a:r>
              <a:rPr lang="zh-CN" altLang="en-US" dirty="0"/>
              <a:t>居住地</a:t>
            </a:r>
            <a:r>
              <a:rPr lang="zh-CN" altLang="en-US" dirty="0" smtClean="0"/>
              <a:t>变动，税率一般是</a:t>
            </a:r>
            <a:r>
              <a:rPr lang="en-US" altLang="zh-CN" dirty="0" smtClean="0"/>
              <a:t>10%)</a:t>
            </a:r>
            <a:r>
              <a:rPr lang="zh-CN" altLang="en-US" dirty="0" smtClean="0"/>
              <a:t>，然后每个还包括</a:t>
            </a:r>
            <a:r>
              <a:rPr lang="en-US" altLang="zh-CN" dirty="0" smtClean="0"/>
              <a:t>【</a:t>
            </a:r>
            <a:r>
              <a:rPr lang="zh-CN" altLang="en-US" b="1" dirty="0"/>
              <a:t>道府県民税</a:t>
            </a:r>
            <a:r>
              <a:rPr lang="en-US" altLang="zh-CN" b="1" dirty="0"/>
              <a:t>】</a:t>
            </a:r>
            <a:r>
              <a:rPr lang="zh-CN" altLang="en-US" b="1" dirty="0"/>
              <a:t>＋</a:t>
            </a:r>
            <a:r>
              <a:rPr lang="en-US" altLang="zh-CN" b="1" dirty="0"/>
              <a:t>【</a:t>
            </a:r>
            <a:r>
              <a:rPr lang="zh-CN" altLang="en-US" b="1" dirty="0"/>
              <a:t>市町村民税</a:t>
            </a:r>
            <a:r>
              <a:rPr lang="en-US" altLang="zh-CN" b="1" dirty="0" smtClean="0"/>
              <a:t>】</a:t>
            </a:r>
            <a:endParaRPr lang="en-US" altLang="zh-CN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其中</a:t>
            </a:r>
            <a:r>
              <a:rPr lang="zh-TW" altLang="en-US" dirty="0"/>
              <a:t>所得割</a:t>
            </a:r>
            <a:r>
              <a:rPr lang="zh-TW" altLang="en-US" dirty="0" smtClean="0"/>
              <a:t>額</a:t>
            </a:r>
            <a:r>
              <a:rPr lang="zh-CN" altLang="en-US" dirty="0" smtClean="0"/>
              <a:t>的计算和</a:t>
            </a:r>
            <a:r>
              <a:rPr lang="zh-TW" altLang="en-US" dirty="0"/>
              <a:t>所得税額 </a:t>
            </a:r>
            <a:r>
              <a:rPr lang="zh-CN" altLang="en-US" dirty="0" smtClean="0"/>
              <a:t>基本一样，</a:t>
            </a:r>
            <a:r>
              <a:rPr lang="zh-TW" altLang="en-US" dirty="0" smtClean="0"/>
              <a:t>所得割</a:t>
            </a:r>
            <a:r>
              <a:rPr lang="zh-TW" altLang="en-US" dirty="0"/>
              <a:t>額 </a:t>
            </a:r>
            <a:r>
              <a:rPr lang="en-US" altLang="zh-TW" dirty="0"/>
              <a:t>=</a:t>
            </a:r>
            <a:r>
              <a:rPr lang="zh-TW" altLang="en-US" dirty="0"/>
              <a:t>（</a:t>
            </a:r>
            <a:r>
              <a:rPr lang="zh-TW" altLang="en-US" dirty="0">
                <a:solidFill>
                  <a:srgbClr val="FF0000"/>
                </a:solidFill>
              </a:rPr>
              <a:t>所得金額（</a:t>
            </a:r>
            <a:r>
              <a:rPr lang="en-US" altLang="zh-TW" dirty="0">
                <a:solidFill>
                  <a:srgbClr val="FF0000"/>
                </a:solidFill>
              </a:rPr>
              <a:t>A</a:t>
            </a:r>
            <a:r>
              <a:rPr lang="zh-TW" altLang="en-US" dirty="0">
                <a:solidFill>
                  <a:srgbClr val="FF0000"/>
                </a:solidFill>
              </a:rPr>
              <a:t>） </a:t>
            </a:r>
            <a:r>
              <a:rPr lang="zh-TW" altLang="en-US" dirty="0"/>
              <a:t>－ </a:t>
            </a:r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所得控除額（</a:t>
            </a:r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</a:t>
            </a:r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）</a:t>
            </a:r>
            <a:r>
              <a:rPr lang="zh-TW" altLang="en-US" dirty="0"/>
              <a:t>） </a:t>
            </a:r>
            <a:r>
              <a:rPr lang="en-US" altLang="zh-TW" dirty="0"/>
              <a:t>× </a:t>
            </a:r>
            <a:r>
              <a:rPr lang="zh-TW" altLang="en-US" dirty="0"/>
              <a:t>税率</a:t>
            </a:r>
            <a:r>
              <a:rPr lang="en-US" altLang="zh-TW" dirty="0"/>
              <a:t>(10%) - 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税額控除額（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）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结论，</a:t>
            </a:r>
            <a:r>
              <a:rPr lang="ja-JP" altLang="en-US" dirty="0" smtClean="0"/>
              <a:t>手取り</a:t>
            </a:r>
            <a:r>
              <a:rPr lang="en-US" altLang="ja-JP" dirty="0" smtClean="0"/>
              <a:t>=</a:t>
            </a:r>
            <a:r>
              <a:rPr lang="zh-TW" altLang="en-US" dirty="0" smtClean="0">
                <a:solidFill>
                  <a:srgbClr val="FF0000"/>
                </a:solidFill>
              </a:rPr>
              <a:t>所得</a:t>
            </a:r>
            <a:r>
              <a:rPr lang="zh-TW" altLang="en-US" dirty="0">
                <a:solidFill>
                  <a:srgbClr val="FF0000"/>
                </a:solidFill>
              </a:rPr>
              <a:t>金額（</a:t>
            </a:r>
            <a:r>
              <a:rPr lang="en-US" altLang="zh-TW" dirty="0">
                <a:solidFill>
                  <a:srgbClr val="FF0000"/>
                </a:solidFill>
              </a:rPr>
              <a:t>A</a:t>
            </a:r>
            <a:r>
              <a:rPr lang="zh-TW" altLang="en-US" dirty="0">
                <a:solidFill>
                  <a:srgbClr val="FF0000"/>
                </a:solidFill>
              </a:rPr>
              <a:t>） </a:t>
            </a:r>
            <a:r>
              <a:rPr lang="en-US" altLang="zh-TW" dirty="0" smtClean="0">
                <a:solidFill>
                  <a:srgbClr val="FF0000"/>
                </a:solidFill>
              </a:rPr>
              <a:t>- </a:t>
            </a: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所得</a:t>
            </a:r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控除額（</a:t>
            </a:r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</a:t>
            </a: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）</a:t>
            </a:r>
            <a:r>
              <a:rPr lang="en-US" altLang="zh-TW" dirty="0" smtClean="0"/>
              <a:t>- </a:t>
            </a:r>
            <a:r>
              <a:rPr lang="en-US" altLang="zh-CN" dirty="0"/>
              <a:t>【</a:t>
            </a:r>
            <a:r>
              <a:rPr lang="ja-JP" altLang="en-US" dirty="0">
                <a:solidFill>
                  <a:srgbClr val="FF0000"/>
                </a:solidFill>
              </a:rPr>
              <a:t>所得税</a:t>
            </a:r>
            <a:r>
              <a:rPr lang="en-US" altLang="zh-CN" dirty="0" smtClean="0"/>
              <a:t>】 - </a:t>
            </a:r>
            <a:r>
              <a:rPr lang="en-US" altLang="zh-CN" dirty="0"/>
              <a:t>【</a:t>
            </a:r>
            <a:r>
              <a:rPr lang="ja-JP" altLang="en-US" dirty="0">
                <a:solidFill>
                  <a:srgbClr val="FF0000"/>
                </a:solidFill>
              </a:rPr>
              <a:t>住民税</a:t>
            </a:r>
            <a:r>
              <a:rPr lang="en-US" altLang="zh-CN" dirty="0" smtClean="0"/>
              <a:t>】</a:t>
            </a:r>
            <a:r>
              <a:rPr lang="ja-JP" altLang="en-US" dirty="0" smtClean="0"/>
              <a:t>の</a:t>
            </a:r>
            <a:r>
              <a:rPr lang="ja-JP" altLang="en-US" dirty="0">
                <a:solidFill>
                  <a:srgbClr val="FF0000"/>
                </a:solidFill>
              </a:rPr>
              <a:t>均等割</a:t>
            </a:r>
            <a:r>
              <a:rPr lang="ja-JP" altLang="en-US" dirty="0" smtClean="0">
                <a:solidFill>
                  <a:srgbClr val="FF0000"/>
                </a:solidFill>
              </a:rPr>
              <a:t>額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r>
              <a:rPr lang="en-US" altLang="ja-JP" dirty="0" smtClean="0"/>
              <a:t>-</a:t>
            </a:r>
            <a:r>
              <a:rPr lang="en-US" altLang="zh-CN" dirty="0" smtClean="0"/>
              <a:t>【</a:t>
            </a:r>
            <a:r>
              <a:rPr lang="ja-JP" altLang="en-US" dirty="0">
                <a:solidFill>
                  <a:srgbClr val="FF0000"/>
                </a:solidFill>
              </a:rPr>
              <a:t>住民税</a:t>
            </a:r>
            <a:r>
              <a:rPr lang="en-US" altLang="zh-CN" dirty="0"/>
              <a:t>】</a:t>
            </a:r>
            <a:r>
              <a:rPr lang="ja-JP" altLang="en-US" dirty="0" smtClean="0"/>
              <a:t>の</a:t>
            </a:r>
            <a:r>
              <a:rPr lang="ja-JP" altLang="en-US" dirty="0">
                <a:solidFill>
                  <a:srgbClr val="FF0000"/>
                </a:solidFill>
              </a:rPr>
              <a:t>所得割額</a:t>
            </a:r>
            <a:endParaRPr lang="en-US" altLang="zh-TW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怎样利用 </a:t>
            </a:r>
            <a:r>
              <a:rPr lang="en-US" altLang="zh-CN" dirty="0" smtClean="0"/>
              <a:t>【</a:t>
            </a:r>
            <a:r>
              <a:rPr lang="ja-JP" altLang="en-US" b="1" u="sng" dirty="0"/>
              <a:t>扶養</a:t>
            </a:r>
            <a:r>
              <a:rPr lang="ja-JP" altLang="en-US" b="1" u="sng" dirty="0" smtClean="0"/>
              <a:t>控除</a:t>
            </a:r>
            <a:r>
              <a:rPr lang="en-US" altLang="zh-CN" dirty="0" smtClean="0"/>
              <a:t>】,</a:t>
            </a:r>
            <a:r>
              <a:rPr lang="zh-CN" altLang="en-US" dirty="0" smtClean="0"/>
              <a:t>就是提升</a:t>
            </a:r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所得控除額（</a:t>
            </a:r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</a:t>
            </a: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）</a:t>
            </a:r>
            <a:r>
              <a:rPr lang="zh-CN" altLang="en-US" dirty="0" smtClean="0"/>
              <a:t>从而降低</a:t>
            </a:r>
            <a:r>
              <a:rPr lang="en-US" altLang="zh-CN" dirty="0" smtClean="0"/>
              <a:t>【</a:t>
            </a:r>
            <a:r>
              <a:rPr lang="ja-JP" altLang="en-US" dirty="0">
                <a:solidFill>
                  <a:srgbClr val="FF0000"/>
                </a:solidFill>
              </a:rPr>
              <a:t>所得税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和</a:t>
            </a:r>
            <a:r>
              <a:rPr lang="en-US" altLang="zh-CN" dirty="0" smtClean="0"/>
              <a:t>【</a:t>
            </a:r>
            <a:r>
              <a:rPr lang="ja-JP" altLang="en-US" dirty="0">
                <a:solidFill>
                  <a:srgbClr val="FF0000"/>
                </a:solidFill>
              </a:rPr>
              <a:t>住民税</a:t>
            </a:r>
            <a:r>
              <a:rPr lang="en-US" altLang="zh-CN" dirty="0"/>
              <a:t>】</a:t>
            </a:r>
            <a:r>
              <a:rPr lang="ja-JP" altLang="en-US" dirty="0"/>
              <a:t>の</a:t>
            </a:r>
            <a:r>
              <a:rPr lang="ja-JP" altLang="en-US" dirty="0">
                <a:solidFill>
                  <a:srgbClr val="FF0000"/>
                </a:solidFill>
              </a:rPr>
              <a:t>所得割</a:t>
            </a:r>
            <a:r>
              <a:rPr lang="ja-JP" altLang="en-US" dirty="0" smtClean="0">
                <a:solidFill>
                  <a:srgbClr val="FF0000"/>
                </a:solidFill>
              </a:rPr>
              <a:t>額</a:t>
            </a:r>
            <a:r>
              <a:rPr lang="zh-CN" altLang="en-US" dirty="0" smtClean="0"/>
              <a:t>，来提升</a:t>
            </a:r>
            <a:r>
              <a:rPr lang="ja-JP" altLang="en-US" dirty="0" smtClean="0"/>
              <a:t>手取り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首先要证明亲属是</a:t>
            </a:r>
            <a:r>
              <a:rPr lang="en-US" altLang="zh-CN" dirty="0" smtClean="0"/>
              <a:t>【</a:t>
            </a:r>
            <a:r>
              <a:rPr lang="ja-JP" altLang="en-US" dirty="0" smtClean="0"/>
              <a:t> </a:t>
            </a:r>
            <a:r>
              <a:rPr lang="en-US" altLang="ja-JP" dirty="0"/>
              <a:t>6</a:t>
            </a:r>
            <a:r>
              <a:rPr lang="ja-JP" altLang="en-US" dirty="0"/>
              <a:t>親等内の血族及び</a:t>
            </a:r>
            <a:r>
              <a:rPr lang="en-US" altLang="ja-JP" dirty="0"/>
              <a:t>3</a:t>
            </a:r>
            <a:r>
              <a:rPr lang="ja-JP" altLang="en-US" dirty="0"/>
              <a:t>親等内の姻族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，并且</a:t>
            </a:r>
            <a:r>
              <a:rPr lang="en-US" altLang="zh-CN" dirty="0" smtClean="0"/>
              <a:t>【</a:t>
            </a:r>
            <a:r>
              <a:rPr lang="ja-JP" altLang="en-US" dirty="0"/>
              <a:t>納税者と生計を一にしていること</a:t>
            </a:r>
            <a:r>
              <a:rPr lang="en-US" altLang="zh-CN" dirty="0" smtClean="0"/>
              <a:t>】(</a:t>
            </a:r>
            <a:r>
              <a:rPr lang="zh-CN" altLang="en-US" dirty="0" smtClean="0"/>
              <a:t>通过每年往国内打钱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，以及那个亲属</a:t>
            </a:r>
            <a:r>
              <a:rPr lang="en-US" altLang="zh-CN" dirty="0" smtClean="0"/>
              <a:t>【</a:t>
            </a:r>
            <a:r>
              <a:rPr lang="ja-JP" altLang="en-US" dirty="0"/>
              <a:t>年間の合計所得金額が</a:t>
            </a:r>
            <a:r>
              <a:rPr lang="en-US" altLang="ja-JP" dirty="0"/>
              <a:t>38</a:t>
            </a:r>
            <a:r>
              <a:rPr lang="ja-JP" altLang="en-US" dirty="0"/>
              <a:t>万円以下であること</a:t>
            </a:r>
            <a:r>
              <a:rPr lang="en-US" altLang="zh-CN" dirty="0" smtClean="0"/>
              <a:t>】(</a:t>
            </a:r>
            <a:r>
              <a:rPr lang="zh-CN" altLang="en-US" dirty="0" smtClean="0"/>
              <a:t>这点解释一下就是，那个亲属的</a:t>
            </a:r>
            <a:r>
              <a:rPr lang="zh-CN" altLang="en-US" b="1" dirty="0" smtClean="0"/>
              <a:t>年收</a:t>
            </a:r>
            <a:r>
              <a:rPr lang="zh-CN" altLang="en-US" dirty="0" smtClean="0"/>
              <a:t>没有超过</a:t>
            </a:r>
            <a:r>
              <a:rPr lang="en-US" altLang="zh-CN" dirty="0" smtClean="0"/>
              <a:t>103</a:t>
            </a:r>
            <a:r>
              <a:rPr lang="zh-CN" altLang="en-US" dirty="0" smtClean="0"/>
              <a:t>万，</a:t>
            </a:r>
            <a:r>
              <a:rPr lang="en-US" altLang="zh-CN" dirty="0" smtClean="0"/>
              <a:t>103</a:t>
            </a:r>
            <a:r>
              <a:rPr lang="zh-CN" altLang="en-US" dirty="0" smtClean="0"/>
              <a:t>万之中减掉每个人都要交的</a:t>
            </a:r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所得控除</a:t>
            </a: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額</a:t>
            </a:r>
            <a:r>
              <a:rPr lang="en-US" altLang="zh-CN" dirty="0" smtClean="0"/>
              <a:t>65</a:t>
            </a:r>
            <a:r>
              <a:rPr lang="zh-CN" altLang="en-US" dirty="0" smtClean="0"/>
              <a:t>万，就只剩</a:t>
            </a:r>
            <a:r>
              <a:rPr lang="en-US" altLang="zh-CN" dirty="0" smtClean="0"/>
              <a:t>38</a:t>
            </a:r>
            <a:r>
              <a:rPr lang="zh-CN" altLang="en-US" dirty="0"/>
              <a:t>万</a:t>
            </a:r>
            <a:r>
              <a:rPr lang="zh-CN" altLang="en-US" dirty="0" smtClean="0"/>
              <a:t>了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要看我有几个抚养人</a:t>
            </a:r>
            <a:r>
              <a:rPr lang="en-US" altLang="zh-CN" dirty="0" smtClean="0"/>
              <a:t>(</a:t>
            </a:r>
            <a:r>
              <a:rPr lang="zh-CN" altLang="en-US" dirty="0" smtClean="0"/>
              <a:t>法律上并没有明确的限制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，每年往国内送金送了多少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一个人能免多少见下表，我的情况应该是一个人能免</a:t>
            </a:r>
            <a:r>
              <a:rPr lang="en-US" altLang="zh-CN" dirty="0" smtClean="0"/>
              <a:t>38</a:t>
            </a:r>
            <a:r>
              <a:rPr lang="zh-CN" altLang="en-US" dirty="0" smtClean="0"/>
              <a:t>万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所以计算应该是</a:t>
            </a:r>
            <a:r>
              <a:rPr lang="en-US" altLang="zh-CN" dirty="0" smtClean="0"/>
              <a:t>:</a:t>
            </a:r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所得控除</a:t>
            </a: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額 </a:t>
            </a:r>
            <a:r>
              <a:rPr lang="en-US" altLang="zh-TW" dirty="0" smtClean="0"/>
              <a:t>= </a:t>
            </a:r>
            <a:r>
              <a:rPr lang="zh-CN" altLang="en-US" dirty="0" smtClean="0"/>
              <a:t>抚养人数 </a:t>
            </a:r>
            <a:r>
              <a:rPr lang="en-US" altLang="zh-CN" dirty="0" smtClean="0"/>
              <a:t>x 38</a:t>
            </a:r>
            <a:r>
              <a:rPr lang="zh-CN" altLang="en-US" dirty="0" smtClean="0"/>
              <a:t>万</a:t>
            </a:r>
            <a:endParaRPr lang="en-US" altLang="zh-CN" dirty="0" smtClean="0"/>
          </a:p>
        </p:txBody>
      </p:sp>
      <p:pic>
        <p:nvPicPr>
          <p:cNvPr id="1026" name="Picture 2" descr="æåãéé¡ã®ã¤ã¡ã¼ã¸ï¼å³è§£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23528"/>
            <a:ext cx="57150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6925072" y="-602695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「その他の手当」</a:t>
            </a:r>
            <a:r>
              <a:rPr lang="en-US" altLang="ja-JP" dirty="0" smtClean="0"/>
              <a:t>include: </a:t>
            </a:r>
            <a:r>
              <a:rPr lang="ja-JP" altLang="en-US" dirty="0" smtClean="0"/>
              <a:t>資格手当（特定な資格を持っているから貰える給料）、住宅関連手当、出張手当（</a:t>
            </a:r>
            <a:r>
              <a:rPr lang="ja-JP" altLang="en-US" dirty="0" smtClean="0">
                <a:solidFill>
                  <a:srgbClr val="FF0000"/>
                </a:solidFill>
              </a:rPr>
              <a:t>非課税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58000" y="3552503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「健康保険など」</a:t>
            </a:r>
            <a:r>
              <a:rPr lang="en-US" altLang="ja-JP" dirty="0" smtClean="0"/>
              <a:t>also include: </a:t>
            </a:r>
            <a:r>
              <a:rPr lang="ja-JP" altLang="en-US" dirty="0" smtClean="0"/>
              <a:t>介護保険（ないなら０円）、雇用保険（</a:t>
            </a:r>
            <a:r>
              <a:rPr lang="zh-CN" altLang="en-US" dirty="0" smtClean="0"/>
              <a:t>扣</a:t>
            </a:r>
            <a:r>
              <a:rPr lang="en-US" altLang="zh-CN" dirty="0" smtClean="0"/>
              <a:t>%</a:t>
            </a:r>
            <a:r>
              <a:rPr lang="zh-CN" altLang="en-US" dirty="0" smtClean="0"/>
              <a:t>多少根据从事产业不同而不同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45531" y="4365268"/>
            <a:ext cx="56166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「所得税」：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每个</a:t>
            </a:r>
            <a:r>
              <a:rPr lang="zh-CN" altLang="en-US" dirty="0" smtClean="0"/>
              <a:t>月的给料中，先去除保险等，再计算所得税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每个月先大致算出一个数字，年末的</a:t>
            </a:r>
            <a:r>
              <a:rPr lang="ja-JP" altLang="en-US" dirty="0" smtClean="0"/>
              <a:t>「</a:t>
            </a:r>
            <a:r>
              <a:rPr lang="ja-JP" altLang="en-US" dirty="0"/>
              <a:t>年末調整」（あるいは確定申告</a:t>
            </a:r>
            <a:r>
              <a:rPr lang="ja-JP" altLang="en-US" dirty="0" smtClean="0"/>
              <a:t>）</a:t>
            </a:r>
            <a:r>
              <a:rPr lang="zh-CN" altLang="en-US" dirty="0" smtClean="0"/>
              <a:t>再精算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Bonus</a:t>
            </a:r>
            <a:r>
              <a:rPr lang="zh-CN" altLang="en-US" dirty="0" smtClean="0"/>
              <a:t>的所得税计算</a:t>
            </a:r>
            <a:r>
              <a:rPr lang="en-US" altLang="zh-CN" dirty="0" smtClean="0"/>
              <a:t>%</a:t>
            </a:r>
            <a:r>
              <a:rPr lang="zh-CN" altLang="en-US" dirty="0" smtClean="0"/>
              <a:t>会比每个月的给料的</a:t>
            </a:r>
            <a:r>
              <a:rPr lang="en-US" altLang="zh-CN" dirty="0" smtClean="0"/>
              <a:t>%</a:t>
            </a:r>
            <a:r>
              <a:rPr lang="zh-CN" altLang="en-US" dirty="0" smtClean="0"/>
              <a:t>大</a:t>
            </a:r>
            <a:endParaRPr lang="en-US" altLang="ja-JP" dirty="0" smtClean="0"/>
          </a:p>
          <a:p>
            <a:r>
              <a:rPr lang="ja-JP" altLang="en-US" dirty="0" smtClean="0"/>
              <a:t>「住民税」</a:t>
            </a:r>
            <a:r>
              <a:rPr lang="en-US" altLang="ja-JP" dirty="0" smtClean="0"/>
              <a:t>:</a:t>
            </a:r>
            <a:r>
              <a:rPr lang="ja-JP" altLang="en-US" dirty="0" smtClean="0"/>
              <a:t>　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FF0000"/>
                </a:solidFill>
              </a:rPr>
              <a:t>bonus</a:t>
            </a:r>
            <a:r>
              <a:rPr lang="ja-JP" altLang="en-US" dirty="0" smtClean="0">
                <a:solidFill>
                  <a:srgbClr val="FF0000"/>
                </a:solidFill>
              </a:rPr>
              <a:t>から引かれない</a:t>
            </a:r>
            <a:r>
              <a:rPr lang="ja-JP" altLang="en-US" dirty="0" smtClean="0"/>
              <a:t>！！！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224562"/>
              </p:ext>
            </p:extLst>
          </p:nvPr>
        </p:nvGraphicFramePr>
        <p:xfrm>
          <a:off x="-1899592" y="-2474016"/>
          <a:ext cx="8318500" cy="2453640"/>
        </p:xfrm>
        <a:graphic>
          <a:graphicData uri="http://schemas.openxmlformats.org/drawingml/2006/table">
            <a:tbl>
              <a:tblPr/>
              <a:tblGrid>
                <a:gridCol w="5589588"/>
                <a:gridCol w="1072728"/>
                <a:gridCol w="1656184"/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effectLst/>
                        </a:rPr>
                        <a:t>課税所得金額（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  <a:effectLst/>
                        </a:rPr>
                        <a:t>所得金額（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  <a:effectLst/>
                        </a:rPr>
                        <a:t>）</a:t>
                      </a:r>
                      <a:r>
                        <a:rPr lang="zh-TW" altLang="en-US" b="1" dirty="0">
                          <a:effectLst/>
                        </a:rPr>
                        <a:t>－ </a:t>
                      </a:r>
                      <a:r>
                        <a:rPr lang="zh-TW" altLang="en-US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所得控除額（</a:t>
                      </a:r>
                      <a:r>
                        <a:rPr lang="en-US" altLang="zh-TW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B</a:t>
                      </a:r>
                      <a:r>
                        <a:rPr lang="zh-TW" altLang="en-US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）</a:t>
                      </a:r>
                      <a:r>
                        <a:rPr lang="zh-TW" altLang="en-US" b="1" dirty="0">
                          <a:effectLst/>
                        </a:rPr>
                        <a:t>）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b="1">
                          <a:effectLst/>
                        </a:rPr>
                        <a:t>税率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b="1">
                          <a:effectLst/>
                        </a:rPr>
                        <a:t>控除額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ja-JP" dirty="0">
                          <a:effectLst/>
                        </a:rPr>
                        <a:t>195</a:t>
                      </a:r>
                      <a:r>
                        <a:rPr lang="ja-JP" altLang="en-US" dirty="0">
                          <a:effectLst/>
                        </a:rPr>
                        <a:t>万円以下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>
                          <a:effectLst/>
                        </a:rPr>
                        <a:t>5%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>
                          <a:effectLst/>
                        </a:rPr>
                        <a:t>0</a:t>
                      </a:r>
                      <a:r>
                        <a:rPr lang="ja-JP" altLang="en-US">
                          <a:effectLst/>
                        </a:rPr>
                        <a:t>円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ja-JP" dirty="0">
                          <a:effectLst/>
                        </a:rPr>
                        <a:t>195</a:t>
                      </a:r>
                      <a:r>
                        <a:rPr lang="ja-JP" altLang="en-US" dirty="0">
                          <a:effectLst/>
                        </a:rPr>
                        <a:t>万円超</a:t>
                      </a:r>
                      <a:r>
                        <a:rPr lang="en-US" altLang="ja-JP" dirty="0">
                          <a:effectLst/>
                        </a:rPr>
                        <a:t>〜330</a:t>
                      </a:r>
                      <a:r>
                        <a:rPr lang="ja-JP" altLang="en-US" dirty="0">
                          <a:effectLst/>
                        </a:rPr>
                        <a:t>万円以下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>
                          <a:effectLst/>
                        </a:rPr>
                        <a:t>10%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>
                          <a:effectLst/>
                        </a:rPr>
                        <a:t>97,500</a:t>
                      </a:r>
                      <a:r>
                        <a:rPr lang="ja-JP" altLang="en-US">
                          <a:effectLst/>
                        </a:rPr>
                        <a:t>円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ja-JP" dirty="0">
                          <a:effectLst/>
                        </a:rPr>
                        <a:t>330</a:t>
                      </a:r>
                      <a:r>
                        <a:rPr lang="ja-JP" altLang="en-US" dirty="0">
                          <a:effectLst/>
                        </a:rPr>
                        <a:t>万円超</a:t>
                      </a:r>
                      <a:r>
                        <a:rPr lang="en-US" altLang="ja-JP" dirty="0">
                          <a:effectLst/>
                        </a:rPr>
                        <a:t>〜695</a:t>
                      </a:r>
                      <a:r>
                        <a:rPr lang="ja-JP" altLang="en-US" dirty="0">
                          <a:effectLst/>
                        </a:rPr>
                        <a:t>万円以下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rgbClr val="FF0000"/>
                          </a:solidFill>
                          <a:effectLst/>
                        </a:rPr>
                        <a:t>20%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>
                          <a:effectLst/>
                        </a:rPr>
                        <a:t>427,500</a:t>
                      </a:r>
                      <a:r>
                        <a:rPr lang="ja-JP" altLang="en-US">
                          <a:effectLst/>
                        </a:rPr>
                        <a:t>円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ja-JP">
                          <a:effectLst/>
                        </a:rPr>
                        <a:t>695</a:t>
                      </a:r>
                      <a:r>
                        <a:rPr lang="ja-JP" altLang="en-US">
                          <a:effectLst/>
                        </a:rPr>
                        <a:t>万円超</a:t>
                      </a:r>
                      <a:r>
                        <a:rPr lang="en-US" altLang="ja-JP">
                          <a:effectLst/>
                        </a:rPr>
                        <a:t>〜900</a:t>
                      </a:r>
                      <a:r>
                        <a:rPr lang="ja-JP" altLang="en-US">
                          <a:effectLst/>
                        </a:rPr>
                        <a:t>万円以下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>
                          <a:solidFill>
                            <a:srgbClr val="FF0000"/>
                          </a:solidFill>
                          <a:effectLst/>
                        </a:rPr>
                        <a:t>23%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>
                          <a:effectLst/>
                        </a:rPr>
                        <a:t>636,000</a:t>
                      </a:r>
                      <a:r>
                        <a:rPr lang="ja-JP" altLang="en-US">
                          <a:effectLst/>
                        </a:rPr>
                        <a:t>円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ja-JP">
                          <a:effectLst/>
                        </a:rPr>
                        <a:t>900</a:t>
                      </a:r>
                      <a:r>
                        <a:rPr lang="ja-JP" altLang="en-US">
                          <a:effectLst/>
                        </a:rPr>
                        <a:t>万円超</a:t>
                      </a:r>
                      <a:r>
                        <a:rPr lang="en-US" altLang="ja-JP">
                          <a:effectLst/>
                        </a:rPr>
                        <a:t>〜1,800</a:t>
                      </a:r>
                      <a:r>
                        <a:rPr lang="ja-JP" altLang="en-US">
                          <a:effectLst/>
                        </a:rPr>
                        <a:t>万円以下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rgbClr val="FF0000"/>
                          </a:solidFill>
                          <a:effectLst/>
                        </a:rPr>
                        <a:t>33%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>
                          <a:effectLst/>
                        </a:rPr>
                        <a:t>1,536,000</a:t>
                      </a:r>
                      <a:r>
                        <a:rPr lang="ja-JP" altLang="en-US">
                          <a:effectLst/>
                        </a:rPr>
                        <a:t>円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ja-JP" dirty="0">
                          <a:effectLst/>
                        </a:rPr>
                        <a:t>1,800</a:t>
                      </a:r>
                      <a:r>
                        <a:rPr lang="ja-JP" altLang="en-US" dirty="0">
                          <a:effectLst/>
                        </a:rPr>
                        <a:t>万円超</a:t>
                      </a:r>
                      <a:r>
                        <a:rPr lang="en-US" altLang="ja-JP" dirty="0">
                          <a:effectLst/>
                        </a:rPr>
                        <a:t>〜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>
                          <a:effectLst/>
                        </a:rPr>
                        <a:t>40%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dirty="0">
                          <a:effectLst/>
                        </a:rPr>
                        <a:t>2,796,000</a:t>
                      </a:r>
                      <a:r>
                        <a:rPr lang="ja-JP" altLang="en-US" dirty="0">
                          <a:effectLst/>
                        </a:rPr>
                        <a:t>円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1196752" y="-1620688"/>
            <a:ext cx="236418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税率作为参考，具体多少需要查一下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-3915816" y="-1518"/>
            <a:ext cx="39135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所得金額（</a:t>
            </a:r>
            <a:r>
              <a:rPr lang="en-US" altLang="ja-JP" sz="1400" b="1" dirty="0">
                <a:solidFill>
                  <a:srgbClr val="FF0000"/>
                </a:solidFill>
              </a:rPr>
              <a:t>A</a:t>
            </a:r>
            <a:r>
              <a:rPr lang="ja-JP" altLang="en-US" sz="1400" b="1" dirty="0">
                <a:solidFill>
                  <a:srgbClr val="FF0000"/>
                </a:solidFill>
              </a:rPr>
              <a:t>）</a:t>
            </a:r>
          </a:p>
          <a:p>
            <a:r>
              <a:rPr lang="ja-JP" altLang="en-US" sz="1400" dirty="0"/>
              <a:t>所得税法では、その性格によって所得を次の</a:t>
            </a:r>
            <a:r>
              <a:rPr lang="en-US" altLang="ja-JP" sz="1400" dirty="0"/>
              <a:t>10</a:t>
            </a:r>
            <a:r>
              <a:rPr lang="ja-JP" altLang="en-US" sz="1400" dirty="0"/>
              <a:t>種類に区分している。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利子所得（公債、社債、預貯金などの利子）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配当所得（株式や出資の配当など）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不動産所得（地代、家賃、権利金など）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事業所得（事業をしている場合に生じる所得）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 dirty="0"/>
              <a:t>給与所得</a:t>
            </a:r>
            <a:r>
              <a:rPr lang="ja-JP" altLang="en-US" sz="1400" dirty="0"/>
              <a:t>（勤務先から受ける給料、賞与などの所得）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退職所得（退職金、一時恩給など）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山林所得（山林を売った場合に生じる所得）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譲渡所得（土地などの財産を売った場合に生じる所得）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一時所得（クイズに当たった場合などに生じる所得）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雑所得（公的年金等、原稿料など他の所得にあてはまらない所得）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-4275856" y="3753356"/>
            <a:ext cx="427354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所得控除額（</a:t>
            </a:r>
            <a:r>
              <a:rPr lang="en-US" altLang="ja-JP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</a:t>
            </a:r>
            <a:r>
              <a:rPr lang="ja-JP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）</a:t>
            </a:r>
          </a:p>
          <a:p>
            <a:r>
              <a:rPr lang="ja-JP" altLang="en-US" sz="1400" dirty="0"/>
              <a:t>所得控除の種類は次のとおり。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雑損控除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医療費控除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社会保険料控除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小規模企業共済等掛金控除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生命保険料控除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地震保険料控除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寄附金控除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障害者控除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寡婦</a:t>
            </a:r>
            <a:r>
              <a:rPr lang="en-US" altLang="ja-JP" sz="1400" dirty="0"/>
              <a:t>(</a:t>
            </a:r>
            <a:r>
              <a:rPr lang="ja-JP" altLang="en-US" sz="1400" dirty="0"/>
              <a:t>寡夫</a:t>
            </a:r>
            <a:r>
              <a:rPr lang="en-US" altLang="ja-JP" sz="1400" dirty="0"/>
              <a:t>)</a:t>
            </a:r>
            <a:r>
              <a:rPr lang="ja-JP" altLang="en-US" sz="1400" dirty="0"/>
              <a:t>控除</a:t>
            </a:r>
            <a:r>
              <a:rPr lang="en-US" altLang="ja-JP" sz="1400" dirty="0"/>
              <a:t>(</a:t>
            </a:r>
            <a:r>
              <a:rPr lang="ja-JP" altLang="en-US" sz="1400" dirty="0"/>
              <a:t>この控除は女性の場合と男性の場合とで要件に差があります。</a:t>
            </a:r>
            <a:r>
              <a:rPr lang="en-US" altLang="ja-JP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勤労学生控除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配偶者控除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配偶者特別控除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 u="sng" dirty="0"/>
              <a:t>扶養控除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基礎控除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-4203848" y="7508230"/>
            <a:ext cx="426463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6">
                    <a:lumMod val="75000"/>
                  </a:schemeClr>
                </a:solidFill>
              </a:rPr>
              <a:t>税額控除額（</a:t>
            </a:r>
            <a:r>
              <a:rPr lang="en-US" altLang="ja-JP" sz="14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ja-JP" altLang="en-US" sz="1400" b="1" dirty="0">
                <a:solidFill>
                  <a:schemeClr val="accent6">
                    <a:lumMod val="75000"/>
                  </a:schemeClr>
                </a:solidFill>
              </a:rPr>
              <a:t>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配当控除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外国税額控除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政党等寄附金特別控除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認定</a:t>
            </a:r>
            <a:r>
              <a:rPr lang="en-US" altLang="ja-JP" sz="1400" dirty="0"/>
              <a:t>NPO</a:t>
            </a:r>
            <a:r>
              <a:rPr lang="ja-JP" altLang="en-US" sz="1400" dirty="0"/>
              <a:t>法人等寄附金特別控除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公益社団法人等寄附金特別控除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特定震災指定寄附金特別控除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（特定増改築等）住宅借入金等特別控除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住宅耐震改修特別控除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住宅特定改修特別税額控除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認定長期優良住宅新築等特別税額控除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電子証明書等特別控除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復興産業集積区域に係る税制上の特例措置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避難解除区域に係る税制上の特例措置</a:t>
            </a:r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059460"/>
              </p:ext>
            </p:extLst>
          </p:nvPr>
        </p:nvGraphicFramePr>
        <p:xfrm>
          <a:off x="317498" y="10476656"/>
          <a:ext cx="6172200" cy="1437405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</a:tblGrid>
              <a:tr h="287481">
                <a:tc gridSpan="2">
                  <a:txBody>
                    <a:bodyPr/>
                    <a:lstStyle/>
                    <a:p>
                      <a:pPr algn="l" fontAlgn="t"/>
                      <a:r>
                        <a:rPr lang="ja-JP" altLang="en-US" sz="1400" b="0" dirty="0">
                          <a:solidFill>
                            <a:srgbClr val="333333"/>
                          </a:solidFill>
                          <a:effectLst/>
                        </a:rPr>
                        <a:t>区分</a:t>
                      </a:r>
                    </a:p>
                  </a:txBody>
                  <a:tcPr marL="71870" marR="71870" marT="35935" marB="3593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400" b="0">
                          <a:solidFill>
                            <a:srgbClr val="333333"/>
                          </a:solidFill>
                          <a:effectLst/>
                        </a:rPr>
                        <a:t>控除額</a:t>
                      </a:r>
                    </a:p>
                  </a:txBody>
                  <a:tcPr marL="71870" marR="71870" marT="35935" marB="3593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87481">
                <a:tc gridSpan="2">
                  <a:txBody>
                    <a:bodyPr/>
                    <a:lstStyle/>
                    <a:p>
                      <a:pPr algn="l" fontAlgn="t"/>
                      <a:r>
                        <a:rPr lang="ja-JP" altLang="en-US" sz="1400" b="0">
                          <a:solidFill>
                            <a:srgbClr val="333333"/>
                          </a:solidFill>
                          <a:effectLst/>
                        </a:rPr>
                        <a:t>一般の控除対象扶養親族（</a:t>
                      </a:r>
                      <a:r>
                        <a:rPr lang="en-US" altLang="ja-JP" sz="1400" b="0">
                          <a:solidFill>
                            <a:srgbClr val="333333"/>
                          </a:solidFill>
                          <a:effectLst/>
                        </a:rPr>
                        <a:t>※1</a:t>
                      </a:r>
                      <a:r>
                        <a:rPr lang="ja-JP" altLang="en-US" sz="1400" b="0">
                          <a:solidFill>
                            <a:srgbClr val="333333"/>
                          </a:solidFill>
                          <a:effectLst/>
                        </a:rPr>
                        <a:t>）</a:t>
                      </a:r>
                    </a:p>
                  </a:txBody>
                  <a:tcPr marL="71870" marR="71870" marT="35935" marB="3593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400" b="0" dirty="0">
                          <a:solidFill>
                            <a:srgbClr val="FF0000"/>
                          </a:solidFill>
                          <a:effectLst/>
                        </a:rPr>
                        <a:t>38</a:t>
                      </a:r>
                      <a:r>
                        <a:rPr lang="ja-JP" altLang="en-US" sz="1400" b="0" dirty="0">
                          <a:solidFill>
                            <a:srgbClr val="FF0000"/>
                          </a:solidFill>
                          <a:effectLst/>
                        </a:rPr>
                        <a:t>万円</a:t>
                      </a:r>
                    </a:p>
                  </a:txBody>
                  <a:tcPr marL="71870" marR="71870" marT="35935" marB="3593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7481">
                <a:tc gridSpan="2">
                  <a:txBody>
                    <a:bodyPr/>
                    <a:lstStyle/>
                    <a:p>
                      <a:pPr algn="l" fontAlgn="t"/>
                      <a:r>
                        <a:rPr lang="zh-TW" altLang="en-US" sz="1400" b="0">
                          <a:solidFill>
                            <a:srgbClr val="333333"/>
                          </a:solidFill>
                          <a:effectLst/>
                        </a:rPr>
                        <a:t>特定扶養親族（</a:t>
                      </a:r>
                      <a:r>
                        <a:rPr lang="en-US" altLang="zh-TW" sz="1400" b="0">
                          <a:solidFill>
                            <a:srgbClr val="333333"/>
                          </a:solidFill>
                          <a:effectLst/>
                        </a:rPr>
                        <a:t>※2</a:t>
                      </a:r>
                      <a:r>
                        <a:rPr lang="zh-TW" altLang="en-US" sz="1400" b="0">
                          <a:solidFill>
                            <a:srgbClr val="333333"/>
                          </a:solidFill>
                          <a:effectLst/>
                        </a:rPr>
                        <a:t>）</a:t>
                      </a:r>
                    </a:p>
                  </a:txBody>
                  <a:tcPr marL="71870" marR="71870" marT="35935" marB="3593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400" b="0" dirty="0">
                          <a:effectLst/>
                        </a:rPr>
                        <a:t>63</a:t>
                      </a:r>
                      <a:r>
                        <a:rPr lang="ja-JP" altLang="en-US" sz="1400" b="0" dirty="0">
                          <a:effectLst/>
                        </a:rPr>
                        <a:t>万円</a:t>
                      </a:r>
                    </a:p>
                  </a:txBody>
                  <a:tcPr marL="71870" marR="71870" marT="35935" marB="3593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7481">
                <a:tc rowSpan="2">
                  <a:txBody>
                    <a:bodyPr/>
                    <a:lstStyle/>
                    <a:p>
                      <a:pPr algn="l" fontAlgn="t"/>
                      <a:r>
                        <a:rPr lang="zh-TW" altLang="en-US" sz="1400" b="0">
                          <a:solidFill>
                            <a:srgbClr val="333333"/>
                          </a:solidFill>
                          <a:effectLst/>
                        </a:rPr>
                        <a:t>老人扶養親族（</a:t>
                      </a:r>
                      <a:r>
                        <a:rPr lang="en-US" altLang="zh-TW" sz="1400" b="0">
                          <a:solidFill>
                            <a:srgbClr val="333333"/>
                          </a:solidFill>
                          <a:effectLst/>
                        </a:rPr>
                        <a:t>※3</a:t>
                      </a:r>
                      <a:r>
                        <a:rPr lang="zh-TW" altLang="en-US" sz="1400" b="0">
                          <a:solidFill>
                            <a:srgbClr val="333333"/>
                          </a:solidFill>
                          <a:effectLst/>
                        </a:rPr>
                        <a:t>）</a:t>
                      </a:r>
                    </a:p>
                  </a:txBody>
                  <a:tcPr marL="71870" marR="71870" marT="35935" marB="3593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400" b="0" dirty="0">
                          <a:solidFill>
                            <a:srgbClr val="333333"/>
                          </a:solidFill>
                          <a:effectLst/>
                        </a:rPr>
                        <a:t>同居老親等以外の者</a:t>
                      </a:r>
                    </a:p>
                  </a:txBody>
                  <a:tcPr marL="71870" marR="71870" marT="35935" marB="3593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400" b="0">
                          <a:effectLst/>
                        </a:rPr>
                        <a:t>48</a:t>
                      </a:r>
                      <a:r>
                        <a:rPr lang="ja-JP" altLang="en-US" sz="1400" b="0">
                          <a:effectLst/>
                        </a:rPr>
                        <a:t>万円</a:t>
                      </a:r>
                    </a:p>
                  </a:txBody>
                  <a:tcPr marL="71870" marR="71870" marT="35935" marB="3593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748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b="0">
                          <a:solidFill>
                            <a:srgbClr val="333333"/>
                          </a:solidFill>
                          <a:effectLst/>
                        </a:rPr>
                        <a:t>同居老親等（</a:t>
                      </a:r>
                      <a:r>
                        <a:rPr lang="en-US" altLang="zh-TW" sz="1400" b="0">
                          <a:solidFill>
                            <a:srgbClr val="333333"/>
                          </a:solidFill>
                          <a:effectLst/>
                        </a:rPr>
                        <a:t>※4</a:t>
                      </a:r>
                      <a:r>
                        <a:rPr lang="zh-TW" altLang="en-US" sz="1400" b="0">
                          <a:solidFill>
                            <a:srgbClr val="333333"/>
                          </a:solidFill>
                          <a:effectLst/>
                        </a:rPr>
                        <a:t>）</a:t>
                      </a:r>
                    </a:p>
                  </a:txBody>
                  <a:tcPr marL="71870" marR="71870" marT="35935" marB="3593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400" b="0" dirty="0">
                          <a:effectLst/>
                        </a:rPr>
                        <a:t>58</a:t>
                      </a:r>
                      <a:r>
                        <a:rPr lang="ja-JP" altLang="en-US" sz="1400" b="0" dirty="0">
                          <a:effectLst/>
                        </a:rPr>
                        <a:t>万円</a:t>
                      </a:r>
                    </a:p>
                  </a:txBody>
                  <a:tcPr marL="71870" marR="71870" marT="35935" marB="3593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48690" y="10127830"/>
            <a:ext cx="63161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ＭＳ Ｐゴシック" pitchFamily="50" charset="-128"/>
                <a:cs typeface="Arial" pitchFamily="34" charset="0"/>
              </a:rPr>
              <a:t>控除額は、扶養親族の年齢、同居の有無等により次の表のとおりです。</a:t>
            </a:r>
            <a:endParaRPr kumimoji="1" lang="ja-JP" altLang="ja-JP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-3555776" y="12221704"/>
            <a:ext cx="6356227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所得控除額（</a:t>
            </a:r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</a:t>
            </a: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）</a:t>
            </a:r>
            <a:r>
              <a:rPr lang="zh-CN" altLang="en-US" dirty="0" smtClean="0"/>
              <a:t>中</a:t>
            </a:r>
            <a:r>
              <a:rPr lang="ja-JP" altLang="en-US" dirty="0">
                <a:solidFill>
                  <a:srgbClr val="FF0000"/>
                </a:solidFill>
              </a:rPr>
              <a:t>厚生年金</a:t>
            </a:r>
            <a:r>
              <a:rPr lang="ja-JP" altLang="en-US" dirty="0" smtClean="0">
                <a:solidFill>
                  <a:srgbClr val="FF0000"/>
                </a:solidFill>
              </a:rPr>
              <a:t>保険</a:t>
            </a:r>
            <a:r>
              <a:rPr lang="zh-CN" altLang="en-US" dirty="0" smtClean="0"/>
              <a:t>的计算方法：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</a:rPr>
              <a:t>所得金額（</a:t>
            </a:r>
            <a:r>
              <a:rPr lang="en-US" altLang="zh-TW" dirty="0">
                <a:solidFill>
                  <a:srgbClr val="FF0000"/>
                </a:solidFill>
              </a:rPr>
              <a:t>A</a:t>
            </a:r>
            <a:r>
              <a:rPr lang="zh-TW" altLang="en-US" dirty="0" smtClean="0">
                <a:solidFill>
                  <a:srgbClr val="FF0000"/>
                </a:solidFill>
              </a:rPr>
              <a:t>） </a:t>
            </a:r>
            <a:r>
              <a:rPr lang="en-US" altLang="zh-CN" dirty="0" smtClean="0"/>
              <a:t>x 18.3% = </a:t>
            </a:r>
            <a:r>
              <a:rPr lang="zh-CN" altLang="en-US" dirty="0" smtClean="0"/>
              <a:t>总共要付的钱</a:t>
            </a:r>
            <a:endParaRPr lang="en-US" altLang="zh-CN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总共</a:t>
            </a:r>
            <a:r>
              <a:rPr lang="zh-CN" altLang="en-US" dirty="0" smtClean="0"/>
              <a:t>要付的钱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公司负担</a:t>
            </a:r>
            <a:r>
              <a:rPr lang="en-US" altLang="zh-CN" dirty="0" smtClean="0"/>
              <a:t>9.15% + </a:t>
            </a:r>
            <a:r>
              <a:rPr lang="zh-CN" altLang="en-US" b="1" dirty="0" smtClean="0"/>
              <a:t>个人负担</a:t>
            </a:r>
            <a:r>
              <a:rPr lang="en-US" altLang="zh-CN" b="1" dirty="0" smtClean="0"/>
              <a:t>9.15% 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18.3%</a:t>
            </a:r>
            <a:r>
              <a:rPr lang="zh-CN" altLang="en-US" dirty="0" smtClean="0"/>
              <a:t>根据工作地会有不同，但似乎总是公司个人对半负担</a:t>
            </a:r>
            <a:endParaRPr lang="en-US" altLang="zh-CN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-3562424" y="13573000"/>
            <a:ext cx="9860392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所得控除額（</a:t>
            </a:r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</a:t>
            </a: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）</a:t>
            </a:r>
            <a:r>
              <a:rPr lang="zh-CN" altLang="en-US" dirty="0" smtClean="0"/>
              <a:t>中</a:t>
            </a:r>
            <a:r>
              <a:rPr lang="ja-JP" altLang="en-US" dirty="0">
                <a:solidFill>
                  <a:srgbClr val="FF0000"/>
                </a:solidFill>
              </a:rPr>
              <a:t>健康保険</a:t>
            </a:r>
            <a:r>
              <a:rPr lang="zh-CN" altLang="en-US" dirty="0" smtClean="0"/>
              <a:t>的计算方法：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</a:rPr>
              <a:t>所得金額（</a:t>
            </a:r>
            <a:r>
              <a:rPr lang="en-US" altLang="zh-TW" dirty="0">
                <a:solidFill>
                  <a:srgbClr val="FF0000"/>
                </a:solidFill>
              </a:rPr>
              <a:t>A</a:t>
            </a:r>
            <a:r>
              <a:rPr lang="zh-TW" altLang="en-US" dirty="0" smtClean="0">
                <a:solidFill>
                  <a:srgbClr val="FF0000"/>
                </a:solidFill>
              </a:rPr>
              <a:t>） </a:t>
            </a:r>
            <a:r>
              <a:rPr lang="en-US" altLang="zh-CN" dirty="0" smtClean="0"/>
              <a:t>x ( 9.9% (</a:t>
            </a:r>
            <a:r>
              <a:rPr lang="ja-JP" altLang="en-US" b="1" dirty="0" smtClean="0"/>
              <a:t>健康保険</a:t>
            </a:r>
            <a:r>
              <a:rPr lang="en-US" altLang="zh-CN" dirty="0" smtClean="0"/>
              <a:t>) + </a:t>
            </a:r>
            <a:r>
              <a:rPr lang="en-US" altLang="ja-JP" dirty="0" smtClean="0"/>
              <a:t>1.57% or 0% (</a:t>
            </a:r>
            <a:r>
              <a:rPr lang="ja-JP" altLang="en-US" b="1" dirty="0"/>
              <a:t>介護</a:t>
            </a:r>
            <a:r>
              <a:rPr lang="ja-JP" altLang="en-US" b="1" dirty="0" smtClean="0"/>
              <a:t>保険</a:t>
            </a:r>
            <a:r>
              <a:rPr lang="en-US" altLang="ja-JP" dirty="0" smtClean="0"/>
              <a:t>) + 0.29%(</a:t>
            </a:r>
            <a:r>
              <a:rPr lang="ja-JP" altLang="en-US" b="1" dirty="0"/>
              <a:t>子供子育て</a:t>
            </a:r>
            <a:r>
              <a:rPr lang="en-US" altLang="ja-JP" dirty="0" smtClean="0"/>
              <a:t>) = </a:t>
            </a:r>
            <a:r>
              <a:rPr lang="zh-CN" altLang="en-US" dirty="0" smtClean="0"/>
              <a:t>总共要付的钱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粗略是</a:t>
            </a:r>
            <a:r>
              <a:rPr lang="en-US" altLang="zh-CN" dirty="0" smtClean="0"/>
              <a:t>	</a:t>
            </a:r>
            <a:r>
              <a:rPr lang="zh-TW" altLang="en-US" dirty="0" smtClean="0">
                <a:solidFill>
                  <a:srgbClr val="FF0000"/>
                </a:solidFill>
              </a:rPr>
              <a:t>所得</a:t>
            </a:r>
            <a:r>
              <a:rPr lang="zh-TW" altLang="en-US" dirty="0">
                <a:solidFill>
                  <a:srgbClr val="FF0000"/>
                </a:solidFill>
              </a:rPr>
              <a:t>金額（</a:t>
            </a:r>
            <a:r>
              <a:rPr lang="en-US" altLang="zh-TW" dirty="0">
                <a:solidFill>
                  <a:srgbClr val="FF0000"/>
                </a:solidFill>
              </a:rPr>
              <a:t>A</a:t>
            </a:r>
            <a:r>
              <a:rPr lang="zh-TW" altLang="en-US" dirty="0" smtClean="0">
                <a:solidFill>
                  <a:srgbClr val="FF0000"/>
                </a:solidFill>
              </a:rPr>
              <a:t>）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x 10.19%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其中 </a:t>
            </a:r>
            <a:r>
              <a:rPr lang="zh-CN" altLang="en-US" b="1" dirty="0" smtClean="0"/>
              <a:t>个人负担</a:t>
            </a:r>
            <a:r>
              <a:rPr lang="zh-CN" altLang="en-US" dirty="0" smtClean="0"/>
              <a:t>粗略是</a:t>
            </a:r>
            <a:r>
              <a:rPr lang="zh-TW" altLang="en-US" dirty="0">
                <a:solidFill>
                  <a:srgbClr val="FF0000"/>
                </a:solidFill>
              </a:rPr>
              <a:t>所得金額（</a:t>
            </a:r>
            <a:r>
              <a:rPr lang="en-US" altLang="zh-TW" dirty="0">
                <a:solidFill>
                  <a:srgbClr val="FF0000"/>
                </a:solidFill>
              </a:rPr>
              <a:t>A</a:t>
            </a:r>
            <a:r>
              <a:rPr lang="zh-TW" altLang="en-US" dirty="0">
                <a:solidFill>
                  <a:srgbClr val="FF0000"/>
                </a:solidFill>
              </a:rPr>
              <a:t>）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x </a:t>
            </a:r>
            <a:r>
              <a:rPr lang="en-US" altLang="zh-CN" dirty="0" smtClean="0">
                <a:solidFill>
                  <a:schemeClr val="tx1"/>
                </a:solidFill>
              </a:rPr>
              <a:t>4.95%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根据年龄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工作地</a:t>
            </a:r>
            <a:r>
              <a:rPr lang="en-US" altLang="zh-CN" dirty="0" smtClean="0"/>
              <a:t>?/</a:t>
            </a:r>
            <a:r>
              <a:rPr lang="zh-CN" altLang="en-US" dirty="0" smtClean="0"/>
              <a:t>有没小孩等的不同，百分比会变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5881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1228</Words>
  <Application>Microsoft Office PowerPoint</Application>
  <PresentationFormat>画面に合わせる (4:3)</PresentationFormat>
  <Paragraphs>139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Chen Feiyu (陳 飛宇)</dc:creator>
  <cp:lastModifiedBy>全社標準PC</cp:lastModifiedBy>
  <cp:revision>128</cp:revision>
  <dcterms:created xsi:type="dcterms:W3CDTF">2018-08-01T03:33:19Z</dcterms:created>
  <dcterms:modified xsi:type="dcterms:W3CDTF">2018-10-04T08:28:49Z</dcterms:modified>
</cp:coreProperties>
</file>