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6" y="296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5793598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askleo.com/glossary/packet/"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panasonic.co.jp" TargetMode="External"/><Relationship Id="rId2" Type="http://schemas.openxmlformats.org/officeDocument/2006/relationships/hyperlink" Target="http://www.panasonic.co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Mantrap: =air lock, physical security measure, 确保一个人一个人过…"/>
          <p:cNvSpPr txBox="1"/>
          <p:nvPr/>
        </p:nvSpPr>
        <p:spPr>
          <a:xfrm>
            <a:off x="61366" y="670520"/>
            <a:ext cx="12882067" cy="84125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21105" indent="-421105" algn="l">
              <a:buSzPct val="75000"/>
              <a:buChar char="•"/>
            </a:pPr>
            <a:r>
              <a:rPr dirty="0"/>
              <a:t>Mantrap: =air lock, physical security measure, </a:t>
            </a:r>
            <a:r>
              <a:rPr dirty="0" err="1"/>
              <a:t>确保一个人一个人过</a:t>
            </a:r>
            <a:endParaRPr dirty="0"/>
          </a:p>
          <a:p>
            <a:pPr marL="421105" indent="-421105" algn="l">
              <a:buSzPct val="75000"/>
              <a:buChar char="•"/>
            </a:pPr>
            <a:r>
              <a:rPr dirty="0"/>
              <a:t>SSL(Secure Sockets </a:t>
            </a:r>
            <a:r>
              <a:rPr dirty="0" err="1"/>
              <a:t>Layer、別名：TLS</a:t>
            </a:r>
            <a:r>
              <a:rPr dirty="0"/>
              <a:t>) vs SSH(Secure Shell)</a:t>
            </a:r>
          </a:p>
          <a:p>
            <a:pPr marL="865605" lvl="1" indent="-421105" algn="l">
              <a:buSzPct val="75000"/>
              <a:buChar char="•"/>
            </a:pPr>
            <a:r>
              <a:rPr dirty="0"/>
              <a:t>SSL involves </a:t>
            </a:r>
            <a:r>
              <a:rPr dirty="0" err="1"/>
              <a:t>電子証明書</a:t>
            </a:r>
            <a:r>
              <a:rPr dirty="0"/>
              <a:t>, SSH </a:t>
            </a:r>
            <a:r>
              <a:rPr dirty="0" err="1"/>
              <a:t>只是确保通信被加密</a:t>
            </a:r>
            <a:endParaRPr dirty="0"/>
          </a:p>
          <a:p>
            <a:pPr marL="421105" indent="-421105" algn="l">
              <a:buSzPct val="75000"/>
              <a:buChar char="•"/>
            </a:pPr>
            <a:r>
              <a:rPr dirty="0"/>
              <a:t>L2TP: Layer 2 Tunneling Protocol is a tunneling protocol used to support virtual private networks (VPNs) or as part of the delivery of services by ISPs. It does </a:t>
            </a:r>
            <a:r>
              <a:rPr lang="en-US" dirty="0">
                <a:solidFill>
                  <a:srgbClr val="FF0000"/>
                </a:solidFill>
              </a:rPr>
              <a:t>NOT</a:t>
            </a:r>
            <a:r>
              <a:rPr lang="en-US" dirty="0"/>
              <a:t> </a:t>
            </a:r>
            <a:r>
              <a:rPr dirty="0"/>
              <a:t>provide any encryption or confidentiality by itself.</a:t>
            </a:r>
          </a:p>
          <a:p>
            <a:pPr marL="865605" lvl="1" indent="-421105" algn="l">
              <a:buSzPct val="75000"/>
              <a:buChar char="•"/>
            </a:pPr>
            <a:r>
              <a:rPr dirty="0" err="1"/>
              <a:t>经常与IPSec（Internet</a:t>
            </a:r>
            <a:r>
              <a:rPr dirty="0"/>
              <a:t> Protocol </a:t>
            </a:r>
            <a:r>
              <a:rPr dirty="0" err="1"/>
              <a:t>Security）连用，IPSec负责通信加密</a:t>
            </a:r>
            <a:endParaRPr dirty="0"/>
          </a:p>
          <a:p>
            <a:pPr marL="421105" indent="-421105" algn="l">
              <a:buSzPct val="75000"/>
              <a:buChar char="•"/>
            </a:pPr>
            <a:r>
              <a:rPr dirty="0"/>
              <a:t>Escrow key </a:t>
            </a:r>
            <a:r>
              <a:rPr dirty="0" err="1"/>
              <a:t>托管key</a:t>
            </a:r>
            <a:r>
              <a:rPr lang="en-US" dirty="0"/>
              <a:t>,</a:t>
            </a:r>
            <a:r>
              <a:rPr lang="zh-CN" altLang="en-US" dirty="0"/>
              <a:t>这个不知道是什么东西</a:t>
            </a:r>
            <a:r>
              <a:rPr lang="en-US" altLang="zh-CN" dirty="0"/>
              <a:t>	</a:t>
            </a:r>
            <a:r>
              <a:rPr lang="en-US" dirty="0"/>
              <a:t>(</a:t>
            </a:r>
            <a:r>
              <a:rPr dirty="0" err="1"/>
              <a:t>在</a:t>
            </a:r>
            <a:r>
              <a:rPr i="1" dirty="0" err="1">
                <a:latin typeface="Helvetica"/>
                <a:ea typeface="Helvetica"/>
                <a:cs typeface="Helvetica"/>
                <a:sym typeface="Helvetica"/>
              </a:rPr>
              <a:t>key</a:t>
            </a:r>
            <a:r>
              <a:rPr i="1" dirty="0">
                <a:latin typeface="Helvetica"/>
                <a:ea typeface="Helvetica"/>
                <a:cs typeface="Helvetica"/>
                <a:sym typeface="Helvetica"/>
              </a:rPr>
              <a:t> recovery </a:t>
            </a:r>
            <a:r>
              <a:rPr i="1" dirty="0" err="1">
                <a:latin typeface="Helvetica"/>
                <a:ea typeface="Helvetica"/>
                <a:cs typeface="Helvetica"/>
                <a:sym typeface="Helvetica"/>
              </a:rPr>
              <a:t>process</a:t>
            </a:r>
            <a:r>
              <a:rPr dirty="0" err="1"/>
              <a:t>中，</a:t>
            </a:r>
            <a:r>
              <a:rPr lang="en-US" u="sng" dirty="0" err="1"/>
              <a:t>previous</a:t>
            </a:r>
            <a:r>
              <a:rPr lang="en-US" u="sng" dirty="0"/>
              <a:t> </a:t>
            </a:r>
            <a:r>
              <a:rPr lang="en-US" u="sng" dirty="0" err="1"/>
              <a:t>key</a:t>
            </a:r>
            <a:r>
              <a:rPr dirty="0" err="1"/>
              <a:t>必须可以被找回</a:t>
            </a:r>
            <a:r>
              <a:rPr lang="en-US" dirty="0"/>
              <a:t>)</a:t>
            </a:r>
            <a:endParaRPr dirty="0"/>
          </a:p>
          <a:p>
            <a:pPr marL="421105" indent="-421105" algn="l">
              <a:buSzPct val="75000"/>
              <a:buChar char="•"/>
            </a:pPr>
            <a:r>
              <a:rPr dirty="0" err="1"/>
              <a:t>OCSP（Online</a:t>
            </a:r>
            <a:r>
              <a:rPr dirty="0"/>
              <a:t> Certificate Status Protocol）：for obtaining the revocation status of an </a:t>
            </a:r>
            <a:r>
              <a:rPr dirty="0">
                <a:solidFill>
                  <a:srgbClr val="FF2017"/>
                </a:solidFill>
              </a:rPr>
              <a:t>X.509 digital certificate</a:t>
            </a:r>
          </a:p>
          <a:p>
            <a:pPr marL="865605" lvl="1" indent="-421105" algn="l">
              <a:buSzPct val="75000"/>
              <a:buChar char="•"/>
            </a:pPr>
            <a:r>
              <a:rPr dirty="0">
                <a:solidFill>
                  <a:srgbClr val="FF2017"/>
                </a:solidFill>
              </a:rPr>
              <a:t>CRL(certificate revocation list)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Hub: 用Broadcast方式传信息（因为是无线，所以广播信息，正确的接受方only反信）…"/>
          <p:cNvSpPr txBox="1"/>
          <p:nvPr/>
        </p:nvSpPr>
        <p:spPr>
          <a:xfrm>
            <a:off x="35306" y="865005"/>
            <a:ext cx="13010039" cy="5991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Hub: 用Broadcast方式传信息（因为是无线，所以广播信息，正确的接受方only反信）</a:t>
            </a:r>
          </a:p>
          <a:p>
            <a:pPr algn="l"/>
            <a:r>
              <a:t>Switch:比Hub智能，能够记录每个port有谁，不用Broadcast，</a:t>
            </a:r>
          </a:p>
          <a:p>
            <a:pPr algn="l"/>
            <a:r>
              <a:t>可以正确将信息送到正确的port</a:t>
            </a:r>
          </a:p>
          <a:p>
            <a:pPr algn="l"/>
            <a:r>
              <a:t>Router:最智能，最少能够完成两个功能 DHCP和NAT</a:t>
            </a:r>
          </a:p>
          <a:p>
            <a:pPr algn="l" defTabSz="457200">
              <a:lnSpc>
                <a:spcPts val="4600"/>
              </a:lnSpc>
              <a:defRPr sz="1866">
                <a:solidFill>
                  <a:srgbClr val="000000"/>
                </a:solidFill>
                <a:latin typeface="PT Sans"/>
                <a:ea typeface="PT Sans"/>
                <a:cs typeface="PT Sans"/>
                <a:sym typeface="PT Sans"/>
              </a:defRPr>
            </a:pPr>
            <a:r>
              <a:rPr>
                <a:solidFill>
                  <a:schemeClr val="accent5">
                    <a:hueOff val="101205"/>
                    <a:satOff val="-13598"/>
                    <a:lumOff val="23877"/>
                  </a:schemeClr>
                </a:solidFill>
              </a:rPr>
              <a:t>NAT</a:t>
            </a:r>
            <a:r>
              <a:t> – Network Address Translation – is the way that the router </a:t>
            </a:r>
            <a:r>
              <a:rPr i="1"/>
              <a:t>translates</a:t>
            </a:r>
            <a:r>
              <a:t> the IP addresses of packets that cross the internet/local network boundary. When computer “A” sends a </a:t>
            </a:r>
            <a:r>
              <a:rPr u="sng">
                <a:hlinkClick r:id="rId2"/>
              </a:rPr>
              <a:t>packet</a:t>
            </a:r>
            <a:r>
              <a:t> out, the IP address that it’s “from” is that of computer “A” – 192.168.1.2 in the example above. When the router passes that on to the internet, it replaces the local IP address with the internet IP address assigned by the ISP. It also keeps track, so that if a response comes back from somewhere on the internet, the router knows to do the translation in reverse – replace the internet IP address with the local IP address for machine “A” and then send that response packet on to machine “A”.</a:t>
            </a:r>
          </a:p>
          <a:p>
            <a:pPr algn="l" defTabSz="457200">
              <a:lnSpc>
                <a:spcPts val="4600"/>
              </a:lnSpc>
              <a:defRPr sz="1866">
                <a:solidFill>
                  <a:srgbClr val="000000"/>
                </a:solidFill>
                <a:latin typeface="PT Sans"/>
                <a:ea typeface="PT Sans"/>
                <a:cs typeface="PT Sans"/>
                <a:sym typeface="PT Sans"/>
              </a:defRPr>
            </a:pPr>
            <a:r>
              <a:rPr>
                <a:solidFill>
                  <a:schemeClr val="accent5">
                    <a:hueOff val="101205"/>
                    <a:satOff val="-13598"/>
                    <a:lumOff val="23877"/>
                  </a:schemeClr>
                </a:solidFill>
              </a:rPr>
              <a:t>A side effect of NAT</a:t>
            </a:r>
            <a:r>
              <a:t> is that machines on the internet cannot initiate communications to local machines – they can only respond to communications initiated by those local machines.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ll kinds of DoS attacks:…"/>
          <p:cNvSpPr txBox="1"/>
          <p:nvPr/>
        </p:nvSpPr>
        <p:spPr>
          <a:xfrm>
            <a:off x="46215" y="330199"/>
            <a:ext cx="12912827" cy="746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all kinds of DoS attacks:</a:t>
            </a:r>
          </a:p>
          <a:p>
            <a:pPr marL="421105" indent="-421105" algn="l">
              <a:buSzPct val="75000"/>
              <a:buChar char="•"/>
            </a:pPr>
            <a:r>
              <a:t>smurf</a:t>
            </a:r>
          </a:p>
          <a:p>
            <a:pPr marL="865605" lvl="1" indent="-421105" algn="l">
              <a:buSzPct val="75000"/>
              <a:buChar char="•"/>
            </a:pPr>
            <a:r>
              <a:t>将source地址spoof成targetMachine的IP，并送ICMP echo request</a:t>
            </a:r>
          </a:p>
          <a:p>
            <a:pPr marL="421105" indent="-421105" algn="l">
              <a:buSzPct val="75000"/>
              <a:buChar char="•"/>
            </a:pPr>
            <a:r>
              <a:t>ICMP flood</a:t>
            </a:r>
          </a:p>
          <a:p>
            <a:pPr marL="865605" lvl="1" indent="-421105" algn="l">
              <a:buSzPct val="75000"/>
              <a:buChar char="•"/>
            </a:pPr>
            <a:r>
              <a:t>hping3 -l -flood -a IPAddress</a:t>
            </a:r>
          </a:p>
          <a:p>
            <a:pPr marL="421105" indent="-421105" algn="l">
              <a:buSzPct val="75000"/>
              <a:buChar char="•"/>
            </a:pPr>
            <a:r>
              <a:t>ping flood</a:t>
            </a:r>
          </a:p>
          <a:p>
            <a:pPr marL="421105" indent="-421105" algn="l">
              <a:buSzPct val="75000"/>
              <a:buChar char="•"/>
            </a:pPr>
            <a:r>
              <a:t>teardrop</a:t>
            </a:r>
          </a:p>
          <a:p>
            <a:pPr marL="865605" lvl="1" indent="-421105" algn="l">
              <a:buSzPct val="75000"/>
              <a:buChar char="•"/>
            </a:pPr>
            <a:r>
              <a:t>attacker send custom-crafted fragmented packets</a:t>
            </a:r>
          </a:p>
          <a:p>
            <a:pPr marL="421105" indent="-421105" algn="l">
              <a:buSzPct val="75000"/>
              <a:buChar char="•"/>
            </a:pPr>
            <a:r>
              <a:t>fraggle</a:t>
            </a:r>
          </a:p>
          <a:p>
            <a:pPr marL="865605" lvl="1" indent="-421105" algn="l">
              <a:buSzPct val="75000"/>
              <a:buChar char="•"/>
            </a:pPr>
            <a:r>
              <a:t>类似smurf，不同点是送UDP echo request</a:t>
            </a:r>
          </a:p>
          <a:p>
            <a:pPr marL="421105" indent="-421105" algn="l">
              <a:buSzPct val="75000"/>
              <a:buChar char="•"/>
            </a:pPr>
            <a:r>
              <a:t>land</a:t>
            </a:r>
          </a:p>
          <a:p>
            <a:pPr marL="865605" lvl="1" indent="-421105" algn="l">
              <a:buSzPct val="75000"/>
              <a:buChar char="•"/>
            </a:pPr>
            <a:r>
              <a:t>送request，将source地址 spoof成target machine的地址</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egress filtering: 过滤从外部来的packet…"/>
          <p:cNvSpPr txBox="1"/>
          <p:nvPr/>
        </p:nvSpPr>
        <p:spPr>
          <a:xfrm>
            <a:off x="35077" y="649816"/>
            <a:ext cx="12934646" cy="445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egress filtering: 过滤从外部来的packet</a:t>
            </a:r>
          </a:p>
          <a:p>
            <a:pPr algn="l"/>
            <a:r>
              <a:t>ingress filtering：过滤从内部向外的packet</a:t>
            </a:r>
          </a:p>
          <a:p>
            <a:pPr algn="l"/>
            <a:endParaRPr/>
          </a:p>
          <a:p>
            <a:pPr algn="l"/>
            <a:r>
              <a:t>proxy：收集UserRequest在forward给外部各个Server，这样可确保外部无法直接访问内部，保护User</a:t>
            </a:r>
          </a:p>
          <a:p>
            <a:pPr algn="l"/>
            <a:r>
              <a:t>Reverse Proxy：设置在某个Server之前，收集所有访问Request再forward给这个Server，目的是保护这个Server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CEFD2-10F6-484F-A04A-B5348581879F}"/>
              </a:ext>
            </a:extLst>
          </p:cNvPr>
          <p:cNvSpPr txBox="1"/>
          <p:nvPr/>
        </p:nvSpPr>
        <p:spPr>
          <a:xfrm>
            <a:off x="885776" y="412304"/>
            <a:ext cx="46038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err="1">
                <a:ln>
                  <a:noFill/>
                </a:ln>
                <a:solidFill>
                  <a:srgbClr val="FFFFFF"/>
                </a:solidFill>
                <a:effectLst/>
                <a:uFillTx/>
                <a:latin typeface="+mn-lt"/>
                <a:ea typeface="+mn-ea"/>
                <a:cs typeface="+mn-cs"/>
                <a:sym typeface="Helvetica Light"/>
              </a:rPr>
              <a:t>ToDo</a:t>
            </a:r>
            <a:r>
              <a:rPr kumimoji="0" lang="en-US" altLang="zh-CN" sz="3600" b="0" i="0" u="none" strike="noStrike" cap="none" spc="0" normalizeH="0" baseline="0" dirty="0">
                <a:ln>
                  <a:noFill/>
                </a:ln>
                <a:solidFill>
                  <a:srgbClr val="FFFFFF"/>
                </a:solidFill>
                <a:effectLst/>
                <a:uFillTx/>
                <a:latin typeface="+mn-lt"/>
                <a:ea typeface="+mn-ea"/>
                <a:cs typeface="+mn-cs"/>
                <a:sym typeface="Helvetica Light"/>
              </a:rPr>
              <a:t>: </a:t>
            </a:r>
            <a:r>
              <a:rPr kumimoji="0" lang="en-US" altLang="zh-CN" sz="3600" b="0" i="0" u="none" strike="noStrike" cap="none" spc="0" normalizeH="0" baseline="0" dirty="0" err="1">
                <a:ln>
                  <a:noFill/>
                </a:ln>
                <a:solidFill>
                  <a:srgbClr val="FFFFFF"/>
                </a:solidFill>
                <a:effectLst/>
                <a:uFillTx/>
                <a:latin typeface="+mn-lt"/>
                <a:ea typeface="+mn-ea"/>
                <a:cs typeface="+mn-cs"/>
                <a:sym typeface="Helvetica Light"/>
              </a:rPr>
              <a:t>aircrack</a:t>
            </a:r>
            <a:r>
              <a:rPr kumimoji="0" lang="en-US" altLang="zh-CN" sz="3600" b="0" i="0" u="none" strike="noStrike" cap="none" spc="0" normalizeH="0" baseline="0" dirty="0">
                <a:ln>
                  <a:noFill/>
                </a:ln>
                <a:solidFill>
                  <a:srgbClr val="FFFFFF"/>
                </a:solidFill>
                <a:effectLst/>
                <a:uFillTx/>
                <a:latin typeface="+mn-lt"/>
                <a:ea typeface="+mn-ea"/>
                <a:cs typeface="+mn-cs"/>
                <a:sym typeface="Helvetica Light"/>
              </a:rPr>
              <a:t>-ng</a:t>
            </a:r>
            <a:r>
              <a:rPr lang="zh-CN" altLang="en-US" dirty="0"/>
              <a:t>用法</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2823932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teganography：隐写术…"/>
          <p:cNvSpPr txBox="1"/>
          <p:nvPr/>
        </p:nvSpPr>
        <p:spPr>
          <a:xfrm>
            <a:off x="23196" y="746064"/>
            <a:ext cx="12958408" cy="50885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21105" indent="-421105" algn="l">
              <a:buSzPct val="75000"/>
              <a:buChar char="•"/>
            </a:pPr>
            <a:r>
              <a:rPr dirty="0" err="1"/>
              <a:t>Steganography：隐写术</a:t>
            </a:r>
            <a:endParaRPr dirty="0"/>
          </a:p>
          <a:p>
            <a:pPr marL="421105" indent="-421105" algn="l">
              <a:buSzPct val="75000"/>
              <a:buChar char="•"/>
            </a:pPr>
            <a:r>
              <a:rPr dirty="0" err="1"/>
              <a:t>Biometrics：一种authentication技术，比如扫描视网膜（retina</a:t>
            </a:r>
            <a:r>
              <a:rPr dirty="0"/>
              <a:t>）</a:t>
            </a:r>
          </a:p>
          <a:p>
            <a:pPr marL="421105" indent="-421105" algn="l">
              <a:buSzPct val="75000"/>
              <a:buChar char="•"/>
            </a:pPr>
            <a:r>
              <a:rPr dirty="0"/>
              <a:t>Logical Address = </a:t>
            </a:r>
            <a:r>
              <a:rPr dirty="0">
                <a:solidFill>
                  <a:srgbClr val="FF2640"/>
                </a:solidFill>
              </a:rPr>
              <a:t>IP</a:t>
            </a:r>
            <a:r>
              <a:rPr dirty="0"/>
              <a:t> Address</a:t>
            </a:r>
          </a:p>
          <a:p>
            <a:pPr marL="421105" indent="-421105" algn="l">
              <a:buSzPct val="75000"/>
              <a:buChar char="•"/>
            </a:pPr>
            <a:r>
              <a:rPr dirty="0"/>
              <a:t>IPv4 = 32-bit， IPv6 = 128-bit</a:t>
            </a:r>
          </a:p>
          <a:p>
            <a:pPr marL="421105" indent="-421105" algn="l">
              <a:buSzPct val="75000"/>
              <a:buChar char="•"/>
            </a:pPr>
            <a:r>
              <a:rPr dirty="0" err="1"/>
              <a:t>WPA（Wi-Fi</a:t>
            </a:r>
            <a:r>
              <a:rPr dirty="0"/>
              <a:t> Protected Access）</a:t>
            </a:r>
          </a:p>
          <a:p>
            <a:pPr marL="421105" indent="-421105" algn="l">
              <a:buSzPct val="75000"/>
              <a:buChar char="•"/>
            </a:pPr>
            <a:r>
              <a:rPr dirty="0"/>
              <a:t>Hardening</a:t>
            </a:r>
            <a:r>
              <a:rPr lang="en-US" dirty="0"/>
              <a:t> </a:t>
            </a:r>
            <a:r>
              <a:rPr lang="zh-CN" altLang="en-US" dirty="0"/>
              <a:t>（</a:t>
            </a:r>
            <a:r>
              <a:rPr lang="en-US" altLang="zh-CN" dirty="0" err="1"/>
              <a:t>a.k.a</a:t>
            </a:r>
            <a:r>
              <a:rPr lang="en-US" altLang="zh-CN"/>
              <a:t> a </a:t>
            </a:r>
            <a:r>
              <a:rPr lang="en-US" altLang="ja-JP"/>
              <a:t>process </a:t>
            </a:r>
            <a:r>
              <a:rPr lang="en-US" altLang="ja-JP" dirty="0"/>
              <a:t>of making an operating system secure from attack</a:t>
            </a:r>
            <a:r>
              <a:rPr lang="zh-CN" altLang="en-US" dirty="0"/>
              <a:t>）</a:t>
            </a:r>
            <a:r>
              <a:rPr dirty="0"/>
              <a:t> = remove nonessential services</a:t>
            </a:r>
            <a:r>
              <a:rPr lang="en-US" dirty="0"/>
              <a:t> </a:t>
            </a:r>
            <a:r>
              <a:rPr lang="zh-CN" altLang="en-US" dirty="0"/>
              <a:t>或者 </a:t>
            </a:r>
            <a:r>
              <a:rPr lang="en-US" altLang="zh-CN" dirty="0"/>
              <a:t>remove unneeded protocols</a:t>
            </a:r>
            <a:endParaRPr dirty="0"/>
          </a:p>
          <a:p>
            <a:pPr marL="421105" indent="-421105" algn="l">
              <a:buSzPct val="75000"/>
              <a:buChar char="•"/>
            </a:pPr>
            <a:r>
              <a:rPr dirty="0"/>
              <a:t>OSO = open systems connection model</a:t>
            </a:r>
          </a:p>
        </p:txBody>
      </p:sp>
      <p:pic>
        <p:nvPicPr>
          <p:cNvPr id="122" name="Image" descr="Image"/>
          <p:cNvPicPr>
            <a:picLocks noChangeAspect="1"/>
          </p:cNvPicPr>
          <p:nvPr/>
        </p:nvPicPr>
        <p:blipFill>
          <a:blip r:embed="rId2">
            <a:extLst/>
          </a:blip>
          <a:stretch>
            <a:fillRect/>
          </a:stretch>
        </p:blipFill>
        <p:spPr>
          <a:xfrm>
            <a:off x="7354703" y="5696379"/>
            <a:ext cx="5080001" cy="3187701"/>
          </a:xfrm>
          <a:prstGeom prst="rect">
            <a:avLst/>
          </a:prstGeom>
          <a:ln w="12700">
            <a:miter lim="400000"/>
          </a:ln>
        </p:spPr>
      </p:pic>
      <p:pic>
        <p:nvPicPr>
          <p:cNvPr id="123" name="Image" descr="Image"/>
          <p:cNvPicPr>
            <a:picLocks noChangeAspect="1"/>
          </p:cNvPicPr>
          <p:nvPr/>
        </p:nvPicPr>
        <p:blipFill>
          <a:blip r:embed="rId3">
            <a:extLst/>
          </a:blip>
          <a:stretch>
            <a:fillRect/>
          </a:stretch>
        </p:blipFill>
        <p:spPr>
          <a:xfrm>
            <a:off x="3193088" y="5095358"/>
            <a:ext cx="4072685" cy="470904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MTP = simple mail transfer protocol, port 25…"/>
          <p:cNvSpPr txBox="1"/>
          <p:nvPr/>
        </p:nvSpPr>
        <p:spPr>
          <a:xfrm>
            <a:off x="21638" y="98577"/>
            <a:ext cx="12396342" cy="34265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21105" indent="-421105" algn="l">
              <a:buSzPct val="75000"/>
              <a:buChar char="•"/>
            </a:pPr>
            <a:r>
              <a:rPr dirty="0"/>
              <a:t>SMTP = simple mail transfer protocol, port 25</a:t>
            </a:r>
          </a:p>
          <a:p>
            <a:pPr marL="421105" indent="-421105" algn="l">
              <a:buSzPct val="75000"/>
              <a:buChar char="•"/>
            </a:pPr>
            <a:r>
              <a:rPr dirty="0">
                <a:solidFill>
                  <a:srgbClr val="FF1813"/>
                </a:solidFill>
              </a:rPr>
              <a:t>NAT</a:t>
            </a:r>
            <a:r>
              <a:rPr dirty="0"/>
              <a:t> = network address translation, </a:t>
            </a:r>
            <a:r>
              <a:rPr dirty="0" err="1"/>
              <a:t>与子网掩码并用，看下图</a:t>
            </a:r>
            <a:endParaRPr dirty="0"/>
          </a:p>
          <a:p>
            <a:pPr marL="421105" indent="-421105" algn="l">
              <a:buSzPct val="75000"/>
              <a:buChar char="•"/>
            </a:pPr>
            <a:r>
              <a:rPr dirty="0"/>
              <a:t>ISP = internet service provider</a:t>
            </a:r>
          </a:p>
          <a:p>
            <a:pPr marL="421105" indent="-421105" algn="l">
              <a:buSzPct val="75000"/>
              <a:buChar char="•"/>
            </a:pPr>
            <a:r>
              <a:rPr dirty="0"/>
              <a:t>NIC = network interface card </a:t>
            </a:r>
            <a:r>
              <a:rPr dirty="0" err="1"/>
              <a:t>网卡</a:t>
            </a:r>
            <a:endParaRPr dirty="0"/>
          </a:p>
          <a:p>
            <a:pPr marL="421105" indent="-421105" algn="l">
              <a:buSzPct val="75000"/>
              <a:buChar char="•"/>
            </a:pPr>
            <a:r>
              <a:rPr dirty="0"/>
              <a:t>ARP = address resolution protocol, to get MAC address</a:t>
            </a:r>
            <a:endParaRPr lang="en-US" dirty="0"/>
          </a:p>
          <a:p>
            <a:pPr marL="421105" indent="-421105" algn="l">
              <a:buSzPct val="75000"/>
              <a:buChar char="•"/>
            </a:pPr>
            <a:r>
              <a:rPr lang="en-US" dirty="0"/>
              <a:t>NAT = Network Address Translation</a:t>
            </a:r>
            <a:endParaRPr dirty="0"/>
          </a:p>
        </p:txBody>
      </p:sp>
      <p:pic>
        <p:nvPicPr>
          <p:cNvPr id="126" name="Image" descr="Image"/>
          <p:cNvPicPr>
            <a:picLocks noChangeAspect="1"/>
          </p:cNvPicPr>
          <p:nvPr/>
        </p:nvPicPr>
        <p:blipFill>
          <a:blip r:embed="rId2">
            <a:extLst/>
          </a:blip>
          <a:stretch>
            <a:fillRect/>
          </a:stretch>
        </p:blipFill>
        <p:spPr>
          <a:xfrm>
            <a:off x="2974008" y="4444752"/>
            <a:ext cx="6350000" cy="40767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telnet5.jpg" descr="telnet5.jpg"/>
          <p:cNvPicPr>
            <a:picLocks noChangeAspect="1"/>
          </p:cNvPicPr>
          <p:nvPr/>
        </p:nvPicPr>
        <p:blipFill>
          <a:blip r:embed="rId2">
            <a:extLst/>
          </a:blip>
          <a:stretch>
            <a:fillRect/>
          </a:stretch>
        </p:blipFill>
        <p:spPr>
          <a:xfrm>
            <a:off x="750682" y="4156720"/>
            <a:ext cx="7366001" cy="5080000"/>
          </a:xfrm>
          <a:prstGeom prst="rect">
            <a:avLst/>
          </a:prstGeom>
          <a:ln w="12700">
            <a:miter lim="400000"/>
          </a:ln>
        </p:spPr>
      </p:pic>
      <p:sp>
        <p:nvSpPr>
          <p:cNvPr id="129" name="To sum it up in simple terms, Telnet is used to communicate with other computers and machines in a text-based manner. A telnet session looks something like this:"/>
          <p:cNvSpPr txBox="1"/>
          <p:nvPr/>
        </p:nvSpPr>
        <p:spPr>
          <a:xfrm>
            <a:off x="3968" y="-122304"/>
            <a:ext cx="22573487" cy="471924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8200"/>
              </a:lnSpc>
              <a:spcBef>
                <a:spcPts val="1600"/>
              </a:spcBef>
              <a:defRPr sz="4800">
                <a:latin typeface="Times"/>
                <a:ea typeface="Times"/>
                <a:cs typeface="Times"/>
                <a:sym typeface="Times"/>
              </a:defRPr>
            </a:pPr>
            <a:r>
              <a:rPr dirty="0"/>
              <a:t>To sum it up in simple terms, </a:t>
            </a:r>
            <a:endParaRPr lang="en-US" dirty="0"/>
          </a:p>
          <a:p>
            <a:pPr algn="l" defTabSz="457200">
              <a:lnSpc>
                <a:spcPts val="8200"/>
              </a:lnSpc>
              <a:spcBef>
                <a:spcPts val="1600"/>
              </a:spcBef>
              <a:defRPr sz="4800">
                <a:latin typeface="Times"/>
                <a:ea typeface="Times"/>
                <a:cs typeface="Times"/>
                <a:sym typeface="Times"/>
              </a:defRPr>
            </a:pPr>
            <a:r>
              <a:rPr dirty="0">
                <a:solidFill>
                  <a:srgbClr val="FF0D00"/>
                </a:solidFill>
              </a:rPr>
              <a:t>Telnet</a:t>
            </a:r>
            <a:r>
              <a:rPr dirty="0"/>
              <a:t> is used to communicate with other computers and machines in a text-based manner. </a:t>
            </a:r>
            <a:endParaRPr lang="en-US" dirty="0"/>
          </a:p>
          <a:p>
            <a:pPr algn="l" defTabSz="457200">
              <a:lnSpc>
                <a:spcPts val="8200"/>
              </a:lnSpc>
              <a:spcBef>
                <a:spcPts val="1600"/>
              </a:spcBef>
              <a:defRPr sz="4800">
                <a:latin typeface="Times"/>
                <a:ea typeface="Times"/>
                <a:cs typeface="Times"/>
                <a:sym typeface="Times"/>
              </a:defRPr>
            </a:pPr>
            <a:r>
              <a:rPr dirty="0"/>
              <a:t>A telnet session looks something like this:</a:t>
            </a:r>
          </a:p>
          <a:p>
            <a:pPr algn="l" defTabSz="457200">
              <a:lnSpc>
                <a:spcPts val="8200"/>
              </a:lnSpc>
              <a:defRPr sz="4800">
                <a:solidFill>
                  <a:srgbClr val="69656E"/>
                </a:solidFill>
                <a:latin typeface="Times"/>
                <a:ea typeface="Times"/>
                <a:cs typeface="Times"/>
                <a:sym typeface="Times"/>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IPSec: Internet Protocol Security, is a network protocol suite that authenticates and encrypts the packets of data sent over a network. Works in Level3 - Network layer…"/>
          <p:cNvSpPr txBox="1"/>
          <p:nvPr/>
        </p:nvSpPr>
        <p:spPr>
          <a:xfrm>
            <a:off x="-25400" y="-431803"/>
            <a:ext cx="13055601" cy="939800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21105" indent="-421105" algn="l">
              <a:buSzPct val="75000"/>
              <a:buChar char="•"/>
            </a:pPr>
            <a:r>
              <a:t>IPSec: Internet Protocol Security, is a network </a:t>
            </a:r>
            <a:r>
              <a:rPr>
                <a:solidFill>
                  <a:srgbClr val="0B0080"/>
                </a:solidFill>
              </a:rPr>
              <a:t>protocol suite</a:t>
            </a:r>
            <a:r>
              <a:t> that </a:t>
            </a:r>
            <a:r>
              <a:rPr>
                <a:solidFill>
                  <a:srgbClr val="0B0080"/>
                </a:solidFill>
              </a:rPr>
              <a:t>authenticates</a:t>
            </a:r>
            <a:r>
              <a:t> and </a:t>
            </a:r>
            <a:r>
              <a:rPr>
                <a:solidFill>
                  <a:srgbClr val="0B0080"/>
                </a:solidFill>
              </a:rPr>
              <a:t>encrypts</a:t>
            </a:r>
            <a:r>
              <a:t> the </a:t>
            </a:r>
            <a:r>
              <a:rPr>
                <a:solidFill>
                  <a:srgbClr val="0B0080"/>
                </a:solidFill>
              </a:rPr>
              <a:t>packets</a:t>
            </a:r>
            <a:r>
              <a:t> of data sent over a network. Works in </a:t>
            </a:r>
            <a:r>
              <a:rPr>
                <a:solidFill>
                  <a:schemeClr val="accent5">
                    <a:hueOff val="101205"/>
                    <a:satOff val="-13598"/>
                    <a:lumOff val="23877"/>
                  </a:schemeClr>
                </a:solidFill>
              </a:rPr>
              <a:t>Level3 - Network layer</a:t>
            </a:r>
          </a:p>
          <a:p>
            <a:pPr marL="865605" lvl="1" indent="-421105" algn="l">
              <a:buSzPct val="75000"/>
              <a:buChar char="•"/>
            </a:pPr>
            <a:r>
              <a:t>Authentication Header (AH)</a:t>
            </a:r>
          </a:p>
          <a:p>
            <a:pPr marL="865605" lvl="1" indent="-421105" algn="l">
              <a:buSzPct val="75000"/>
              <a:buChar char="•"/>
            </a:pPr>
            <a:r>
              <a:t>Encapsulating Security Payload (ESP)</a:t>
            </a:r>
          </a:p>
          <a:p>
            <a:pPr marL="421105" indent="-421105" algn="l">
              <a:buSzPct val="75000"/>
              <a:buChar char="•"/>
            </a:pPr>
            <a:r>
              <a:t>PII: personally identifiable information</a:t>
            </a:r>
          </a:p>
          <a:p>
            <a:pPr marL="421105" indent="-421105" algn="l">
              <a:buSzPct val="75000"/>
              <a:buChar char="•"/>
            </a:pPr>
            <a:r>
              <a:t>some tips for using google:</a:t>
            </a:r>
          </a:p>
          <a:p>
            <a:pPr marL="865605" lvl="1" indent="-421105" algn="l">
              <a:buSzPct val="75000"/>
              <a:buChar char="•"/>
            </a:pPr>
            <a:r>
              <a:t>site:</a:t>
            </a:r>
            <a:r>
              <a:rPr u="sng">
                <a:hlinkClick r:id="rId2"/>
              </a:rPr>
              <a:t>www.panasonic.com</a:t>
            </a:r>
            <a:r>
              <a:t> ais</a:t>
            </a:r>
          </a:p>
          <a:p>
            <a:pPr marL="1310105" lvl="2" indent="-421105" algn="l">
              <a:buSzPct val="75000"/>
              <a:buChar char="•"/>
            </a:pPr>
            <a:r>
              <a:t>搜索制定www上的keyword</a:t>
            </a:r>
          </a:p>
          <a:p>
            <a:pPr marL="865605" lvl="1" indent="-421105" algn="l">
              <a:buSzPct val="75000"/>
              <a:buChar char="•"/>
            </a:pPr>
            <a:r>
              <a:t>link:</a:t>
            </a:r>
            <a:r>
              <a:rPr u="sng">
                <a:hlinkClick r:id="rId2"/>
              </a:rPr>
              <a:t>www.panasonic.com</a:t>
            </a:r>
          </a:p>
          <a:p>
            <a:pPr marL="1310105" lvl="2" indent="-421105" algn="l">
              <a:buSzPct val="75000"/>
              <a:buChar char="•"/>
            </a:pPr>
            <a:r>
              <a:t>搜索含有指向制定www的webpage</a:t>
            </a:r>
          </a:p>
          <a:p>
            <a:pPr marL="421105" indent="-421105" algn="l">
              <a:buSzPct val="75000"/>
              <a:buChar char="•"/>
            </a:pPr>
            <a:r>
              <a:t>一些常用调查网络的命令</a:t>
            </a:r>
          </a:p>
          <a:p>
            <a:pPr marL="865605" lvl="1" indent="-421105" algn="l">
              <a:buSzPct val="75000"/>
              <a:buChar char="•"/>
            </a:pPr>
            <a:r>
              <a:t>ping xxx</a:t>
            </a:r>
          </a:p>
          <a:p>
            <a:pPr marL="865605" lvl="1" indent="-421105" algn="l">
              <a:buSzPct val="75000"/>
              <a:buChar char="•"/>
            </a:pPr>
            <a:r>
              <a:t>nslookup xxx</a:t>
            </a:r>
          </a:p>
          <a:p>
            <a:pPr marL="865605" lvl="1" indent="-421105" algn="l">
              <a:buSzPct val="75000"/>
              <a:buChar char="•"/>
            </a:pPr>
            <a:r>
              <a:t>traceroute </a:t>
            </a:r>
            <a:r>
              <a:rPr u="sng">
                <a:hlinkClick r:id="rId3"/>
              </a:rPr>
              <a:t>www.panasonic.co.jp</a:t>
            </a:r>
          </a:p>
          <a:p>
            <a:pPr marL="327526" indent="-327526" algn="l">
              <a:spcBef>
                <a:spcPts val="3200"/>
              </a:spcBef>
              <a:buSzPct val="75000"/>
              <a:buChar char="•"/>
              <a:defRPr sz="2800"/>
            </a:pPr>
            <a:r>
              <a:t>Simple Network Management Protocol (</a:t>
            </a:r>
            <a:r>
              <a:rPr b="1">
                <a:latin typeface="Helvetica"/>
                <a:ea typeface="Helvetica"/>
                <a:cs typeface="Helvetica"/>
                <a:sym typeface="Helvetica"/>
              </a:rPr>
              <a:t>SNMP</a:t>
            </a:r>
            <a:r>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ICMP=Internet control message protocol…"/>
          <p:cNvSpPr txBox="1"/>
          <p:nvPr/>
        </p:nvSpPr>
        <p:spPr>
          <a:xfrm>
            <a:off x="141719" y="248451"/>
            <a:ext cx="12405960" cy="675056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21105" indent="-421105" algn="l">
              <a:buSzPct val="75000"/>
              <a:buChar char="•"/>
            </a:pPr>
            <a:r>
              <a:rPr dirty="0"/>
              <a:t>ICMP=Internet control message protocol</a:t>
            </a:r>
          </a:p>
          <a:p>
            <a:pPr marL="421105" indent="-421105" algn="l">
              <a:buSzPct val="75000"/>
              <a:buChar char="•"/>
            </a:pPr>
            <a:r>
              <a:rPr dirty="0"/>
              <a:t>LDAP = lightweight directory access protocol</a:t>
            </a:r>
          </a:p>
          <a:p>
            <a:pPr marL="421105" indent="-421105" algn="l">
              <a:buSzPct val="75000"/>
              <a:buChar char="•"/>
            </a:pPr>
            <a:r>
              <a:rPr dirty="0"/>
              <a:t>ports:</a:t>
            </a:r>
          </a:p>
          <a:p>
            <a:pPr marL="865605" lvl="1" indent="-421105" algn="l">
              <a:buSzPct val="75000"/>
              <a:buChar char="•"/>
            </a:pPr>
            <a:r>
              <a:rPr dirty="0"/>
              <a:t>SMTP = 25</a:t>
            </a:r>
          </a:p>
          <a:p>
            <a:pPr marL="865605" lvl="1" indent="-421105" algn="l">
              <a:buSzPct val="75000"/>
              <a:buChar char="•"/>
            </a:pPr>
            <a:r>
              <a:rPr dirty="0"/>
              <a:t>DNS zone transfer = 53 TCP</a:t>
            </a:r>
          </a:p>
          <a:p>
            <a:pPr marL="865605" lvl="1" indent="-421105" algn="l">
              <a:buSzPct val="75000"/>
              <a:buChar char="•"/>
            </a:pPr>
            <a:r>
              <a:rPr dirty="0"/>
              <a:t>HTTP = 80</a:t>
            </a:r>
            <a:endParaRPr lang="en-US" dirty="0"/>
          </a:p>
          <a:p>
            <a:pPr marL="865605" lvl="1" indent="-421105" algn="l">
              <a:buSzPct val="75000"/>
              <a:buChar char="•"/>
            </a:pPr>
            <a:r>
              <a:rPr lang="en-US" dirty="0"/>
              <a:t>HTTPS = 443</a:t>
            </a:r>
            <a:endParaRPr dirty="0"/>
          </a:p>
          <a:p>
            <a:pPr marL="865605" lvl="1" indent="-421105" algn="l">
              <a:buSzPct val="75000"/>
              <a:buChar char="•"/>
            </a:pPr>
            <a:r>
              <a:rPr dirty="0"/>
              <a:t>NetBIOS = 139</a:t>
            </a:r>
          </a:p>
          <a:p>
            <a:pPr marL="865605" lvl="1" indent="-421105" algn="l">
              <a:buSzPct val="75000"/>
              <a:buChar char="•"/>
            </a:pPr>
            <a:r>
              <a:rPr dirty="0"/>
              <a:t>SNMP = UDP161,162</a:t>
            </a:r>
          </a:p>
          <a:p>
            <a:pPr marL="421105" indent="-421105" algn="l">
              <a:buSzPct val="75000"/>
              <a:buChar char="•"/>
            </a:pPr>
            <a:r>
              <a:rPr dirty="0" err="1"/>
              <a:t>找network</a:t>
            </a:r>
            <a:r>
              <a:rPr dirty="0"/>
              <a:t> gateway</a:t>
            </a:r>
          </a:p>
          <a:p>
            <a:pPr marL="865605" lvl="1" indent="-421105" algn="l">
              <a:buSzPct val="75000"/>
              <a:buChar char="•"/>
            </a:pPr>
            <a:r>
              <a:rPr dirty="0" err="1"/>
              <a:t>netstat</a:t>
            </a:r>
            <a:r>
              <a:rPr dirty="0"/>
              <a:t> -</a:t>
            </a:r>
            <a:r>
              <a:rPr dirty="0" err="1"/>
              <a:t>nr</a:t>
            </a:r>
            <a:endParaRPr dirty="0"/>
          </a:p>
          <a:p>
            <a:pPr marL="1310105" lvl="2" indent="-421105" algn="l">
              <a:buSzPct val="75000"/>
              <a:buChar char="•"/>
            </a:pPr>
            <a:r>
              <a:rPr dirty="0"/>
              <a:t>network statistics, </a:t>
            </a:r>
            <a:r>
              <a:rPr dirty="0" err="1"/>
              <a:t>蛮有用的命令，可用来找routingTable</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Footprinting…"/>
          <p:cNvSpPr txBox="1"/>
          <p:nvPr/>
        </p:nvSpPr>
        <p:spPr>
          <a:xfrm>
            <a:off x="120833" y="374649"/>
            <a:ext cx="12763135" cy="4737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625642" indent="-625642" algn="l">
              <a:buSzPct val="100000"/>
              <a:buAutoNum type="arabicPeriod"/>
            </a:pPr>
            <a:r>
              <a:t>Footprinting</a:t>
            </a:r>
          </a:p>
          <a:p>
            <a:pPr marL="1286042" lvl="1" indent="-625642" algn="l">
              <a:buSzPct val="100000"/>
              <a:buAutoNum type="romanLcParenR"/>
            </a:pPr>
            <a:r>
              <a:t>用Google以及JobBoard等，获得公司信息</a:t>
            </a:r>
          </a:p>
          <a:p>
            <a:pPr marL="625642" indent="-625642" algn="l">
              <a:buSzPct val="100000"/>
              <a:buAutoNum type="arabicPeriod"/>
            </a:pPr>
            <a:r>
              <a:t>Scanning</a:t>
            </a:r>
          </a:p>
          <a:p>
            <a:pPr marL="1286042" lvl="1" indent="-625642" algn="l">
              <a:buSzPct val="100000"/>
              <a:buAutoNum type="romanLcParenR"/>
            </a:pPr>
            <a:r>
              <a:t>ping，traceroute等，获取IP等网络信息</a:t>
            </a:r>
          </a:p>
          <a:p>
            <a:pPr marL="625642" indent="-625642" algn="l">
              <a:buSzPct val="100000"/>
              <a:buAutoNum type="arabicPeriod"/>
            </a:pPr>
            <a:r>
              <a:t>Enumeration</a:t>
            </a:r>
          </a:p>
          <a:p>
            <a:pPr marL="1286042" lvl="1" indent="-625642" algn="l">
              <a:buSzPct val="100000"/>
              <a:buAutoNum type="romanLcParenR"/>
            </a:pPr>
            <a:r>
              <a:t>获取网络内信息，包括Username，pwd，device信息等</a:t>
            </a:r>
          </a:p>
          <a:p>
            <a:pPr marL="625642" indent="-625642" algn="l">
              <a:buSzPct val="100000"/>
              <a:buAutoNum type="arabicPeriod"/>
            </a:pPr>
            <a:r>
              <a:t>System Hacking</a:t>
            </a:r>
          </a:p>
          <a:p>
            <a:pPr marL="1286042" lvl="1" indent="-625642" algn="l">
              <a:buSzPct val="100000"/>
              <a:buAutoNum type="romanLcParenR"/>
            </a:pPr>
            <a:r>
              <a:t>Password Cracking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Windows特有的SAM, NTLM, LM, Kerberos…"/>
          <p:cNvSpPr txBox="1"/>
          <p:nvPr/>
        </p:nvSpPr>
        <p:spPr>
          <a:xfrm>
            <a:off x="0" y="556320"/>
            <a:ext cx="13055601" cy="836931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21105" indent="-421105" algn="l">
              <a:buSzPct val="75000"/>
              <a:buChar char="•"/>
            </a:pPr>
            <a:r>
              <a:rPr dirty="0" err="1"/>
              <a:t>Windows特有的SAM</a:t>
            </a:r>
            <a:r>
              <a:rPr dirty="0"/>
              <a:t>, NTLM, LM, Kerberos</a:t>
            </a:r>
          </a:p>
          <a:p>
            <a:pPr marL="865605" lvl="1" indent="-421105" algn="l">
              <a:buSzPct val="75000"/>
              <a:buChar char="•"/>
            </a:pPr>
            <a:r>
              <a:rPr dirty="0"/>
              <a:t>NTLM (NT LAN manager) </a:t>
            </a:r>
            <a:r>
              <a:rPr dirty="0" err="1"/>
              <a:t>authentication，一种登陆认证机制，hash用户密码</a:t>
            </a:r>
            <a:endParaRPr dirty="0"/>
          </a:p>
          <a:p>
            <a:pPr marL="421105" indent="-421105" algn="l">
              <a:buSzPct val="75000"/>
              <a:buChar char="•"/>
            </a:pPr>
            <a:r>
              <a:rPr dirty="0"/>
              <a:t>SAM=security accounts manager</a:t>
            </a:r>
          </a:p>
          <a:p>
            <a:pPr marL="421105" indent="-421105" algn="l">
              <a:buSzPct val="75000"/>
              <a:buChar char="•"/>
            </a:pPr>
            <a:r>
              <a:rPr dirty="0"/>
              <a:t>Kerberos </a:t>
            </a:r>
            <a:r>
              <a:rPr dirty="0" err="1"/>
              <a:t>一种远程登录认证机制，用issureTicket的方法</a:t>
            </a:r>
            <a:endParaRPr dirty="0"/>
          </a:p>
          <a:p>
            <a:pPr marL="421105" indent="-421105" algn="l">
              <a:buSzPct val="75000"/>
              <a:buChar char="•"/>
            </a:pPr>
            <a:r>
              <a:rPr dirty="0" err="1"/>
              <a:t>NTLM比较老，已经没有支持</a:t>
            </a:r>
            <a:endParaRPr dirty="0"/>
          </a:p>
          <a:p>
            <a:pPr marL="421105" indent="-421105" algn="l">
              <a:buSzPct val="75000"/>
              <a:buChar char="•"/>
            </a:pPr>
            <a:r>
              <a:rPr dirty="0" err="1"/>
              <a:t>LM是一种Hash算法，比较老</a:t>
            </a:r>
            <a:endParaRPr dirty="0"/>
          </a:p>
          <a:p>
            <a:pPr marL="421105" indent="-421105" algn="l">
              <a:buSzPct val="75000"/>
              <a:buChar char="•"/>
            </a:pPr>
            <a:r>
              <a:rPr dirty="0"/>
              <a:t>Trinity Rescue Kit （</a:t>
            </a:r>
            <a:r>
              <a:rPr dirty="0" err="1"/>
              <a:t>TRK）是一种系统修复工具，可用来用Privilege</a:t>
            </a:r>
            <a:r>
              <a:rPr dirty="0"/>
              <a:t> Escalation</a:t>
            </a:r>
          </a:p>
          <a:p>
            <a:pPr marL="421105" indent="-421105" algn="l">
              <a:buSzPct val="75000"/>
              <a:buChar char="•"/>
            </a:pPr>
            <a:r>
              <a:rPr b="1" dirty="0" err="1">
                <a:latin typeface="Helvetica"/>
                <a:ea typeface="Helvetica"/>
                <a:cs typeface="Helvetica"/>
                <a:sym typeface="Helvetica"/>
              </a:rPr>
              <a:t>Syskey</a:t>
            </a:r>
            <a:r>
              <a:rPr dirty="0"/>
              <a:t> is a utility that encrypts the hashed password information in a SAM database in a Windows system using a 128-bit RC4 encryption key that, by default, is stored in the Windows registry.</a:t>
            </a:r>
          </a:p>
          <a:p>
            <a:pPr marL="421105" indent="-421105" algn="l">
              <a:buSzPct val="75000"/>
              <a:buChar char="•"/>
            </a:pPr>
            <a:r>
              <a:rPr b="1" dirty="0">
                <a:latin typeface="Helvetica"/>
                <a:ea typeface="Helvetica"/>
                <a:cs typeface="Helvetica"/>
                <a:sym typeface="Helvetica"/>
              </a:rPr>
              <a:t>Covert Channel</a:t>
            </a:r>
            <a:r>
              <a:rPr dirty="0"/>
              <a:t>: a backdoor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ターゲットの特定のためのCmd：…"/>
          <p:cNvSpPr txBox="1"/>
          <p:nvPr/>
        </p:nvSpPr>
        <p:spPr>
          <a:xfrm>
            <a:off x="18105" y="6349"/>
            <a:ext cx="7175298" cy="974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ターゲットの特定のためのCmd：</a:t>
            </a:r>
          </a:p>
          <a:p>
            <a:pPr marL="421105" indent="-421105" algn="l">
              <a:buSzPct val="75000"/>
              <a:buChar char="•"/>
            </a:pPr>
            <a:r>
              <a:t>ping</a:t>
            </a:r>
          </a:p>
          <a:p>
            <a:pPr marL="421105" indent="-421105" algn="l">
              <a:buSzPct val="75000"/>
              <a:buChar char="•"/>
            </a:pPr>
            <a:r>
              <a:t>traceroute</a:t>
            </a:r>
          </a:p>
          <a:p>
            <a:pPr marL="421105" indent="-421105" algn="l">
              <a:buSzPct val="75000"/>
              <a:buChar char="•"/>
            </a:pPr>
            <a:r>
              <a:t>nslookup</a:t>
            </a:r>
          </a:p>
          <a:p>
            <a:pPr marL="421105" indent="-421105" algn="l">
              <a:buSzPct val="75000"/>
              <a:buChar char="•"/>
            </a:pPr>
            <a:r>
              <a:t>whois</a:t>
            </a:r>
          </a:p>
          <a:p>
            <a:pPr marL="421105" indent="-421105" algn="l">
              <a:buSzPct val="75000"/>
              <a:buChar char="•"/>
            </a:pPr>
            <a:r>
              <a:t>host</a:t>
            </a:r>
          </a:p>
          <a:p>
            <a:pPr algn="l"/>
            <a:r>
              <a:t>スキャンCmd：</a:t>
            </a:r>
          </a:p>
          <a:p>
            <a:pPr marL="421105" indent="-421105" algn="l">
              <a:buSzPct val="75000"/>
              <a:buChar char="•"/>
            </a:pPr>
            <a:r>
              <a:t>namp</a:t>
            </a:r>
          </a:p>
          <a:p>
            <a:pPr algn="l"/>
            <a:r>
              <a:t>盗聴のため：</a:t>
            </a:r>
          </a:p>
          <a:p>
            <a:pPr marL="421105" indent="-421105" algn="l">
              <a:buSzPct val="75000"/>
              <a:buChar char="•"/>
            </a:pPr>
            <a:r>
              <a:t>wireshark</a:t>
            </a:r>
          </a:p>
          <a:p>
            <a:pPr algn="l"/>
            <a:r>
              <a:t>直接攻撃：</a:t>
            </a:r>
          </a:p>
          <a:p>
            <a:pPr marL="421105" indent="-421105" algn="l">
              <a:buSzPct val="75000"/>
              <a:buChar char="•"/>
            </a:pPr>
            <a:r>
              <a:t>Cain&amp;Abel</a:t>
            </a:r>
          </a:p>
          <a:p>
            <a:pPr marL="421105" indent="-421105" algn="l">
              <a:buSzPct val="75000"/>
              <a:buChar char="•"/>
            </a:pPr>
            <a:r>
              <a:t>Fiddler</a:t>
            </a:r>
          </a:p>
          <a:p>
            <a:pPr marL="421105" indent="-421105" algn="l">
              <a:buSzPct val="75000"/>
              <a:buChar char="•"/>
            </a:pPr>
            <a:r>
              <a:t>ssh</a:t>
            </a:r>
          </a:p>
          <a:p>
            <a:pPr marL="421105" indent="-421105" algn="l">
              <a:buSzPct val="75000"/>
              <a:buChar char="•"/>
            </a:pPr>
            <a:r>
              <a:t>crunch</a:t>
            </a:r>
          </a:p>
          <a:p>
            <a:pPr marL="421105" indent="-421105" algn="l">
              <a:buSzPct val="75000"/>
              <a:buChar char="•"/>
            </a:pPr>
            <a:r>
              <a:t>THC-Hydra</a:t>
            </a:r>
          </a:p>
          <a:p>
            <a:pPr marL="421105" indent="-421105" algn="l">
              <a:buSzPct val="75000"/>
              <a:buChar char="•"/>
            </a:pPr>
            <a:r>
              <a:t>metasploit</a:t>
            </a:r>
          </a:p>
        </p:txBody>
      </p:sp>
      <p:sp>
        <p:nvSpPr>
          <p:cNvPr id="140" name="痕跡消す：…"/>
          <p:cNvSpPr txBox="1"/>
          <p:nvPr/>
        </p:nvSpPr>
        <p:spPr>
          <a:xfrm>
            <a:off x="8217636" y="3054350"/>
            <a:ext cx="3710660" cy="3644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痕跡消す：</a:t>
            </a:r>
          </a:p>
          <a:p>
            <a:pPr marL="421105" indent="-421105" algn="l">
              <a:buSzPct val="75000"/>
              <a:buChar char="•"/>
            </a:pPr>
            <a:r>
              <a:t>ログ消す</a:t>
            </a:r>
          </a:p>
          <a:p>
            <a:pPr marL="421105" indent="-421105" algn="l">
              <a:buSzPct val="75000"/>
              <a:buChar char="•"/>
            </a:pPr>
            <a:r>
              <a:t>timestamp改竄</a:t>
            </a:r>
          </a:p>
          <a:p>
            <a:pPr marL="421105" indent="-421105" algn="l">
              <a:buSzPct val="75000"/>
              <a:buChar char="•"/>
            </a:pPr>
            <a:r>
              <a:t>backdoor</a:t>
            </a:r>
          </a:p>
          <a:p>
            <a:pPr marL="421105" indent="-421105" algn="l">
              <a:buSzPct val="75000"/>
              <a:buChar char="•"/>
            </a:pPr>
            <a:r>
              <a:t>nectar</a:t>
            </a:r>
          </a:p>
          <a:p>
            <a:pPr marL="421105" indent="-421105" algn="l">
              <a:buSzPct val="75000"/>
              <a:buChar char="•"/>
            </a:pPr>
            <a:r>
              <a:t>cryptcat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111</TotalTime>
  <Words>691</Words>
  <Application>Microsoft Office PowerPoint</Application>
  <PresentationFormat>Custom</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Helvetica Light</vt:lpstr>
      <vt:lpstr>Helvetica Neue</vt:lpstr>
      <vt:lpstr>PT Sans</vt:lpstr>
      <vt:lpstr>Helvetica</vt:lpstr>
      <vt:lpstr>Times</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Feiyu CHEN</cp:lastModifiedBy>
  <cp:revision>11</cp:revision>
  <dcterms:modified xsi:type="dcterms:W3CDTF">2018-01-17T14:19:11Z</dcterms:modified>
</cp:coreProperties>
</file>