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58" r:id="rId5"/>
    <p:sldId id="259" r:id="rId6"/>
    <p:sldId id="256" r:id="rId7"/>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2072" y="-76"/>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2018/7/9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2018/7/9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2018/7/9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2018/7/9</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6555641"/>
          </a:xfrm>
          <a:prstGeom prst="rect">
            <a:avLst/>
          </a:prstGeom>
          <a:noFill/>
        </p:spPr>
        <p:txBody>
          <a:bodyPr wrap="square" rtlCol="0">
            <a:spAutoFit/>
          </a:bodyPr>
          <a:lstStyle/>
          <a:p>
            <a:r>
              <a:rPr kumimoji="1" lang="en-US" altLang="ja-JP" sz="1200" dirty="0" smtClean="0">
                <a:latin typeface="+mj-lt"/>
              </a:rPr>
              <a:t>My </a:t>
            </a:r>
            <a:r>
              <a:rPr kumimoji="1" lang="en-US" altLang="ja-JP" sz="1200" b="1" dirty="0" smtClean="0">
                <a:solidFill>
                  <a:srgbClr val="FF0000"/>
                </a:solidFill>
                <a:latin typeface="+mj-lt"/>
              </a:rPr>
              <a:t>checklist</a:t>
            </a:r>
            <a:r>
              <a:rPr kumimoji="1" lang="en-US" altLang="ja-JP" sz="1200" dirty="0" smtClean="0">
                <a:solidFill>
                  <a:srgbClr val="FF0000"/>
                </a:solidFill>
                <a:latin typeface="+mj-lt"/>
              </a:rPr>
              <a:t> </a:t>
            </a:r>
            <a:r>
              <a:rPr kumimoji="1" lang="en-US" altLang="ja-JP" sz="1200" dirty="0" smtClean="0">
                <a:latin typeface="+mj-lt"/>
              </a:rPr>
              <a:t>before investing in stock market.</a:t>
            </a:r>
          </a:p>
          <a:p>
            <a:r>
              <a:rPr lang="zh-CN" altLang="en-US" sz="1200" dirty="0" smtClean="0">
                <a:latin typeface="+mj-lt"/>
              </a:rPr>
              <a:t>以下是一些著名</a:t>
            </a:r>
            <a:r>
              <a:rPr lang="en-US" altLang="zh-CN" sz="1200" dirty="0" smtClean="0">
                <a:latin typeface="+mj-lt"/>
              </a:rPr>
              <a:t>investor</a:t>
            </a:r>
            <a:r>
              <a:rPr lang="zh-CN" altLang="en-US" sz="1200" dirty="0" smtClean="0">
                <a:latin typeface="+mj-lt"/>
              </a:rPr>
              <a:t>的投资</a:t>
            </a:r>
            <a:r>
              <a:rPr lang="en-US" altLang="zh-CN" sz="1200" dirty="0" smtClean="0">
                <a:latin typeface="+mj-lt"/>
              </a:rPr>
              <a:t>checklists</a:t>
            </a:r>
            <a:r>
              <a:rPr lang="zh-CN" altLang="en-US" sz="1200" dirty="0" smtClean="0">
                <a:latin typeface="+mj-lt"/>
              </a:rPr>
              <a:t>，我应该参考这些然后</a:t>
            </a:r>
            <a:r>
              <a:rPr lang="en-US" altLang="zh-CN" sz="1200" dirty="0" smtClean="0">
                <a:latin typeface="+mj-lt"/>
              </a:rPr>
              <a:t>work out</a:t>
            </a:r>
            <a:r>
              <a:rPr lang="zh-CN" altLang="en-US" sz="1200" dirty="0" smtClean="0">
                <a:latin typeface="+mj-lt"/>
              </a:rPr>
              <a:t>我自己的</a:t>
            </a:r>
            <a:r>
              <a:rPr lang="en-US" altLang="zh-CN" sz="1200" dirty="0" smtClean="0">
                <a:latin typeface="+mj-lt"/>
              </a:rPr>
              <a:t>list</a:t>
            </a:r>
          </a:p>
          <a:p>
            <a:r>
              <a:rPr lang="en-US" altLang="zh-CN" sz="1200" dirty="0" smtClean="0">
                <a:latin typeface="+mj-lt"/>
              </a:rPr>
              <a:t>(</a:t>
            </a:r>
            <a:r>
              <a:rPr lang="zh-CN" altLang="en-US" sz="1200" dirty="0" smtClean="0">
                <a:latin typeface="+mj-lt"/>
              </a:rPr>
              <a:t>以下是</a:t>
            </a:r>
            <a:r>
              <a:rPr lang="en-US" altLang="zh-CN" sz="1200" b="1" dirty="0" smtClean="0">
                <a:solidFill>
                  <a:srgbClr val="FF0000"/>
                </a:solidFill>
                <a:latin typeface="+mj-lt"/>
              </a:rPr>
              <a:t>Philip Fisher</a:t>
            </a:r>
            <a:r>
              <a:rPr lang="zh-CN" altLang="en-US" sz="1200" dirty="0" smtClean="0">
                <a:latin typeface="+mj-lt"/>
              </a:rPr>
              <a:t>的</a:t>
            </a:r>
            <a:r>
              <a:rPr lang="en-US" altLang="zh-CN" sz="1200" dirty="0" smtClean="0">
                <a:latin typeface="+mj-lt"/>
              </a:rPr>
              <a:t>list – </a:t>
            </a:r>
            <a:r>
              <a:rPr lang="en-US" altLang="zh-CN" sz="1200" b="1" dirty="0" smtClean="0">
                <a:solidFill>
                  <a:srgbClr val="FF0000"/>
                </a:solidFill>
                <a:latin typeface="+mj-lt"/>
              </a:rPr>
              <a:t>Growth Investment</a:t>
            </a:r>
            <a:r>
              <a:rPr lang="en-US" altLang="zh-CN" sz="1200" dirty="0" smtClean="0">
                <a:latin typeface="+mj-lt"/>
              </a:rPr>
              <a:t>)</a:t>
            </a:r>
            <a:endParaRPr lang="en-US" altLang="zh-CN" sz="1200" dirty="0" smtClean="0">
              <a:latin typeface="+mj-lt"/>
            </a:endParaRPr>
          </a:p>
          <a:p>
            <a:pPr marL="285750" indent="-285750">
              <a:buFont typeface="+mj-lt"/>
              <a:buAutoNum type="arabicPeriod"/>
            </a:pPr>
            <a:r>
              <a:rPr lang="zh-CN" altLang="en-US" sz="1200" dirty="0" smtClean="0">
                <a:latin typeface="+mj-lt"/>
              </a:rPr>
              <a:t>一个公司的</a:t>
            </a:r>
            <a:r>
              <a:rPr lang="en-US" altLang="zh-CN" sz="1200" dirty="0" smtClean="0">
                <a:latin typeface="+mj-lt"/>
              </a:rPr>
              <a:t>product/service</a:t>
            </a:r>
            <a:r>
              <a:rPr lang="zh-CN" altLang="en-US" sz="1200" dirty="0" smtClean="0">
                <a:latin typeface="+mj-lt"/>
              </a:rPr>
              <a:t>有没有足够的</a:t>
            </a:r>
            <a:r>
              <a:rPr lang="en-US" altLang="zh-CN" sz="1200" b="1" dirty="0" smtClean="0">
                <a:solidFill>
                  <a:srgbClr val="FF0000"/>
                </a:solidFill>
                <a:latin typeface="+mj-lt"/>
              </a:rPr>
              <a:t>market potential</a:t>
            </a:r>
            <a:r>
              <a:rPr lang="en-US" altLang="zh-CN" sz="1200" dirty="0" smtClean="0">
                <a:latin typeface="+mj-lt"/>
              </a:rPr>
              <a:t> (</a:t>
            </a:r>
            <a:r>
              <a:rPr lang="zh-CN" altLang="en-US" sz="1200" dirty="0" smtClean="0">
                <a:latin typeface="+mj-lt"/>
              </a:rPr>
              <a:t>有</a:t>
            </a:r>
            <a:r>
              <a:rPr lang="en-US" altLang="zh-CN" sz="1200" dirty="0" smtClean="0">
                <a:latin typeface="+mj-lt"/>
              </a:rPr>
              <a:t>market potential</a:t>
            </a:r>
            <a:r>
              <a:rPr lang="zh-CN" altLang="en-US" sz="1200" dirty="0" smtClean="0">
                <a:latin typeface="+mj-lt"/>
              </a:rPr>
              <a:t>是指在未来的几年中，此公司的</a:t>
            </a:r>
            <a:r>
              <a:rPr lang="en-US" altLang="zh-CN" sz="1200" dirty="0" smtClean="0">
                <a:latin typeface="+mj-lt"/>
              </a:rPr>
              <a:t>product/service</a:t>
            </a:r>
            <a:r>
              <a:rPr lang="zh-CN" altLang="en-US" sz="1200" dirty="0" smtClean="0">
                <a:latin typeface="+mj-lt"/>
              </a:rPr>
              <a:t>是否</a:t>
            </a:r>
            <a:r>
              <a:rPr lang="zh-CN" altLang="en-US" sz="1200" dirty="0">
                <a:latin typeface="+mj-lt"/>
              </a:rPr>
              <a:t>能</a:t>
            </a:r>
            <a:r>
              <a:rPr lang="zh-CN" altLang="en-US" sz="1200" dirty="0" smtClean="0">
                <a:latin typeface="+mj-lt"/>
              </a:rPr>
              <a:t>有</a:t>
            </a:r>
            <a:r>
              <a:rPr lang="en-US" altLang="zh-CN" sz="1200" dirty="0" smtClean="0">
                <a:latin typeface="+mj-lt"/>
              </a:rPr>
              <a:t>sizable increase in sales)</a:t>
            </a:r>
          </a:p>
          <a:p>
            <a:pPr marL="285750" indent="-285750">
              <a:buFont typeface="+mj-lt"/>
              <a:buAutoNum type="arabicPeriod"/>
            </a:pPr>
            <a:r>
              <a:rPr lang="zh-CN" altLang="en-US" sz="1200" dirty="0" smtClean="0">
                <a:latin typeface="+mj-lt"/>
              </a:rPr>
              <a:t>公司的</a:t>
            </a:r>
            <a:r>
              <a:rPr lang="en-US" altLang="zh-CN" sz="1200" dirty="0" smtClean="0">
                <a:latin typeface="+mj-lt"/>
              </a:rPr>
              <a:t>management</a:t>
            </a:r>
            <a:r>
              <a:rPr lang="zh-CN" altLang="en-US" sz="1200" dirty="0" smtClean="0">
                <a:latin typeface="+mj-lt"/>
              </a:rPr>
              <a:t>是否有决心去持续的投资并开发</a:t>
            </a:r>
            <a:r>
              <a:rPr lang="zh-CN" altLang="en-US" sz="1200" b="1" dirty="0" smtClean="0">
                <a:solidFill>
                  <a:srgbClr val="FF0000"/>
                </a:solidFill>
                <a:latin typeface="+mj-lt"/>
              </a:rPr>
              <a:t>能带来</a:t>
            </a:r>
            <a:r>
              <a:rPr lang="en-US" altLang="zh-CN" sz="1200" b="1" dirty="0" smtClean="0">
                <a:solidFill>
                  <a:srgbClr val="FF0000"/>
                </a:solidFill>
                <a:latin typeface="+mj-lt"/>
              </a:rPr>
              <a:t>total sales potentials</a:t>
            </a:r>
            <a:r>
              <a:rPr lang="zh-CN" altLang="en-US" sz="1200" b="1" dirty="0" smtClean="0">
                <a:solidFill>
                  <a:srgbClr val="FF0000"/>
                </a:solidFill>
                <a:latin typeface="+mj-lt"/>
              </a:rPr>
              <a:t>增长的</a:t>
            </a:r>
            <a:r>
              <a:rPr lang="zh-CN" altLang="en-US" sz="1200" dirty="0" smtClean="0">
                <a:latin typeface="+mj-lt"/>
              </a:rPr>
              <a:t>新的</a:t>
            </a:r>
            <a:r>
              <a:rPr lang="en-US" altLang="zh-CN" sz="1200" dirty="0" smtClean="0">
                <a:latin typeface="+mj-lt"/>
              </a:rPr>
              <a:t>products or processes? </a:t>
            </a:r>
            <a:r>
              <a:rPr lang="zh-CN" altLang="en-US" sz="1200" dirty="0" smtClean="0">
                <a:latin typeface="+mj-lt"/>
              </a:rPr>
              <a:t>特别是当现在的主打</a:t>
            </a:r>
            <a:r>
              <a:rPr lang="en-US" altLang="zh-CN" sz="1200" dirty="0" smtClean="0">
                <a:latin typeface="+mj-lt"/>
              </a:rPr>
              <a:t>product</a:t>
            </a:r>
            <a:r>
              <a:rPr lang="zh-CN" altLang="en-US" sz="1200" dirty="0" smtClean="0">
                <a:latin typeface="+mj-lt"/>
              </a:rPr>
              <a:t>的</a:t>
            </a:r>
            <a:r>
              <a:rPr lang="en-US" altLang="zh-CN" sz="1200" dirty="0" smtClean="0">
                <a:latin typeface="+mj-lt"/>
              </a:rPr>
              <a:t>potential</a:t>
            </a:r>
            <a:r>
              <a:rPr lang="zh-CN" altLang="en-US" sz="1200" dirty="0" smtClean="0">
                <a:latin typeface="+mj-lt"/>
              </a:rPr>
              <a:t>已经被</a:t>
            </a:r>
            <a:r>
              <a:rPr lang="en-US" altLang="zh-CN" sz="1200" dirty="0" smtClean="0">
                <a:latin typeface="+mj-lt"/>
              </a:rPr>
              <a:t>fully exploited</a:t>
            </a:r>
            <a:r>
              <a:rPr lang="zh-CN" altLang="en-US" sz="1200" dirty="0" smtClean="0">
                <a:latin typeface="+mj-lt"/>
              </a:rPr>
              <a:t>的是时候</a:t>
            </a:r>
            <a:endParaRPr lang="en-US" altLang="zh-CN" sz="1200" dirty="0" smtClean="0">
              <a:latin typeface="+mj-lt"/>
            </a:endParaRPr>
          </a:p>
          <a:p>
            <a:pPr marL="285750" indent="-285750">
              <a:buFont typeface="+mj-lt"/>
              <a:buAutoNum type="arabicPeriod"/>
            </a:pPr>
            <a:r>
              <a:rPr lang="zh-CN" altLang="en-US" sz="1200" dirty="0" smtClean="0">
                <a:latin typeface="+mj-lt"/>
              </a:rPr>
              <a:t>公司的</a:t>
            </a:r>
            <a:r>
              <a:rPr lang="en-US" altLang="zh-CN" sz="1200" dirty="0" smtClean="0">
                <a:latin typeface="+mj-lt"/>
              </a:rPr>
              <a:t>R&amp;D</a:t>
            </a:r>
            <a:r>
              <a:rPr lang="zh-CN" altLang="en-US" sz="1200" dirty="0" smtClean="0">
                <a:latin typeface="+mj-lt"/>
              </a:rPr>
              <a:t>成果和其公司</a:t>
            </a:r>
            <a:r>
              <a:rPr lang="en-US" altLang="zh-CN" sz="1200" dirty="0" smtClean="0">
                <a:latin typeface="+mj-lt"/>
              </a:rPr>
              <a:t>Size</a:t>
            </a:r>
            <a:r>
              <a:rPr lang="zh-CN" altLang="en-US" sz="1200" dirty="0" smtClean="0">
                <a:latin typeface="+mj-lt"/>
              </a:rPr>
              <a:t>的比例是否够大</a:t>
            </a:r>
            <a:r>
              <a:rPr lang="en-US" altLang="zh-CN" sz="1200" dirty="0" smtClean="0">
                <a:latin typeface="+mj-lt"/>
              </a:rPr>
              <a:t>(</a:t>
            </a:r>
            <a:r>
              <a:rPr lang="zh-CN" altLang="en-US" sz="1200" dirty="0" smtClean="0">
                <a:latin typeface="+mj-lt"/>
              </a:rPr>
              <a:t>可以用</a:t>
            </a:r>
            <a:r>
              <a:rPr lang="en-US" altLang="zh-CN" sz="1200" dirty="0" smtClean="0">
                <a:latin typeface="+mj-lt"/>
              </a:rPr>
              <a:t>R&amp;D</a:t>
            </a:r>
            <a:r>
              <a:rPr lang="zh-CN" altLang="en-US" sz="1200" dirty="0" smtClean="0">
                <a:latin typeface="+mj-lt"/>
              </a:rPr>
              <a:t>投资</a:t>
            </a:r>
            <a:r>
              <a:rPr lang="en-US" altLang="zh-CN" sz="1200" dirty="0" smtClean="0">
                <a:latin typeface="+mj-lt"/>
              </a:rPr>
              <a:t>/</a:t>
            </a:r>
            <a:r>
              <a:rPr lang="zh-CN" altLang="en-US" sz="1200" dirty="0" smtClean="0">
                <a:latin typeface="+mj-lt"/>
              </a:rPr>
              <a:t>成果和公司利益的比做评价</a:t>
            </a:r>
            <a:r>
              <a:rPr lang="en-US" altLang="zh-CN" sz="1200" dirty="0" smtClean="0">
                <a:latin typeface="+mj-lt"/>
              </a:rPr>
              <a:t>)</a:t>
            </a:r>
          </a:p>
          <a:p>
            <a:pPr marL="285750" indent="-285750">
              <a:buFont typeface="+mj-lt"/>
              <a:buAutoNum type="arabicPeriod"/>
            </a:pPr>
            <a:r>
              <a:rPr lang="zh-CN" altLang="en-US" sz="1200" dirty="0" smtClean="0">
                <a:latin typeface="+mj-lt"/>
              </a:rPr>
              <a:t>公司是否有一个好的</a:t>
            </a:r>
            <a:r>
              <a:rPr lang="en-US" altLang="zh-CN" sz="1200" dirty="0" smtClean="0">
                <a:latin typeface="+mj-lt"/>
              </a:rPr>
              <a:t>sales organization?  (sales organization</a:t>
            </a:r>
            <a:r>
              <a:rPr lang="zh-CN" altLang="en-US" sz="1200" dirty="0" smtClean="0">
                <a:latin typeface="+mj-lt"/>
              </a:rPr>
              <a:t>是专有名词，指公司里和</a:t>
            </a:r>
            <a:r>
              <a:rPr lang="en-US" altLang="zh-CN" sz="1200" dirty="0" smtClean="0">
                <a:latin typeface="+mj-lt"/>
              </a:rPr>
              <a:t>profitability</a:t>
            </a:r>
            <a:r>
              <a:rPr lang="zh-CN" altLang="en-US" sz="1200" dirty="0" smtClean="0">
                <a:latin typeface="+mj-lt"/>
              </a:rPr>
              <a:t>直接挂钩的，负责</a:t>
            </a:r>
            <a:r>
              <a:rPr lang="en-US" altLang="zh-CN" sz="1200" dirty="0"/>
              <a:t>distribute </a:t>
            </a:r>
            <a:r>
              <a:rPr lang="en-US" altLang="zh-CN" sz="1200" dirty="0" smtClean="0"/>
              <a:t> </a:t>
            </a:r>
            <a:r>
              <a:rPr lang="en-US" altLang="zh-CN" sz="1200" dirty="0" smtClean="0">
                <a:latin typeface="+mj-lt"/>
              </a:rPr>
              <a:t>goods to consumer</a:t>
            </a:r>
            <a:r>
              <a:rPr lang="zh-CN" altLang="en-US" sz="1200" dirty="0" smtClean="0">
                <a:latin typeface="+mj-lt"/>
              </a:rPr>
              <a:t>的部门</a:t>
            </a:r>
            <a:r>
              <a:rPr lang="en-US" altLang="zh-CN" sz="1200" dirty="0" smtClean="0">
                <a:latin typeface="+mj-lt"/>
              </a:rPr>
              <a:t>)</a:t>
            </a:r>
          </a:p>
          <a:p>
            <a:pPr marL="742950" lvl="1" indent="-285750">
              <a:buFont typeface="Arial" panose="020B0604020202020204" pitchFamily="34" charset="0"/>
              <a:buChar char="•"/>
            </a:pPr>
            <a:r>
              <a:rPr lang="en-US" altLang="zh-CN" sz="1200" dirty="0" err="1" smtClean="0">
                <a:latin typeface="+mj-lt"/>
              </a:rPr>
              <a:t>ToDo</a:t>
            </a:r>
            <a:r>
              <a:rPr lang="zh-CN" altLang="en-US" sz="1200" dirty="0" smtClean="0">
                <a:latin typeface="+mj-lt"/>
              </a:rPr>
              <a:t>：怎样评价一个公司的</a:t>
            </a:r>
            <a:r>
              <a:rPr lang="en-US" altLang="zh-CN" sz="1200" dirty="0" smtClean="0">
                <a:latin typeface="+mj-lt"/>
              </a:rPr>
              <a:t>sales organization</a:t>
            </a:r>
            <a:r>
              <a:rPr lang="zh-CN" altLang="en-US" sz="1200" dirty="0" smtClean="0">
                <a:latin typeface="+mj-lt"/>
              </a:rPr>
              <a:t>？</a:t>
            </a:r>
            <a:endParaRPr lang="en-US" altLang="zh-CN" sz="1200" dirty="0" smtClean="0">
              <a:latin typeface="+mj-lt"/>
            </a:endParaRPr>
          </a:p>
          <a:p>
            <a:pPr marL="285750" indent="-285750">
              <a:buFont typeface="+mj-lt"/>
              <a:buAutoNum type="arabicPeriod"/>
            </a:pPr>
            <a:r>
              <a:rPr lang="zh-CN" altLang="en-US" sz="1200" dirty="0" smtClean="0">
                <a:latin typeface="+mj-lt"/>
              </a:rPr>
              <a:t>公司是否有一个</a:t>
            </a:r>
            <a:r>
              <a:rPr lang="en-US" altLang="zh-CN" sz="1200" dirty="0" smtClean="0">
                <a:latin typeface="+mj-lt"/>
              </a:rPr>
              <a:t>worthwhile profit margin?</a:t>
            </a:r>
          </a:p>
          <a:p>
            <a:pPr marL="742950" lvl="1" indent="-285750">
              <a:buFont typeface="Arial" panose="020B0604020202020204" pitchFamily="34" charset="0"/>
              <a:buChar char="•"/>
            </a:pPr>
            <a:r>
              <a:rPr lang="en-US" altLang="zh-CN" sz="1200" dirty="0" err="1" smtClean="0">
                <a:latin typeface="+mj-lt"/>
              </a:rPr>
              <a:t>ToDo</a:t>
            </a:r>
            <a:r>
              <a:rPr lang="zh-CN" altLang="en-US" sz="1200" dirty="0" smtClean="0">
                <a:latin typeface="+mj-lt"/>
              </a:rPr>
              <a:t>：啥是</a:t>
            </a:r>
            <a:r>
              <a:rPr lang="en-US" altLang="zh-CN" sz="1200" dirty="0" smtClean="0">
                <a:latin typeface="+mj-lt"/>
              </a:rPr>
              <a:t>profit margin? </a:t>
            </a:r>
            <a:r>
              <a:rPr lang="zh-CN" altLang="en-US" sz="1200" dirty="0" smtClean="0">
                <a:latin typeface="+mj-lt"/>
              </a:rPr>
              <a:t>咋样才能算是</a:t>
            </a:r>
            <a:r>
              <a:rPr lang="en-US" altLang="zh-CN" sz="1200" dirty="0" smtClean="0">
                <a:latin typeface="+mj-lt"/>
              </a:rPr>
              <a:t>worthwhile?</a:t>
            </a:r>
            <a:endParaRPr lang="en-US" altLang="zh-CN" sz="1200" dirty="0">
              <a:latin typeface="+mj-lt"/>
            </a:endParaRPr>
          </a:p>
          <a:p>
            <a:pPr marL="285750" indent="-285750">
              <a:buFont typeface="+mj-lt"/>
              <a:buAutoNum type="arabicPeriod"/>
            </a:pPr>
            <a:r>
              <a:rPr lang="zh-CN" altLang="en-US" sz="1200" dirty="0" smtClean="0">
                <a:latin typeface="+mj-lt"/>
              </a:rPr>
              <a:t>公司是否在为了</a:t>
            </a:r>
            <a:r>
              <a:rPr lang="en-US" altLang="zh-CN" sz="1200" dirty="0" smtClean="0">
                <a:latin typeface="+mj-lt"/>
              </a:rPr>
              <a:t>maintain / improve profit margins</a:t>
            </a:r>
            <a:r>
              <a:rPr lang="zh-CN" altLang="en-US" sz="1200" dirty="0" smtClean="0">
                <a:latin typeface="+mj-lt"/>
              </a:rPr>
              <a:t>而努力</a:t>
            </a:r>
            <a:r>
              <a:rPr lang="en-US" altLang="zh-CN" sz="1200" dirty="0" smtClean="0">
                <a:latin typeface="+mj-lt"/>
              </a:rPr>
              <a:t>? </a:t>
            </a:r>
            <a:r>
              <a:rPr lang="zh-CN" altLang="en-US" sz="1200" dirty="0" smtClean="0">
                <a:latin typeface="+mj-lt"/>
              </a:rPr>
              <a:t>怎样努力</a:t>
            </a:r>
            <a:r>
              <a:rPr lang="en-US" altLang="zh-CN" sz="1200" dirty="0" smtClean="0">
                <a:latin typeface="+mj-lt"/>
              </a:rPr>
              <a:t>?</a:t>
            </a:r>
          </a:p>
          <a:p>
            <a:pPr marL="285750" indent="-285750">
              <a:buFont typeface="+mj-lt"/>
              <a:buAutoNum type="arabicPeriod"/>
            </a:pPr>
            <a:r>
              <a:rPr lang="zh-CN" altLang="en-US" sz="1200" dirty="0">
                <a:latin typeface="+mj-lt"/>
              </a:rPr>
              <a:t>公司</a:t>
            </a:r>
            <a:r>
              <a:rPr lang="zh-CN" altLang="en-US" sz="1200" dirty="0" smtClean="0">
                <a:latin typeface="+mj-lt"/>
              </a:rPr>
              <a:t>是否有</a:t>
            </a:r>
            <a:r>
              <a:rPr lang="en-US" altLang="zh-CN" sz="1200" dirty="0" smtClean="0">
                <a:latin typeface="+mj-lt"/>
              </a:rPr>
              <a:t>outstanding labor and personnel relations?</a:t>
            </a:r>
          </a:p>
          <a:p>
            <a:pPr marL="742950" lvl="1" indent="-285750">
              <a:buFont typeface="Arial" panose="020B0604020202020204" pitchFamily="34" charset="0"/>
              <a:buChar char="•"/>
            </a:pPr>
            <a:r>
              <a:rPr lang="en-US" altLang="zh-CN" sz="1200" dirty="0" err="1" smtClean="0">
                <a:latin typeface="+mj-lt"/>
              </a:rPr>
              <a:t>ToDo</a:t>
            </a:r>
            <a:r>
              <a:rPr lang="en-US" altLang="zh-CN" sz="1200" dirty="0" smtClean="0">
                <a:latin typeface="+mj-lt"/>
              </a:rPr>
              <a:t>: </a:t>
            </a:r>
            <a:r>
              <a:rPr lang="zh-CN" altLang="en-US" sz="1200" dirty="0" smtClean="0">
                <a:latin typeface="+mj-lt"/>
              </a:rPr>
              <a:t>怎样评价</a:t>
            </a:r>
            <a:r>
              <a:rPr lang="en-US" altLang="zh-CN" sz="1200" dirty="0"/>
              <a:t>labor and personnel </a:t>
            </a:r>
            <a:r>
              <a:rPr lang="en-US" altLang="zh-CN" sz="1200" dirty="0" smtClean="0"/>
              <a:t>relations</a:t>
            </a:r>
            <a:r>
              <a:rPr lang="zh-CN" altLang="en-US" sz="1200" dirty="0" smtClean="0"/>
              <a:t>的好坏</a:t>
            </a:r>
            <a:r>
              <a:rPr lang="en-US" altLang="zh-CN" sz="1200" dirty="0" smtClean="0"/>
              <a:t>?</a:t>
            </a:r>
          </a:p>
          <a:p>
            <a:pPr marL="285750" indent="-285750">
              <a:buFont typeface="+mj-lt"/>
              <a:buAutoNum type="arabicPeriod"/>
            </a:pPr>
            <a:r>
              <a:rPr lang="zh-CN" altLang="en-US" sz="1200" dirty="0" smtClean="0">
                <a:latin typeface="+mj-lt"/>
              </a:rPr>
              <a:t>公司是否有</a:t>
            </a:r>
            <a:r>
              <a:rPr lang="en-US" altLang="zh-CN" sz="1200" dirty="0" smtClean="0">
                <a:latin typeface="+mj-lt"/>
              </a:rPr>
              <a:t>outstanding executive relations? (</a:t>
            </a:r>
            <a:r>
              <a:rPr lang="zh-CN" altLang="en-US" sz="1200" dirty="0" smtClean="0">
                <a:latin typeface="+mj-lt"/>
              </a:rPr>
              <a:t>我的理解是，</a:t>
            </a:r>
            <a:r>
              <a:rPr lang="en-US" altLang="zh-CN" sz="1200" dirty="0" smtClean="0">
                <a:latin typeface="+mj-lt"/>
              </a:rPr>
              <a:t>executive relation</a:t>
            </a:r>
            <a:r>
              <a:rPr lang="zh-CN" altLang="en-US" sz="1200" dirty="0" smtClean="0">
                <a:latin typeface="+mj-lt"/>
              </a:rPr>
              <a:t>是指一个公司的</a:t>
            </a:r>
            <a:r>
              <a:rPr lang="en-US" altLang="zh-CN" sz="1200" dirty="0" smtClean="0">
                <a:latin typeface="+mj-lt"/>
              </a:rPr>
              <a:t>top</a:t>
            </a:r>
            <a:r>
              <a:rPr lang="zh-CN" altLang="en-US" sz="1200" dirty="0" smtClean="0">
                <a:latin typeface="+mj-lt"/>
              </a:rPr>
              <a:t>和此公司的</a:t>
            </a:r>
            <a:r>
              <a:rPr lang="en-US" altLang="zh-CN" sz="1200" dirty="0" smtClean="0">
                <a:latin typeface="+mj-lt"/>
              </a:rPr>
              <a:t>partner/customer</a:t>
            </a:r>
            <a:r>
              <a:rPr lang="zh-CN" altLang="en-US" sz="1200" dirty="0" smtClean="0">
                <a:latin typeface="+mj-lt"/>
              </a:rPr>
              <a:t>公司的</a:t>
            </a:r>
            <a:r>
              <a:rPr lang="en-US" altLang="zh-CN" sz="1200" dirty="0" smtClean="0">
                <a:latin typeface="+mj-lt"/>
              </a:rPr>
              <a:t>top</a:t>
            </a:r>
            <a:r>
              <a:rPr lang="zh-CN" altLang="en-US" sz="1200" dirty="0" smtClean="0">
                <a:latin typeface="+mj-lt"/>
              </a:rPr>
              <a:t>之间的关系，可以归结到</a:t>
            </a:r>
            <a:r>
              <a:rPr lang="en-US" altLang="zh-CN" sz="1200" dirty="0" smtClean="0">
                <a:latin typeface="+mj-lt"/>
              </a:rPr>
              <a:t>CEO</a:t>
            </a:r>
            <a:r>
              <a:rPr lang="zh-CN" altLang="en-US" sz="1200" dirty="0" smtClean="0">
                <a:latin typeface="+mj-lt"/>
              </a:rPr>
              <a:t>和</a:t>
            </a:r>
            <a:r>
              <a:rPr lang="en-US" altLang="zh-CN" sz="1200" dirty="0" smtClean="0">
                <a:latin typeface="+mj-lt"/>
              </a:rPr>
              <a:t>CEO</a:t>
            </a:r>
            <a:r>
              <a:rPr lang="zh-CN" altLang="en-US" sz="1200" dirty="0" smtClean="0">
                <a:latin typeface="+mj-lt"/>
              </a:rPr>
              <a:t>之间的关系；此</a:t>
            </a:r>
            <a:r>
              <a:rPr lang="en-US" altLang="zh-CN" sz="1200" dirty="0" smtClean="0">
                <a:latin typeface="+mj-lt"/>
              </a:rPr>
              <a:t>relation</a:t>
            </a:r>
            <a:r>
              <a:rPr lang="zh-CN" altLang="en-US" sz="1200" dirty="0" smtClean="0">
                <a:latin typeface="+mj-lt"/>
              </a:rPr>
              <a:t>关系到一个公司是否被其</a:t>
            </a:r>
            <a:r>
              <a:rPr lang="en-US" altLang="zh-CN" sz="1200" dirty="0" smtClean="0">
                <a:latin typeface="+mj-lt"/>
              </a:rPr>
              <a:t>customer</a:t>
            </a:r>
            <a:r>
              <a:rPr lang="zh-CN" altLang="en-US" sz="1200" dirty="0" smtClean="0">
                <a:latin typeface="+mj-lt"/>
              </a:rPr>
              <a:t>认为是一个</a:t>
            </a:r>
            <a:r>
              <a:rPr lang="en-US" altLang="zh-CN" sz="1200" dirty="0" smtClean="0">
                <a:latin typeface="+mj-lt"/>
              </a:rPr>
              <a:t>trusted partner that can shape the future together</a:t>
            </a:r>
            <a:r>
              <a:rPr lang="zh-CN" altLang="en-US" sz="1200" dirty="0" smtClean="0">
                <a:latin typeface="+mj-lt"/>
              </a:rPr>
              <a:t>，还是仅仅是一个</a:t>
            </a:r>
            <a:r>
              <a:rPr lang="en-US" altLang="zh-CN" sz="1200" dirty="0" smtClean="0">
                <a:latin typeface="+mj-lt"/>
              </a:rPr>
              <a:t>vendor that might be called later because of having competing price)</a:t>
            </a:r>
          </a:p>
          <a:p>
            <a:pPr marL="742950" lvl="1" indent="-285750">
              <a:buFont typeface="+mj-lt"/>
              <a:buAutoNum type="arabicPeriod"/>
            </a:pPr>
            <a:r>
              <a:rPr lang="en-US" altLang="zh-CN" sz="1200" dirty="0" err="1" smtClean="0">
                <a:latin typeface="+mj-lt"/>
              </a:rPr>
              <a:t>ToDo</a:t>
            </a:r>
            <a:r>
              <a:rPr lang="en-US" altLang="zh-CN" sz="1200" dirty="0" smtClean="0">
                <a:latin typeface="+mj-lt"/>
              </a:rPr>
              <a:t>: </a:t>
            </a:r>
            <a:r>
              <a:rPr lang="zh-CN" altLang="en-US" sz="1200" dirty="0" smtClean="0">
                <a:latin typeface="+mj-lt"/>
              </a:rPr>
              <a:t>怎样评价</a:t>
            </a:r>
            <a:r>
              <a:rPr lang="en-US" altLang="zh-CN" sz="1200" dirty="0" smtClean="0">
                <a:latin typeface="+mj-lt"/>
              </a:rPr>
              <a:t>executive relations</a:t>
            </a:r>
            <a:r>
              <a:rPr lang="zh-CN" altLang="en-US" sz="1200" dirty="0" smtClean="0">
                <a:latin typeface="+mj-lt"/>
              </a:rPr>
              <a:t>的好坏？</a:t>
            </a:r>
            <a:endParaRPr lang="en-US" altLang="zh-CN" sz="1200" dirty="0" smtClean="0">
              <a:latin typeface="+mj-lt"/>
            </a:endParaRPr>
          </a:p>
          <a:p>
            <a:pPr marL="285750" indent="-285750">
              <a:buFont typeface="+mj-lt"/>
              <a:buAutoNum type="arabicPeriod"/>
            </a:pPr>
            <a:r>
              <a:rPr lang="zh-CN" altLang="en-US" sz="1200" dirty="0" smtClean="0">
                <a:latin typeface="+mj-lt"/>
              </a:rPr>
              <a:t>公司是否有</a:t>
            </a:r>
            <a:r>
              <a:rPr lang="en-US" altLang="zh-CN" sz="1200" dirty="0" smtClean="0">
                <a:latin typeface="+mj-lt"/>
              </a:rPr>
              <a:t>depth and talent in its management?</a:t>
            </a:r>
          </a:p>
          <a:p>
            <a:pPr marL="285750" indent="-285750">
              <a:buFont typeface="+mj-lt"/>
              <a:buAutoNum type="arabicPeriod"/>
            </a:pPr>
            <a:r>
              <a:rPr lang="zh-CN" altLang="en-US" sz="1200" dirty="0" smtClean="0">
                <a:latin typeface="+mj-lt"/>
              </a:rPr>
              <a:t>公司的</a:t>
            </a:r>
            <a:r>
              <a:rPr lang="en-US" altLang="zh-CN" sz="1200" dirty="0" smtClean="0">
                <a:latin typeface="+mj-lt"/>
              </a:rPr>
              <a:t>cost analysis and accounting</a:t>
            </a:r>
            <a:r>
              <a:rPr lang="zh-CN" altLang="en-US" sz="1200" dirty="0" smtClean="0">
                <a:latin typeface="+mj-lt"/>
              </a:rPr>
              <a:t>是否很好</a:t>
            </a:r>
            <a:r>
              <a:rPr lang="en-US" altLang="zh-CN" sz="1200" dirty="0" smtClean="0">
                <a:latin typeface="+mj-lt"/>
              </a:rPr>
              <a:t>?</a:t>
            </a:r>
          </a:p>
          <a:p>
            <a:pPr marL="285750" indent="-285750">
              <a:buFont typeface="+mj-lt"/>
              <a:buAutoNum type="arabicPeriod"/>
            </a:pPr>
            <a:r>
              <a:rPr lang="zh-CN" altLang="en-US" sz="1200" dirty="0" smtClean="0">
                <a:latin typeface="+mj-lt"/>
              </a:rPr>
              <a:t>是否有其他证据能表明此公司在其</a:t>
            </a:r>
            <a:r>
              <a:rPr lang="en-US" altLang="zh-CN" sz="1200" dirty="0" smtClean="0">
                <a:latin typeface="+mj-lt"/>
              </a:rPr>
              <a:t>involved industry</a:t>
            </a:r>
            <a:r>
              <a:rPr lang="zh-CN" altLang="en-US" sz="1200" dirty="0" smtClean="0">
                <a:latin typeface="+mj-lt"/>
              </a:rPr>
              <a:t>中，非常</a:t>
            </a:r>
            <a:r>
              <a:rPr lang="en-US" altLang="zh-CN" sz="1200" dirty="0" smtClean="0">
                <a:latin typeface="+mj-lt"/>
              </a:rPr>
              <a:t>outstanding?</a:t>
            </a:r>
          </a:p>
          <a:p>
            <a:pPr marL="285750" indent="-285750">
              <a:buFont typeface="+mj-lt"/>
              <a:buAutoNum type="arabicPeriod"/>
            </a:pPr>
            <a:r>
              <a:rPr lang="zh-CN" altLang="en-US" sz="1200" dirty="0" smtClean="0">
                <a:latin typeface="+mj-lt"/>
              </a:rPr>
              <a:t>公司是否有</a:t>
            </a:r>
            <a:r>
              <a:rPr lang="en-US" altLang="zh-CN" sz="1200" dirty="0" smtClean="0">
                <a:latin typeface="+mj-lt"/>
              </a:rPr>
              <a:t>profit</a:t>
            </a:r>
            <a:r>
              <a:rPr lang="zh-CN" altLang="en-US" sz="1200" dirty="0" smtClean="0">
                <a:latin typeface="+mj-lt"/>
              </a:rPr>
              <a:t>相关的</a:t>
            </a:r>
            <a:r>
              <a:rPr lang="en-US" altLang="zh-CN" sz="1200" dirty="0" smtClean="0">
                <a:latin typeface="+mj-lt"/>
              </a:rPr>
              <a:t>short-range / long-range outlook?</a:t>
            </a:r>
          </a:p>
          <a:p>
            <a:pPr marL="285750" indent="-285750">
              <a:buFont typeface="+mj-lt"/>
              <a:buAutoNum type="arabicPeriod"/>
            </a:pPr>
            <a:r>
              <a:rPr lang="zh-CN" altLang="en-US" sz="1200" dirty="0" smtClean="0">
                <a:latin typeface="+mj-lt"/>
              </a:rPr>
              <a:t>在</a:t>
            </a:r>
            <a:r>
              <a:rPr lang="zh-CN" altLang="en-US" sz="1200" dirty="0">
                <a:latin typeface="+mj-lt"/>
              </a:rPr>
              <a:t>可预见</a:t>
            </a:r>
            <a:r>
              <a:rPr lang="zh-CN" altLang="en-US" sz="1200" dirty="0" smtClean="0">
                <a:latin typeface="+mj-lt"/>
              </a:rPr>
              <a:t>的将来，公司是否需要大量股权融资，并且此融资会使现在的</a:t>
            </a:r>
            <a:r>
              <a:rPr lang="en-US" altLang="zh-CN" sz="1200" dirty="0" smtClean="0">
                <a:latin typeface="+mj-lt"/>
              </a:rPr>
              <a:t>stockholder</a:t>
            </a:r>
            <a:r>
              <a:rPr lang="zh-CN" altLang="en-US" sz="1200" dirty="0" smtClean="0">
                <a:latin typeface="+mj-lt"/>
              </a:rPr>
              <a:t>从公司</a:t>
            </a:r>
            <a:r>
              <a:rPr lang="en-US" altLang="zh-CN" sz="1200" dirty="0" smtClean="0">
                <a:latin typeface="+mj-lt"/>
              </a:rPr>
              <a:t>growth</a:t>
            </a:r>
            <a:r>
              <a:rPr lang="zh-CN" altLang="en-US" sz="1200" dirty="0" smtClean="0">
                <a:latin typeface="+mj-lt"/>
              </a:rPr>
              <a:t>中获得的利益减少很多</a:t>
            </a:r>
            <a:r>
              <a:rPr lang="en-US" altLang="zh-CN" sz="1200" dirty="0" smtClean="0">
                <a:latin typeface="+mj-lt"/>
              </a:rPr>
              <a:t>?</a:t>
            </a:r>
          </a:p>
          <a:p>
            <a:pPr marL="742950" lvl="1" indent="-285750">
              <a:buFont typeface="+mj-lt"/>
              <a:buAutoNum type="arabicPeriod"/>
            </a:pPr>
            <a:r>
              <a:rPr lang="en-US" altLang="zh-CN" sz="1200" dirty="0" err="1" smtClean="0">
                <a:latin typeface="+mj-lt"/>
              </a:rPr>
              <a:t>ToDo</a:t>
            </a:r>
            <a:r>
              <a:rPr lang="en-US" altLang="zh-CN" sz="1200" dirty="0" smtClean="0">
                <a:latin typeface="+mj-lt"/>
              </a:rPr>
              <a:t>: </a:t>
            </a:r>
            <a:r>
              <a:rPr lang="zh-CN" altLang="en-US" sz="1200" dirty="0" smtClean="0">
                <a:latin typeface="+mj-lt"/>
              </a:rPr>
              <a:t>这个怎么看</a:t>
            </a:r>
            <a:r>
              <a:rPr lang="en-US" altLang="zh-CN" sz="1200" dirty="0" smtClean="0">
                <a:latin typeface="+mj-lt"/>
              </a:rPr>
              <a:t>?</a:t>
            </a:r>
          </a:p>
          <a:p>
            <a:pPr marL="285750" indent="-285750">
              <a:buFont typeface="+mj-lt"/>
              <a:buAutoNum type="arabicPeriod"/>
            </a:pPr>
            <a:r>
              <a:rPr lang="zh-CN" altLang="en-US" sz="1200" dirty="0" smtClean="0">
                <a:latin typeface="+mj-lt"/>
              </a:rPr>
              <a:t>当</a:t>
            </a:r>
            <a:r>
              <a:rPr lang="en-US" altLang="zh-CN" sz="1200" dirty="0" smtClean="0">
                <a:latin typeface="+mj-lt"/>
              </a:rPr>
              <a:t>troubles</a:t>
            </a:r>
            <a:r>
              <a:rPr lang="zh-CN" altLang="en-US" sz="1200" dirty="0" smtClean="0">
                <a:latin typeface="+mj-lt"/>
              </a:rPr>
              <a:t>和</a:t>
            </a:r>
            <a:r>
              <a:rPr lang="en-US" altLang="zh-CN" sz="1200" dirty="0" smtClean="0">
                <a:latin typeface="+mj-lt"/>
              </a:rPr>
              <a:t>disappointment</a:t>
            </a:r>
            <a:r>
              <a:rPr lang="zh-CN" altLang="en-US" sz="1200" dirty="0" smtClean="0">
                <a:latin typeface="+mj-lt"/>
              </a:rPr>
              <a:t>发生的时候，公司的</a:t>
            </a:r>
            <a:r>
              <a:rPr lang="en-US" altLang="zh-CN" sz="1200" dirty="0" smtClean="0">
                <a:latin typeface="+mj-lt"/>
              </a:rPr>
              <a:t>management</a:t>
            </a:r>
            <a:r>
              <a:rPr lang="zh-CN" altLang="en-US" sz="1200" dirty="0" smtClean="0">
                <a:latin typeface="+mj-lt"/>
              </a:rPr>
              <a:t>是否能和</a:t>
            </a:r>
            <a:r>
              <a:rPr lang="en-US" altLang="zh-CN" sz="1200" dirty="0" smtClean="0">
                <a:latin typeface="+mj-lt"/>
              </a:rPr>
              <a:t>investors</a:t>
            </a:r>
            <a:r>
              <a:rPr lang="zh-CN" altLang="en-US" sz="1200" dirty="0" smtClean="0">
                <a:latin typeface="+mj-lt"/>
              </a:rPr>
              <a:t>良好的交流</a:t>
            </a:r>
            <a:r>
              <a:rPr lang="en-US" altLang="zh-CN" sz="1200" dirty="0" smtClean="0">
                <a:latin typeface="+mj-lt"/>
              </a:rPr>
              <a:t>?</a:t>
            </a:r>
          </a:p>
          <a:p>
            <a:pPr marL="285750" indent="-285750">
              <a:buFont typeface="+mj-lt"/>
              <a:buAutoNum type="arabicPeriod"/>
            </a:pPr>
            <a:r>
              <a:rPr lang="zh-CN" altLang="en-US" sz="1200" dirty="0" smtClean="0">
                <a:latin typeface="+mj-lt"/>
              </a:rPr>
              <a:t>公司的</a:t>
            </a:r>
            <a:r>
              <a:rPr lang="en-US" altLang="zh-CN" sz="1200" dirty="0" smtClean="0">
                <a:latin typeface="+mj-lt"/>
              </a:rPr>
              <a:t>management</a:t>
            </a:r>
            <a:r>
              <a:rPr lang="zh-CN" altLang="en-US" sz="1200" dirty="0" smtClean="0">
                <a:latin typeface="+mj-lt"/>
              </a:rPr>
              <a:t>是否有</a:t>
            </a:r>
            <a:r>
              <a:rPr lang="en-US" altLang="zh-CN" sz="1200" dirty="0" smtClean="0">
                <a:latin typeface="+mj-lt"/>
              </a:rPr>
              <a:t>unquestionable integrity?</a:t>
            </a:r>
          </a:p>
          <a:p>
            <a:pPr marL="742950" lvl="1" indent="-285750">
              <a:buFont typeface="+mj-lt"/>
              <a:buAutoNum type="arabicPeriod"/>
            </a:pPr>
            <a:r>
              <a:rPr lang="en-US" altLang="zh-CN" sz="1200" dirty="0" err="1" smtClean="0">
                <a:latin typeface="+mj-lt"/>
              </a:rPr>
              <a:t>ToDo</a:t>
            </a:r>
            <a:r>
              <a:rPr lang="en-US" altLang="zh-CN" sz="1200" dirty="0" smtClean="0">
                <a:latin typeface="+mj-lt"/>
              </a:rPr>
              <a:t>: </a:t>
            </a:r>
            <a:r>
              <a:rPr lang="zh-CN" altLang="en-US" sz="1200" dirty="0" smtClean="0">
                <a:latin typeface="+mj-lt"/>
              </a:rPr>
              <a:t>这个</a:t>
            </a:r>
            <a:r>
              <a:rPr lang="en-US" altLang="zh-CN" sz="1200" dirty="0" smtClean="0">
                <a:latin typeface="+mj-lt"/>
              </a:rPr>
              <a:t>info</a:t>
            </a:r>
            <a:r>
              <a:rPr lang="zh-CN" altLang="en-US" sz="1200" dirty="0" smtClean="0">
                <a:latin typeface="+mj-lt"/>
              </a:rPr>
              <a:t>怎么搜集</a:t>
            </a:r>
            <a:r>
              <a:rPr lang="en-US" altLang="zh-CN" sz="1200" dirty="0" smtClean="0">
                <a:latin typeface="+mj-lt"/>
              </a:rPr>
              <a:t>?</a:t>
            </a:r>
          </a:p>
        </p:txBody>
      </p:sp>
    </p:spTree>
    <p:extLst>
      <p:ext uri="{BB962C8B-B14F-4D97-AF65-F5344CB8AC3E}">
        <p14:creationId xmlns:p14="http://schemas.microsoft.com/office/powerpoint/2010/main" val="238241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4832092"/>
          </a:xfrm>
          <a:prstGeom prst="rect">
            <a:avLst/>
          </a:prstGeom>
          <a:noFill/>
        </p:spPr>
        <p:txBody>
          <a:bodyPr wrap="square" rtlCol="0">
            <a:spAutoFit/>
          </a:bodyPr>
          <a:lstStyle/>
          <a:p>
            <a:r>
              <a:rPr lang="zh-CN" altLang="en-US" sz="1400" dirty="0" smtClean="0"/>
              <a:t>公司财报中的</a:t>
            </a:r>
            <a:r>
              <a:rPr lang="zh-CN" altLang="en-US" sz="1400" dirty="0"/>
              <a:t>名词</a:t>
            </a:r>
            <a:r>
              <a:rPr lang="zh-CN" altLang="en-US" sz="1400" dirty="0" smtClean="0"/>
              <a:t>是什么</a:t>
            </a:r>
            <a:r>
              <a:rPr lang="zh-CN" altLang="en-US" sz="1400" dirty="0"/>
              <a:t>意思</a:t>
            </a:r>
            <a:r>
              <a:rPr lang="zh-CN" altLang="en-US" sz="1400" dirty="0" smtClean="0"/>
              <a:t>？</a:t>
            </a:r>
            <a:endParaRPr lang="en-US" altLang="zh-CN" sz="1400" dirty="0" smtClean="0"/>
          </a:p>
          <a:p>
            <a:pPr marL="285750" indent="-285750">
              <a:buFont typeface="Arial" panose="020B0604020202020204" pitchFamily="34" charset="0"/>
              <a:buChar char="•"/>
            </a:pPr>
            <a:r>
              <a:rPr kumimoji="1" lang="en-US" altLang="ja-JP" sz="1400" b="1" dirty="0" smtClean="0">
                <a:solidFill>
                  <a:srgbClr val="FF0000"/>
                </a:solidFill>
              </a:rPr>
              <a:t>Sales </a:t>
            </a:r>
            <a:r>
              <a:rPr kumimoji="1" lang="en-US" altLang="ja-JP" sz="1400" dirty="0" smtClean="0"/>
              <a:t>(=</a:t>
            </a:r>
            <a:r>
              <a:rPr lang="en-US" altLang="ja-JP" sz="1400" dirty="0"/>
              <a:t>(</a:t>
            </a:r>
            <a:r>
              <a:rPr kumimoji="1" lang="en-US" altLang="ja-JP" sz="1400" b="1" dirty="0" smtClean="0">
                <a:solidFill>
                  <a:srgbClr val="FF0000"/>
                </a:solidFill>
              </a:rPr>
              <a:t>Gross</a:t>
            </a:r>
            <a:r>
              <a:rPr lang="en-US" altLang="ja-JP" sz="1400" dirty="0"/>
              <a:t>)</a:t>
            </a:r>
            <a:r>
              <a:rPr kumimoji="1" lang="en-US" altLang="ja-JP" sz="1400" b="1" dirty="0" smtClean="0">
                <a:solidFill>
                  <a:srgbClr val="FF0000"/>
                </a:solidFill>
              </a:rPr>
              <a:t> Revenue </a:t>
            </a:r>
            <a:r>
              <a:rPr lang="en-US" altLang="zh-CN" sz="1400" b="1" dirty="0" smtClean="0"/>
              <a:t>=</a:t>
            </a:r>
            <a:r>
              <a:rPr lang="en-US" altLang="zh-CN" sz="1400" b="1" dirty="0" smtClean="0">
                <a:solidFill>
                  <a:srgbClr val="FF0000"/>
                </a:solidFill>
              </a:rPr>
              <a:t> operation profit</a:t>
            </a:r>
            <a:r>
              <a:rPr kumimoji="1" lang="en-US" altLang="ja-JP" sz="1400" dirty="0" smtClean="0"/>
              <a:t>)</a:t>
            </a:r>
          </a:p>
          <a:p>
            <a:pPr marL="742950" lvl="1" indent="-285750">
              <a:buFont typeface="Arial" panose="020B0604020202020204" pitchFamily="34" charset="0"/>
              <a:buChar char="•"/>
            </a:pPr>
            <a:r>
              <a:rPr lang="en-US" altLang="ja-JP" sz="1400" dirty="0" smtClean="0"/>
              <a:t>Total amount earned from sales</a:t>
            </a:r>
            <a:endParaRPr kumimoji="1" lang="en-US" altLang="ja-JP" sz="1400" dirty="0" smtClean="0"/>
          </a:p>
          <a:p>
            <a:pPr marL="285750" indent="-285750">
              <a:buFont typeface="Arial" panose="020B0604020202020204" pitchFamily="34" charset="0"/>
              <a:buChar char="•"/>
            </a:pPr>
            <a:r>
              <a:rPr kumimoji="1" lang="en-US" altLang="ja-JP" sz="1400" b="1" dirty="0" smtClean="0">
                <a:solidFill>
                  <a:srgbClr val="FF0000"/>
                </a:solidFill>
              </a:rPr>
              <a:t>Net sales</a:t>
            </a:r>
            <a:r>
              <a:rPr kumimoji="1" lang="en-US" altLang="ja-JP" sz="1400" dirty="0" smtClean="0"/>
              <a:t> (</a:t>
            </a:r>
            <a:r>
              <a:rPr lang="en-US" altLang="ja-JP" sz="1400" dirty="0" smtClean="0"/>
              <a:t>=</a:t>
            </a:r>
            <a:r>
              <a:rPr lang="en-US" altLang="ja-JP" sz="1400" b="1" dirty="0" smtClean="0">
                <a:solidFill>
                  <a:srgbClr val="FF0000"/>
                </a:solidFill>
              </a:rPr>
              <a:t>net revenue</a:t>
            </a:r>
            <a:r>
              <a:rPr lang="en-US" altLang="ja-JP" sz="1400" dirty="0" smtClean="0"/>
              <a:t>)</a:t>
            </a:r>
          </a:p>
          <a:p>
            <a:pPr marL="742950" lvl="1" indent="-285750">
              <a:buFont typeface="Arial" panose="020B0604020202020204" pitchFamily="34" charset="0"/>
              <a:buChar char="•"/>
            </a:pPr>
            <a:r>
              <a:rPr lang="en-US" altLang="ja-JP" sz="1400" dirty="0" smtClean="0"/>
              <a:t>= gross revenue </a:t>
            </a:r>
            <a:r>
              <a:rPr lang="zh-CN" altLang="en-US" sz="1400" dirty="0" smtClean="0"/>
              <a:t>减去 </a:t>
            </a:r>
            <a:r>
              <a:rPr lang="en-US" altLang="ja-JP" sz="1400" dirty="0" smtClean="0"/>
              <a:t>all product-related costs</a:t>
            </a:r>
            <a:endParaRPr kumimoji="1" lang="en-US" altLang="ja-JP" sz="1400" dirty="0" smtClean="0"/>
          </a:p>
          <a:p>
            <a:pPr marL="285750" indent="-285750">
              <a:buFont typeface="Arial" panose="020B0604020202020204" pitchFamily="34" charset="0"/>
              <a:buChar char="•"/>
            </a:pPr>
            <a:r>
              <a:rPr kumimoji="1" lang="en-US" altLang="ja-JP" sz="1400" b="1" dirty="0" smtClean="0">
                <a:solidFill>
                  <a:srgbClr val="FF0000"/>
                </a:solidFill>
              </a:rPr>
              <a:t>Net profit</a:t>
            </a:r>
            <a:r>
              <a:rPr kumimoji="1" lang="en-US" altLang="ja-JP" sz="1400" dirty="0" smtClean="0"/>
              <a:t> (=</a:t>
            </a:r>
            <a:r>
              <a:rPr kumimoji="1" lang="en-US" altLang="ja-JP" sz="1400" b="1" dirty="0" smtClean="0">
                <a:solidFill>
                  <a:srgbClr val="FF0000"/>
                </a:solidFill>
              </a:rPr>
              <a:t>net income</a:t>
            </a:r>
            <a:r>
              <a:rPr kumimoji="1" lang="en-US" altLang="ja-JP" sz="1400" dirty="0" smtClean="0"/>
              <a:t>)</a:t>
            </a:r>
          </a:p>
          <a:p>
            <a:pPr marL="742950" lvl="1" indent="-285750">
              <a:buFont typeface="Arial" panose="020B0604020202020204" pitchFamily="34" charset="0"/>
              <a:buChar char="•"/>
            </a:pPr>
            <a:r>
              <a:rPr lang="zh-CN" altLang="en-US" sz="1400" dirty="0"/>
              <a:t>可以</a:t>
            </a:r>
            <a:r>
              <a:rPr lang="zh-CN" altLang="en-US" sz="1400" dirty="0" smtClean="0"/>
              <a:t>是负的</a:t>
            </a:r>
            <a:endParaRPr lang="en-US" altLang="zh-CN" sz="1400" dirty="0" smtClean="0"/>
          </a:p>
          <a:p>
            <a:pPr marL="742950" lvl="1" indent="-285750">
              <a:buFont typeface="Arial" panose="020B0604020202020204" pitchFamily="34" charset="0"/>
              <a:buChar char="•"/>
            </a:pPr>
            <a:r>
              <a:rPr lang="en-US" altLang="ja-JP" sz="1400" dirty="0" smtClean="0"/>
              <a:t>= </a:t>
            </a:r>
            <a:r>
              <a:rPr lang="en-US" altLang="zh-CN" sz="1400" dirty="0" smtClean="0"/>
              <a:t>net sales </a:t>
            </a:r>
            <a:r>
              <a:rPr lang="zh-CN" altLang="en-US" sz="1400" dirty="0" smtClean="0"/>
              <a:t>减去 </a:t>
            </a:r>
            <a:r>
              <a:rPr lang="en-US" altLang="zh-CN" sz="1400" dirty="0" smtClean="0"/>
              <a:t>all costs, </a:t>
            </a:r>
            <a:r>
              <a:rPr lang="zh-CN" altLang="en-US" sz="1400" dirty="0" smtClean="0"/>
              <a:t>包括</a:t>
            </a:r>
            <a:r>
              <a:rPr lang="en-US" altLang="zh-CN" sz="1400" dirty="0" smtClean="0"/>
              <a:t>tax</a:t>
            </a:r>
            <a:r>
              <a:rPr lang="zh-CN" altLang="en-US" sz="1400" dirty="0" smtClean="0"/>
              <a:t>等</a:t>
            </a:r>
            <a:endParaRPr lang="en-US" altLang="zh-CN" sz="1400" dirty="0"/>
          </a:p>
          <a:p>
            <a:pPr marL="742950" lvl="1" indent="-285750">
              <a:buFont typeface="Arial" panose="020B0604020202020204" pitchFamily="34" charset="0"/>
              <a:buChar char="•"/>
            </a:pPr>
            <a:r>
              <a:rPr lang="zh-CN" altLang="en-US" sz="1400" dirty="0" smtClean="0"/>
              <a:t>公司可以决定把一部分</a:t>
            </a:r>
            <a:r>
              <a:rPr lang="en-US" altLang="zh-CN" sz="1400" dirty="0" smtClean="0"/>
              <a:t>net profit</a:t>
            </a:r>
            <a:r>
              <a:rPr lang="zh-CN" altLang="en-US" sz="1400" dirty="0" smtClean="0"/>
              <a:t>分给持股人</a:t>
            </a:r>
            <a:r>
              <a:rPr lang="en-US" altLang="zh-CN" sz="1400" dirty="0" smtClean="0"/>
              <a:t>(pay dividend to stockholders)</a:t>
            </a:r>
            <a:r>
              <a:rPr lang="zh-CN" altLang="en-US" sz="1400" dirty="0" smtClean="0"/>
              <a:t>，然后把其他的</a:t>
            </a:r>
            <a:r>
              <a:rPr lang="en-US" altLang="zh-CN" sz="1400" dirty="0" smtClean="0"/>
              <a:t>reinvest</a:t>
            </a:r>
            <a:r>
              <a:rPr lang="zh-CN" altLang="en-US" sz="1400" dirty="0" smtClean="0"/>
              <a:t>到</a:t>
            </a:r>
            <a:r>
              <a:rPr lang="en-US" altLang="zh-CN" sz="1400" dirty="0" smtClean="0"/>
              <a:t>business</a:t>
            </a:r>
            <a:r>
              <a:rPr lang="zh-CN" altLang="en-US" sz="1400" dirty="0" smtClean="0"/>
              <a:t>里去</a:t>
            </a:r>
            <a:endParaRPr lang="en-US" altLang="zh-CN" sz="1400" dirty="0" smtClean="0"/>
          </a:p>
          <a:p>
            <a:pPr marL="285750" indent="-285750">
              <a:buFont typeface="Arial" panose="020B0604020202020204" pitchFamily="34" charset="0"/>
              <a:buChar char="•"/>
            </a:pPr>
            <a:r>
              <a:rPr lang="en-US" altLang="zh-CN" sz="1400" b="1" dirty="0" smtClean="0">
                <a:solidFill>
                  <a:srgbClr val="FF0000"/>
                </a:solidFill>
              </a:rPr>
              <a:t>Operating expense </a:t>
            </a:r>
            <a:r>
              <a:rPr lang="en-US" altLang="zh-CN" sz="1400" dirty="0" smtClean="0"/>
              <a:t>(</a:t>
            </a:r>
            <a:r>
              <a:rPr lang="zh-CN" altLang="en-US" sz="1400" dirty="0" smtClean="0"/>
              <a:t>简称</a:t>
            </a:r>
            <a:r>
              <a:rPr lang="en-US" altLang="zh-CN" sz="1400" dirty="0" smtClean="0"/>
              <a:t>OPEX)</a:t>
            </a:r>
          </a:p>
          <a:p>
            <a:pPr marL="742950" lvl="1" indent="-285750">
              <a:buFont typeface="Arial" panose="020B0604020202020204" pitchFamily="34" charset="0"/>
              <a:buChar char="•"/>
            </a:pPr>
            <a:r>
              <a:rPr lang="zh-CN" altLang="en-US" sz="1400" dirty="0" smtClean="0"/>
              <a:t>包括</a:t>
            </a:r>
            <a:r>
              <a:rPr lang="en-US" altLang="zh-CN" sz="1400" dirty="0" smtClean="0"/>
              <a:t>rent, equipment, inventory costs, marketing, payroll, insurance, research fee, etc.</a:t>
            </a:r>
          </a:p>
          <a:p>
            <a:pPr marL="285750" indent="-285750">
              <a:buFont typeface="Arial" panose="020B0604020202020204" pitchFamily="34" charset="0"/>
              <a:buChar char="•"/>
            </a:pPr>
            <a:r>
              <a:rPr lang="en-US" altLang="ja-JP" sz="1400" b="1" dirty="0" smtClean="0">
                <a:solidFill>
                  <a:srgbClr val="FF0000"/>
                </a:solidFill>
              </a:rPr>
              <a:t>Operating profit</a:t>
            </a:r>
            <a:r>
              <a:rPr lang="en-US" altLang="ja-JP" sz="1400" dirty="0" smtClean="0"/>
              <a:t> (= </a:t>
            </a:r>
            <a:r>
              <a:rPr lang="en-US" altLang="ja-JP" sz="1400" b="1" dirty="0" smtClean="0">
                <a:solidFill>
                  <a:srgbClr val="FF0000"/>
                </a:solidFill>
              </a:rPr>
              <a:t>operating income</a:t>
            </a:r>
            <a:r>
              <a:rPr lang="en-US" altLang="ja-JP" sz="1400" dirty="0" smtClean="0"/>
              <a:t>)</a:t>
            </a:r>
          </a:p>
          <a:p>
            <a:pPr marL="742950" lvl="1" indent="-285750">
              <a:buFont typeface="Arial" panose="020B0604020202020204" pitchFamily="34" charset="0"/>
              <a:buChar char="•"/>
            </a:pPr>
            <a:r>
              <a:rPr lang="en-US" altLang="ja-JP" sz="1400" dirty="0" smtClean="0"/>
              <a:t>= operating revenue </a:t>
            </a:r>
            <a:r>
              <a:rPr lang="zh-CN" altLang="en-US" sz="1400" dirty="0" smtClean="0"/>
              <a:t>减去 </a:t>
            </a:r>
            <a:r>
              <a:rPr lang="en-US" altLang="zh-CN" sz="1400" dirty="0" smtClean="0"/>
              <a:t>cost of goods sold </a:t>
            </a:r>
            <a:r>
              <a:rPr lang="zh-CN" altLang="en-US" sz="1400" dirty="0" smtClean="0"/>
              <a:t>减去 </a:t>
            </a:r>
            <a:r>
              <a:rPr lang="en-US" altLang="zh-CN" sz="1400" dirty="0" smtClean="0"/>
              <a:t>operating expense </a:t>
            </a:r>
            <a:r>
              <a:rPr lang="zh-CN" altLang="en-US" sz="1400" dirty="0" smtClean="0"/>
              <a:t>减去 </a:t>
            </a:r>
            <a:r>
              <a:rPr lang="en-US" altLang="zh-CN" sz="1400" dirty="0" smtClean="0"/>
              <a:t>depreciation </a:t>
            </a:r>
            <a:r>
              <a:rPr lang="zh-CN" altLang="en-US" sz="1400" dirty="0" smtClean="0"/>
              <a:t>减去 </a:t>
            </a:r>
            <a:r>
              <a:rPr lang="en-US" altLang="zh-CN" sz="1400" dirty="0" smtClean="0"/>
              <a:t>amortization(</a:t>
            </a:r>
            <a:r>
              <a:rPr lang="zh-CN" altLang="en-US" sz="1400" dirty="0" smtClean="0"/>
              <a:t>折旧</a:t>
            </a:r>
            <a:r>
              <a:rPr lang="en-US" altLang="zh-CN" sz="1400" dirty="0" smtClean="0"/>
              <a:t>)</a:t>
            </a:r>
          </a:p>
          <a:p>
            <a:pPr marL="742950" lvl="1" indent="-285750">
              <a:buFont typeface="Arial" panose="020B0604020202020204" pitchFamily="34" charset="0"/>
              <a:buChar char="•"/>
            </a:pPr>
            <a:r>
              <a:rPr lang="zh-CN" altLang="en-US" sz="1400" dirty="0"/>
              <a:t>并</a:t>
            </a:r>
            <a:r>
              <a:rPr lang="zh-CN" altLang="en-US" sz="1400" dirty="0" smtClean="0"/>
              <a:t>不包括</a:t>
            </a:r>
            <a:r>
              <a:rPr lang="en-US" altLang="zh-CN" sz="1400" dirty="0" smtClean="0"/>
              <a:t>tax</a:t>
            </a:r>
          </a:p>
          <a:p>
            <a:pPr lvl="1"/>
            <a:endParaRPr lang="en-US" altLang="zh-CN" sz="1400" dirty="0" smtClean="0"/>
          </a:p>
          <a:p>
            <a:r>
              <a:rPr lang="zh-CN" altLang="en-US" sz="1400" dirty="0" smtClean="0"/>
              <a:t>公司财报里面经常出现</a:t>
            </a:r>
            <a:r>
              <a:rPr lang="en-US" altLang="zh-CN" sz="1400" dirty="0" smtClean="0"/>
              <a:t>net sales</a:t>
            </a:r>
            <a:r>
              <a:rPr lang="zh-CN" altLang="en-US" sz="1400" dirty="0" smtClean="0"/>
              <a:t>，</a:t>
            </a:r>
            <a:r>
              <a:rPr lang="en-US" altLang="zh-CN" sz="1400" dirty="0" smtClean="0"/>
              <a:t>operating profit</a:t>
            </a:r>
            <a:r>
              <a:rPr lang="zh-CN" altLang="en-US" sz="1400" dirty="0" smtClean="0"/>
              <a:t>，</a:t>
            </a:r>
            <a:r>
              <a:rPr lang="en-US" altLang="zh-CN" sz="1400" dirty="0" smtClean="0"/>
              <a:t>net profit</a:t>
            </a:r>
            <a:r>
              <a:rPr lang="zh-CN" altLang="en-US" sz="1400" dirty="0" smtClean="0"/>
              <a:t>三个数值</a:t>
            </a:r>
            <a:endParaRPr lang="en-US" altLang="zh-CN" sz="1400" dirty="0" smtClean="0"/>
          </a:p>
          <a:p>
            <a:r>
              <a:rPr lang="zh-CN" altLang="en-US" sz="1400" dirty="0" smtClean="0"/>
              <a:t>右上是一例子，</a:t>
            </a:r>
            <a:endParaRPr lang="en-US" altLang="zh-CN" sz="1400" dirty="0" smtClean="0"/>
          </a:p>
          <a:p>
            <a:r>
              <a:rPr lang="en-US" altLang="zh-CN" sz="1400" b="1" dirty="0" smtClean="0"/>
              <a:t>net income</a:t>
            </a:r>
            <a:r>
              <a:rPr lang="en-US" altLang="zh-CN" sz="1400" dirty="0" smtClean="0"/>
              <a:t> = </a:t>
            </a:r>
            <a:r>
              <a:rPr lang="en-US" altLang="zh-CN" sz="1400" b="1" dirty="0" smtClean="0"/>
              <a:t>operating income</a:t>
            </a:r>
            <a:r>
              <a:rPr lang="en-US" altLang="zh-CN" sz="1400" dirty="0" smtClean="0"/>
              <a:t> – </a:t>
            </a:r>
            <a:r>
              <a:rPr lang="en-US" altLang="zh-CN" sz="1400" b="1" dirty="0" smtClean="0"/>
              <a:t>interest expense</a:t>
            </a:r>
            <a:r>
              <a:rPr lang="en-US" altLang="zh-CN" sz="1400" dirty="0" smtClean="0"/>
              <a:t>(interest of borrowed money, </a:t>
            </a:r>
            <a:r>
              <a:rPr lang="en-US" altLang="zh-CN" sz="1400" dirty="0" err="1" smtClean="0"/>
              <a:t>etc</a:t>
            </a:r>
            <a:r>
              <a:rPr lang="en-US" altLang="zh-CN" sz="1400" dirty="0" smtClean="0"/>
              <a:t>) - </a:t>
            </a:r>
            <a:r>
              <a:rPr lang="en-US" altLang="zh-CN" sz="1400" b="1" dirty="0" smtClean="0"/>
              <a:t>tax</a:t>
            </a:r>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2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1929</Words>
  <Application>Microsoft Office PowerPoint</Application>
  <PresentationFormat>画面に合わせる (16:10)</PresentationFormat>
  <Paragraphs>74</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79</cp:revision>
  <dcterms:created xsi:type="dcterms:W3CDTF">2018-07-04T08:59:41Z</dcterms:created>
  <dcterms:modified xsi:type="dcterms:W3CDTF">2018-07-09T02:43:16Z</dcterms:modified>
</cp:coreProperties>
</file>