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1" r:id="rId3"/>
    <p:sldId id="262" r:id="rId4"/>
    <p:sldId id="260" r:id="rId5"/>
    <p:sldId id="257" r:id="rId6"/>
    <p:sldId id="258" r:id="rId7"/>
    <p:sldId id="259" r:id="rId8"/>
    <p:sldId id="256" r:id="rId9"/>
    <p:sldId id="263" r:id="rId10"/>
    <p:sldId id="265" r:id="rId11"/>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125" d="100"/>
          <a:sy n="125" d="100"/>
        </p:scale>
        <p:origin x="-424" y="-1380"/>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2018/8/9</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smtClean="0"/>
              <a:t>This slide is intentionally left blank.</a:t>
            </a:r>
          </a:p>
          <a:p>
            <a:pPr algn="ctr"/>
            <a:endParaRPr kumimoji="1" lang="en-US" altLang="ja-JP" dirty="0" smtClean="0"/>
          </a:p>
          <a:p>
            <a:pPr algn="ctr"/>
            <a:r>
              <a:rPr lang="en-US" altLang="ja-JP" dirty="0" smtClean="0"/>
              <a:t>Only add finance, investment concepts to this slide!</a:t>
            </a:r>
          </a:p>
          <a:p>
            <a:pPr algn="ctr"/>
            <a:r>
              <a:rPr kumimoji="1" lang="en-US" altLang="ja-JP" dirty="0" smtClean="0"/>
              <a:t>About the implementation, refer to another repo “</a:t>
            </a:r>
            <a:r>
              <a:rPr kumimoji="1" lang="en-US" altLang="ja-JP" dirty="0" err="1" smtClean="0"/>
              <a:t>StockCracker</a:t>
            </a:r>
            <a:r>
              <a:rPr kumimoji="1" lang="en-US" altLang="ja-JP" dirty="0" smtClean="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3785652"/>
          </a:xfrm>
          <a:prstGeom prst="rect">
            <a:avLst/>
          </a:prstGeom>
          <a:noFill/>
        </p:spPr>
        <p:txBody>
          <a:bodyPr wrap="square" rtlCol="0">
            <a:spAutoFit/>
          </a:bodyPr>
          <a:lstStyle/>
          <a:p>
            <a:r>
              <a:rPr lang="en-US" altLang="ja-JP" sz="1200" b="1" dirty="0" smtClean="0">
                <a:solidFill>
                  <a:srgbClr val="FF0000"/>
                </a:solidFill>
              </a:rPr>
              <a:t>SMA </a:t>
            </a:r>
            <a:r>
              <a:rPr lang="en-US" altLang="ja-JP" sz="1200" dirty="0" smtClean="0"/>
              <a:t>(simple moving average)</a:t>
            </a:r>
          </a:p>
          <a:p>
            <a:pPr marL="285750" indent="-285750">
              <a:buFont typeface="Arial" panose="020B0604020202020204" pitchFamily="34" charset="0"/>
              <a:buChar char="•"/>
            </a:pPr>
            <a:r>
              <a:rPr lang="zh-CN" altLang="en-US" sz="1200" dirty="0" smtClean="0"/>
              <a:t>经常用 </a:t>
            </a:r>
            <a:r>
              <a:rPr lang="en-US" altLang="zh-CN" sz="1200" dirty="0" smtClean="0"/>
              <a:t>n-day SMA</a:t>
            </a:r>
            <a:r>
              <a:rPr lang="zh-CN" altLang="en-US" sz="1200" dirty="0" smtClean="0"/>
              <a:t>来评价在一定期间的</a:t>
            </a:r>
            <a:r>
              <a:rPr lang="en-US" altLang="zh-CN" sz="1200" dirty="0" smtClean="0"/>
              <a:t>average</a:t>
            </a:r>
            <a:endParaRPr lang="en-US" altLang="zh-CN" sz="1200" dirty="0"/>
          </a:p>
          <a:p>
            <a:pPr marL="285750" indent="-285750">
              <a:buFont typeface="Arial" panose="020B0604020202020204" pitchFamily="34" charset="0"/>
              <a:buChar char="•"/>
            </a:pPr>
            <a:r>
              <a:rPr lang="zh-CN" altLang="en-US" sz="1200" dirty="0" smtClean="0"/>
              <a:t>计算方法，需要某只股票我有</a:t>
            </a:r>
            <a:r>
              <a:rPr lang="en-US" altLang="zh-CN" sz="1200" dirty="0" smtClean="0"/>
              <a:t>100</a:t>
            </a:r>
            <a:r>
              <a:rPr lang="zh-CN" altLang="en-US" sz="1200" dirty="0" smtClean="0"/>
              <a:t>天的</a:t>
            </a:r>
            <a:r>
              <a:rPr lang="en-US" altLang="zh-CN" sz="1200" dirty="0" smtClean="0"/>
              <a:t>closing price</a:t>
            </a:r>
            <a:r>
              <a:rPr lang="zh-CN" altLang="en-US" sz="1200" dirty="0" smtClean="0"/>
              <a:t>，当要计算</a:t>
            </a:r>
            <a:r>
              <a:rPr lang="en-US" altLang="zh-CN" sz="1200" dirty="0" smtClean="0"/>
              <a:t>5-day SMA</a:t>
            </a:r>
            <a:r>
              <a:rPr lang="zh-CN" altLang="en-US" sz="1200" dirty="0" smtClean="0"/>
              <a:t>时，</a:t>
            </a:r>
            <a:endParaRPr lang="en-US" altLang="zh-CN" sz="1200" dirty="0" smtClean="0"/>
          </a:p>
          <a:p>
            <a:pPr marL="742950" lvl="1" indent="-285750">
              <a:buFont typeface="Arial" panose="020B0604020202020204" pitchFamily="34" charset="0"/>
              <a:buChar char="•"/>
            </a:pPr>
            <a:r>
              <a:rPr lang="zh-CN" altLang="en-US" sz="1200" dirty="0"/>
              <a:t>从</a:t>
            </a:r>
            <a:r>
              <a:rPr lang="zh-CN" altLang="en-US" sz="1200" dirty="0" smtClean="0"/>
              <a:t>第</a:t>
            </a:r>
            <a:r>
              <a:rPr lang="en-US" altLang="zh-CN" sz="1200" dirty="0" smtClean="0"/>
              <a:t>1</a:t>
            </a:r>
            <a:r>
              <a:rPr lang="zh-CN" altLang="en-US" sz="1200" dirty="0" smtClean="0"/>
              <a:t>天开始，抽出紧跟着的</a:t>
            </a:r>
            <a:r>
              <a:rPr lang="en-US" altLang="zh-CN" sz="1200" dirty="0" smtClean="0"/>
              <a:t>5</a:t>
            </a:r>
            <a:r>
              <a:rPr lang="zh-CN" altLang="en-US" sz="1200" dirty="0" smtClean="0"/>
              <a:t>天的</a:t>
            </a:r>
            <a:r>
              <a:rPr lang="en-US" altLang="zh-CN" sz="1200" dirty="0" smtClean="0"/>
              <a:t>closing price</a:t>
            </a:r>
            <a:r>
              <a:rPr lang="zh-CN" altLang="en-US" sz="1200" dirty="0" smtClean="0"/>
              <a:t>，</a:t>
            </a:r>
            <a:r>
              <a:rPr lang="en-US" altLang="zh-CN" sz="1200" dirty="0" smtClean="0"/>
              <a:t>sum</a:t>
            </a:r>
            <a:r>
              <a:rPr lang="zh-CN" altLang="en-US" sz="1200" dirty="0" smtClean="0"/>
              <a:t>之后除以</a:t>
            </a:r>
            <a:r>
              <a:rPr lang="en-US" altLang="zh-CN" sz="1200" dirty="0" smtClean="0"/>
              <a:t>5</a:t>
            </a:r>
            <a:r>
              <a:rPr lang="zh-CN" altLang="en-US" sz="1200" dirty="0" smtClean="0"/>
              <a:t>，就是第一个</a:t>
            </a:r>
            <a:r>
              <a:rPr lang="en-US" altLang="zh-CN" sz="1200" dirty="0" smtClean="0"/>
              <a:t>5-day SMA</a:t>
            </a:r>
          </a:p>
          <a:p>
            <a:pPr marL="742950" lvl="1" indent="-285750">
              <a:buFont typeface="Arial" panose="020B0604020202020204" pitchFamily="34" charset="0"/>
              <a:buChar char="•"/>
            </a:pPr>
            <a:r>
              <a:rPr lang="zh-CN" altLang="en-US" sz="1200" dirty="0" smtClean="0"/>
              <a:t>从第</a:t>
            </a:r>
            <a:r>
              <a:rPr lang="en-US" altLang="zh-CN" sz="1200" dirty="0" smtClean="0"/>
              <a:t>2</a:t>
            </a:r>
            <a:r>
              <a:rPr lang="zh-CN" altLang="en-US" sz="1200" dirty="0" smtClean="0"/>
              <a:t>天开始，抽出</a:t>
            </a:r>
            <a:r>
              <a:rPr lang="zh-CN" altLang="en-US" sz="1200" dirty="0"/>
              <a:t>紧跟着的</a:t>
            </a:r>
            <a:r>
              <a:rPr lang="en-US" altLang="zh-CN" sz="1200" dirty="0"/>
              <a:t>5</a:t>
            </a:r>
            <a:r>
              <a:rPr lang="zh-CN" altLang="en-US" sz="1200" dirty="0"/>
              <a:t>天的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a:t>
            </a:r>
            <a:r>
              <a:rPr lang="en-US" altLang="zh-CN" sz="1200" dirty="0" smtClean="0"/>
              <a:t>SMA…</a:t>
            </a:r>
          </a:p>
          <a:p>
            <a:pPr marL="742950" lvl="1" indent="-285750">
              <a:buFont typeface="Arial" panose="020B0604020202020204" pitchFamily="34" charset="0"/>
              <a:buChar char="•"/>
            </a:pPr>
            <a:r>
              <a:rPr lang="zh-CN" altLang="en-US" sz="1200" dirty="0"/>
              <a:t>如</a:t>
            </a:r>
            <a:r>
              <a:rPr lang="zh-CN" altLang="en-US" sz="1200" dirty="0" smtClean="0"/>
              <a:t>此重复</a:t>
            </a:r>
            <a:endParaRPr lang="en-US" altLang="zh-CN" sz="1200" dirty="0" smtClean="0"/>
          </a:p>
          <a:p>
            <a:pPr marL="285750" indent="-285750">
              <a:buFont typeface="Arial" panose="020B0604020202020204" pitchFamily="34" charset="0"/>
              <a:buChar char="•"/>
            </a:pPr>
            <a:r>
              <a:rPr lang="en-US" altLang="zh-CN" sz="1200" dirty="0" smtClean="0"/>
              <a:t>SMA</a:t>
            </a:r>
            <a:r>
              <a:rPr lang="zh-CN" altLang="en-US" sz="1200" dirty="0" smtClean="0"/>
              <a:t>可以用来</a:t>
            </a:r>
            <a:r>
              <a:rPr lang="en-US" altLang="zh-CN" sz="1200" dirty="0" smtClean="0"/>
              <a:t>indicate “lagging”, </a:t>
            </a:r>
            <a:r>
              <a:rPr lang="zh-CN" altLang="en-US" sz="1200" dirty="0" smtClean="0"/>
              <a:t>或者说用来“预测”将来几天股价走向</a:t>
            </a:r>
            <a:endParaRPr lang="en-US" altLang="zh-CN" sz="1200" dirty="0" smtClean="0"/>
          </a:p>
          <a:p>
            <a:pPr marL="285750" indent="-285750">
              <a:buFont typeface="Arial" panose="020B0604020202020204" pitchFamily="34" charset="0"/>
              <a:buChar char="•"/>
            </a:pPr>
            <a:r>
              <a:rPr lang="en-US" altLang="ja-JP" sz="1200" dirty="0" smtClean="0"/>
              <a:t>E.g., </a:t>
            </a:r>
            <a:r>
              <a:rPr lang="zh-CN" altLang="en-US" sz="1200" dirty="0" smtClean="0"/>
              <a:t>对于</a:t>
            </a:r>
            <a:r>
              <a:rPr lang="en-US" altLang="zh-CN" sz="1200" dirty="0" smtClean="0"/>
              <a:t>11, 12, 13, 14, 15, 16, 17</a:t>
            </a:r>
            <a:r>
              <a:rPr lang="zh-CN" altLang="en-US" sz="1200" dirty="0" smtClean="0"/>
              <a:t>这样一个</a:t>
            </a:r>
            <a:r>
              <a:rPr lang="en-US" altLang="zh-CN" sz="1200" dirty="0" smtClean="0"/>
              <a:t>array</a:t>
            </a:r>
            <a:r>
              <a:rPr lang="zh-CN" altLang="en-US" sz="1200" dirty="0" smtClean="0"/>
              <a:t>，</a:t>
            </a:r>
            <a:r>
              <a:rPr lang="en-US" altLang="zh-CN" sz="1200" dirty="0" smtClean="0"/>
              <a:t>11</a:t>
            </a:r>
            <a:r>
              <a:rPr lang="zh-CN" altLang="en-US" sz="1200" dirty="0" smtClean="0"/>
              <a:t>那天的</a:t>
            </a:r>
            <a:r>
              <a:rPr lang="en-US" altLang="zh-CN" sz="1200" dirty="0" smtClean="0"/>
              <a:t>5-day SMA</a:t>
            </a:r>
            <a:r>
              <a:rPr lang="zh-CN" altLang="en-US" sz="1200" dirty="0" smtClean="0"/>
              <a:t>是</a:t>
            </a:r>
            <a:r>
              <a:rPr lang="en-US" altLang="zh-CN" sz="1200" dirty="0" smtClean="0"/>
              <a:t>13</a:t>
            </a:r>
            <a:r>
              <a:rPr lang="zh-CN" altLang="en-US" sz="1200" dirty="0" smtClean="0"/>
              <a:t>，</a:t>
            </a:r>
            <a:r>
              <a:rPr lang="en-US" altLang="zh-CN" sz="1200" dirty="0" smtClean="0"/>
              <a:t>12</a:t>
            </a:r>
            <a:r>
              <a:rPr lang="zh-CN" altLang="en-US" sz="1200" dirty="0" smtClean="0"/>
              <a:t>的是</a:t>
            </a:r>
            <a:r>
              <a:rPr lang="en-US" altLang="zh-CN" sz="1200" dirty="0" smtClean="0"/>
              <a:t>14</a:t>
            </a:r>
            <a:r>
              <a:rPr lang="zh-CN" altLang="en-US" sz="1200" dirty="0" smtClean="0"/>
              <a:t>，</a:t>
            </a:r>
            <a:r>
              <a:rPr lang="en-US" altLang="zh-CN" sz="1200" dirty="0" smtClean="0"/>
              <a:t>13</a:t>
            </a:r>
            <a:r>
              <a:rPr lang="zh-CN" altLang="en-US" sz="1200" dirty="0" smtClean="0"/>
              <a:t>的是</a:t>
            </a:r>
            <a:r>
              <a:rPr lang="en-US" altLang="zh-CN" sz="1200" dirty="0" smtClean="0"/>
              <a:t>15</a:t>
            </a:r>
            <a:r>
              <a:rPr lang="zh-CN" altLang="en-US" sz="1200" dirty="0" smtClean="0"/>
              <a:t>，</a:t>
            </a:r>
            <a:r>
              <a:rPr lang="en-US" altLang="zh-CN" sz="1200" dirty="0" smtClean="0"/>
              <a:t>11</a:t>
            </a:r>
            <a:r>
              <a:rPr lang="zh-CN" altLang="en-US" sz="1200" dirty="0" smtClean="0"/>
              <a:t>那天的</a:t>
            </a:r>
            <a:r>
              <a:rPr lang="en-US" altLang="zh-CN" sz="1200" dirty="0" smtClean="0"/>
              <a:t>SMA</a:t>
            </a:r>
            <a:r>
              <a:rPr lang="zh-CN" altLang="en-US" sz="1200" dirty="0" smtClean="0"/>
              <a:t>可以预测</a:t>
            </a:r>
            <a:r>
              <a:rPr lang="en-US" altLang="zh-CN" sz="1200" dirty="0" smtClean="0"/>
              <a:t>13</a:t>
            </a:r>
            <a:r>
              <a:rPr lang="zh-CN" altLang="en-US" sz="1200" dirty="0" smtClean="0"/>
              <a:t>那天</a:t>
            </a:r>
            <a:endParaRPr lang="en-US" altLang="zh-CN" sz="1200" dirty="0" smtClean="0"/>
          </a:p>
          <a:p>
            <a:endParaRPr lang="en-US" altLang="ja-JP" sz="1200" dirty="0"/>
          </a:p>
          <a:p>
            <a:r>
              <a:rPr kumimoji="1" lang="en-US" altLang="ja-JP" sz="1200" b="1" dirty="0" smtClean="0">
                <a:solidFill>
                  <a:srgbClr val="FF0000"/>
                </a:solidFill>
              </a:rPr>
              <a:t>EMA </a:t>
            </a:r>
            <a:r>
              <a:rPr lang="en-US" altLang="ja-JP" sz="1200" dirty="0" smtClean="0"/>
              <a:t>(exponential moving average)</a:t>
            </a:r>
          </a:p>
          <a:p>
            <a:pPr marL="285750" indent="-285750">
              <a:buFont typeface="Arial" panose="020B0604020202020204" pitchFamily="34" charset="0"/>
              <a:buChar char="•"/>
            </a:pPr>
            <a:r>
              <a:rPr kumimoji="1" lang="zh-CN" altLang="en-US" sz="1200" dirty="0" smtClean="0"/>
              <a:t>相比</a:t>
            </a:r>
            <a:r>
              <a:rPr kumimoji="1" lang="en-US" altLang="zh-CN" sz="1200" dirty="0" smtClean="0"/>
              <a:t>SMA</a:t>
            </a:r>
            <a:r>
              <a:rPr kumimoji="1" lang="zh-CN" altLang="en-US" sz="1200" dirty="0" smtClean="0"/>
              <a:t>，</a:t>
            </a:r>
            <a:r>
              <a:rPr kumimoji="1" lang="en-US" altLang="zh-CN" sz="1200" dirty="0" smtClean="0"/>
              <a:t>EMA assign more weight to recent prices</a:t>
            </a:r>
          </a:p>
          <a:p>
            <a:pPr marL="285750" indent="-285750">
              <a:buFont typeface="Arial" panose="020B0604020202020204" pitchFamily="34" charset="0"/>
              <a:buChar char="•"/>
            </a:pPr>
            <a:endParaRPr kumimoji="1" lang="en-US" altLang="ja-JP" sz="1200" dirty="0" smtClean="0"/>
          </a:p>
          <a:p>
            <a:endParaRPr lang="en-US" altLang="ja-JP" sz="1200" b="1" dirty="0">
              <a:solidFill>
                <a:srgbClr val="FF0000"/>
              </a:solidFill>
            </a:endParaRPr>
          </a:p>
          <a:p>
            <a:endParaRPr kumimoji="1" lang="en-US" altLang="ja-JP" sz="1200" b="1" dirty="0" smtClean="0">
              <a:solidFill>
                <a:srgbClr val="FF0000"/>
              </a:solidFill>
            </a:endParaRPr>
          </a:p>
          <a:p>
            <a:r>
              <a:rPr kumimoji="1" lang="en-US" altLang="ja-JP" sz="1200" b="1" dirty="0" smtClean="0">
                <a:solidFill>
                  <a:srgbClr val="FF0000"/>
                </a:solidFill>
              </a:rPr>
              <a:t>MACD</a:t>
            </a:r>
            <a:r>
              <a:rPr kumimoji="1" lang="en-US" altLang="ja-JP" sz="1200" dirty="0" smtClean="0">
                <a:solidFill>
                  <a:srgbClr val="FF0000"/>
                </a:solidFill>
              </a:rPr>
              <a:t> </a:t>
            </a:r>
            <a:r>
              <a:rPr kumimoji="1" lang="en-US" altLang="ja-JP" sz="1200" dirty="0" smtClean="0"/>
              <a:t>(moving average convergence/divergence oscillator):</a:t>
            </a:r>
          </a:p>
          <a:p>
            <a:pPr marL="285750" indent="-285750">
              <a:buFont typeface="Arial" panose="020B0604020202020204" pitchFamily="34" charset="0"/>
              <a:buChar char="•"/>
            </a:pPr>
            <a:r>
              <a:rPr lang="zh-CN" altLang="en-US" sz="1200" dirty="0" smtClean="0"/>
              <a:t>关于怎样计算，看我的另一个</a:t>
            </a:r>
            <a:r>
              <a:rPr lang="en-US" altLang="zh-CN" sz="1200" dirty="0" smtClean="0"/>
              <a:t>repo “</a:t>
            </a:r>
            <a:r>
              <a:rPr lang="en-US" altLang="zh-CN" sz="1200" dirty="0" err="1" smtClean="0"/>
              <a:t>StockCracker</a:t>
            </a:r>
            <a:r>
              <a:rPr lang="en-US" altLang="zh-CN" sz="1200" dirty="0" smtClean="0"/>
              <a:t>”</a:t>
            </a:r>
          </a:p>
          <a:p>
            <a:pPr marL="285750" indent="-285750">
              <a:buFont typeface="Arial" panose="020B0604020202020204" pitchFamily="34" charset="0"/>
              <a:buChar char="•"/>
            </a:pP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 xmlns:a16="http://schemas.microsoft.com/office/drawing/2014/main"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 xmlns:a16="http://schemas.microsoft.com/office/drawing/2014/main"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5909310"/>
          </a:xfrm>
          <a:prstGeom prst="rect">
            <a:avLst/>
          </a:prstGeom>
          <a:noFill/>
        </p:spPr>
        <p:txBody>
          <a:bodyPr wrap="square" rtlCol="0">
            <a:spAutoFit/>
          </a:bodyPr>
          <a:lstStyle/>
          <a:p>
            <a:r>
              <a:rPr lang="en-US" altLang="ja-JP" dirty="0" smtClean="0"/>
              <a:t>Funds</a:t>
            </a:r>
            <a:r>
              <a:rPr lang="zh-CN" altLang="en-US" dirty="0" smtClean="0"/>
              <a:t>分类</a:t>
            </a:r>
            <a:r>
              <a:rPr lang="en-US" altLang="zh-CN" dirty="0" smtClean="0"/>
              <a:t>:</a:t>
            </a:r>
          </a:p>
          <a:p>
            <a:r>
              <a:rPr lang="zh-CN" altLang="en-US" dirty="0" smtClean="0"/>
              <a:t>一般分为两类，</a:t>
            </a:r>
            <a:r>
              <a:rPr lang="en-US" altLang="zh-CN" dirty="0" smtClean="0"/>
              <a:t>Hedge Fund</a:t>
            </a:r>
            <a:r>
              <a:rPr lang="zh-CN" altLang="en-US" dirty="0" smtClean="0"/>
              <a:t>和</a:t>
            </a:r>
            <a:r>
              <a:rPr lang="en-US" altLang="zh-CN" dirty="0" smtClean="0"/>
              <a:t>Mutual fund</a:t>
            </a:r>
          </a:p>
          <a:p>
            <a:pPr marL="285750" indent="-285750">
              <a:buFont typeface="Arial" panose="020B0604020202020204" pitchFamily="34" charset="0"/>
              <a:buChar char="•"/>
            </a:pPr>
            <a:r>
              <a:rPr kumimoji="1" lang="en-US" altLang="ja-JP" b="1" dirty="0" smtClean="0">
                <a:solidFill>
                  <a:srgbClr val="FF0000"/>
                </a:solidFill>
              </a:rPr>
              <a:t>Hedge fund</a:t>
            </a:r>
            <a:r>
              <a:rPr kumimoji="1" lang="en-US" altLang="ja-JP" dirty="0" smtClean="0"/>
              <a:t>: </a:t>
            </a:r>
            <a:r>
              <a:rPr kumimoji="1" lang="zh-CN" altLang="en-US" dirty="0" smtClean="0"/>
              <a:t>汉语名应该叫私募</a:t>
            </a:r>
            <a:endParaRPr kumimoji="1" lang="en-US" altLang="zh-CN" dirty="0" smtClean="0"/>
          </a:p>
          <a:p>
            <a:pPr marL="742950" lvl="1" indent="-285750">
              <a:buFont typeface="Arial" panose="020B0604020202020204" pitchFamily="34" charset="0"/>
              <a:buChar char="•"/>
            </a:pPr>
            <a:r>
              <a:rPr lang="zh-CN" altLang="en-US" dirty="0"/>
              <a:t>就美国而</a:t>
            </a:r>
            <a:r>
              <a:rPr lang="zh-CN" altLang="en-US" dirty="0" smtClean="0"/>
              <a:t>言，没有被</a:t>
            </a:r>
            <a:r>
              <a:rPr lang="en-US" altLang="zh-CN" dirty="0" smtClean="0"/>
              <a:t>SEC</a:t>
            </a:r>
            <a:r>
              <a:rPr lang="zh-CN" altLang="en-US" dirty="0" smtClean="0"/>
              <a:t>管理</a:t>
            </a:r>
            <a:endParaRPr lang="en-US" altLang="zh-CN" dirty="0" smtClean="0"/>
          </a:p>
          <a:p>
            <a:pPr marL="742950" lvl="1" indent="-285750">
              <a:buFont typeface="Arial" panose="020B0604020202020204" pitchFamily="34" charset="0"/>
              <a:buChar char="•"/>
            </a:pPr>
            <a:r>
              <a:rPr lang="zh-CN" altLang="en-US" dirty="0" smtClean="0"/>
              <a:t>用的</a:t>
            </a:r>
            <a:r>
              <a:rPr lang="en-US" altLang="zh-CN" dirty="0" smtClean="0"/>
              <a:t>technique</a:t>
            </a:r>
            <a:r>
              <a:rPr lang="zh-CN" altLang="en-US" dirty="0" smtClean="0"/>
              <a:t>和</a:t>
            </a:r>
            <a:r>
              <a:rPr lang="en-US" altLang="zh-CN" dirty="0" smtClean="0"/>
              <a:t>mutual fund</a:t>
            </a:r>
            <a:r>
              <a:rPr lang="zh-CN" altLang="en-US" dirty="0" smtClean="0"/>
              <a:t>不同，经常</a:t>
            </a:r>
            <a:r>
              <a:rPr lang="zh-CN" altLang="en-US" b="1" dirty="0" smtClean="0"/>
              <a:t>借钱买卖股票</a:t>
            </a:r>
            <a:r>
              <a:rPr lang="zh-CN" altLang="en-US" dirty="0" smtClean="0"/>
              <a:t>，以使收益最大化 </a:t>
            </a:r>
            <a:r>
              <a:rPr lang="en-US" altLang="zh-CN" dirty="0" smtClean="0"/>
              <a:t>(</a:t>
            </a:r>
            <a:r>
              <a:rPr lang="zh-CN" altLang="en-US" dirty="0" smtClean="0"/>
              <a:t>这技巧叫</a:t>
            </a:r>
            <a:r>
              <a:rPr lang="en-US" altLang="zh-CN" b="1" dirty="0" smtClean="0"/>
              <a:t>leverage</a:t>
            </a:r>
            <a:r>
              <a:rPr lang="en-US" altLang="zh-CN" dirty="0" smtClean="0"/>
              <a:t>)</a:t>
            </a:r>
          </a:p>
          <a:p>
            <a:pPr marL="742950" lvl="1" indent="-285750">
              <a:buFont typeface="Arial" panose="020B0604020202020204" pitchFamily="34" charset="0"/>
              <a:buChar char="•"/>
            </a:pPr>
            <a:r>
              <a:rPr lang="zh-CN" altLang="en-US" dirty="0" smtClean="0"/>
              <a:t>经常投资 </a:t>
            </a:r>
            <a:r>
              <a:rPr lang="en-US" altLang="zh-CN" dirty="0" smtClean="0"/>
              <a:t>derivatives</a:t>
            </a:r>
          </a:p>
          <a:p>
            <a:pPr marL="742950" lvl="1" indent="-285750">
              <a:buFont typeface="Arial" panose="020B0604020202020204" pitchFamily="34" charset="0"/>
              <a:buChar char="•"/>
            </a:pPr>
            <a:r>
              <a:rPr lang="zh-CN" altLang="en-US" dirty="0"/>
              <a:t>一般</a:t>
            </a:r>
            <a:r>
              <a:rPr lang="zh-CN" altLang="en-US" dirty="0" smtClean="0"/>
              <a:t>是“死期投资”，不能随时出入</a:t>
            </a:r>
            <a:r>
              <a:rPr lang="en-US" altLang="zh-CN" dirty="0" smtClean="0"/>
              <a:t>fund (</a:t>
            </a:r>
            <a:r>
              <a:rPr lang="zh-CN" altLang="en-US" dirty="0" smtClean="0"/>
              <a:t>比如说一投就是</a:t>
            </a:r>
            <a:r>
              <a:rPr lang="en-US" altLang="zh-CN" dirty="0" smtClean="0"/>
              <a:t>5</a:t>
            </a:r>
            <a:r>
              <a:rPr lang="zh-CN" altLang="en-US" dirty="0" smtClean="0"/>
              <a:t>年</a:t>
            </a:r>
            <a:r>
              <a:rPr lang="en-US" altLang="zh-CN" dirty="0" smtClean="0"/>
              <a:t>)</a:t>
            </a:r>
          </a:p>
          <a:p>
            <a:pPr marL="742950" lvl="1" indent="-285750">
              <a:buFont typeface="Arial" panose="020B0604020202020204" pitchFamily="34" charset="0"/>
              <a:buChar char="•"/>
            </a:pPr>
            <a:r>
              <a:rPr lang="zh-CN" altLang="en-US" dirty="0" smtClean="0"/>
              <a:t>能入</a:t>
            </a:r>
            <a:r>
              <a:rPr lang="en-US" altLang="zh-CN" dirty="0" smtClean="0"/>
              <a:t>hedge fund</a:t>
            </a:r>
            <a:r>
              <a:rPr lang="zh-CN" altLang="en-US" dirty="0" smtClean="0"/>
              <a:t>的一般是很有钱的人或者</a:t>
            </a:r>
            <a:r>
              <a:rPr lang="en-US" altLang="zh-CN" dirty="0" smtClean="0"/>
              <a:t>institutes</a:t>
            </a:r>
            <a:endParaRPr kumimoji="1" lang="en-US" altLang="ja-JP" dirty="0" smtClean="0"/>
          </a:p>
          <a:p>
            <a:pPr marL="285750" indent="-285750">
              <a:buFont typeface="Arial" panose="020B0604020202020204" pitchFamily="34" charset="0"/>
              <a:buChar char="•"/>
            </a:pPr>
            <a:r>
              <a:rPr kumimoji="1" lang="en-US" altLang="zh-CN" b="1" dirty="0" smtClean="0">
                <a:solidFill>
                  <a:srgbClr val="FF0000"/>
                </a:solidFill>
              </a:rPr>
              <a:t>Mutual fund</a:t>
            </a:r>
            <a:r>
              <a:rPr kumimoji="1" lang="en-US" altLang="zh-CN" dirty="0" smtClean="0"/>
              <a:t>: </a:t>
            </a:r>
            <a:r>
              <a:rPr kumimoji="1" lang="zh-CN" altLang="en-US" dirty="0" smtClean="0"/>
              <a:t>就是一般基金，根据策略可细分为</a:t>
            </a:r>
            <a:r>
              <a:rPr kumimoji="1" lang="en-US" altLang="zh-CN" dirty="0" smtClean="0"/>
              <a:t>index fund, balanced fund</a:t>
            </a:r>
          </a:p>
          <a:p>
            <a:pPr marL="742950" lvl="1" indent="-285750">
              <a:buFont typeface="Arial" panose="020B0604020202020204" pitchFamily="34" charset="0"/>
              <a:buChar char="•"/>
            </a:pPr>
            <a:r>
              <a:rPr kumimoji="1" lang="zh-CN" altLang="en-US" dirty="0" smtClean="0"/>
              <a:t>从散户收集资金</a:t>
            </a:r>
            <a:endParaRPr kumimoji="1" lang="en-US" altLang="zh-CN" dirty="0" smtClean="0"/>
          </a:p>
          <a:p>
            <a:pPr marL="742950" lvl="1" indent="-285750">
              <a:buFont typeface="Arial" panose="020B0604020202020204" pitchFamily="34" charset="0"/>
              <a:buChar char="•"/>
            </a:pPr>
            <a:r>
              <a:rPr lang="zh-CN" altLang="en-US" dirty="0" smtClean="0"/>
              <a:t>每天计算</a:t>
            </a:r>
            <a:r>
              <a:rPr lang="en-US" altLang="zh-CN" dirty="0" smtClean="0"/>
              <a:t>mutual fund</a:t>
            </a:r>
            <a:r>
              <a:rPr lang="zh-CN" altLang="en-US" dirty="0" smtClean="0"/>
              <a:t>的</a:t>
            </a:r>
            <a:r>
              <a:rPr lang="en-US" altLang="zh-CN" dirty="0" smtClean="0"/>
              <a:t>share price</a:t>
            </a:r>
            <a:r>
              <a:rPr lang="zh-CN" altLang="en-US" dirty="0" smtClean="0"/>
              <a:t>，可以随时出入</a:t>
            </a:r>
            <a:endParaRPr lang="en-US" altLang="zh-CN" dirty="0" smtClean="0"/>
          </a:p>
          <a:p>
            <a:pPr marL="742950" lvl="1" indent="-285750">
              <a:buFont typeface="Arial" panose="020B0604020202020204" pitchFamily="34" charset="0"/>
              <a:buChar char="•"/>
            </a:pPr>
            <a:r>
              <a:rPr kumimoji="1" lang="zh-CN" altLang="en-US" dirty="0" smtClean="0"/>
              <a:t>被</a:t>
            </a:r>
            <a:r>
              <a:rPr kumimoji="1" lang="en-US" altLang="zh-CN" dirty="0" smtClean="0"/>
              <a:t>SEC</a:t>
            </a:r>
            <a:r>
              <a:rPr kumimoji="1" lang="zh-CN" altLang="en-US" dirty="0" smtClean="0"/>
              <a:t>管理，投资种类有限定，比较稳妥的是投</a:t>
            </a:r>
            <a:r>
              <a:rPr kumimoji="1" lang="en-US" altLang="zh-CN" dirty="0" smtClean="0"/>
              <a:t>government/cooperate bonds</a:t>
            </a:r>
            <a:r>
              <a:rPr kumimoji="1" lang="zh-CN" altLang="en-US" dirty="0" smtClean="0"/>
              <a:t>和</a:t>
            </a:r>
            <a:r>
              <a:rPr lang="zh-CN" altLang="en-US" dirty="0" smtClean="0"/>
              <a:t>买</a:t>
            </a:r>
            <a:r>
              <a:rPr lang="en-US" altLang="zh-CN" dirty="0" smtClean="0"/>
              <a:t>index</a:t>
            </a:r>
            <a:r>
              <a:rPr lang="zh-CN" altLang="en-US" dirty="0" smtClean="0"/>
              <a:t>中所有股票</a:t>
            </a:r>
            <a:endParaRPr lang="en-US" altLang="zh-CN" dirty="0" smtClean="0"/>
          </a:p>
          <a:p>
            <a:pPr marL="742950" lvl="1" indent="-285750">
              <a:buFont typeface="Arial" panose="020B0604020202020204" pitchFamily="34" charset="0"/>
              <a:buChar char="•"/>
            </a:pPr>
            <a:endParaRPr lang="en-US" altLang="zh-CN" dirty="0"/>
          </a:p>
          <a:p>
            <a:r>
              <a:rPr lang="zh-CN" altLang="en-US" dirty="0" smtClean="0"/>
              <a:t>现</a:t>
            </a:r>
            <a:r>
              <a:rPr lang="zh-CN" altLang="en-US" smtClean="0"/>
              <a:t>在先理解到这，之后有需要再详细查。</a:t>
            </a:r>
            <a:endParaRPr lang="en-US" altLang="zh-CN" dirty="0"/>
          </a:p>
        </p:txBody>
      </p:sp>
    </p:spTree>
    <p:extLst>
      <p:ext uri="{BB962C8B-B14F-4D97-AF65-F5344CB8AC3E}">
        <p14:creationId xmlns:p14="http://schemas.microsoft.com/office/powerpoint/2010/main" val="346635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7294305"/>
          </a:xfrm>
          <a:prstGeom prst="rect">
            <a:avLst/>
          </a:prstGeom>
          <a:noFill/>
        </p:spPr>
        <p:txBody>
          <a:bodyPr wrap="square" rtlCol="0">
            <a:spAutoFit/>
          </a:bodyPr>
          <a:lstStyle/>
          <a:p>
            <a:r>
              <a:rPr kumimoji="1" lang="en-US" altLang="ja-JP" b="1" dirty="0" smtClean="0">
                <a:solidFill>
                  <a:srgbClr val="FF0000"/>
                </a:solidFill>
              </a:rPr>
              <a:t>Buffet</a:t>
            </a:r>
            <a:r>
              <a:rPr lang="en-US" altLang="ja-JP" b="1" dirty="0" smtClean="0">
                <a:solidFill>
                  <a:srgbClr val="FF0000"/>
                </a:solidFill>
              </a:rPr>
              <a:t>t Indicator</a:t>
            </a:r>
            <a:r>
              <a:rPr lang="en-US" altLang="ja-JP" dirty="0" smtClean="0"/>
              <a:t>:</a:t>
            </a:r>
          </a:p>
          <a:p>
            <a:pPr marL="285750" indent="-285750">
              <a:buFont typeface="Arial" panose="020B0604020202020204" pitchFamily="34" charset="0"/>
              <a:buChar char="•"/>
            </a:pPr>
            <a:r>
              <a:rPr kumimoji="1" lang="en-US" altLang="ja-JP" dirty="0" smtClean="0"/>
              <a:t>Aka. Market cap to GDP ratio</a:t>
            </a:r>
          </a:p>
          <a:p>
            <a:pPr marL="285750" indent="-285750">
              <a:buFont typeface="Arial" panose="020B0604020202020204" pitchFamily="34" charset="0"/>
              <a:buChar char="•"/>
            </a:pPr>
            <a:r>
              <a:rPr lang="en-US" altLang="ja-JP" dirty="0" smtClean="0"/>
              <a:t>To assess whether the country’s stock market is overvalued or undervalued (</a:t>
            </a:r>
            <a:r>
              <a:rPr lang="zh-CN" altLang="en-US" dirty="0" smtClean="0"/>
              <a:t>这是一个用来评价</a:t>
            </a:r>
            <a:r>
              <a:rPr lang="zh-CN" altLang="en-US" b="1" dirty="0" smtClean="0"/>
              <a:t>一个国家的股票市场</a:t>
            </a:r>
            <a:r>
              <a:rPr lang="zh-CN" altLang="en-US" dirty="0" smtClean="0"/>
              <a:t>的指标，似乎也有用来评价一只股票的类似指标</a:t>
            </a:r>
            <a:r>
              <a:rPr lang="en-US" altLang="ja-JP" dirty="0" smtClean="0"/>
              <a:t>)</a:t>
            </a:r>
          </a:p>
          <a:p>
            <a:pPr marL="285750" indent="-285750">
              <a:buFont typeface="Arial" panose="020B0604020202020204" pitchFamily="34" charset="0"/>
              <a:buChar char="•"/>
            </a:pPr>
            <a:r>
              <a:rPr lang="en-US" altLang="ja-JP" dirty="0" smtClean="0"/>
              <a:t>= (value of all public stocks in a country) / (gross domestic product of a country)</a:t>
            </a:r>
          </a:p>
          <a:p>
            <a:pPr marL="285750" indent="-285750">
              <a:buFont typeface="Arial" panose="020B0604020202020204" pitchFamily="34" charset="0"/>
              <a:buChar char="•"/>
            </a:pPr>
            <a:r>
              <a:rPr lang="en-US" altLang="ja-JP" dirty="0" smtClean="0"/>
              <a:t>The numeric meaning:</a:t>
            </a:r>
          </a:p>
          <a:p>
            <a:pPr marL="742950" lvl="1" indent="-285750">
              <a:buFont typeface="Arial" panose="020B0604020202020204" pitchFamily="34" charset="0"/>
              <a:buChar char="•"/>
            </a:pPr>
            <a:r>
              <a:rPr lang="en-US" altLang="ja-JP" dirty="0" smtClean="0"/>
              <a:t>~ 50%, stock market too low</a:t>
            </a:r>
          </a:p>
          <a:p>
            <a:pPr marL="742950" lvl="1" indent="-285750">
              <a:buFont typeface="Arial" panose="020B0604020202020204" pitchFamily="34" charset="0"/>
              <a:buChar char="•"/>
            </a:pPr>
            <a:r>
              <a:rPr lang="en-US" altLang="ja-JP" dirty="0" smtClean="0"/>
              <a:t>75%~90%, stock market is just about right</a:t>
            </a:r>
          </a:p>
          <a:p>
            <a:pPr marL="742950" lvl="1" indent="-285750">
              <a:buFont typeface="Arial" panose="020B0604020202020204" pitchFamily="34" charset="0"/>
              <a:buChar char="•"/>
            </a:pPr>
            <a:r>
              <a:rPr lang="en-US" altLang="ja-JP" dirty="0" smtClean="0"/>
              <a:t>115%~, overvalued</a:t>
            </a:r>
          </a:p>
          <a:p>
            <a:pPr marL="742950" lvl="1" indent="-285750">
              <a:buFont typeface="Arial" panose="020B0604020202020204" pitchFamily="34" charset="0"/>
              <a:buChar char="•"/>
            </a:pPr>
            <a:endParaRPr lang="en-US" altLang="ja-JP" dirty="0"/>
          </a:p>
          <a:p>
            <a:r>
              <a:rPr lang="en-US" altLang="ja-JP" b="1" dirty="0" smtClean="0">
                <a:solidFill>
                  <a:srgbClr val="FF0000"/>
                </a:solidFill>
              </a:rPr>
              <a:t>Price-to-Sales Ratio </a:t>
            </a:r>
            <a:r>
              <a:rPr lang="en-US" altLang="ja-JP" dirty="0" smtClean="0"/>
              <a:t>(</a:t>
            </a:r>
            <a:r>
              <a:rPr lang="en-US" altLang="ja-JP" b="1" dirty="0" smtClean="0">
                <a:solidFill>
                  <a:srgbClr val="FF0000"/>
                </a:solidFill>
              </a:rPr>
              <a:t>P/S ratio</a:t>
            </a:r>
            <a:r>
              <a:rPr lang="en-US" altLang="ja-JP" dirty="0" smtClean="0"/>
              <a:t>)</a:t>
            </a:r>
          </a:p>
          <a:p>
            <a:pPr marL="285750" indent="-285750">
              <a:buFont typeface="Arial" panose="020B0604020202020204" pitchFamily="34" charset="0"/>
              <a:buChar char="•"/>
            </a:pPr>
            <a:r>
              <a:rPr lang="zh-CN" altLang="en-US" dirty="0" smtClean="0"/>
              <a:t>和</a:t>
            </a:r>
            <a:r>
              <a:rPr lang="en-US" altLang="zh-CN" dirty="0" smtClean="0"/>
              <a:t>Buffett indicator</a:t>
            </a:r>
            <a:r>
              <a:rPr lang="zh-CN" altLang="en-US" dirty="0" smtClean="0"/>
              <a:t>比较相似，用来评价</a:t>
            </a:r>
            <a:r>
              <a:rPr lang="zh-CN" altLang="en-US" b="1" dirty="0" smtClean="0"/>
              <a:t>一只股票</a:t>
            </a:r>
            <a:r>
              <a:rPr lang="zh-CN" altLang="en-US" dirty="0" smtClean="0"/>
              <a:t>是</a:t>
            </a:r>
            <a:r>
              <a:rPr lang="en-US" altLang="zh-CN" dirty="0" smtClean="0"/>
              <a:t>overvalued</a:t>
            </a:r>
            <a:r>
              <a:rPr lang="zh-CN" altLang="en-US" dirty="0" smtClean="0"/>
              <a:t>还是</a:t>
            </a:r>
            <a:r>
              <a:rPr lang="en-US" altLang="zh-CN" dirty="0" smtClean="0"/>
              <a:t>under</a:t>
            </a:r>
          </a:p>
          <a:p>
            <a:pPr marL="285750" indent="-285750">
              <a:buFont typeface="Arial" panose="020B0604020202020204" pitchFamily="34" charset="0"/>
              <a:buChar char="•"/>
            </a:pPr>
            <a:r>
              <a:rPr lang="en-US" altLang="ja-JP" dirty="0" smtClean="0"/>
              <a:t>A indicator of the </a:t>
            </a:r>
            <a:r>
              <a:rPr lang="en-US" altLang="ja-JP" dirty="0"/>
              <a:t>value placed on each dollar of a company’s sales or </a:t>
            </a:r>
            <a:r>
              <a:rPr lang="en-US" altLang="ja-JP" dirty="0" smtClean="0"/>
              <a:t>revenues</a:t>
            </a:r>
            <a:endParaRPr lang="en-US" altLang="ja-JP" dirty="0"/>
          </a:p>
          <a:p>
            <a:pPr marL="285750" indent="-285750">
              <a:buFont typeface="Arial" panose="020B0604020202020204" pitchFamily="34" charset="0"/>
              <a:buChar char="•"/>
            </a:pPr>
            <a:r>
              <a:rPr lang="en-US" altLang="ja-JP" dirty="0"/>
              <a:t>used to compare </a:t>
            </a:r>
            <a:r>
              <a:rPr lang="en-US" altLang="ja-JP" b="1" dirty="0"/>
              <a:t>companies in the same </a:t>
            </a:r>
            <a:r>
              <a:rPr lang="en-US" altLang="ja-JP" b="1" dirty="0" smtClean="0"/>
              <a:t>sector</a:t>
            </a:r>
            <a:r>
              <a:rPr lang="en-US" altLang="ja-JP" dirty="0" smtClean="0"/>
              <a:t>. </a:t>
            </a:r>
            <a:r>
              <a:rPr lang="en-US" altLang="ja-JP" dirty="0"/>
              <a:t>A low ratio may indicate possible undervaluation, while a ratio that is significantly above the average may suggest overvaluation</a:t>
            </a:r>
            <a:r>
              <a:rPr lang="en-US" altLang="ja-JP" dirty="0" smtClean="0"/>
              <a:t>.</a:t>
            </a:r>
            <a:endParaRPr lang="en-US" altLang="ja-JP" dirty="0"/>
          </a:p>
          <a:p>
            <a:pPr marL="285750" indent="-285750">
              <a:buFont typeface="Arial" panose="020B0604020202020204" pitchFamily="34" charset="0"/>
              <a:buChar char="•"/>
            </a:pPr>
            <a:r>
              <a:rPr lang="en-US" altLang="ja-JP" dirty="0" smtClean="0"/>
              <a:t>Usually calculate based on yearly sales,</a:t>
            </a:r>
          </a:p>
          <a:p>
            <a:pPr marL="742950" lvl="1" indent="-285750">
              <a:buFont typeface="Arial" panose="020B0604020202020204" pitchFamily="34" charset="0"/>
              <a:buChar char="•"/>
            </a:pPr>
            <a:r>
              <a:rPr lang="en-US" altLang="ja-JP" dirty="0" smtClean="0"/>
              <a:t>E.g., if a company’s yearly sales is $455 M, this company has 100 M shares, and is trading at $10, then P/S = 10 / (455M/100</a:t>
            </a:r>
            <a:r>
              <a:rPr lang="en-US" altLang="zh-CN" dirty="0" smtClean="0"/>
              <a:t>M</a:t>
            </a:r>
            <a:r>
              <a:rPr lang="en-US" altLang="zh-CN" dirty="0"/>
              <a:t>)</a:t>
            </a:r>
            <a:r>
              <a:rPr lang="en-US" altLang="zh-CN" dirty="0" smtClean="0"/>
              <a:t>= 2.20</a:t>
            </a:r>
            <a:endParaRPr lang="en-US" altLang="ja-JP" dirty="0" smtClean="0"/>
          </a:p>
        </p:txBody>
      </p:sp>
    </p:spTree>
    <p:extLst>
      <p:ext uri="{BB962C8B-B14F-4D97-AF65-F5344CB8AC3E}">
        <p14:creationId xmlns:p14="http://schemas.microsoft.com/office/powerpoint/2010/main" val="18169481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2936</Words>
  <Application>Microsoft Office PowerPoint</Application>
  <PresentationFormat>画面に合わせる (16:10)</PresentationFormat>
  <Paragraphs>168</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199</cp:revision>
  <dcterms:created xsi:type="dcterms:W3CDTF">2018-07-04T08:59:41Z</dcterms:created>
  <dcterms:modified xsi:type="dcterms:W3CDTF">2018-08-09T07:38:57Z</dcterms:modified>
</cp:coreProperties>
</file>