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52" y="-6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2017/11/29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2017/11/29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144000" cy="7848302"/>
          </a:xfrm>
          <a:prstGeom prst="rect">
            <a:avLst/>
          </a:prstGeom>
          <a:noFill/>
        </p:spPr>
        <p:txBody>
          <a:bodyPr wrap="square" rtlCol="0">
            <a:spAutoFit/>
          </a:bodyPr>
          <a:lstStyle/>
          <a:p>
            <a:r>
              <a:rPr kumimoji="1" lang="zh-CN" altLang="en-US" dirty="0" smtClean="0"/>
              <a:t>一些专用语：</a:t>
            </a:r>
            <a:endParaRPr kumimoji="1" lang="en-US" altLang="zh-CN" dirty="0" smtClean="0"/>
          </a:p>
          <a:p>
            <a:pPr marL="285750" indent="-285750">
              <a:buFont typeface="Arial" panose="020B0604020202020204" pitchFamily="34" charset="0"/>
              <a:buChar char="•"/>
            </a:pPr>
            <a:r>
              <a:rPr lang="en-US" altLang="ja-JP" b="1" dirty="0" smtClean="0"/>
              <a:t>Privilege creep</a:t>
            </a:r>
            <a:r>
              <a:rPr lang="en-US" altLang="ja-JP" dirty="0"/>
              <a:t>: Privilege creep often occurs when an employee changes job responsibilities within the organization and is granted new privileges. While an employee may need to retain his or her former privileges during a period of transition, those privileges are rarely revoked and result in an unnecessary accumulation of access privileges</a:t>
            </a:r>
            <a:r>
              <a:rPr lang="en-US" altLang="ja-JP" dirty="0" smtClean="0"/>
              <a:t>.</a:t>
            </a:r>
          </a:p>
          <a:p>
            <a:pPr marL="285750" indent="-285750">
              <a:buFont typeface="Arial" panose="020B0604020202020204" pitchFamily="34" charset="0"/>
              <a:buChar char="•"/>
            </a:pPr>
            <a:r>
              <a:rPr lang="en-US" altLang="ja-JP" b="1" dirty="0"/>
              <a:t>PKCS</a:t>
            </a:r>
            <a:r>
              <a:rPr lang="en-US" altLang="ja-JP" dirty="0"/>
              <a:t> stands for "Public Key Cryptography Standards</a:t>
            </a:r>
            <a:r>
              <a:rPr lang="en-US" altLang="ja-JP" dirty="0" smtClean="0"/>
              <a:t>".</a:t>
            </a:r>
          </a:p>
          <a:p>
            <a:pPr marL="285750" indent="-285750">
              <a:buFont typeface="Arial" panose="020B0604020202020204" pitchFamily="34" charset="0"/>
              <a:buChar char="•"/>
            </a:pPr>
            <a:r>
              <a:rPr kumimoji="1" lang="en-US" altLang="ja-JP" b="1" dirty="0" smtClean="0"/>
              <a:t>ISA</a:t>
            </a:r>
            <a:r>
              <a:rPr kumimoji="1" lang="en-US" altLang="ja-JP" dirty="0" smtClean="0"/>
              <a:t>: Internet Security Associates</a:t>
            </a:r>
          </a:p>
          <a:p>
            <a:pPr marL="285750" indent="-285750">
              <a:buFont typeface="Arial" panose="020B0604020202020204" pitchFamily="34" charset="0"/>
              <a:buChar char="•"/>
            </a:pPr>
            <a:r>
              <a:rPr lang="en-US" altLang="ja-JP" dirty="0"/>
              <a:t>A public key infrastructure (</a:t>
            </a:r>
            <a:r>
              <a:rPr lang="en-US" altLang="ja-JP" b="1" dirty="0"/>
              <a:t>PKI</a:t>
            </a:r>
            <a:r>
              <a:rPr lang="en-US" altLang="ja-JP" dirty="0"/>
              <a:t>) is a set of roles, policies, and procedures needed to create, manage, distribute, use, store, and revoke digital certificates and manage public-key encryption</a:t>
            </a:r>
            <a:r>
              <a:rPr lang="en-US" altLang="ja-JP" dirty="0" smtClean="0"/>
              <a:t>. </a:t>
            </a:r>
            <a:r>
              <a:rPr lang="zh-CN" altLang="en-US" dirty="0" smtClean="0"/>
              <a:t>换而言之，是一个</a:t>
            </a:r>
            <a:r>
              <a:rPr lang="en-US" altLang="zh-CN" dirty="0" smtClean="0"/>
              <a:t>framework</a:t>
            </a:r>
            <a:r>
              <a:rPr lang="zh-CN" altLang="en-US" dirty="0" smtClean="0"/>
              <a:t>？</a:t>
            </a:r>
            <a:endParaRPr lang="en-US" altLang="zh-CN" dirty="0" smtClean="0"/>
          </a:p>
          <a:p>
            <a:pPr marL="285750" indent="-285750">
              <a:buFont typeface="Arial" panose="020B0604020202020204" pitchFamily="34" charset="0"/>
              <a:buChar char="•"/>
            </a:pPr>
            <a:r>
              <a:rPr lang="en-US" altLang="ja-JP" dirty="0"/>
              <a:t>Wireless Application Protocol (</a:t>
            </a:r>
            <a:r>
              <a:rPr lang="en-US" altLang="ja-JP" b="1" dirty="0"/>
              <a:t>WAP</a:t>
            </a:r>
            <a:r>
              <a:rPr lang="en-US" altLang="ja-JP" dirty="0"/>
              <a:t>) is a technical </a:t>
            </a:r>
            <a:r>
              <a:rPr lang="en-US" altLang="ja-JP" u="sng" dirty="0"/>
              <a:t>standard</a:t>
            </a:r>
            <a:r>
              <a:rPr lang="en-US" altLang="ja-JP" dirty="0"/>
              <a:t> for accessing information over a mobile wireless </a:t>
            </a:r>
            <a:r>
              <a:rPr lang="en-US" altLang="ja-JP" dirty="0" smtClean="0"/>
              <a:t>network</a:t>
            </a:r>
          </a:p>
          <a:p>
            <a:pPr marL="285750" indent="-285750">
              <a:buFont typeface="Arial" panose="020B0604020202020204" pitchFamily="34" charset="0"/>
              <a:buChar char="•"/>
            </a:pPr>
            <a:r>
              <a:rPr lang="en-US" altLang="ja-JP" dirty="0"/>
              <a:t>Wired Equivalent Privacy (</a:t>
            </a:r>
            <a:r>
              <a:rPr lang="en-US" altLang="ja-JP" b="1" dirty="0"/>
              <a:t>WEP</a:t>
            </a:r>
            <a:r>
              <a:rPr lang="en-US" altLang="ja-JP" dirty="0"/>
              <a:t>) is a security </a:t>
            </a:r>
            <a:r>
              <a:rPr lang="en-US" altLang="ja-JP" u="sng" dirty="0"/>
              <a:t>algorithm</a:t>
            </a:r>
            <a:r>
              <a:rPr lang="en-US" altLang="ja-JP" dirty="0"/>
              <a:t> for IEEE 802.11 wireless networks</a:t>
            </a:r>
            <a:r>
              <a:rPr lang="en-US" altLang="ja-JP" dirty="0" smtClean="0"/>
              <a:t>. </a:t>
            </a:r>
            <a:r>
              <a:rPr lang="zh-CN" altLang="en-US" dirty="0" smtClean="0"/>
              <a:t>是一个</a:t>
            </a:r>
            <a:r>
              <a:rPr lang="en-US" altLang="ja-JP" dirty="0"/>
              <a:t> encryption </a:t>
            </a:r>
            <a:r>
              <a:rPr lang="en-US" altLang="ja-JP" dirty="0" smtClean="0"/>
              <a:t>protocol; </a:t>
            </a:r>
            <a:r>
              <a:rPr lang="en-US" altLang="ja-JP" dirty="0"/>
              <a:t>is designed to provide security equivalent to that of </a:t>
            </a:r>
            <a:r>
              <a:rPr lang="en-US" altLang="ja-JP" dirty="0" smtClean="0"/>
              <a:t>a wired </a:t>
            </a:r>
            <a:r>
              <a:rPr lang="en-US" altLang="ja-JP" dirty="0"/>
              <a:t>network. WEP has vulnerabilities and </a:t>
            </a:r>
            <a:r>
              <a:rPr lang="en-US" altLang="ja-JP" u="sng" dirty="0"/>
              <a:t>isn’t considered highly secure</a:t>
            </a:r>
            <a:r>
              <a:rPr lang="en-US" altLang="ja-JP" dirty="0"/>
              <a:t>.</a:t>
            </a:r>
            <a:endParaRPr lang="en-US" altLang="ja-JP" dirty="0" smtClean="0"/>
          </a:p>
          <a:p>
            <a:pPr marL="285750" indent="-285750">
              <a:buFont typeface="Arial" panose="020B0604020202020204" pitchFamily="34" charset="0"/>
              <a:buChar char="•"/>
            </a:pPr>
            <a:r>
              <a:rPr lang="en-US" altLang="ja-JP" dirty="0"/>
              <a:t>Wireless Transport Layer Security (</a:t>
            </a:r>
            <a:r>
              <a:rPr lang="en-US" altLang="ja-JP" b="1" dirty="0"/>
              <a:t>WTLS</a:t>
            </a:r>
            <a:r>
              <a:rPr lang="en-US" altLang="ja-JP" dirty="0"/>
              <a:t>) is a security protocol, part of the Wireless Application Protocol (WAP) stack</a:t>
            </a:r>
            <a:r>
              <a:rPr lang="en-US" altLang="ja-JP" dirty="0" smtClean="0"/>
              <a:t>.</a:t>
            </a:r>
          </a:p>
          <a:p>
            <a:pPr marL="285750" indent="-285750">
              <a:buFont typeface="Arial" panose="020B0604020202020204" pitchFamily="34" charset="0"/>
              <a:buChar char="•"/>
            </a:pPr>
            <a:r>
              <a:rPr kumimoji="1" lang="en-US" altLang="zh-CN" b="1" dirty="0" smtClean="0"/>
              <a:t>L2TP</a:t>
            </a:r>
            <a:r>
              <a:rPr kumimoji="1" lang="zh-CN" altLang="en-US" dirty="0" smtClean="0"/>
              <a:t>：</a:t>
            </a:r>
            <a:r>
              <a:rPr lang="en-US" altLang="zh-CN" dirty="0" smtClean="0"/>
              <a:t>layer 2 tunneling protocol, </a:t>
            </a:r>
            <a:r>
              <a:rPr lang="en-US" altLang="ja-JP" dirty="0"/>
              <a:t>L2TP (Layer 2 Tunneling Protocol) is a tunneling protocol that </a:t>
            </a:r>
            <a:r>
              <a:rPr lang="en-US" altLang="ja-JP" u="sng" dirty="0"/>
              <a:t>can be used </a:t>
            </a:r>
            <a:r>
              <a:rPr lang="en-US" altLang="ja-JP" u="sng" dirty="0" smtClean="0"/>
              <a:t>between LANs</a:t>
            </a:r>
            <a:r>
              <a:rPr lang="en-US" altLang="ja-JP" dirty="0"/>
              <a:t>. L2TP isn’t secure, and you should use </a:t>
            </a:r>
            <a:r>
              <a:rPr lang="en-US" altLang="ja-JP" b="1" dirty="0" err="1"/>
              <a:t>IPSec</a:t>
            </a:r>
            <a:r>
              <a:rPr lang="en-US" altLang="ja-JP" dirty="0"/>
              <a:t> with it to provide data security.</a:t>
            </a:r>
            <a:endParaRPr lang="en-US" altLang="zh-CN" dirty="0" smtClean="0"/>
          </a:p>
          <a:p>
            <a:pPr marL="285750" indent="-285750">
              <a:buFont typeface="Arial" panose="020B0604020202020204" pitchFamily="34" charset="0"/>
              <a:buChar char="•"/>
            </a:pPr>
            <a:r>
              <a:rPr lang="en-US" altLang="ja-JP" dirty="0"/>
              <a:t>Serial Line Internet Protocol (</a:t>
            </a:r>
            <a:r>
              <a:rPr lang="en-US" altLang="ja-JP" b="1" dirty="0"/>
              <a:t>SLIP</a:t>
            </a:r>
            <a:r>
              <a:rPr lang="en-US" altLang="ja-JP" dirty="0"/>
              <a:t>)</a:t>
            </a:r>
          </a:p>
          <a:p>
            <a:pPr marL="285750" indent="-285750">
              <a:buFont typeface="Arial" panose="020B0604020202020204" pitchFamily="34" charset="0"/>
              <a:buChar char="•"/>
            </a:pPr>
            <a:r>
              <a:rPr lang="en-US" altLang="ja-JP" dirty="0"/>
              <a:t>Point-to-Point Protocol (</a:t>
            </a:r>
            <a:r>
              <a:rPr lang="en-US" altLang="ja-JP" b="1" dirty="0"/>
              <a:t>PPP</a:t>
            </a:r>
            <a:r>
              <a:rPr lang="en-US" altLang="ja-JP" dirty="0" smtClean="0"/>
              <a:t>)</a:t>
            </a:r>
          </a:p>
          <a:p>
            <a:pPr marL="285750" indent="-285750">
              <a:buFont typeface="Arial" panose="020B0604020202020204" pitchFamily="34" charset="0"/>
              <a:buChar char="•"/>
            </a:pPr>
            <a:r>
              <a:rPr lang="en-US" altLang="ja-JP" dirty="0"/>
              <a:t>A Certificate Revocation List (or </a:t>
            </a:r>
            <a:r>
              <a:rPr lang="en-US" altLang="ja-JP" b="1" dirty="0"/>
              <a:t>CRL</a:t>
            </a:r>
            <a:r>
              <a:rPr lang="en-US" altLang="ja-JP" dirty="0"/>
              <a:t>) is "a list of digital certificates that have been revoked by the issuing Certificate Authority (CA) before their scheduled expiration date and should no longer be </a:t>
            </a:r>
            <a:r>
              <a:rPr lang="en-US" altLang="ja-JP" dirty="0" smtClean="0"/>
              <a:t>trusted</a:t>
            </a:r>
            <a:r>
              <a:rPr lang="en-US" altLang="ja-JP" dirty="0"/>
              <a:t> </a:t>
            </a:r>
            <a:r>
              <a:rPr lang="en-US" altLang="ja-JP" dirty="0" smtClean="0"/>
              <a:t>“</a:t>
            </a:r>
          </a:p>
          <a:p>
            <a:pPr marL="285750" indent="-285750">
              <a:buFont typeface="Arial" panose="020B0604020202020204" pitchFamily="34" charset="0"/>
              <a:buChar char="•"/>
            </a:pPr>
            <a:r>
              <a:rPr lang="en-US" altLang="ja-JP" dirty="0"/>
              <a:t>The Online Certificate Status Protocol (</a:t>
            </a:r>
            <a:r>
              <a:rPr lang="en-US" altLang="ja-JP" b="1" dirty="0"/>
              <a:t>OCSP</a:t>
            </a:r>
            <a:r>
              <a:rPr lang="en-US" altLang="ja-JP" dirty="0"/>
              <a:t>) is an Internet protocol used for obtaining the revocation status of an X.509 digital certificate</a:t>
            </a:r>
            <a:r>
              <a:rPr lang="en-US" altLang="ja-JP" dirty="0" smtClean="0"/>
              <a:t>. </a:t>
            </a:r>
            <a:r>
              <a:rPr lang="en-US" altLang="ja-JP" dirty="0"/>
              <a:t>is the mechanism used to verify </a:t>
            </a:r>
            <a:r>
              <a:rPr lang="en-US" altLang="ja-JP" dirty="0" smtClean="0"/>
              <a:t>immediately whether </a:t>
            </a:r>
            <a:r>
              <a:rPr lang="en-US" altLang="ja-JP" dirty="0"/>
              <a:t>a </a:t>
            </a:r>
            <a:r>
              <a:rPr lang="en-US" altLang="ja-JP" dirty="0" smtClean="0"/>
              <a:t>certificate </a:t>
            </a:r>
            <a:r>
              <a:rPr lang="en-US" altLang="ja-JP" dirty="0"/>
              <a:t>is valid</a:t>
            </a:r>
            <a:endParaRPr kumimoji="1" lang="ja-JP" altLang="en-US" dirty="0"/>
          </a:p>
        </p:txBody>
      </p:sp>
    </p:spTree>
    <p:extLst>
      <p:ext uri="{BB962C8B-B14F-4D97-AF65-F5344CB8AC3E}">
        <p14:creationId xmlns:p14="http://schemas.microsoft.com/office/powerpoint/2010/main" val="173683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089" y="0"/>
            <a:ext cx="9142911" cy="2585323"/>
          </a:xfrm>
          <a:prstGeom prst="rect">
            <a:avLst/>
          </a:prstGeom>
        </p:spPr>
        <p:txBody>
          <a:bodyPr wrap="square">
            <a:spAutoFit/>
          </a:bodyPr>
          <a:lstStyle/>
          <a:p>
            <a:r>
              <a:rPr lang="zh-CN" altLang="en-US" dirty="0"/>
              <a:t>一些专用语</a:t>
            </a:r>
            <a:r>
              <a:rPr lang="zh-CN" altLang="en-US" dirty="0" smtClean="0"/>
              <a:t>：</a:t>
            </a:r>
            <a:endParaRPr lang="en-US" altLang="zh-CN" dirty="0" smtClean="0"/>
          </a:p>
          <a:p>
            <a:pPr marL="285750" indent="-285750">
              <a:buFont typeface="Arial" panose="020B0604020202020204" pitchFamily="34" charset="0"/>
              <a:buChar char="•"/>
            </a:pPr>
            <a:r>
              <a:rPr lang="en-US" altLang="zh-CN" b="1" dirty="0" smtClean="0"/>
              <a:t>IM</a:t>
            </a:r>
            <a:r>
              <a:rPr lang="en-US" altLang="zh-CN" dirty="0" smtClean="0"/>
              <a:t> = instant messaging</a:t>
            </a:r>
          </a:p>
          <a:p>
            <a:pPr marL="285750" indent="-285750">
              <a:buFont typeface="Arial" panose="020B0604020202020204" pitchFamily="34" charset="0"/>
              <a:buChar char="•"/>
            </a:pPr>
            <a:r>
              <a:rPr lang="en-US" altLang="ja-JP" dirty="0"/>
              <a:t>key distribution center (</a:t>
            </a:r>
            <a:r>
              <a:rPr lang="en-US" altLang="ja-JP" b="1" dirty="0"/>
              <a:t>KDC</a:t>
            </a:r>
            <a:r>
              <a:rPr lang="en-US" altLang="ja-JP" dirty="0" smtClean="0"/>
              <a:t>)</a:t>
            </a:r>
          </a:p>
          <a:p>
            <a:pPr marL="285750" indent="-285750">
              <a:buFont typeface="Arial" panose="020B0604020202020204" pitchFamily="34" charset="0"/>
              <a:buChar char="•"/>
            </a:pPr>
            <a:r>
              <a:rPr lang="en-US" altLang="zh-CN" b="1" dirty="0" smtClean="0"/>
              <a:t>KEA</a:t>
            </a:r>
            <a:r>
              <a:rPr lang="en-US" altLang="zh-CN" dirty="0" smtClean="0"/>
              <a:t> = key exchange algorithm</a:t>
            </a:r>
            <a:r>
              <a:rPr lang="zh-CN" altLang="en-US" dirty="0" smtClean="0"/>
              <a:t>， </a:t>
            </a:r>
            <a:r>
              <a:rPr lang="en-US" altLang="zh-CN" dirty="0"/>
              <a:t>The Key Exchange Algorithm (KEA) is used to create a temporary session to </a:t>
            </a:r>
            <a:r>
              <a:rPr lang="en-US" altLang="zh-CN" dirty="0" smtClean="0"/>
              <a:t>exchange key </a:t>
            </a:r>
            <a:r>
              <a:rPr lang="en-US" altLang="zh-CN" dirty="0"/>
              <a:t>information.</a:t>
            </a:r>
          </a:p>
          <a:p>
            <a:pPr marL="285750" indent="-285750">
              <a:buFont typeface="Arial" panose="020B0604020202020204" pitchFamily="34" charset="0"/>
              <a:buChar char="•"/>
            </a:pPr>
            <a:r>
              <a:rPr lang="en-US" altLang="ja-JP" dirty="0" smtClean="0"/>
              <a:t>A </a:t>
            </a:r>
            <a:r>
              <a:rPr lang="en-US" altLang="ja-JP" b="1" dirty="0"/>
              <a:t>tabletop</a:t>
            </a:r>
            <a:r>
              <a:rPr lang="en-US" altLang="ja-JP" dirty="0"/>
              <a:t> exercise involves sitting around the table and discussing (with the help </a:t>
            </a:r>
            <a:r>
              <a:rPr lang="en-US" altLang="ja-JP" dirty="0" smtClean="0"/>
              <a:t>of a </a:t>
            </a:r>
            <a:r>
              <a:rPr lang="en-US" altLang="ja-JP" dirty="0"/>
              <a:t>facilitator) possible security risks in a low-stress format</a:t>
            </a:r>
            <a:r>
              <a:rPr lang="en-US" altLang="ja-JP" dirty="0" smtClean="0"/>
              <a:t>.</a:t>
            </a:r>
          </a:p>
          <a:p>
            <a:pPr marL="285750" indent="-285750">
              <a:buFont typeface="Arial" panose="020B0604020202020204" pitchFamily="34" charset="0"/>
              <a:buChar char="•"/>
            </a:pPr>
            <a:r>
              <a:rPr lang="en-US" altLang="ja-JP" dirty="0"/>
              <a:t>The </a:t>
            </a:r>
            <a:r>
              <a:rPr lang="en-US" altLang="ja-JP" b="1" dirty="0"/>
              <a:t>use policy </a:t>
            </a:r>
            <a:r>
              <a:rPr lang="en-US" altLang="ja-JP" dirty="0"/>
              <a:t>is also referred to as the </a:t>
            </a:r>
            <a:r>
              <a:rPr lang="en-US" altLang="ja-JP" b="1" dirty="0"/>
              <a:t>usage policy</a:t>
            </a:r>
            <a:r>
              <a:rPr lang="en-US" altLang="ja-JP" dirty="0"/>
              <a:t>. It should state acceptable uses </a:t>
            </a:r>
            <a:r>
              <a:rPr lang="en-US" altLang="ja-JP" dirty="0" smtClean="0"/>
              <a:t>of computer </a:t>
            </a:r>
            <a:r>
              <a:rPr lang="en-US" altLang="ja-JP" dirty="0"/>
              <a:t>and organizational resources by employees.</a:t>
            </a:r>
            <a:endParaRPr lang="en-US" altLang="zh-CN" dirty="0"/>
          </a:p>
        </p:txBody>
      </p:sp>
    </p:spTree>
    <p:extLst>
      <p:ext uri="{BB962C8B-B14F-4D97-AF65-F5344CB8AC3E}">
        <p14:creationId xmlns:p14="http://schemas.microsoft.com/office/powerpoint/2010/main" val="15592056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146</Words>
  <Application>Microsoft Office PowerPoint</Application>
  <PresentationFormat>画面に合わせる (4:3)</PresentationFormat>
  <Paragraphs>19</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32</cp:revision>
  <dcterms:created xsi:type="dcterms:W3CDTF">2017-11-29T02:05:22Z</dcterms:created>
  <dcterms:modified xsi:type="dcterms:W3CDTF">2017-11-29T03:55:30Z</dcterms:modified>
</cp:coreProperties>
</file>