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59" r:id="rId5"/>
    <p:sldId id="256" r:id="rId6"/>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2072" y="-76"/>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2018/7/4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2018/7/4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2018/7/4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2018/7/4</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4832092"/>
          </a:xfrm>
          <a:prstGeom prst="rect">
            <a:avLst/>
          </a:prstGeom>
          <a:noFill/>
        </p:spPr>
        <p:txBody>
          <a:bodyPr wrap="square" rtlCol="0">
            <a:spAutoFit/>
          </a:bodyPr>
          <a:lstStyle/>
          <a:p>
            <a:r>
              <a:rPr lang="zh-CN" altLang="en-US" sz="1400" dirty="0" smtClean="0"/>
              <a:t>公司财报中的</a:t>
            </a:r>
            <a:r>
              <a:rPr lang="zh-CN" altLang="en-US" sz="1400" dirty="0"/>
              <a:t>名词</a:t>
            </a:r>
            <a:r>
              <a:rPr lang="zh-CN" altLang="en-US" sz="1400" dirty="0" smtClean="0"/>
              <a:t>是什么</a:t>
            </a:r>
            <a:r>
              <a:rPr lang="zh-CN" altLang="en-US" sz="1400" dirty="0"/>
              <a:t>意思</a:t>
            </a:r>
            <a:r>
              <a:rPr lang="zh-CN" altLang="en-US" sz="1400" dirty="0" smtClean="0"/>
              <a:t>？</a:t>
            </a:r>
            <a:endParaRPr lang="en-US" altLang="zh-CN" sz="1400" dirty="0" smtClean="0"/>
          </a:p>
          <a:p>
            <a:pPr marL="285750" indent="-285750">
              <a:buFont typeface="Arial" panose="020B0604020202020204" pitchFamily="34" charset="0"/>
              <a:buChar char="•"/>
            </a:pPr>
            <a:r>
              <a:rPr kumimoji="1" lang="en-US" altLang="ja-JP" sz="1400" b="1" dirty="0" smtClean="0">
                <a:solidFill>
                  <a:srgbClr val="FF0000"/>
                </a:solidFill>
              </a:rPr>
              <a:t>Sales </a:t>
            </a:r>
            <a:r>
              <a:rPr kumimoji="1" lang="en-US" altLang="ja-JP" sz="1400" dirty="0" smtClean="0"/>
              <a:t>(=</a:t>
            </a:r>
            <a:r>
              <a:rPr lang="en-US" altLang="ja-JP" sz="1400" dirty="0"/>
              <a:t>(</a:t>
            </a:r>
            <a:r>
              <a:rPr kumimoji="1" lang="en-US" altLang="ja-JP" sz="1400" b="1" dirty="0" smtClean="0">
                <a:solidFill>
                  <a:srgbClr val="FF0000"/>
                </a:solidFill>
              </a:rPr>
              <a:t>Gross</a:t>
            </a:r>
            <a:r>
              <a:rPr lang="en-US" altLang="ja-JP" sz="1400" dirty="0"/>
              <a:t>)</a:t>
            </a:r>
            <a:r>
              <a:rPr kumimoji="1" lang="en-US" altLang="ja-JP" sz="1400" b="1" dirty="0" smtClean="0">
                <a:solidFill>
                  <a:srgbClr val="FF0000"/>
                </a:solidFill>
              </a:rPr>
              <a:t> Revenue </a:t>
            </a:r>
            <a:r>
              <a:rPr lang="en-US" altLang="zh-CN" sz="1400" b="1" dirty="0" smtClean="0"/>
              <a:t>=</a:t>
            </a:r>
            <a:r>
              <a:rPr lang="en-US" altLang="zh-CN" sz="1400" b="1" dirty="0" smtClean="0">
                <a:solidFill>
                  <a:srgbClr val="FF0000"/>
                </a:solidFill>
              </a:rPr>
              <a:t> operation profit</a:t>
            </a:r>
            <a:r>
              <a:rPr kumimoji="1" lang="en-US" altLang="ja-JP" sz="1400" dirty="0" smtClean="0"/>
              <a:t>)</a:t>
            </a:r>
          </a:p>
          <a:p>
            <a:pPr marL="742950" lvl="1" indent="-285750">
              <a:buFont typeface="Arial" panose="020B0604020202020204" pitchFamily="34" charset="0"/>
              <a:buChar char="•"/>
            </a:pPr>
            <a:r>
              <a:rPr lang="en-US" altLang="ja-JP" sz="1400" dirty="0" smtClean="0"/>
              <a:t>Total amount earned from sales</a:t>
            </a:r>
            <a:endParaRPr kumimoji="1" lang="en-US" altLang="ja-JP" sz="1400" dirty="0" smtClean="0"/>
          </a:p>
          <a:p>
            <a:pPr marL="285750" indent="-285750">
              <a:buFont typeface="Arial" panose="020B0604020202020204" pitchFamily="34" charset="0"/>
              <a:buChar char="•"/>
            </a:pPr>
            <a:r>
              <a:rPr kumimoji="1" lang="en-US" altLang="ja-JP" sz="1400" b="1" dirty="0" smtClean="0">
                <a:solidFill>
                  <a:srgbClr val="FF0000"/>
                </a:solidFill>
              </a:rPr>
              <a:t>Net sales</a:t>
            </a:r>
            <a:r>
              <a:rPr kumimoji="1" lang="en-US" altLang="ja-JP" sz="1400" dirty="0" smtClean="0"/>
              <a:t> (</a:t>
            </a:r>
            <a:r>
              <a:rPr lang="en-US" altLang="ja-JP" sz="1400" dirty="0" smtClean="0"/>
              <a:t>=</a:t>
            </a:r>
            <a:r>
              <a:rPr lang="en-US" altLang="ja-JP" sz="1400" b="1" dirty="0" smtClean="0">
                <a:solidFill>
                  <a:srgbClr val="FF0000"/>
                </a:solidFill>
              </a:rPr>
              <a:t>net revenue</a:t>
            </a:r>
            <a:r>
              <a:rPr lang="en-US" altLang="ja-JP" sz="1400" dirty="0" smtClean="0"/>
              <a:t>)</a:t>
            </a:r>
          </a:p>
          <a:p>
            <a:pPr marL="742950" lvl="1" indent="-285750">
              <a:buFont typeface="Arial" panose="020B0604020202020204" pitchFamily="34" charset="0"/>
              <a:buChar char="•"/>
            </a:pPr>
            <a:r>
              <a:rPr lang="en-US" altLang="ja-JP" sz="1400" dirty="0" smtClean="0"/>
              <a:t>= gross revenue </a:t>
            </a:r>
            <a:r>
              <a:rPr lang="zh-CN" altLang="en-US" sz="1400" dirty="0" smtClean="0"/>
              <a:t>减去 </a:t>
            </a:r>
            <a:r>
              <a:rPr lang="en-US" altLang="ja-JP" sz="1400" dirty="0" smtClean="0"/>
              <a:t>all product-related costs</a:t>
            </a:r>
            <a:endParaRPr kumimoji="1" lang="en-US" altLang="ja-JP" sz="1400" dirty="0" smtClean="0"/>
          </a:p>
          <a:p>
            <a:pPr marL="285750" indent="-285750">
              <a:buFont typeface="Arial" panose="020B0604020202020204" pitchFamily="34" charset="0"/>
              <a:buChar char="•"/>
            </a:pPr>
            <a:r>
              <a:rPr kumimoji="1" lang="en-US" altLang="ja-JP" sz="1400" b="1" dirty="0" smtClean="0">
                <a:solidFill>
                  <a:srgbClr val="FF0000"/>
                </a:solidFill>
              </a:rPr>
              <a:t>Net profit</a:t>
            </a:r>
            <a:r>
              <a:rPr kumimoji="1" lang="en-US" altLang="ja-JP" sz="1400" dirty="0" smtClean="0"/>
              <a:t> (=</a:t>
            </a:r>
            <a:r>
              <a:rPr kumimoji="1" lang="en-US" altLang="ja-JP" sz="1400" b="1" dirty="0" smtClean="0">
                <a:solidFill>
                  <a:srgbClr val="FF0000"/>
                </a:solidFill>
              </a:rPr>
              <a:t>net income</a:t>
            </a:r>
            <a:r>
              <a:rPr kumimoji="1" lang="en-US" altLang="ja-JP" sz="1400" dirty="0" smtClean="0"/>
              <a:t>)</a:t>
            </a:r>
          </a:p>
          <a:p>
            <a:pPr marL="742950" lvl="1" indent="-285750">
              <a:buFont typeface="Arial" panose="020B0604020202020204" pitchFamily="34" charset="0"/>
              <a:buChar char="•"/>
            </a:pPr>
            <a:r>
              <a:rPr lang="zh-CN" altLang="en-US" sz="1400" dirty="0"/>
              <a:t>可以</a:t>
            </a:r>
            <a:r>
              <a:rPr lang="zh-CN" altLang="en-US" sz="1400" dirty="0" smtClean="0"/>
              <a:t>是负的</a:t>
            </a:r>
            <a:endParaRPr lang="en-US" altLang="zh-CN" sz="1400" dirty="0" smtClean="0"/>
          </a:p>
          <a:p>
            <a:pPr marL="742950" lvl="1" indent="-285750">
              <a:buFont typeface="Arial" panose="020B0604020202020204" pitchFamily="34" charset="0"/>
              <a:buChar char="•"/>
            </a:pPr>
            <a:r>
              <a:rPr lang="en-US" altLang="ja-JP" sz="1400" dirty="0" smtClean="0"/>
              <a:t>= </a:t>
            </a:r>
            <a:r>
              <a:rPr lang="en-US" altLang="zh-CN" sz="1400" dirty="0" smtClean="0"/>
              <a:t>net sales </a:t>
            </a:r>
            <a:r>
              <a:rPr lang="zh-CN" altLang="en-US" sz="1400" dirty="0" smtClean="0"/>
              <a:t>减去 </a:t>
            </a:r>
            <a:r>
              <a:rPr lang="en-US" altLang="zh-CN" sz="1400" dirty="0" smtClean="0"/>
              <a:t>all costs, </a:t>
            </a:r>
            <a:r>
              <a:rPr lang="zh-CN" altLang="en-US" sz="1400" dirty="0" smtClean="0"/>
              <a:t>包括</a:t>
            </a:r>
            <a:r>
              <a:rPr lang="en-US" altLang="zh-CN" sz="1400" dirty="0" smtClean="0"/>
              <a:t>tax</a:t>
            </a:r>
            <a:r>
              <a:rPr lang="zh-CN" altLang="en-US" sz="1400" dirty="0" smtClean="0"/>
              <a:t>等</a:t>
            </a:r>
            <a:endParaRPr lang="en-US" altLang="zh-CN" sz="1400" dirty="0"/>
          </a:p>
          <a:p>
            <a:pPr marL="742950" lvl="1" indent="-285750">
              <a:buFont typeface="Arial" panose="020B0604020202020204" pitchFamily="34" charset="0"/>
              <a:buChar char="•"/>
            </a:pPr>
            <a:r>
              <a:rPr lang="zh-CN" altLang="en-US" sz="1400" dirty="0" smtClean="0"/>
              <a:t>公司可以决定把一部分</a:t>
            </a:r>
            <a:r>
              <a:rPr lang="en-US" altLang="zh-CN" sz="1400" dirty="0" smtClean="0"/>
              <a:t>net profit</a:t>
            </a:r>
            <a:r>
              <a:rPr lang="zh-CN" altLang="en-US" sz="1400" dirty="0" smtClean="0"/>
              <a:t>分给持股人</a:t>
            </a:r>
            <a:r>
              <a:rPr lang="en-US" altLang="zh-CN" sz="1400" dirty="0" smtClean="0"/>
              <a:t>(pay dividend to stockholders)</a:t>
            </a:r>
            <a:r>
              <a:rPr lang="zh-CN" altLang="en-US" sz="1400" dirty="0" smtClean="0"/>
              <a:t>，然后把其他的</a:t>
            </a:r>
            <a:r>
              <a:rPr lang="en-US" altLang="zh-CN" sz="1400" dirty="0" smtClean="0"/>
              <a:t>reinvest</a:t>
            </a:r>
            <a:r>
              <a:rPr lang="zh-CN" altLang="en-US" sz="1400" dirty="0" smtClean="0"/>
              <a:t>到</a:t>
            </a:r>
            <a:r>
              <a:rPr lang="en-US" altLang="zh-CN" sz="1400" dirty="0" smtClean="0"/>
              <a:t>business</a:t>
            </a:r>
            <a:r>
              <a:rPr lang="zh-CN" altLang="en-US" sz="1400" dirty="0" smtClean="0"/>
              <a:t>里去</a:t>
            </a:r>
            <a:endParaRPr lang="en-US" altLang="zh-CN" sz="1400" dirty="0" smtClean="0"/>
          </a:p>
          <a:p>
            <a:pPr marL="285750" indent="-285750">
              <a:buFont typeface="Arial" panose="020B0604020202020204" pitchFamily="34" charset="0"/>
              <a:buChar char="•"/>
            </a:pPr>
            <a:r>
              <a:rPr lang="en-US" altLang="zh-CN" sz="1400" b="1" dirty="0" smtClean="0">
                <a:solidFill>
                  <a:srgbClr val="FF0000"/>
                </a:solidFill>
              </a:rPr>
              <a:t>Operating expense </a:t>
            </a:r>
            <a:r>
              <a:rPr lang="en-US" altLang="zh-CN" sz="1400" dirty="0" smtClean="0"/>
              <a:t>(</a:t>
            </a:r>
            <a:r>
              <a:rPr lang="zh-CN" altLang="en-US" sz="1400" dirty="0" smtClean="0"/>
              <a:t>简称</a:t>
            </a:r>
            <a:r>
              <a:rPr lang="en-US" altLang="zh-CN" sz="1400" dirty="0" smtClean="0"/>
              <a:t>OPEX)</a:t>
            </a:r>
          </a:p>
          <a:p>
            <a:pPr marL="742950" lvl="1" indent="-285750">
              <a:buFont typeface="Arial" panose="020B0604020202020204" pitchFamily="34" charset="0"/>
              <a:buChar char="•"/>
            </a:pPr>
            <a:r>
              <a:rPr lang="zh-CN" altLang="en-US" sz="1400" dirty="0" smtClean="0"/>
              <a:t>包括</a:t>
            </a:r>
            <a:r>
              <a:rPr lang="en-US" altLang="zh-CN" sz="1400" dirty="0" smtClean="0"/>
              <a:t>rent, equipment, inventory costs, marketing, payroll, insurance, research fee, etc.</a:t>
            </a:r>
          </a:p>
          <a:p>
            <a:pPr marL="285750" indent="-285750">
              <a:buFont typeface="Arial" panose="020B0604020202020204" pitchFamily="34" charset="0"/>
              <a:buChar char="•"/>
            </a:pPr>
            <a:r>
              <a:rPr lang="en-US" altLang="ja-JP" sz="1400" b="1" dirty="0" smtClean="0">
                <a:solidFill>
                  <a:srgbClr val="FF0000"/>
                </a:solidFill>
              </a:rPr>
              <a:t>Operating profit</a:t>
            </a:r>
            <a:r>
              <a:rPr lang="en-US" altLang="ja-JP" sz="1400" dirty="0" smtClean="0"/>
              <a:t> (= </a:t>
            </a:r>
            <a:r>
              <a:rPr lang="en-US" altLang="ja-JP" sz="1400" b="1" dirty="0" smtClean="0">
                <a:solidFill>
                  <a:srgbClr val="FF0000"/>
                </a:solidFill>
              </a:rPr>
              <a:t>operating income</a:t>
            </a:r>
            <a:r>
              <a:rPr lang="en-US" altLang="ja-JP" sz="1400" dirty="0" smtClean="0"/>
              <a:t>)</a:t>
            </a:r>
          </a:p>
          <a:p>
            <a:pPr marL="742950" lvl="1" indent="-285750">
              <a:buFont typeface="Arial" panose="020B0604020202020204" pitchFamily="34" charset="0"/>
              <a:buChar char="•"/>
            </a:pPr>
            <a:r>
              <a:rPr lang="en-US" altLang="ja-JP" sz="1400" dirty="0" smtClean="0"/>
              <a:t>= operating revenue </a:t>
            </a:r>
            <a:r>
              <a:rPr lang="zh-CN" altLang="en-US" sz="1400" dirty="0" smtClean="0"/>
              <a:t>减去 </a:t>
            </a:r>
            <a:r>
              <a:rPr lang="en-US" altLang="zh-CN" sz="1400" dirty="0" smtClean="0"/>
              <a:t>cost of goods sold </a:t>
            </a:r>
            <a:r>
              <a:rPr lang="zh-CN" altLang="en-US" sz="1400" dirty="0" smtClean="0"/>
              <a:t>减去 </a:t>
            </a:r>
            <a:r>
              <a:rPr lang="en-US" altLang="zh-CN" sz="1400" dirty="0" smtClean="0"/>
              <a:t>operating expense </a:t>
            </a:r>
            <a:r>
              <a:rPr lang="zh-CN" altLang="en-US" sz="1400" dirty="0" smtClean="0"/>
              <a:t>减去 </a:t>
            </a:r>
            <a:r>
              <a:rPr lang="en-US" altLang="zh-CN" sz="1400" dirty="0" smtClean="0"/>
              <a:t>depreciation </a:t>
            </a:r>
            <a:r>
              <a:rPr lang="zh-CN" altLang="en-US" sz="1400" dirty="0" smtClean="0"/>
              <a:t>减去 </a:t>
            </a:r>
            <a:r>
              <a:rPr lang="en-US" altLang="zh-CN" sz="1400" dirty="0" smtClean="0"/>
              <a:t>amortization(</a:t>
            </a:r>
            <a:r>
              <a:rPr lang="zh-CN" altLang="en-US" sz="1400" dirty="0" smtClean="0"/>
              <a:t>折旧</a:t>
            </a:r>
            <a:r>
              <a:rPr lang="en-US" altLang="zh-CN" sz="1400" dirty="0" smtClean="0"/>
              <a:t>)</a:t>
            </a:r>
          </a:p>
          <a:p>
            <a:pPr marL="742950" lvl="1" indent="-285750">
              <a:buFont typeface="Arial" panose="020B0604020202020204" pitchFamily="34" charset="0"/>
              <a:buChar char="•"/>
            </a:pPr>
            <a:r>
              <a:rPr lang="zh-CN" altLang="en-US" sz="1400" dirty="0"/>
              <a:t>并</a:t>
            </a:r>
            <a:r>
              <a:rPr lang="zh-CN" altLang="en-US" sz="1400" dirty="0" smtClean="0"/>
              <a:t>不包括</a:t>
            </a:r>
            <a:r>
              <a:rPr lang="en-US" altLang="zh-CN" sz="1400" dirty="0" smtClean="0"/>
              <a:t>tax</a:t>
            </a:r>
          </a:p>
          <a:p>
            <a:pPr lvl="1"/>
            <a:endParaRPr lang="en-US" altLang="zh-CN" sz="1400" dirty="0" smtClean="0"/>
          </a:p>
          <a:p>
            <a:r>
              <a:rPr lang="zh-CN" altLang="en-US" sz="1400" dirty="0" smtClean="0"/>
              <a:t>公司财报里面经常出现</a:t>
            </a:r>
            <a:r>
              <a:rPr lang="en-US" altLang="zh-CN" sz="1400" dirty="0" smtClean="0"/>
              <a:t>net sales</a:t>
            </a:r>
            <a:r>
              <a:rPr lang="zh-CN" altLang="en-US" sz="1400" dirty="0" smtClean="0"/>
              <a:t>，</a:t>
            </a:r>
            <a:r>
              <a:rPr lang="en-US" altLang="zh-CN" sz="1400" dirty="0" smtClean="0"/>
              <a:t>operating profit</a:t>
            </a:r>
            <a:r>
              <a:rPr lang="zh-CN" altLang="en-US" sz="1400" dirty="0" smtClean="0"/>
              <a:t>，</a:t>
            </a:r>
            <a:r>
              <a:rPr lang="en-US" altLang="zh-CN" sz="1400" dirty="0" smtClean="0"/>
              <a:t>net profit</a:t>
            </a:r>
            <a:r>
              <a:rPr lang="zh-CN" altLang="en-US" sz="1400" dirty="0" smtClean="0"/>
              <a:t>三个数值</a:t>
            </a:r>
            <a:endParaRPr lang="en-US" altLang="zh-CN" sz="1400" dirty="0" smtClean="0"/>
          </a:p>
          <a:p>
            <a:r>
              <a:rPr lang="zh-CN" altLang="en-US" sz="1400" dirty="0" smtClean="0"/>
              <a:t>右上是一例子，</a:t>
            </a:r>
            <a:endParaRPr lang="en-US" altLang="zh-CN" sz="1400" dirty="0" smtClean="0"/>
          </a:p>
          <a:p>
            <a:r>
              <a:rPr lang="en-US" altLang="zh-CN" sz="1400" b="1" dirty="0" smtClean="0"/>
              <a:t>net income</a:t>
            </a:r>
            <a:r>
              <a:rPr lang="en-US" altLang="zh-CN" sz="1400" dirty="0" smtClean="0"/>
              <a:t> = </a:t>
            </a:r>
            <a:r>
              <a:rPr lang="en-US" altLang="zh-CN" sz="1400" b="1" dirty="0" smtClean="0"/>
              <a:t>operating income</a:t>
            </a:r>
            <a:r>
              <a:rPr lang="en-US" altLang="zh-CN" sz="1400" dirty="0" smtClean="0"/>
              <a:t> – </a:t>
            </a:r>
            <a:r>
              <a:rPr lang="en-US" altLang="zh-CN" sz="1400" b="1" dirty="0" smtClean="0"/>
              <a:t>interest expense</a:t>
            </a:r>
            <a:r>
              <a:rPr lang="en-US" altLang="zh-CN" sz="1400" dirty="0" smtClean="0"/>
              <a:t>(interest of borrowed money, </a:t>
            </a:r>
            <a:r>
              <a:rPr lang="en-US" altLang="zh-CN" sz="1400" dirty="0" err="1" smtClean="0"/>
              <a:t>etc</a:t>
            </a:r>
            <a:r>
              <a:rPr lang="en-US" altLang="zh-CN" sz="1400" dirty="0" smtClean="0"/>
              <a:t>) - </a:t>
            </a:r>
            <a:r>
              <a:rPr lang="en-US" altLang="zh-CN" sz="1400" b="1" dirty="0" smtClean="0"/>
              <a:t>tax</a:t>
            </a:r>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2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1584</Words>
  <Application>Microsoft Office PowerPoint</Application>
  <PresentationFormat>画面に合わせる (16:10)</PresentationFormat>
  <Paragraphs>50</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4</cp:revision>
  <dcterms:created xsi:type="dcterms:W3CDTF">2018-07-04T08:59:41Z</dcterms:created>
  <dcterms:modified xsi:type="dcterms:W3CDTF">2018-07-04T09:08:33Z</dcterms:modified>
</cp:coreProperties>
</file>