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319-D979-4A3F-A4F8-4DDCDE89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209B-F46B-471F-B216-60C5F4296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3389-407A-410F-8F6D-D24D84C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0812-771C-43AD-B38F-6BC22556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B706-EA94-418D-9F2C-336E6EF2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9477-0A53-4114-95B2-8A1D5D83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E45B0-73AC-4661-B286-CC8B49D0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C868-093D-4D95-AA93-2203C226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8C37-6A3A-44A8-A7BE-58942241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41CD-FF00-4C28-A410-5C20810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8892F-E415-4A5B-8DE4-93BDA5F0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4CE1D-36B4-41F6-8CAC-A824748D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C416-5C2B-4705-88C6-697C702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1D81-2CCF-4506-BAC8-332F2797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3655-0420-4B38-BA94-CAA81BE6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CEFF-B6D7-4BFD-B93D-95821BFD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5ED6-5E0D-4E26-B486-3CC0C42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36BA-799C-484E-9202-7D281BB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5AF-ED38-4DC0-9CAD-82802278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4C5E-BC29-4DA3-8FDD-E88F20A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E2A8-3DB4-4F28-996A-ADBBE22E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E634-E835-4FB2-9543-9AE7D10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8D62-561D-425F-95E0-D8B490FE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FE70-3129-4F21-A151-027B995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D42E-9379-4CA1-8E67-A8CFC21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E456-1075-4906-82F7-0E6109B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9237-D568-4846-9810-EE66DFA8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29F7A-057C-4495-9330-75B170FD1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731BB-E5EB-4386-A8C4-02BCBE61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5281-CDA5-43EF-BE1C-79A1529A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30A33-21E5-4395-AB23-BAC1B5A9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C097-07A2-4984-A86D-7F052CFF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90C0-904E-436B-996B-03DD09FE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BD82-3AD3-4E06-90BB-01B87FA8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E262-BFED-4131-A5BA-E0278B00A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543A8-1DAB-4F64-93C3-0EB766AE8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0794B-2DF7-43D8-8A0C-752A3C84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FDF4B-45AB-4776-B148-1F4FA0BC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CFCD8-1AA0-4174-A68D-6293F971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BAC-2073-439B-B8DE-FB804229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84D4C-CD47-42D3-8505-872676C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4711A-B8EA-4963-A653-27EE299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0276A-CA50-4B27-9DF4-12C1799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24604-C75B-4F9D-8382-AC380D5D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1AA10-AE31-466F-96AF-31A1A095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09DE-ABCC-4735-9687-532D469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34F0-2116-43B6-A3DF-533AE5CE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A73E-8222-4BD6-84B5-93652E6D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680AD-0DF4-407C-815A-B6FC0B7A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C134-AC88-45CD-8C31-4BAB0E6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CAE05-6F4C-44B9-A59A-E9435FA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3C98-CC7D-4B89-8DEA-9E1C9B62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1AB1-B345-446E-A14A-919A9FE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C6971-C8D3-41FA-9E59-9267B41B8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E27C0-ECF1-4974-89DC-5E5F1753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F908-7B88-457C-A7CB-BA8E59E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FD02-5829-4D99-8387-FA6DDA7F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3D447-B6BD-4EB6-84FA-277F982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BEE1F-B564-43B7-B55B-42176FDC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B79D-E421-4AC8-A9C2-4B56DA344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5F7AC-3768-4B7D-A30D-D8CB381E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DD28-DA01-4164-BF9D-AEC6AAD07A3E}" type="datetimeFigureOut">
              <a:rPr lang="en-US" smtClean="0"/>
              <a:t>12/24/2017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F8AA-82E2-4EE1-A481-8556E12E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E27F2-C1D2-4B19-8C04-6B34AC01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F4D9-81E6-4F5B-8C28-5EB629F2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C25532-D567-42ED-98D7-1A1F90A3EAEF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why </a:t>
            </a:r>
            <a:r>
              <a:rPr lang="en-US" b="1" dirty="0">
                <a:solidFill>
                  <a:srgbClr val="FF0000"/>
                </a:solidFill>
              </a:rPr>
              <a:t>WEP</a:t>
            </a:r>
            <a:r>
              <a:rPr lang="en-US" dirty="0"/>
              <a:t> (</a:t>
            </a:r>
            <a:r>
              <a:rPr lang="en-US" b="1" dirty="0"/>
              <a:t>wired equivalent privacy</a:t>
            </a:r>
            <a:r>
              <a:rPr lang="en-US" dirty="0"/>
              <a:t>, use 64bit or 128bit key) is not secure: the first bytes of the output keystream are “strongly non-random”, if you gather enough packets and you can easily discover the entire WEP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WPA (</a:t>
            </a:r>
            <a:r>
              <a:rPr lang="en-US" dirty="0" err="1"/>
              <a:t>WiFi</a:t>
            </a:r>
            <a:r>
              <a:rPr lang="en-US" dirty="0"/>
              <a:t> protected access): RC4 with TKIP (temporal key integrity protocol)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Initialization vector (IV) is larger and an encrypted hash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packet gets a unique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WPA2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AES replace RC4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CCMP (counter mode with cipher block chaining message authentication code protocol) replace TKIP</a:t>
            </a:r>
          </a:p>
        </p:txBody>
      </p:sp>
    </p:spTree>
    <p:extLst>
      <p:ext uri="{BB962C8B-B14F-4D97-AF65-F5344CB8AC3E}">
        <p14:creationId xmlns:p14="http://schemas.microsoft.com/office/powerpoint/2010/main" val="403017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4C5184-5B88-4F15-A4B6-41B6ED49338E}"/>
              </a:ext>
            </a:extLst>
          </p:cNvPr>
          <p:cNvSpPr/>
          <p:nvPr/>
        </p:nvSpPr>
        <p:spPr>
          <a:xfrm>
            <a:off x="3132666" y="5022769"/>
            <a:ext cx="4047067" cy="18352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CC9F2-9739-4D60-8379-4785E7F4345B}"/>
              </a:ext>
            </a:extLst>
          </p:cNvPr>
          <p:cNvSpPr/>
          <p:nvPr/>
        </p:nvSpPr>
        <p:spPr>
          <a:xfrm>
            <a:off x="0" y="136436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Wi-Fi Protected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WPA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and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Wi-Fi Protected Access II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WPA2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are two security protocols and security certification programs developed by 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Wi-Fi Alliance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to secure wireless computer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IEEE 802.11 a/b/g/n -&gt; HIPERLAN/1, HIPERLAN/2, Bluetooth, (don’t what n is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enhance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WiFi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security, IEEE802.11i/D3.0(WPA) and D9.0(WPA2) -&gt; layer2 based security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TRIP – Temporal key integrity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Keys are rotated frequently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Packet counter prevents packet replay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MIC – Message integrity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Encryption method: Counter-mode with CBC-MAC protocol (CCMP)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256-bit Pre-shared key (PSK) from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WiFi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password + Service Set Identifier + SSID Length -&gt; PMK – Pairwise master key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462F0-21D2-4D9A-B03B-D6F6D2376BA8}"/>
              </a:ext>
            </a:extLst>
          </p:cNvPr>
          <p:cNvSpPr/>
          <p:nvPr/>
        </p:nvSpPr>
        <p:spPr>
          <a:xfrm>
            <a:off x="2252133" y="3335866"/>
            <a:ext cx="1092200" cy="47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A8961F-C5F6-4699-9113-A4FB167DBDA5}"/>
              </a:ext>
            </a:extLst>
          </p:cNvPr>
          <p:cNvSpPr/>
          <p:nvPr/>
        </p:nvSpPr>
        <p:spPr>
          <a:xfrm>
            <a:off x="2252133" y="4478866"/>
            <a:ext cx="1092200" cy="47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57BEFD-9840-4091-A92C-3225A614CF04}"/>
              </a:ext>
            </a:extLst>
          </p:cNvPr>
          <p:cNvSpPr/>
          <p:nvPr/>
        </p:nvSpPr>
        <p:spPr>
          <a:xfrm>
            <a:off x="6087533" y="3649133"/>
            <a:ext cx="1176867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3744B-FC1D-43D7-949E-5C9EB1E8D20F}"/>
              </a:ext>
            </a:extLst>
          </p:cNvPr>
          <p:cNvSpPr/>
          <p:nvPr/>
        </p:nvSpPr>
        <p:spPr>
          <a:xfrm>
            <a:off x="9033932" y="3784137"/>
            <a:ext cx="1176867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www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6CA4804-F163-4F6E-AD09-E7B8E038F107}"/>
              </a:ext>
            </a:extLst>
          </p:cNvPr>
          <p:cNvSpPr/>
          <p:nvPr/>
        </p:nvSpPr>
        <p:spPr>
          <a:xfrm rot="753672">
            <a:off x="4004733" y="3556000"/>
            <a:ext cx="1625600" cy="355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015BA9-1572-4E81-8838-EE638C57DDA4}"/>
              </a:ext>
            </a:extLst>
          </p:cNvPr>
          <p:cNvSpPr/>
          <p:nvPr/>
        </p:nvSpPr>
        <p:spPr>
          <a:xfrm rot="21102444">
            <a:off x="3903134" y="4363348"/>
            <a:ext cx="1625600" cy="39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982D6BE4-B436-433E-A186-AF00EF2259C5}"/>
              </a:ext>
            </a:extLst>
          </p:cNvPr>
          <p:cNvSpPr/>
          <p:nvPr/>
        </p:nvSpPr>
        <p:spPr>
          <a:xfrm>
            <a:off x="7336366" y="4052674"/>
            <a:ext cx="1625600" cy="39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950831A2-AE36-4F31-830D-37D40A58C7EA}"/>
              </a:ext>
            </a:extLst>
          </p:cNvPr>
          <p:cNvSpPr/>
          <p:nvPr/>
        </p:nvSpPr>
        <p:spPr>
          <a:xfrm>
            <a:off x="4453466" y="5604157"/>
            <a:ext cx="990600" cy="668512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53C95-091F-470E-A399-2885D197EB4F}"/>
              </a:ext>
            </a:extLst>
          </p:cNvPr>
          <p:cNvSpPr txBox="1"/>
          <p:nvPr/>
        </p:nvSpPr>
        <p:spPr>
          <a:xfrm>
            <a:off x="4533940" y="6401642"/>
            <a:ext cx="82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Hacker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4FAAEF3-C9C0-47B5-97E7-DCFA5A5062BA}"/>
              </a:ext>
            </a:extLst>
          </p:cNvPr>
          <p:cNvSpPr/>
          <p:nvPr/>
        </p:nvSpPr>
        <p:spPr>
          <a:xfrm rot="2124937">
            <a:off x="3464679" y="5265410"/>
            <a:ext cx="962243" cy="39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29CCECE-E7AB-49E3-A812-5050A390E175}"/>
              </a:ext>
            </a:extLst>
          </p:cNvPr>
          <p:cNvSpPr/>
          <p:nvPr/>
        </p:nvSpPr>
        <p:spPr>
          <a:xfrm rot="19654714">
            <a:off x="5399512" y="5255090"/>
            <a:ext cx="962243" cy="39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E9C93-64A4-41E7-91A1-DB05EFFB65AE}"/>
              </a:ext>
            </a:extLst>
          </p:cNvPr>
          <p:cNvSpPr txBox="1"/>
          <p:nvPr/>
        </p:nvSpPr>
        <p:spPr>
          <a:xfrm>
            <a:off x="6029418" y="5949503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Threat model, </a:t>
            </a:r>
          </a:p>
          <a:p>
            <a:r>
              <a:rPr lang="en-US" dirty="0"/>
              <a:t>The man in the middle</a:t>
            </a:r>
          </a:p>
        </p:txBody>
      </p:sp>
    </p:spTree>
    <p:extLst>
      <p:ext uri="{BB962C8B-B14F-4D97-AF65-F5344CB8AC3E}">
        <p14:creationId xmlns:p14="http://schemas.microsoft.com/office/powerpoint/2010/main" val="211283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51BBADD7-C496-4A43-924F-5C606CA49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76" y="-932424"/>
            <a:ext cx="9334500" cy="437197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B60D677-C548-401D-B6A7-E9737E5A4188}"/>
              </a:ext>
            </a:extLst>
          </p:cNvPr>
          <p:cNvSpPr txBox="1"/>
          <p:nvPr/>
        </p:nvSpPr>
        <p:spPr>
          <a:xfrm>
            <a:off x="2025748" y="325488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也就是</a:t>
            </a:r>
            <a:r>
              <a:rPr lang="en-US" altLang="zh-CN" dirty="0" err="1"/>
              <a:t>WiFi</a:t>
            </a:r>
            <a:r>
              <a:rPr lang="zh-CN" altLang="en-US" dirty="0"/>
              <a:t>密码</a:t>
            </a:r>
            <a:endParaRPr lang="en-US" altLang="zh-C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763095-E402-4D1F-949D-0C637AA992C5}"/>
              </a:ext>
            </a:extLst>
          </p:cNvPr>
          <p:cNvSpPr txBox="1"/>
          <p:nvPr/>
        </p:nvSpPr>
        <p:spPr>
          <a:xfrm>
            <a:off x="1659988" y="362421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这种情况下每个人的</a:t>
            </a:r>
            <a:r>
              <a:rPr lang="en-US" altLang="zh-CN" dirty="0"/>
              <a:t>PMK</a:t>
            </a:r>
            <a:r>
              <a:rPr lang="zh-CN" altLang="en-US" dirty="0"/>
              <a:t>都是一样的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BA3B61-4C97-484F-A368-4A9CC7C9F08C}"/>
              </a:ext>
            </a:extLst>
          </p:cNvPr>
          <p:cNvSpPr/>
          <p:nvPr/>
        </p:nvSpPr>
        <p:spPr>
          <a:xfrm>
            <a:off x="0" y="4061993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PMK is designed to last the entire session and should be exposed as little as possible; therefore, keys to encrypt the traffic need to be derived. A four-way handshake is used to establish another key called the Pairwise Transient Key (</a:t>
            </a:r>
            <a:r>
              <a:rPr lang="en-US" b="1" dirty="0">
                <a:solidFill>
                  <a:srgbClr val="FF0000"/>
                </a:solidFill>
              </a:rPr>
              <a:t>PTK</a:t>
            </a:r>
            <a:r>
              <a:rPr lang="en-US" dirty="0"/>
              <a:t>). The PTK is generated by concatenating the following attributes: </a:t>
            </a:r>
            <a:r>
              <a:rPr lang="en-US" b="1" dirty="0"/>
              <a:t>PMK, AP nonce (</a:t>
            </a:r>
            <a:r>
              <a:rPr lang="en-US" b="1" dirty="0" err="1"/>
              <a:t>ANonce</a:t>
            </a:r>
            <a:r>
              <a:rPr lang="en-US" b="1" dirty="0"/>
              <a:t>), STA nonce (</a:t>
            </a:r>
            <a:r>
              <a:rPr lang="en-US" b="1" dirty="0" err="1"/>
              <a:t>SNonce</a:t>
            </a:r>
            <a:r>
              <a:rPr lang="en-US" b="1" dirty="0"/>
              <a:t>), AP MAC address, and STA MAC address</a:t>
            </a:r>
            <a:r>
              <a:rPr lang="en-US" dirty="0"/>
              <a:t>. The product is then put through a pseudo-random function. </a:t>
            </a:r>
          </a:p>
          <a:p>
            <a:endParaRPr lang="en-US" dirty="0"/>
          </a:p>
          <a:p>
            <a:r>
              <a:rPr lang="en-US" dirty="0"/>
              <a:t>The actual messages exchanged during the handshake are depicted in the figure and explained below (all messages are sent as </a:t>
            </a:r>
            <a:r>
              <a:rPr lang="en-US" b="1" dirty="0"/>
              <a:t>EAPOL-Key frames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commons/thumb/a/ac/4-way-handshake.svg/440px-4-way-handshake.svg.png">
            <a:extLst>
              <a:ext uri="{FF2B5EF4-FFF2-40B4-BE49-F238E27FC236}">
                <a16:creationId xmlns:a16="http://schemas.microsoft.com/office/drawing/2014/main" id="{A33C3628-8AAF-4CC2-B093-09A165FB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689" y="6080906"/>
            <a:ext cx="4191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731B507-4B42-4389-BA05-7447A8DAC2D2}"/>
              </a:ext>
            </a:extLst>
          </p:cNvPr>
          <p:cNvSpPr/>
          <p:nvPr/>
        </p:nvSpPr>
        <p:spPr>
          <a:xfrm>
            <a:off x="1330276" y="618432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sends a nonce-value to the STA (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ANonce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The client now has all the attributes to construct the PTK.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STA sends its own nonce-value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SNonce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to the AP together with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Message Integrity Code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(MIC), including authentication, which is really a Message Authentication and Integrity Code (MAIC).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AP constructs and sends the GTK and a sequence number together with another MIC. This sequence number will be used in the next multicast or broadcast frame, so that the receiving STA can perform basic replay detection.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STA sends a confirmation to the AP.</a:t>
            </a:r>
          </a:p>
        </p:txBody>
      </p:sp>
    </p:spTree>
    <p:extLst>
      <p:ext uri="{BB962C8B-B14F-4D97-AF65-F5344CB8AC3E}">
        <p14:creationId xmlns:p14="http://schemas.microsoft.com/office/powerpoint/2010/main" val="89542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16</cp:revision>
  <dcterms:created xsi:type="dcterms:W3CDTF">2017-12-24T05:01:32Z</dcterms:created>
  <dcterms:modified xsi:type="dcterms:W3CDTF">2017-12-24T06:37:13Z</dcterms:modified>
</cp:coreProperties>
</file>