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6" r:id="rId3"/>
    <p:sldId id="261" r:id="rId4"/>
    <p:sldId id="262" r:id="rId5"/>
    <p:sldId id="260" r:id="rId6"/>
    <p:sldId id="257" r:id="rId7"/>
    <p:sldId id="258" r:id="rId8"/>
    <p:sldId id="259" r:id="rId9"/>
    <p:sldId id="256" r:id="rId10"/>
    <p:sldId id="263" r:id="rId11"/>
    <p:sldId id="265" r:id="rId12"/>
  </p:sldIdLst>
  <p:sldSz cx="5715000" cy="9144000" type="screen16x1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18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0"/>
    <p:restoredTop sz="94727"/>
  </p:normalViewPr>
  <p:slideViewPr>
    <p:cSldViewPr>
      <p:cViewPr varScale="1">
        <p:scale>
          <a:sx n="59" d="100"/>
          <a:sy n="59" d="100"/>
        </p:scale>
        <p:origin x="-492" y="-164"/>
      </p:cViewPr>
      <p:guideLst>
        <p:guide orient="horz" pos="2880"/>
        <p:guide pos="180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428625" y="2840569"/>
            <a:ext cx="4857750" cy="1960033"/>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857250" y="5181600"/>
            <a:ext cx="40005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2018/8/22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2018/8/22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4143375" y="366186"/>
            <a:ext cx="1285875" cy="7802033"/>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285750" y="366186"/>
            <a:ext cx="3762375" cy="7802033"/>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2018/8/22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2018/8/22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451446" y="5875867"/>
            <a:ext cx="4857750" cy="1816100"/>
          </a:xfrm>
        </p:spPr>
        <p:txBody>
          <a:bodyPr anchor="t"/>
          <a:lstStyle>
            <a:lvl1pPr algn="l">
              <a:defRPr sz="40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451446" y="3875619"/>
            <a:ext cx="485775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2018/8/22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285750" y="2133602"/>
            <a:ext cx="2524125"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2905125" y="2133602"/>
            <a:ext cx="2524125"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2018/8/22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285750" y="2046817"/>
            <a:ext cx="2525118"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285750" y="2899833"/>
            <a:ext cx="2525118"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2903141" y="2046817"/>
            <a:ext cx="2526109"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2903141" y="2899833"/>
            <a:ext cx="2526109"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t>2018/8/22</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t>2018/8/22</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t>2018/8/22</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285750" y="364067"/>
            <a:ext cx="1880196" cy="1549400"/>
          </a:xfrm>
        </p:spPr>
        <p:txBody>
          <a:bodyPr anchor="b"/>
          <a:lstStyle>
            <a:lvl1pPr algn="l">
              <a:defRPr sz="2000" b="1"/>
            </a:lvl1pPr>
          </a:lstStyle>
          <a:p>
            <a:r>
              <a:rPr kumimoji="1" lang="ja-JP" altLang="en-US"/>
              <a:t>マスタ タイトルの書式設定</a:t>
            </a:r>
          </a:p>
        </p:txBody>
      </p:sp>
      <p:sp>
        <p:nvSpPr>
          <p:cNvPr id="3" name="コンテンツ プレースホルダ 2"/>
          <p:cNvSpPr>
            <a:spLocks noGrp="1"/>
          </p:cNvSpPr>
          <p:nvPr>
            <p:ph idx="1"/>
          </p:nvPr>
        </p:nvSpPr>
        <p:spPr>
          <a:xfrm>
            <a:off x="2234406" y="364068"/>
            <a:ext cx="3194844"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285750" y="1913468"/>
            <a:ext cx="1880196"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2018/8/22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120180" y="6400801"/>
            <a:ext cx="3429000" cy="755651"/>
          </a:xfrm>
        </p:spPr>
        <p:txBody>
          <a:bodyPr anchor="b"/>
          <a:lstStyle>
            <a:lvl1pPr algn="l">
              <a:defRPr sz="2000" b="1"/>
            </a:lvl1pPr>
          </a:lstStyle>
          <a:p>
            <a:r>
              <a:rPr kumimoji="1" lang="ja-JP" altLang="en-US"/>
              <a:t>マスタ タイトルの書式設定</a:t>
            </a:r>
          </a:p>
        </p:txBody>
      </p:sp>
      <p:sp>
        <p:nvSpPr>
          <p:cNvPr id="3" name="図プレースホルダ 2"/>
          <p:cNvSpPr>
            <a:spLocks noGrp="1"/>
          </p:cNvSpPr>
          <p:nvPr>
            <p:ph type="pic" idx="1"/>
          </p:nvPr>
        </p:nvSpPr>
        <p:spPr>
          <a:xfrm>
            <a:off x="1120180" y="817033"/>
            <a:ext cx="34290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120180" y="7156452"/>
            <a:ext cx="34290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2018/8/22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285750" y="366184"/>
            <a:ext cx="5143500" cy="1524000"/>
          </a:xfrm>
          <a:prstGeom prst="rect">
            <a:avLst/>
          </a:prstGeom>
        </p:spPr>
        <p:txBody>
          <a:bodyPr vert="horz" lIns="91440" tIns="45720" rIns="91440" bIns="4572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285750" y="2133602"/>
            <a:ext cx="5143500" cy="6034617"/>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285750" y="8475135"/>
            <a:ext cx="13335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t>2018/8/22</a:t>
            </a:fld>
            <a:endParaRPr kumimoji="1" lang="ja-JP" altLang="en-US"/>
          </a:p>
        </p:txBody>
      </p:sp>
      <p:sp>
        <p:nvSpPr>
          <p:cNvPr id="5" name="フッター プレースホルダ 4"/>
          <p:cNvSpPr>
            <a:spLocks noGrp="1"/>
          </p:cNvSpPr>
          <p:nvPr>
            <p:ph type="ftr" sz="quarter" idx="3"/>
          </p:nvPr>
        </p:nvSpPr>
        <p:spPr>
          <a:xfrm>
            <a:off x="1952625" y="8475135"/>
            <a:ext cx="180975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4095750" y="8475135"/>
            <a:ext cx="13335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info.finance.yahoo.co.jp/ranking/?kd=4&amp;mk=1&amp;tm=m&amp;vl=a"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34454" y="2339752"/>
            <a:ext cx="6243953" cy="1200329"/>
          </a:xfrm>
          <a:prstGeom prst="rect">
            <a:avLst/>
          </a:prstGeom>
          <a:noFill/>
        </p:spPr>
        <p:txBody>
          <a:bodyPr wrap="none" rtlCol="0">
            <a:spAutoFit/>
          </a:bodyPr>
          <a:lstStyle/>
          <a:p>
            <a:pPr algn="ctr"/>
            <a:r>
              <a:rPr kumimoji="1" lang="en-US" altLang="ja-JP" dirty="0"/>
              <a:t>This slide is intentionally left blank.</a:t>
            </a:r>
          </a:p>
          <a:p>
            <a:pPr algn="ctr"/>
            <a:endParaRPr kumimoji="1" lang="en-US" altLang="ja-JP" dirty="0"/>
          </a:p>
          <a:p>
            <a:pPr algn="ctr"/>
            <a:r>
              <a:rPr lang="en-US" altLang="ja-JP" dirty="0"/>
              <a:t>Only add finance, investment concepts to this slide!</a:t>
            </a:r>
          </a:p>
          <a:p>
            <a:pPr algn="ctr"/>
            <a:r>
              <a:rPr kumimoji="1" lang="en-US" altLang="ja-JP" dirty="0"/>
              <a:t>About the implementation, refer to another repo “</a:t>
            </a:r>
            <a:r>
              <a:rPr kumimoji="1" lang="en-US" altLang="ja-JP" dirty="0" err="1"/>
              <a:t>StockCracker</a:t>
            </a:r>
            <a:r>
              <a:rPr kumimoji="1" lang="en-US" altLang="ja-JP" dirty="0"/>
              <a:t>”.</a:t>
            </a:r>
            <a:endParaRPr kumimoji="1" lang="ja-JP" altLang="en-US" dirty="0"/>
          </a:p>
        </p:txBody>
      </p:sp>
    </p:spTree>
    <p:extLst>
      <p:ext uri="{BB962C8B-B14F-4D97-AF65-F5344CB8AC3E}">
        <p14:creationId xmlns:p14="http://schemas.microsoft.com/office/powerpoint/2010/main" val="4159083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1" y="0"/>
            <a:ext cx="5715001" cy="7294305"/>
          </a:xfrm>
          <a:prstGeom prst="rect">
            <a:avLst/>
          </a:prstGeom>
          <a:noFill/>
        </p:spPr>
        <p:txBody>
          <a:bodyPr wrap="square" rtlCol="0">
            <a:spAutoFit/>
          </a:bodyPr>
          <a:lstStyle/>
          <a:p>
            <a:r>
              <a:rPr kumimoji="1" lang="en-US" altLang="ja-JP" b="1" dirty="0">
                <a:solidFill>
                  <a:srgbClr val="FF0000"/>
                </a:solidFill>
              </a:rPr>
              <a:t>Buffet</a:t>
            </a:r>
            <a:r>
              <a:rPr lang="en-US" altLang="ja-JP" b="1" dirty="0">
                <a:solidFill>
                  <a:srgbClr val="FF0000"/>
                </a:solidFill>
              </a:rPr>
              <a:t>t Indicator</a:t>
            </a:r>
            <a:r>
              <a:rPr lang="en-US" altLang="ja-JP" dirty="0"/>
              <a:t>:</a:t>
            </a:r>
          </a:p>
          <a:p>
            <a:pPr marL="285750" indent="-285750">
              <a:buFont typeface="Arial" panose="020B0604020202020204" pitchFamily="34" charset="0"/>
              <a:buChar char="•"/>
            </a:pPr>
            <a:r>
              <a:rPr kumimoji="1" lang="en-US" altLang="ja-JP" dirty="0"/>
              <a:t>Aka. Market cap to GDP ratio</a:t>
            </a:r>
          </a:p>
          <a:p>
            <a:pPr marL="285750" indent="-285750">
              <a:buFont typeface="Arial" panose="020B0604020202020204" pitchFamily="34" charset="0"/>
              <a:buChar char="•"/>
            </a:pPr>
            <a:r>
              <a:rPr lang="en-US" altLang="ja-JP" dirty="0"/>
              <a:t>To assess whether the country’s stock market is overvalued or undervalued (</a:t>
            </a:r>
            <a:r>
              <a:rPr lang="zh-CN" altLang="en-US" dirty="0"/>
              <a:t>这是一个用来评价</a:t>
            </a:r>
            <a:r>
              <a:rPr lang="zh-CN" altLang="en-US" b="1" dirty="0"/>
              <a:t>一个国家的股票市场</a:t>
            </a:r>
            <a:r>
              <a:rPr lang="zh-CN" altLang="en-US" dirty="0"/>
              <a:t>的指标，似乎也有用来评价一只股票的类似指标</a:t>
            </a:r>
            <a:r>
              <a:rPr lang="en-US" altLang="ja-JP" dirty="0"/>
              <a:t>)</a:t>
            </a:r>
          </a:p>
          <a:p>
            <a:pPr marL="285750" indent="-285750">
              <a:buFont typeface="Arial" panose="020B0604020202020204" pitchFamily="34" charset="0"/>
              <a:buChar char="•"/>
            </a:pPr>
            <a:r>
              <a:rPr lang="en-US" altLang="ja-JP" dirty="0"/>
              <a:t>= (value of all public stocks in a country) / (gross domestic product of a country)</a:t>
            </a:r>
          </a:p>
          <a:p>
            <a:pPr marL="285750" indent="-285750">
              <a:buFont typeface="Arial" panose="020B0604020202020204" pitchFamily="34" charset="0"/>
              <a:buChar char="•"/>
            </a:pPr>
            <a:r>
              <a:rPr lang="en-US" altLang="ja-JP" dirty="0"/>
              <a:t>The numeric meaning:</a:t>
            </a:r>
          </a:p>
          <a:p>
            <a:pPr marL="742950" lvl="1" indent="-285750">
              <a:buFont typeface="Arial" panose="020B0604020202020204" pitchFamily="34" charset="0"/>
              <a:buChar char="•"/>
            </a:pPr>
            <a:r>
              <a:rPr lang="en-US" altLang="ja-JP" dirty="0"/>
              <a:t>~ 50%, stock market too low</a:t>
            </a:r>
          </a:p>
          <a:p>
            <a:pPr marL="742950" lvl="1" indent="-285750">
              <a:buFont typeface="Arial" panose="020B0604020202020204" pitchFamily="34" charset="0"/>
              <a:buChar char="•"/>
            </a:pPr>
            <a:r>
              <a:rPr lang="en-US" altLang="ja-JP" dirty="0"/>
              <a:t>75%~90%, stock market is just about right</a:t>
            </a:r>
          </a:p>
          <a:p>
            <a:pPr marL="742950" lvl="1" indent="-285750">
              <a:buFont typeface="Arial" panose="020B0604020202020204" pitchFamily="34" charset="0"/>
              <a:buChar char="•"/>
            </a:pPr>
            <a:r>
              <a:rPr lang="en-US" altLang="ja-JP" dirty="0"/>
              <a:t>115%~, overvalued</a:t>
            </a:r>
          </a:p>
          <a:p>
            <a:pPr marL="742950" lvl="1" indent="-285750">
              <a:buFont typeface="Arial" panose="020B0604020202020204" pitchFamily="34" charset="0"/>
              <a:buChar char="•"/>
            </a:pPr>
            <a:endParaRPr lang="en-US" altLang="ja-JP" dirty="0"/>
          </a:p>
          <a:p>
            <a:r>
              <a:rPr lang="en-US" altLang="ja-JP" b="1" dirty="0">
                <a:solidFill>
                  <a:srgbClr val="FF0000"/>
                </a:solidFill>
              </a:rPr>
              <a:t>Price-to-Sales Ratio </a:t>
            </a:r>
            <a:r>
              <a:rPr lang="en-US" altLang="ja-JP" dirty="0"/>
              <a:t>(</a:t>
            </a:r>
            <a:r>
              <a:rPr lang="en-US" altLang="ja-JP" b="1" dirty="0">
                <a:solidFill>
                  <a:srgbClr val="FF0000"/>
                </a:solidFill>
              </a:rPr>
              <a:t>P/S ratio</a:t>
            </a:r>
            <a:r>
              <a:rPr lang="en-US" altLang="ja-JP" dirty="0"/>
              <a:t>)</a:t>
            </a:r>
          </a:p>
          <a:p>
            <a:pPr marL="285750" indent="-285750">
              <a:buFont typeface="Arial" panose="020B0604020202020204" pitchFamily="34" charset="0"/>
              <a:buChar char="•"/>
            </a:pPr>
            <a:r>
              <a:rPr lang="zh-CN" altLang="en-US" dirty="0"/>
              <a:t>和</a:t>
            </a:r>
            <a:r>
              <a:rPr lang="en-US" altLang="zh-CN" dirty="0"/>
              <a:t>Buffett indicator</a:t>
            </a:r>
            <a:r>
              <a:rPr lang="zh-CN" altLang="en-US" dirty="0"/>
              <a:t>比较相似，用来评价</a:t>
            </a:r>
            <a:r>
              <a:rPr lang="zh-CN" altLang="en-US" b="1" dirty="0"/>
              <a:t>一只股票</a:t>
            </a:r>
            <a:r>
              <a:rPr lang="zh-CN" altLang="en-US" dirty="0"/>
              <a:t>是</a:t>
            </a:r>
            <a:r>
              <a:rPr lang="en-US" altLang="zh-CN" dirty="0"/>
              <a:t>overvalued</a:t>
            </a:r>
            <a:r>
              <a:rPr lang="zh-CN" altLang="en-US" dirty="0"/>
              <a:t>还是</a:t>
            </a:r>
            <a:r>
              <a:rPr lang="en-US" altLang="zh-CN" dirty="0"/>
              <a:t>under</a:t>
            </a:r>
          </a:p>
          <a:p>
            <a:pPr marL="285750" indent="-285750">
              <a:buFont typeface="Arial" panose="020B0604020202020204" pitchFamily="34" charset="0"/>
              <a:buChar char="•"/>
            </a:pPr>
            <a:r>
              <a:rPr lang="en-US" altLang="ja-JP" dirty="0"/>
              <a:t>A indicator of the value placed on each dollar of a company’s sales or revenues</a:t>
            </a:r>
          </a:p>
          <a:p>
            <a:pPr marL="285750" indent="-285750">
              <a:buFont typeface="Arial" panose="020B0604020202020204" pitchFamily="34" charset="0"/>
              <a:buChar char="•"/>
            </a:pPr>
            <a:r>
              <a:rPr lang="en-US" altLang="ja-JP" dirty="0"/>
              <a:t>used to compare </a:t>
            </a:r>
            <a:r>
              <a:rPr lang="en-US" altLang="ja-JP" b="1" dirty="0"/>
              <a:t>companies in the same sector</a:t>
            </a:r>
            <a:r>
              <a:rPr lang="en-US" altLang="ja-JP" dirty="0"/>
              <a:t>. A low ratio may indicate possible undervaluation, while a ratio that is significantly above the average may suggest overvaluation.</a:t>
            </a:r>
          </a:p>
          <a:p>
            <a:pPr marL="285750" indent="-285750">
              <a:buFont typeface="Arial" panose="020B0604020202020204" pitchFamily="34" charset="0"/>
              <a:buChar char="•"/>
            </a:pPr>
            <a:r>
              <a:rPr lang="en-US" altLang="ja-JP" dirty="0"/>
              <a:t>Usually calculate based on yearly sales,</a:t>
            </a:r>
          </a:p>
          <a:p>
            <a:pPr marL="742950" lvl="1" indent="-285750">
              <a:buFont typeface="Arial" panose="020B0604020202020204" pitchFamily="34" charset="0"/>
              <a:buChar char="•"/>
            </a:pPr>
            <a:r>
              <a:rPr lang="en-US" altLang="ja-JP" dirty="0"/>
              <a:t>E.g., if a company’s yearly sales is $455 M, this company has 100 M shares, and is trading at $10, then P/S = 10 / (455M/100</a:t>
            </a:r>
            <a:r>
              <a:rPr lang="en-US" altLang="zh-CN" dirty="0"/>
              <a:t>M)= 2.20</a:t>
            </a:r>
            <a:endParaRPr lang="en-US" altLang="ja-JP" dirty="0"/>
          </a:p>
        </p:txBody>
      </p:sp>
    </p:spTree>
    <p:extLst>
      <p:ext uri="{BB962C8B-B14F-4D97-AF65-F5344CB8AC3E}">
        <p14:creationId xmlns:p14="http://schemas.microsoft.com/office/powerpoint/2010/main" val="1816948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5715000" cy="6370975"/>
          </a:xfrm>
          <a:prstGeom prst="rect">
            <a:avLst/>
          </a:prstGeom>
          <a:noFill/>
        </p:spPr>
        <p:txBody>
          <a:bodyPr wrap="square" rtlCol="0">
            <a:spAutoFit/>
          </a:bodyPr>
          <a:lstStyle/>
          <a:p>
            <a:r>
              <a:rPr lang="en-US" altLang="ja-JP" sz="1200" b="1" dirty="0">
                <a:solidFill>
                  <a:srgbClr val="FF0000"/>
                </a:solidFill>
              </a:rPr>
              <a:t>SMA </a:t>
            </a:r>
            <a:r>
              <a:rPr lang="en-US" altLang="ja-JP" sz="1200" dirty="0"/>
              <a:t>(simple moving average)</a:t>
            </a:r>
          </a:p>
          <a:p>
            <a:pPr marL="285750" indent="-285750">
              <a:buFont typeface="Arial" panose="020B0604020202020204" pitchFamily="34" charset="0"/>
              <a:buChar char="•"/>
            </a:pPr>
            <a:r>
              <a:rPr lang="zh-CN" altLang="en-US" sz="1200" dirty="0"/>
              <a:t>经常用 </a:t>
            </a:r>
            <a:r>
              <a:rPr lang="en-US" altLang="zh-CN" sz="1200" dirty="0"/>
              <a:t>n-day SMA</a:t>
            </a:r>
            <a:r>
              <a:rPr lang="zh-CN" altLang="en-US" sz="1200" dirty="0"/>
              <a:t>来评价在一定期间的</a:t>
            </a:r>
            <a:r>
              <a:rPr lang="en-US" altLang="zh-CN" sz="1200" dirty="0"/>
              <a:t>average</a:t>
            </a:r>
          </a:p>
          <a:p>
            <a:pPr marL="285750" indent="-285750">
              <a:buFont typeface="Arial" panose="020B0604020202020204" pitchFamily="34" charset="0"/>
              <a:buChar char="•"/>
            </a:pPr>
            <a:r>
              <a:rPr lang="zh-CN" altLang="en-US" sz="1200" dirty="0"/>
              <a:t>计算方法，需要某只股票我有</a:t>
            </a:r>
            <a:r>
              <a:rPr lang="en-US" altLang="zh-CN" sz="1200" dirty="0"/>
              <a:t>100</a:t>
            </a:r>
            <a:r>
              <a:rPr lang="zh-CN" altLang="en-US" sz="1200" dirty="0"/>
              <a:t>天的</a:t>
            </a:r>
            <a:r>
              <a:rPr lang="en-US" altLang="zh-CN" sz="1200" dirty="0"/>
              <a:t>closing price</a:t>
            </a:r>
            <a:r>
              <a:rPr lang="zh-CN" altLang="en-US" sz="1200" dirty="0"/>
              <a:t>，当要计算</a:t>
            </a:r>
            <a:r>
              <a:rPr lang="en-US" altLang="zh-CN" sz="1200" dirty="0"/>
              <a:t>5-day SMA</a:t>
            </a:r>
            <a:r>
              <a:rPr lang="zh-CN" altLang="en-US" sz="1200" dirty="0"/>
              <a:t>时，</a:t>
            </a:r>
            <a:endParaRPr lang="en-US" altLang="zh-CN" sz="1200" dirty="0"/>
          </a:p>
          <a:p>
            <a:pPr marL="742950" lvl="1" indent="-285750">
              <a:buFont typeface="Arial" panose="020B0604020202020204" pitchFamily="34" charset="0"/>
              <a:buChar char="•"/>
            </a:pPr>
            <a:r>
              <a:rPr lang="zh-CN" altLang="en-US" sz="1200" dirty="0"/>
              <a:t>从第</a:t>
            </a:r>
            <a:r>
              <a:rPr lang="en-US" altLang="zh-CN" sz="1200" dirty="0"/>
              <a:t>1</a:t>
            </a:r>
            <a:r>
              <a:rPr lang="zh-CN" altLang="en-US" sz="1200" dirty="0"/>
              <a:t>天开始，抽出紧跟着的</a:t>
            </a:r>
            <a:r>
              <a:rPr lang="en-US" altLang="zh-CN" sz="1200" dirty="0"/>
              <a:t>5</a:t>
            </a:r>
            <a:r>
              <a:rPr lang="zh-CN" altLang="en-US" sz="1200" dirty="0"/>
              <a:t>天的</a:t>
            </a:r>
            <a:r>
              <a:rPr lang="en-US" altLang="zh-CN" sz="1200" dirty="0"/>
              <a:t>closing price</a:t>
            </a:r>
            <a:r>
              <a:rPr lang="zh-CN" altLang="en-US" sz="1200" dirty="0"/>
              <a:t>，</a:t>
            </a:r>
            <a:r>
              <a:rPr lang="en-US" altLang="zh-CN" sz="1200" dirty="0"/>
              <a:t>sum</a:t>
            </a:r>
            <a:r>
              <a:rPr lang="zh-CN" altLang="en-US" sz="1200" dirty="0"/>
              <a:t>之后除以</a:t>
            </a:r>
            <a:r>
              <a:rPr lang="en-US" altLang="zh-CN" sz="1200" dirty="0"/>
              <a:t>5</a:t>
            </a:r>
            <a:r>
              <a:rPr lang="zh-CN" altLang="en-US" sz="1200" dirty="0"/>
              <a:t>，就是第一个</a:t>
            </a:r>
            <a:r>
              <a:rPr lang="en-US" altLang="zh-CN" sz="1200" dirty="0"/>
              <a:t>5-day SMA</a:t>
            </a:r>
          </a:p>
          <a:p>
            <a:pPr marL="742950" lvl="1" indent="-285750">
              <a:buFont typeface="Arial" panose="020B0604020202020204" pitchFamily="34" charset="0"/>
              <a:buChar char="•"/>
            </a:pPr>
            <a:r>
              <a:rPr lang="zh-CN" altLang="en-US" sz="1200" dirty="0"/>
              <a:t>从第</a:t>
            </a:r>
            <a:r>
              <a:rPr lang="en-US" altLang="zh-CN" sz="1200" dirty="0"/>
              <a:t>2</a:t>
            </a:r>
            <a:r>
              <a:rPr lang="zh-CN" altLang="en-US" sz="1200" dirty="0"/>
              <a:t>天开始，抽出紧跟着的</a:t>
            </a:r>
            <a:r>
              <a:rPr lang="en-US" altLang="zh-CN" sz="1200" dirty="0"/>
              <a:t>5</a:t>
            </a:r>
            <a:r>
              <a:rPr lang="zh-CN" altLang="en-US" sz="1200" dirty="0"/>
              <a:t>天的</a:t>
            </a:r>
            <a:r>
              <a:rPr lang="en-US" altLang="zh-CN" sz="1200" dirty="0"/>
              <a:t>closing price</a:t>
            </a:r>
            <a:r>
              <a:rPr lang="zh-CN" altLang="en-US" sz="1200" dirty="0"/>
              <a:t>，</a:t>
            </a:r>
            <a:r>
              <a:rPr lang="en-US" altLang="zh-CN" sz="1200" dirty="0"/>
              <a:t>sum</a:t>
            </a:r>
            <a:r>
              <a:rPr lang="zh-CN" altLang="en-US" sz="1200" dirty="0"/>
              <a:t>之后除以</a:t>
            </a:r>
            <a:r>
              <a:rPr lang="en-US" altLang="zh-CN" sz="1200" dirty="0"/>
              <a:t>5</a:t>
            </a:r>
            <a:r>
              <a:rPr lang="zh-CN" altLang="en-US" sz="1200" dirty="0"/>
              <a:t>，就是第一个</a:t>
            </a:r>
            <a:r>
              <a:rPr lang="en-US" altLang="zh-CN" sz="1200" dirty="0"/>
              <a:t>5-day SMA…</a:t>
            </a:r>
          </a:p>
          <a:p>
            <a:pPr marL="742950" lvl="1" indent="-285750">
              <a:buFont typeface="Arial" panose="020B0604020202020204" pitchFamily="34" charset="0"/>
              <a:buChar char="•"/>
            </a:pPr>
            <a:r>
              <a:rPr lang="zh-CN" altLang="en-US" sz="1200" dirty="0"/>
              <a:t>如此重复</a:t>
            </a:r>
            <a:endParaRPr lang="en-US" altLang="zh-CN" sz="1200" dirty="0"/>
          </a:p>
          <a:p>
            <a:pPr marL="285750" indent="-285750">
              <a:buFont typeface="Arial" panose="020B0604020202020204" pitchFamily="34" charset="0"/>
              <a:buChar char="•"/>
            </a:pPr>
            <a:r>
              <a:rPr lang="en-US" altLang="zh-CN" sz="1200" dirty="0"/>
              <a:t>SMA</a:t>
            </a:r>
            <a:r>
              <a:rPr lang="zh-CN" altLang="en-US" sz="1200" dirty="0"/>
              <a:t>可以用来</a:t>
            </a:r>
            <a:r>
              <a:rPr lang="en-US" altLang="zh-CN" sz="1200" dirty="0"/>
              <a:t>indicate “lagging”, </a:t>
            </a:r>
            <a:r>
              <a:rPr lang="zh-CN" altLang="en-US" sz="1200" dirty="0"/>
              <a:t>或者说用来“预测”将来几天股价走向</a:t>
            </a:r>
            <a:endParaRPr lang="en-US" altLang="zh-CN" sz="1200" dirty="0"/>
          </a:p>
          <a:p>
            <a:pPr marL="285750" indent="-285750">
              <a:buFont typeface="Arial" panose="020B0604020202020204" pitchFamily="34" charset="0"/>
              <a:buChar char="•"/>
            </a:pPr>
            <a:r>
              <a:rPr lang="en-US" altLang="ja-JP" sz="1200" dirty="0"/>
              <a:t>E.g., </a:t>
            </a:r>
            <a:r>
              <a:rPr lang="zh-CN" altLang="en-US" sz="1200" dirty="0"/>
              <a:t>对于</a:t>
            </a:r>
            <a:r>
              <a:rPr lang="en-US" altLang="zh-CN" sz="1200" dirty="0"/>
              <a:t>11, 12, 13, 14, 15, 16, 17</a:t>
            </a:r>
            <a:r>
              <a:rPr lang="zh-CN" altLang="en-US" sz="1200" dirty="0"/>
              <a:t>这样一个</a:t>
            </a:r>
            <a:r>
              <a:rPr lang="en-US" altLang="zh-CN" sz="1200" dirty="0"/>
              <a:t>array</a:t>
            </a:r>
            <a:r>
              <a:rPr lang="zh-CN" altLang="en-US" sz="1200" dirty="0"/>
              <a:t>，</a:t>
            </a:r>
            <a:r>
              <a:rPr lang="en-US" altLang="zh-CN" sz="1200" dirty="0"/>
              <a:t>11</a:t>
            </a:r>
            <a:r>
              <a:rPr lang="zh-CN" altLang="en-US" sz="1200" dirty="0"/>
              <a:t>那天的</a:t>
            </a:r>
            <a:r>
              <a:rPr lang="en-US" altLang="zh-CN" sz="1200" dirty="0"/>
              <a:t>5-day SMA</a:t>
            </a:r>
            <a:r>
              <a:rPr lang="zh-CN" altLang="en-US" sz="1200" dirty="0"/>
              <a:t>是</a:t>
            </a:r>
            <a:r>
              <a:rPr lang="en-US" altLang="zh-CN" sz="1200" dirty="0"/>
              <a:t>13</a:t>
            </a:r>
            <a:r>
              <a:rPr lang="zh-CN" altLang="en-US" sz="1200" dirty="0"/>
              <a:t>，</a:t>
            </a:r>
            <a:r>
              <a:rPr lang="en-US" altLang="zh-CN" sz="1200" dirty="0"/>
              <a:t>12</a:t>
            </a:r>
            <a:r>
              <a:rPr lang="zh-CN" altLang="en-US" sz="1200" dirty="0"/>
              <a:t>的是</a:t>
            </a:r>
            <a:r>
              <a:rPr lang="en-US" altLang="zh-CN" sz="1200" dirty="0"/>
              <a:t>14</a:t>
            </a:r>
            <a:r>
              <a:rPr lang="zh-CN" altLang="en-US" sz="1200" dirty="0"/>
              <a:t>，</a:t>
            </a:r>
            <a:r>
              <a:rPr lang="en-US" altLang="zh-CN" sz="1200" dirty="0"/>
              <a:t>13</a:t>
            </a:r>
            <a:r>
              <a:rPr lang="zh-CN" altLang="en-US" sz="1200" dirty="0"/>
              <a:t>的是</a:t>
            </a:r>
            <a:r>
              <a:rPr lang="en-US" altLang="zh-CN" sz="1200" dirty="0"/>
              <a:t>15</a:t>
            </a:r>
            <a:r>
              <a:rPr lang="zh-CN" altLang="en-US" sz="1200" dirty="0"/>
              <a:t>，</a:t>
            </a:r>
            <a:r>
              <a:rPr lang="en-US" altLang="zh-CN" sz="1200" dirty="0"/>
              <a:t>11</a:t>
            </a:r>
            <a:r>
              <a:rPr lang="zh-CN" altLang="en-US" sz="1200" dirty="0"/>
              <a:t>那天的</a:t>
            </a:r>
            <a:r>
              <a:rPr lang="en-US" altLang="zh-CN" sz="1200" dirty="0"/>
              <a:t>SMA</a:t>
            </a:r>
            <a:r>
              <a:rPr lang="zh-CN" altLang="en-US" sz="1200" dirty="0"/>
              <a:t>可以预测</a:t>
            </a:r>
            <a:r>
              <a:rPr lang="en-US" altLang="zh-CN" sz="1200" dirty="0"/>
              <a:t>13</a:t>
            </a:r>
            <a:r>
              <a:rPr lang="zh-CN" altLang="en-US" sz="1200" dirty="0"/>
              <a:t>那天</a:t>
            </a:r>
            <a:endParaRPr lang="en-US" altLang="zh-CN" sz="1200" dirty="0"/>
          </a:p>
          <a:p>
            <a:endParaRPr lang="en-US" altLang="ja-JP" sz="1200" dirty="0"/>
          </a:p>
          <a:p>
            <a:r>
              <a:rPr kumimoji="1" lang="en-US" altLang="ja-JP" sz="1200" b="1" dirty="0">
                <a:solidFill>
                  <a:srgbClr val="FF0000"/>
                </a:solidFill>
              </a:rPr>
              <a:t>EMA </a:t>
            </a:r>
            <a:r>
              <a:rPr lang="en-US" altLang="ja-JP" sz="1200" dirty="0"/>
              <a:t>(exponential moving average)</a:t>
            </a:r>
          </a:p>
          <a:p>
            <a:pPr marL="285750" indent="-285750">
              <a:buFont typeface="Arial" panose="020B0604020202020204" pitchFamily="34" charset="0"/>
              <a:buChar char="•"/>
            </a:pPr>
            <a:r>
              <a:rPr kumimoji="1" lang="zh-CN" altLang="en-US" sz="1200" dirty="0"/>
              <a:t>相比</a:t>
            </a:r>
            <a:r>
              <a:rPr kumimoji="1" lang="en-US" altLang="zh-CN" sz="1200" dirty="0"/>
              <a:t>SMA</a:t>
            </a:r>
            <a:r>
              <a:rPr kumimoji="1" lang="zh-CN" altLang="en-US" sz="1200" dirty="0"/>
              <a:t>，</a:t>
            </a:r>
            <a:r>
              <a:rPr kumimoji="1" lang="en-US" altLang="zh-CN" sz="1200" dirty="0"/>
              <a:t>EMA assign more weight to recent prices</a:t>
            </a:r>
          </a:p>
          <a:p>
            <a:pPr marL="285750" indent="-285750">
              <a:buFont typeface="Arial" panose="020B0604020202020204" pitchFamily="34" charset="0"/>
              <a:buChar char="•"/>
            </a:pPr>
            <a:endParaRPr kumimoji="1" lang="en-US" altLang="ja-JP" sz="1200" dirty="0"/>
          </a:p>
          <a:p>
            <a:endParaRPr lang="en-US" altLang="ja-JP" sz="1200" b="1" dirty="0">
              <a:solidFill>
                <a:srgbClr val="FF0000"/>
              </a:solidFill>
            </a:endParaRPr>
          </a:p>
          <a:p>
            <a:endParaRPr kumimoji="1" lang="en-US" altLang="ja-JP" sz="1200" b="1" dirty="0">
              <a:solidFill>
                <a:srgbClr val="FF0000"/>
              </a:solidFill>
            </a:endParaRPr>
          </a:p>
          <a:p>
            <a:r>
              <a:rPr kumimoji="1" lang="en-US" altLang="ja-JP" sz="1200" b="1" dirty="0">
                <a:solidFill>
                  <a:srgbClr val="FF0000"/>
                </a:solidFill>
              </a:rPr>
              <a:t>MACD</a:t>
            </a:r>
            <a:r>
              <a:rPr kumimoji="1" lang="en-US" altLang="ja-JP" sz="1200" dirty="0">
                <a:solidFill>
                  <a:srgbClr val="FF0000"/>
                </a:solidFill>
              </a:rPr>
              <a:t> </a:t>
            </a:r>
            <a:r>
              <a:rPr kumimoji="1" lang="en-US" altLang="ja-JP" sz="1200" dirty="0"/>
              <a:t>(moving average convergence/divergence oscillator):</a:t>
            </a:r>
          </a:p>
          <a:p>
            <a:pPr marL="285750" indent="-285750">
              <a:buFont typeface="Arial" panose="020B0604020202020204" pitchFamily="34" charset="0"/>
              <a:buChar char="•"/>
            </a:pPr>
            <a:r>
              <a:rPr lang="zh-CN" altLang="en-US" sz="1200" dirty="0"/>
              <a:t>关于怎样计算，看我的另一个</a:t>
            </a:r>
            <a:r>
              <a:rPr lang="en-US" altLang="zh-CN" sz="1200" dirty="0"/>
              <a:t>repo “</a:t>
            </a:r>
            <a:r>
              <a:rPr lang="en-US" altLang="zh-CN" sz="1200" dirty="0" err="1"/>
              <a:t>StockCracker</a:t>
            </a:r>
            <a:r>
              <a:rPr lang="en-US" altLang="zh-CN" sz="1200" dirty="0"/>
              <a:t>”</a:t>
            </a:r>
          </a:p>
          <a:p>
            <a:pPr marL="285750" indent="-285750">
              <a:buFont typeface="Arial" panose="020B0604020202020204" pitchFamily="34" charset="0"/>
              <a:buChar char="•"/>
            </a:pPr>
            <a:endParaRPr kumimoji="1" lang="en-US" altLang="ja-JP" sz="1200" dirty="0" smtClean="0"/>
          </a:p>
          <a:p>
            <a:pPr marL="285750" indent="-285750">
              <a:buFont typeface="Arial" panose="020B0604020202020204" pitchFamily="34" charset="0"/>
              <a:buChar char="•"/>
            </a:pPr>
            <a:endParaRPr lang="en-US" altLang="ja-JP" sz="1200" dirty="0"/>
          </a:p>
          <a:p>
            <a:r>
              <a:rPr kumimoji="1" lang="en-US" altLang="ja-JP" sz="1200" b="1" dirty="0" smtClean="0">
                <a:solidFill>
                  <a:srgbClr val="FF0000"/>
                </a:solidFill>
              </a:rPr>
              <a:t>OBV</a:t>
            </a:r>
            <a:r>
              <a:rPr kumimoji="1" lang="en-US" altLang="ja-JP" sz="1200" dirty="0" smtClean="0">
                <a:solidFill>
                  <a:srgbClr val="FF0000"/>
                </a:solidFill>
              </a:rPr>
              <a:t> </a:t>
            </a:r>
            <a:r>
              <a:rPr kumimoji="1" lang="en-US" altLang="ja-JP" sz="1200" dirty="0" smtClean="0"/>
              <a:t>(on balance volume)</a:t>
            </a:r>
          </a:p>
          <a:p>
            <a:pPr marL="171450" indent="-171450">
              <a:buFont typeface="Arial" panose="020B0604020202020204" pitchFamily="34" charset="0"/>
              <a:buChar char="•"/>
            </a:pPr>
            <a:r>
              <a:rPr lang="en-US" altLang="ja-JP" sz="1200" dirty="0"/>
              <a:t>On-balance volume (OBV) is a momentum indicator that uses volume flow to predict changes in stock price. </a:t>
            </a:r>
            <a:endParaRPr lang="en-US" altLang="ja-JP" sz="1200" dirty="0" smtClean="0"/>
          </a:p>
          <a:p>
            <a:pPr marL="171450" indent="-171450">
              <a:buFont typeface="Arial" panose="020B0604020202020204" pitchFamily="34" charset="0"/>
              <a:buChar char="•"/>
            </a:pPr>
            <a:r>
              <a:rPr lang="en-US" altLang="ja-JP" sz="1200" dirty="0" smtClean="0"/>
              <a:t>OBV</a:t>
            </a:r>
            <a:r>
              <a:rPr lang="zh-CN" altLang="en-US" sz="1200" dirty="0" smtClean="0"/>
              <a:t>的有效性是因为有</a:t>
            </a:r>
            <a:r>
              <a:rPr lang="en-US" altLang="zh-CN" sz="1200" dirty="0" smtClean="0"/>
              <a:t>institutional investors</a:t>
            </a:r>
            <a:r>
              <a:rPr lang="zh-CN" altLang="en-US" sz="1200" dirty="0" smtClean="0"/>
              <a:t>和</a:t>
            </a:r>
            <a:r>
              <a:rPr lang="en-US" altLang="zh-CN" sz="1200" dirty="0" smtClean="0"/>
              <a:t>retail investors (</a:t>
            </a:r>
            <a:r>
              <a:rPr lang="zh-CN" altLang="en-US" sz="1200" dirty="0" smtClean="0"/>
              <a:t>就是</a:t>
            </a:r>
            <a:r>
              <a:rPr lang="en-US" altLang="zh-CN" sz="1200" dirty="0" smtClean="0"/>
              <a:t>fund</a:t>
            </a:r>
            <a:r>
              <a:rPr lang="zh-CN" altLang="en-US" sz="1200" dirty="0" smtClean="0"/>
              <a:t>和散户</a:t>
            </a:r>
            <a:r>
              <a:rPr lang="en-US" altLang="zh-CN" sz="1200" dirty="0" smtClean="0"/>
              <a:t>)</a:t>
            </a:r>
            <a:r>
              <a:rPr lang="zh-CN" altLang="en-US" sz="1200" dirty="0" smtClean="0"/>
              <a:t>，</a:t>
            </a:r>
            <a:r>
              <a:rPr lang="en-US" altLang="zh-CN" sz="1200" dirty="0" smtClean="0"/>
              <a:t>institutional investor</a:t>
            </a:r>
            <a:r>
              <a:rPr lang="zh-CN" altLang="en-US" sz="1200" dirty="0" smtClean="0"/>
              <a:t>比较聪明，在某只股票</a:t>
            </a:r>
            <a:r>
              <a:rPr lang="en-US" altLang="zh-CN" sz="1200" dirty="0" smtClean="0"/>
              <a:t>low price</a:t>
            </a:r>
            <a:r>
              <a:rPr lang="zh-CN" altLang="en-US" sz="1200" dirty="0" smtClean="0"/>
              <a:t>的时候以非常大的</a:t>
            </a:r>
            <a:r>
              <a:rPr lang="en-US" altLang="zh-CN" sz="1200" dirty="0" smtClean="0"/>
              <a:t>volume</a:t>
            </a:r>
            <a:r>
              <a:rPr lang="zh-CN" altLang="en-US" sz="1200" dirty="0" smtClean="0"/>
              <a:t>买进，这个大量</a:t>
            </a:r>
            <a:r>
              <a:rPr lang="en-US" altLang="zh-CN" sz="1200" dirty="0" smtClean="0"/>
              <a:t>volume</a:t>
            </a:r>
            <a:r>
              <a:rPr lang="zh-CN" altLang="en-US" sz="1200" dirty="0" smtClean="0"/>
              <a:t>会使</a:t>
            </a:r>
            <a:r>
              <a:rPr lang="en-US" altLang="zh-CN" sz="1200" dirty="0" smtClean="0"/>
              <a:t>price high</a:t>
            </a:r>
            <a:r>
              <a:rPr lang="zh-CN" altLang="en-US" sz="1200" dirty="0"/>
              <a:t> </a:t>
            </a:r>
            <a:r>
              <a:rPr lang="en-US" altLang="zh-CN" sz="1200" dirty="0" smtClean="0"/>
              <a:t>(</a:t>
            </a:r>
            <a:r>
              <a:rPr lang="zh-CN" altLang="en-US" sz="1200" dirty="0" smtClean="0"/>
              <a:t>散户一般是这时候才买进的，肯定亏</a:t>
            </a:r>
            <a:r>
              <a:rPr lang="en-US" altLang="zh-CN" sz="1200" dirty="0" smtClean="0"/>
              <a:t>)</a:t>
            </a:r>
          </a:p>
          <a:p>
            <a:pPr marL="171450" indent="-171450">
              <a:buFont typeface="Arial" panose="020B0604020202020204" pitchFamily="34" charset="0"/>
              <a:buChar char="•"/>
            </a:pPr>
            <a:r>
              <a:rPr lang="zh-CN" altLang="en-US" sz="1200" dirty="0" smtClean="0"/>
              <a:t>记住这点 </a:t>
            </a:r>
            <a:r>
              <a:rPr lang="en-US" altLang="zh-CN" sz="1200" b="1" dirty="0" smtClean="0">
                <a:solidFill>
                  <a:srgbClr val="FF0000"/>
                </a:solidFill>
              </a:rPr>
              <a:t>volume drives price</a:t>
            </a:r>
          </a:p>
          <a:p>
            <a:pPr marL="171450" indent="-171450">
              <a:buFont typeface="Arial" panose="020B0604020202020204" pitchFamily="34" charset="0"/>
              <a:buChar char="•"/>
            </a:pPr>
            <a:r>
              <a:rPr lang="zh-CN" altLang="en-US" sz="1200" dirty="0" smtClean="0"/>
              <a:t>计算方法是</a:t>
            </a:r>
            <a:endParaRPr lang="en-US" altLang="zh-CN" sz="1200" dirty="0" smtClean="0"/>
          </a:p>
          <a:p>
            <a:pPr marL="685800" lvl="1" indent="-228600">
              <a:buFont typeface="+mj-lt"/>
              <a:buAutoNum type="arabicPeriod"/>
            </a:pPr>
            <a:r>
              <a:rPr lang="en-US" altLang="zh-CN" sz="1200" dirty="0" smtClean="0"/>
              <a:t>Initial OBV = 0</a:t>
            </a:r>
          </a:p>
          <a:p>
            <a:pPr marL="685800" lvl="1" indent="-228600">
              <a:buFont typeface="+mj-lt"/>
              <a:buAutoNum type="arabicPeriod"/>
            </a:pPr>
            <a:r>
              <a:rPr lang="zh-CN" altLang="en-US" sz="1200" dirty="0" smtClean="0"/>
              <a:t>然后看股票第二天是升了还是跌了，升的话 </a:t>
            </a:r>
            <a:r>
              <a:rPr lang="en-US" altLang="zh-CN" sz="1200" dirty="0" smtClean="0"/>
              <a:t>OBV+</a:t>
            </a:r>
            <a:r>
              <a:rPr lang="zh-CN" altLang="en-US" sz="1200" dirty="0" smtClean="0"/>
              <a:t>第二天的</a:t>
            </a:r>
            <a:r>
              <a:rPr lang="en-US" altLang="zh-CN" sz="1200" dirty="0" smtClean="0"/>
              <a:t>volume</a:t>
            </a:r>
            <a:r>
              <a:rPr lang="zh-CN" altLang="en-US" sz="1200" dirty="0" smtClean="0"/>
              <a:t>；跌的话</a:t>
            </a:r>
            <a:r>
              <a:rPr lang="en-US" altLang="zh-CN" sz="1200" dirty="0" smtClean="0"/>
              <a:t>OBV-</a:t>
            </a:r>
            <a:r>
              <a:rPr lang="zh-CN" altLang="en-US" sz="1200" dirty="0" smtClean="0"/>
              <a:t>第二天</a:t>
            </a:r>
            <a:r>
              <a:rPr lang="en-US" altLang="zh-CN" sz="1200" dirty="0" smtClean="0"/>
              <a:t>volume</a:t>
            </a:r>
          </a:p>
          <a:p>
            <a:pPr marL="685800" lvl="1" indent="-228600">
              <a:buFont typeface="+mj-lt"/>
              <a:buAutoNum type="arabicPeriod"/>
            </a:pPr>
            <a:r>
              <a:rPr lang="zh-CN" altLang="en-US" sz="1200" dirty="0" smtClean="0"/>
              <a:t>对第三，四，</a:t>
            </a:r>
            <a:r>
              <a:rPr lang="en-US" altLang="zh-CN" sz="1200" dirty="0" smtClean="0"/>
              <a:t>…, </a:t>
            </a:r>
            <a:r>
              <a:rPr lang="zh-CN" altLang="en-US" sz="1200" dirty="0" smtClean="0"/>
              <a:t>重复</a:t>
            </a:r>
            <a:r>
              <a:rPr lang="en-US" altLang="zh-CN" sz="1200" dirty="0" smtClean="0"/>
              <a:t>2</a:t>
            </a:r>
          </a:p>
          <a:p>
            <a:pPr marL="228600" indent="-228600">
              <a:buFont typeface="Arial" panose="020B0604020202020204" pitchFamily="34" charset="0"/>
              <a:buChar char="•"/>
            </a:pPr>
            <a:r>
              <a:rPr lang="en-US" altLang="zh-CN" sz="1200" dirty="0" err="1" smtClean="0"/>
              <a:t>StockCracker</a:t>
            </a:r>
            <a:r>
              <a:rPr lang="en-US" altLang="zh-CN" sz="1200" dirty="0" smtClean="0"/>
              <a:t> repo</a:t>
            </a:r>
            <a:r>
              <a:rPr lang="zh-CN" altLang="en-US" sz="1200" dirty="0" smtClean="0"/>
              <a:t>中已经实装了，参考那</a:t>
            </a:r>
            <a:endParaRPr lang="en-US" altLang="ja-JP" sz="1200" dirty="0"/>
          </a:p>
        </p:txBody>
      </p:sp>
    </p:spTree>
    <p:extLst>
      <p:ext uri="{BB962C8B-B14F-4D97-AF65-F5344CB8AC3E}">
        <p14:creationId xmlns:p14="http://schemas.microsoft.com/office/powerpoint/2010/main" val="1825832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5715000" cy="2585323"/>
          </a:xfrm>
          <a:prstGeom prst="rect">
            <a:avLst/>
          </a:prstGeom>
          <a:noFill/>
        </p:spPr>
        <p:txBody>
          <a:bodyPr wrap="square" rtlCol="0">
            <a:spAutoFit/>
          </a:bodyPr>
          <a:lstStyle/>
          <a:p>
            <a:r>
              <a:rPr kumimoji="1" lang="en-US" altLang="ja-JP" dirty="0" smtClean="0">
                <a:latin typeface="Meiryo UI" panose="020B0604030504040204" pitchFamily="50" charset="-128"/>
                <a:ea typeface="Meiryo UI" panose="020B0604030504040204" pitchFamily="50" charset="-128"/>
              </a:rPr>
              <a:t>2018.08.22</a:t>
            </a:r>
          </a:p>
          <a:p>
            <a:pPr marL="285750" indent="-285750">
              <a:buFont typeface="Arial" panose="020B0604020202020204" pitchFamily="34" charset="0"/>
              <a:buChar char="•"/>
            </a:pPr>
            <a:r>
              <a:rPr lang="zh-CN" altLang="en-US" dirty="0" smtClean="0">
                <a:latin typeface="Meiryo UI" panose="020B0604030504040204" pitchFamily="50" charset="-128"/>
                <a:ea typeface="Meiryo UI" panose="020B0604030504040204" pitchFamily="50" charset="-128"/>
              </a:rPr>
              <a:t>逛</a:t>
            </a:r>
            <a:r>
              <a:rPr lang="en-US" altLang="zh-CN" dirty="0" err="1" smtClean="0">
                <a:latin typeface="Meiryo UI" panose="020B0604030504040204" pitchFamily="50" charset="-128"/>
                <a:ea typeface="Meiryo UI" panose="020B0604030504040204" pitchFamily="50" charset="-128"/>
              </a:rPr>
              <a:t>facebook</a:t>
            </a:r>
            <a:r>
              <a:rPr lang="zh-CN" altLang="en-US" dirty="0" smtClean="0">
                <a:latin typeface="Meiryo UI" panose="020B0604030504040204" pitchFamily="50" charset="-128"/>
                <a:ea typeface="Meiryo UI" panose="020B0604030504040204" pitchFamily="50" charset="-128"/>
              </a:rPr>
              <a:t>的时候偶然发现了右图，感觉很有意思</a:t>
            </a:r>
            <a:endParaRPr lang="en-US" altLang="zh-CN" dirty="0" smtClean="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zh-CN" altLang="en-US" dirty="0" smtClean="0">
                <a:latin typeface="Meiryo UI" panose="020B0604030504040204" pitchFamily="50" charset="-128"/>
                <a:ea typeface="Meiryo UI" panose="020B0604030504040204" pitchFamily="50" charset="-128"/>
              </a:rPr>
              <a:t>查了一下</a:t>
            </a:r>
            <a:r>
              <a:rPr kumimoji="1" lang="ja-JP" altLang="en-US" dirty="0" smtClean="0">
                <a:latin typeface="Meiryo UI" panose="020B0604030504040204" pitchFamily="50" charset="-128"/>
                <a:ea typeface="Meiryo UI" panose="020B0604030504040204" pitchFamily="50" charset="-128"/>
              </a:rPr>
              <a:t>「</a:t>
            </a:r>
            <a:r>
              <a:rPr kumimoji="1" lang="ja-JP" altLang="en-US" b="1" dirty="0" smtClean="0">
                <a:solidFill>
                  <a:srgbClr val="FF0000"/>
                </a:solidFill>
                <a:latin typeface="Meiryo UI" panose="020B0604030504040204" pitchFamily="50" charset="-128"/>
                <a:ea typeface="Meiryo UI" panose="020B0604030504040204" pitchFamily="50" charset="-128"/>
              </a:rPr>
              <a:t>世界時価総額ランキング</a:t>
            </a:r>
            <a:r>
              <a:rPr kumimoji="1" lang="ja-JP" altLang="en-US" dirty="0" smtClean="0">
                <a:latin typeface="Meiryo UI" panose="020B0604030504040204" pitchFamily="50" charset="-128"/>
                <a:ea typeface="Meiryo UI" panose="020B0604030504040204" pitchFamily="50" charset="-128"/>
              </a:rPr>
              <a:t>」</a:t>
            </a:r>
            <a:r>
              <a:rPr kumimoji="1" lang="en-US" altLang="ja-JP" dirty="0" smtClean="0">
                <a:latin typeface="Meiryo UI" panose="020B0604030504040204" pitchFamily="50" charset="-128"/>
                <a:ea typeface="Meiryo UI" panose="020B0604030504040204" pitchFamily="50" charset="-128"/>
              </a:rPr>
              <a:t>, </a:t>
            </a:r>
            <a:r>
              <a:rPr kumimoji="1" lang="zh-CN" altLang="en-US" dirty="0" smtClean="0">
                <a:latin typeface="Meiryo UI" panose="020B0604030504040204" pitchFamily="50" charset="-128"/>
                <a:ea typeface="Meiryo UI" panose="020B0604030504040204" pitchFamily="50" charset="-128"/>
              </a:rPr>
              <a:t>感觉对股票投资有指导作用</a:t>
            </a:r>
            <a:endParaRPr kumimoji="1" lang="en-US" altLang="zh-CN" dirty="0" smtClean="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zh-CN" dirty="0" smtClean="0">
                <a:latin typeface="Meiryo UI" panose="020B0604030504040204" pitchFamily="50" charset="-128"/>
                <a:ea typeface="Meiryo UI" panose="020B0604030504040204" pitchFamily="50" charset="-128"/>
              </a:rPr>
              <a:t>Yahoo Finance</a:t>
            </a:r>
            <a:r>
              <a:rPr lang="zh-CN" altLang="en-US" dirty="0" smtClean="0">
                <a:latin typeface="Meiryo UI" panose="020B0604030504040204" pitchFamily="50" charset="-128"/>
                <a:ea typeface="Meiryo UI" panose="020B0604030504040204" pitchFamily="50" charset="-128"/>
              </a:rPr>
              <a:t>也是很好的参考</a:t>
            </a:r>
            <a:r>
              <a:rPr lang="en-US" altLang="zh-CN" dirty="0" smtClean="0">
                <a:latin typeface="Meiryo UI" panose="020B0604030504040204" pitchFamily="50" charset="-128"/>
                <a:ea typeface="Meiryo UI" panose="020B0604030504040204" pitchFamily="50" charset="-128"/>
              </a:rPr>
              <a:t>(</a:t>
            </a:r>
            <a:r>
              <a:rPr lang="en-US" altLang="zh-CN" dirty="0" smtClean="0">
                <a:latin typeface="Meiryo UI" panose="020B0604030504040204" pitchFamily="50" charset="-128"/>
                <a:ea typeface="Meiryo UI" panose="020B0604030504040204" pitchFamily="50" charset="-128"/>
                <a:hlinkClick r:id="rId2"/>
              </a:rPr>
              <a:t>https</a:t>
            </a:r>
            <a:r>
              <a:rPr lang="en-US" altLang="zh-CN" dirty="0">
                <a:latin typeface="Meiryo UI" panose="020B0604030504040204" pitchFamily="50" charset="-128"/>
                <a:ea typeface="Meiryo UI" panose="020B0604030504040204" pitchFamily="50" charset="-128"/>
                <a:hlinkClick r:id="rId2"/>
              </a:rPr>
              <a:t>://info.finance.yahoo.co.jp/ranking/?</a:t>
            </a:r>
            <a:r>
              <a:rPr lang="en-US" altLang="zh-CN" dirty="0" smtClean="0">
                <a:latin typeface="Meiryo UI" panose="020B0604030504040204" pitchFamily="50" charset="-128"/>
                <a:ea typeface="Meiryo UI" panose="020B0604030504040204" pitchFamily="50" charset="-128"/>
                <a:hlinkClick r:id="rId2"/>
              </a:rPr>
              <a:t>kd=4&amp;mk=1&amp;tm=m&amp;vl=a</a:t>
            </a:r>
            <a:r>
              <a:rPr lang="en-US" altLang="zh-CN" dirty="0" smtClean="0">
                <a:latin typeface="Meiryo UI" panose="020B0604030504040204" pitchFamily="50" charset="-128"/>
                <a:ea typeface="Meiryo UI" panose="020B0604030504040204" pitchFamily="50" charset="-128"/>
              </a:rPr>
              <a:t>), </a:t>
            </a:r>
            <a:r>
              <a:rPr lang="zh-CN" altLang="en-US" dirty="0" smtClean="0">
                <a:latin typeface="Meiryo UI" panose="020B0604030504040204" pitchFamily="50" charset="-128"/>
                <a:ea typeface="Meiryo UI" panose="020B0604030504040204" pitchFamily="50" charset="-128"/>
              </a:rPr>
              <a:t>这里提供了各只股票的 </a:t>
            </a:r>
            <a:r>
              <a:rPr lang="zh-CN" altLang="en-US" b="1" dirty="0" smtClean="0">
                <a:solidFill>
                  <a:srgbClr val="FF0000"/>
                </a:solidFill>
                <a:latin typeface="Meiryo UI" panose="020B0604030504040204" pitchFamily="50" charset="-128"/>
                <a:ea typeface="Meiryo UI" panose="020B0604030504040204" pitchFamily="50" charset="-128"/>
              </a:rPr>
              <a:t>发行量</a:t>
            </a:r>
            <a:r>
              <a:rPr lang="en-US" altLang="zh-CN" dirty="0" smtClean="0">
                <a:latin typeface="Meiryo UI" panose="020B0604030504040204" pitchFamily="50" charset="-128"/>
                <a:ea typeface="Meiryo UI" panose="020B0604030504040204" pitchFamily="50" charset="-128"/>
              </a:rPr>
              <a:t>x</a:t>
            </a:r>
            <a:r>
              <a:rPr lang="zh-CN" altLang="en-US" b="1" dirty="0" smtClean="0">
                <a:solidFill>
                  <a:srgbClr val="FF0000"/>
                </a:solidFill>
                <a:latin typeface="Meiryo UI" panose="020B0604030504040204" pitchFamily="50" charset="-128"/>
                <a:ea typeface="Meiryo UI" panose="020B0604030504040204" pitchFamily="50" charset="-128"/>
              </a:rPr>
              <a:t>时价</a:t>
            </a:r>
            <a:r>
              <a:rPr lang="en-US" altLang="zh-CN" dirty="0" smtClean="0">
                <a:latin typeface="Meiryo UI" panose="020B0604030504040204" pitchFamily="50" charset="-128"/>
                <a:ea typeface="Meiryo UI" panose="020B0604030504040204" pitchFamily="50" charset="-128"/>
              </a:rPr>
              <a:t>=</a:t>
            </a:r>
            <a:r>
              <a:rPr lang="ja-JP" altLang="en-US" b="1" dirty="0">
                <a:solidFill>
                  <a:srgbClr val="FF0000"/>
                </a:solidFill>
                <a:latin typeface="Meiryo UI" panose="020B0604030504040204" pitchFamily="50" charset="-128"/>
                <a:ea typeface="Meiryo UI" panose="020B0604030504040204" pitchFamily="50" charset="-128"/>
              </a:rPr>
              <a:t>時価総額</a:t>
            </a:r>
            <a:endParaRPr lang="en-US" altLang="zh-CN" b="1" dirty="0" smtClean="0">
              <a:solidFill>
                <a:srgbClr val="FF0000"/>
              </a:solidFill>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endParaRPr kumimoji="1" lang="ja-JP" altLang="en-US" dirty="0">
              <a:latin typeface="Meiryo UI" panose="020B0604030504040204" pitchFamily="50" charset="-128"/>
              <a:ea typeface="Meiryo UI" panose="020B0604030504040204" pitchFamily="50" charset="-128"/>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9163" y="0"/>
            <a:ext cx="29337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1727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 y="0"/>
            <a:ext cx="5715000" cy="10618291"/>
          </a:xfrm>
          <a:prstGeom prst="rect">
            <a:avLst/>
          </a:prstGeom>
          <a:noFill/>
        </p:spPr>
        <p:txBody>
          <a:bodyPr wrap="square" rtlCol="0">
            <a:spAutoFit/>
          </a:bodyPr>
          <a:lstStyle/>
          <a:p>
            <a:r>
              <a:rPr kumimoji="1" lang="en-US" altLang="ja-JP" sz="1200" dirty="0">
                <a:latin typeface="+mj-lt"/>
              </a:rPr>
              <a:t>My </a:t>
            </a:r>
            <a:r>
              <a:rPr kumimoji="1" lang="en-US" altLang="ja-JP" sz="1200" b="1" dirty="0">
                <a:solidFill>
                  <a:srgbClr val="FF0000"/>
                </a:solidFill>
                <a:latin typeface="+mj-lt"/>
              </a:rPr>
              <a:t>checklist</a:t>
            </a:r>
            <a:r>
              <a:rPr kumimoji="1" lang="en-US" altLang="ja-JP" sz="1200" dirty="0">
                <a:solidFill>
                  <a:srgbClr val="FF0000"/>
                </a:solidFill>
                <a:latin typeface="+mj-lt"/>
              </a:rPr>
              <a:t> </a:t>
            </a:r>
            <a:r>
              <a:rPr kumimoji="1" lang="en-US" altLang="ja-JP" sz="1200" dirty="0">
                <a:latin typeface="+mj-lt"/>
              </a:rPr>
              <a:t>before investing in stock market.</a:t>
            </a:r>
          </a:p>
          <a:p>
            <a:r>
              <a:rPr lang="zh-CN" altLang="en-US" sz="1200" dirty="0">
                <a:latin typeface="+mj-lt"/>
              </a:rPr>
              <a:t>以下是一些著名</a:t>
            </a:r>
            <a:r>
              <a:rPr lang="en-US" altLang="zh-CN" sz="1200" dirty="0">
                <a:latin typeface="+mj-lt"/>
              </a:rPr>
              <a:t>investor</a:t>
            </a:r>
            <a:r>
              <a:rPr lang="zh-CN" altLang="en-US" sz="1200" dirty="0">
                <a:latin typeface="+mj-lt"/>
              </a:rPr>
              <a:t>的投资</a:t>
            </a:r>
            <a:r>
              <a:rPr lang="en-US" altLang="zh-CN" sz="1200" dirty="0">
                <a:latin typeface="+mj-lt"/>
              </a:rPr>
              <a:t>checklists</a:t>
            </a:r>
            <a:r>
              <a:rPr lang="zh-CN" altLang="en-US" sz="1200" dirty="0">
                <a:latin typeface="+mj-lt"/>
              </a:rPr>
              <a:t>，我应该参考这些然后</a:t>
            </a:r>
            <a:r>
              <a:rPr lang="en-US" altLang="zh-CN" sz="1200" dirty="0">
                <a:latin typeface="+mj-lt"/>
              </a:rPr>
              <a:t>work out</a:t>
            </a:r>
            <a:r>
              <a:rPr lang="zh-CN" altLang="en-US" sz="1200" dirty="0">
                <a:latin typeface="+mj-lt"/>
              </a:rPr>
              <a:t>我自己的</a:t>
            </a:r>
            <a:r>
              <a:rPr lang="en-US" altLang="zh-CN" sz="1200" dirty="0">
                <a:latin typeface="+mj-lt"/>
              </a:rPr>
              <a:t>list</a:t>
            </a:r>
          </a:p>
          <a:p>
            <a:r>
              <a:rPr lang="en-US" altLang="zh-CN" sz="1200" dirty="0">
                <a:latin typeface="+mj-lt"/>
              </a:rPr>
              <a:t>(</a:t>
            </a:r>
            <a:r>
              <a:rPr lang="zh-CN" altLang="en-US" sz="1200" dirty="0">
                <a:latin typeface="+mj-lt"/>
              </a:rPr>
              <a:t>以下是</a:t>
            </a:r>
            <a:r>
              <a:rPr lang="en-US" altLang="zh-CN" sz="1200" b="1" dirty="0">
                <a:solidFill>
                  <a:srgbClr val="FF0000"/>
                </a:solidFill>
                <a:latin typeface="+mj-lt"/>
              </a:rPr>
              <a:t>Philip Fisher</a:t>
            </a:r>
            <a:r>
              <a:rPr lang="zh-CN" altLang="en-US" sz="1200" dirty="0">
                <a:latin typeface="+mj-lt"/>
              </a:rPr>
              <a:t>的</a:t>
            </a:r>
            <a:r>
              <a:rPr lang="en-US" altLang="zh-CN" sz="1200" dirty="0">
                <a:latin typeface="+mj-lt"/>
              </a:rPr>
              <a:t>list – </a:t>
            </a:r>
            <a:r>
              <a:rPr lang="en-US" altLang="zh-CN" sz="1200" b="1" dirty="0">
                <a:solidFill>
                  <a:srgbClr val="FF0000"/>
                </a:solidFill>
                <a:latin typeface="+mj-lt"/>
              </a:rPr>
              <a:t>Growth Investment</a:t>
            </a:r>
            <a:r>
              <a:rPr lang="en-US" altLang="zh-CN" sz="1200" dirty="0">
                <a:latin typeface="+mj-lt"/>
              </a:rPr>
              <a:t>)</a:t>
            </a:r>
          </a:p>
          <a:p>
            <a:pPr marL="285750" indent="-285750">
              <a:buFont typeface="+mj-lt"/>
              <a:buAutoNum type="arabicPeriod"/>
            </a:pPr>
            <a:r>
              <a:rPr lang="zh-CN" altLang="en-US" sz="1200" dirty="0">
                <a:latin typeface="+mj-lt"/>
              </a:rPr>
              <a:t>一个公司的</a:t>
            </a:r>
            <a:r>
              <a:rPr lang="en-US" altLang="zh-CN" sz="1200" dirty="0">
                <a:latin typeface="+mj-lt"/>
              </a:rPr>
              <a:t>product/service</a:t>
            </a:r>
            <a:r>
              <a:rPr lang="zh-CN" altLang="en-US" sz="1200" dirty="0">
                <a:latin typeface="+mj-lt"/>
              </a:rPr>
              <a:t>有没有足够的</a:t>
            </a:r>
            <a:r>
              <a:rPr lang="en-US" altLang="zh-CN" sz="1200" b="1" dirty="0">
                <a:solidFill>
                  <a:srgbClr val="FF0000"/>
                </a:solidFill>
                <a:latin typeface="+mj-lt"/>
              </a:rPr>
              <a:t>market potential</a:t>
            </a:r>
            <a:r>
              <a:rPr lang="en-US" altLang="zh-CN" sz="1200" dirty="0">
                <a:latin typeface="+mj-lt"/>
              </a:rPr>
              <a:t> (</a:t>
            </a:r>
            <a:r>
              <a:rPr lang="zh-CN" altLang="en-US" sz="1200" dirty="0">
                <a:latin typeface="+mj-lt"/>
              </a:rPr>
              <a:t>有</a:t>
            </a:r>
            <a:r>
              <a:rPr lang="en-US" altLang="zh-CN" sz="1200" dirty="0">
                <a:latin typeface="+mj-lt"/>
              </a:rPr>
              <a:t>market potential</a:t>
            </a:r>
            <a:r>
              <a:rPr lang="zh-CN" altLang="en-US" sz="1200" dirty="0">
                <a:latin typeface="+mj-lt"/>
              </a:rPr>
              <a:t>是指在未来的几年中，此公司的</a:t>
            </a:r>
            <a:r>
              <a:rPr lang="en-US" altLang="zh-CN" sz="1200" dirty="0">
                <a:latin typeface="+mj-lt"/>
              </a:rPr>
              <a:t>product/service</a:t>
            </a:r>
            <a:r>
              <a:rPr lang="zh-CN" altLang="en-US" sz="1200" dirty="0">
                <a:latin typeface="+mj-lt"/>
              </a:rPr>
              <a:t>是否能有</a:t>
            </a:r>
            <a:r>
              <a:rPr lang="en-US" altLang="zh-CN" sz="1200" dirty="0">
                <a:latin typeface="+mj-lt"/>
              </a:rPr>
              <a:t>sizable increase in sales)</a:t>
            </a:r>
          </a:p>
          <a:p>
            <a:pPr marL="285750" indent="-285750">
              <a:buFont typeface="+mj-lt"/>
              <a:buAutoNum type="arabicPeriod"/>
            </a:pPr>
            <a:r>
              <a:rPr lang="zh-CN" altLang="en-US" sz="1200" dirty="0">
                <a:latin typeface="+mj-lt"/>
              </a:rPr>
              <a:t>公司的</a:t>
            </a:r>
            <a:r>
              <a:rPr lang="en-US" altLang="zh-CN" sz="1200" dirty="0">
                <a:latin typeface="+mj-lt"/>
              </a:rPr>
              <a:t>management</a:t>
            </a:r>
            <a:r>
              <a:rPr lang="zh-CN" altLang="en-US" sz="1200" dirty="0">
                <a:latin typeface="+mj-lt"/>
              </a:rPr>
              <a:t>是否有决心去持续的投资并开发</a:t>
            </a:r>
            <a:r>
              <a:rPr lang="zh-CN" altLang="en-US" sz="1200" b="1" dirty="0">
                <a:solidFill>
                  <a:srgbClr val="FF0000"/>
                </a:solidFill>
                <a:latin typeface="+mj-lt"/>
              </a:rPr>
              <a:t>能带来</a:t>
            </a:r>
            <a:r>
              <a:rPr lang="en-US" altLang="zh-CN" sz="1200" b="1" dirty="0">
                <a:solidFill>
                  <a:srgbClr val="FF0000"/>
                </a:solidFill>
                <a:latin typeface="+mj-lt"/>
              </a:rPr>
              <a:t>total sales potentials</a:t>
            </a:r>
            <a:r>
              <a:rPr lang="zh-CN" altLang="en-US" sz="1200" b="1" dirty="0">
                <a:solidFill>
                  <a:srgbClr val="FF0000"/>
                </a:solidFill>
                <a:latin typeface="+mj-lt"/>
              </a:rPr>
              <a:t>增长的</a:t>
            </a:r>
            <a:r>
              <a:rPr lang="zh-CN" altLang="en-US" sz="1200" dirty="0">
                <a:latin typeface="+mj-lt"/>
              </a:rPr>
              <a:t>新的</a:t>
            </a:r>
            <a:r>
              <a:rPr lang="en-US" altLang="zh-CN" sz="1200" dirty="0">
                <a:latin typeface="+mj-lt"/>
              </a:rPr>
              <a:t>products or processes? </a:t>
            </a:r>
            <a:r>
              <a:rPr lang="zh-CN" altLang="en-US" sz="1200" dirty="0">
                <a:latin typeface="+mj-lt"/>
              </a:rPr>
              <a:t>特别是当现在的主打</a:t>
            </a:r>
            <a:r>
              <a:rPr lang="en-US" altLang="zh-CN" sz="1200" dirty="0">
                <a:latin typeface="+mj-lt"/>
              </a:rPr>
              <a:t>product</a:t>
            </a:r>
            <a:r>
              <a:rPr lang="zh-CN" altLang="en-US" sz="1200" dirty="0">
                <a:latin typeface="+mj-lt"/>
              </a:rPr>
              <a:t>的</a:t>
            </a:r>
            <a:r>
              <a:rPr lang="en-US" altLang="zh-CN" sz="1200" dirty="0">
                <a:latin typeface="+mj-lt"/>
              </a:rPr>
              <a:t>potential</a:t>
            </a:r>
            <a:r>
              <a:rPr lang="zh-CN" altLang="en-US" sz="1200" dirty="0">
                <a:latin typeface="+mj-lt"/>
              </a:rPr>
              <a:t>已经被</a:t>
            </a:r>
            <a:r>
              <a:rPr lang="en-US" altLang="zh-CN" sz="1200" dirty="0">
                <a:latin typeface="+mj-lt"/>
              </a:rPr>
              <a:t>fully exploited</a:t>
            </a:r>
            <a:r>
              <a:rPr lang="zh-CN" altLang="en-US" sz="1200" dirty="0">
                <a:latin typeface="+mj-lt"/>
              </a:rPr>
              <a:t>的是时候</a:t>
            </a:r>
            <a:endParaRPr lang="en-US" altLang="zh-CN" sz="1200" dirty="0">
              <a:latin typeface="+mj-lt"/>
            </a:endParaRPr>
          </a:p>
          <a:p>
            <a:pPr marL="285750" indent="-285750">
              <a:buFont typeface="+mj-lt"/>
              <a:buAutoNum type="arabicPeriod"/>
            </a:pPr>
            <a:r>
              <a:rPr lang="zh-CN" altLang="en-US" sz="1200" dirty="0">
                <a:latin typeface="+mj-lt"/>
              </a:rPr>
              <a:t>公司的</a:t>
            </a:r>
            <a:r>
              <a:rPr lang="en-US" altLang="zh-CN" sz="1200" dirty="0">
                <a:latin typeface="+mj-lt"/>
              </a:rPr>
              <a:t>R&amp;D</a:t>
            </a:r>
            <a:r>
              <a:rPr lang="zh-CN" altLang="en-US" sz="1200" dirty="0">
                <a:latin typeface="+mj-lt"/>
              </a:rPr>
              <a:t>成果和其公司</a:t>
            </a:r>
            <a:r>
              <a:rPr lang="en-US" altLang="zh-CN" sz="1200" dirty="0">
                <a:latin typeface="+mj-lt"/>
              </a:rPr>
              <a:t>Size</a:t>
            </a:r>
            <a:r>
              <a:rPr lang="zh-CN" altLang="en-US" sz="1200" dirty="0">
                <a:latin typeface="+mj-lt"/>
              </a:rPr>
              <a:t>的比例是否够大</a:t>
            </a:r>
            <a:r>
              <a:rPr lang="en-US" altLang="zh-CN" sz="1200" dirty="0">
                <a:latin typeface="+mj-lt"/>
              </a:rPr>
              <a:t>(</a:t>
            </a:r>
            <a:r>
              <a:rPr lang="zh-CN" altLang="en-US" sz="1200" dirty="0">
                <a:latin typeface="+mj-lt"/>
              </a:rPr>
              <a:t>可以用</a:t>
            </a:r>
            <a:r>
              <a:rPr lang="en-US" altLang="zh-CN" sz="1200" dirty="0">
                <a:latin typeface="+mj-lt"/>
              </a:rPr>
              <a:t>R&amp;D</a:t>
            </a:r>
            <a:r>
              <a:rPr lang="zh-CN" altLang="en-US" sz="1200" dirty="0">
                <a:latin typeface="+mj-lt"/>
              </a:rPr>
              <a:t>投资</a:t>
            </a:r>
            <a:r>
              <a:rPr lang="en-US" altLang="zh-CN" sz="1200" dirty="0">
                <a:latin typeface="+mj-lt"/>
              </a:rPr>
              <a:t>/</a:t>
            </a:r>
            <a:r>
              <a:rPr lang="zh-CN" altLang="en-US" sz="1200" dirty="0">
                <a:latin typeface="+mj-lt"/>
              </a:rPr>
              <a:t>成果和公司利益的比做评价</a:t>
            </a:r>
            <a:r>
              <a:rPr lang="en-US" altLang="zh-CN" sz="1200" dirty="0">
                <a:latin typeface="+mj-lt"/>
              </a:rPr>
              <a:t>)</a:t>
            </a:r>
          </a:p>
          <a:p>
            <a:pPr marL="285750" indent="-285750">
              <a:buFont typeface="+mj-lt"/>
              <a:buAutoNum type="arabicPeriod"/>
            </a:pPr>
            <a:r>
              <a:rPr lang="zh-CN" altLang="en-US" sz="1200" dirty="0">
                <a:latin typeface="+mj-lt"/>
              </a:rPr>
              <a:t>公司是否有一个好的</a:t>
            </a:r>
            <a:r>
              <a:rPr lang="en-US" altLang="zh-CN" sz="1200" dirty="0">
                <a:latin typeface="+mj-lt"/>
              </a:rPr>
              <a:t>sales organization?  (sales organization</a:t>
            </a:r>
            <a:r>
              <a:rPr lang="zh-CN" altLang="en-US" sz="1200" dirty="0">
                <a:latin typeface="+mj-lt"/>
              </a:rPr>
              <a:t>是专有名词，指公司里和</a:t>
            </a:r>
            <a:r>
              <a:rPr lang="en-US" altLang="zh-CN" sz="1200" dirty="0">
                <a:latin typeface="+mj-lt"/>
              </a:rPr>
              <a:t>profitability</a:t>
            </a:r>
            <a:r>
              <a:rPr lang="zh-CN" altLang="en-US" sz="1200" dirty="0">
                <a:latin typeface="+mj-lt"/>
              </a:rPr>
              <a:t>直接挂钩的，负责</a:t>
            </a:r>
            <a:r>
              <a:rPr lang="en-US" altLang="zh-CN" sz="1200" dirty="0"/>
              <a:t>distribute  </a:t>
            </a:r>
            <a:r>
              <a:rPr lang="en-US" altLang="zh-CN" sz="1200" dirty="0">
                <a:latin typeface="+mj-lt"/>
              </a:rPr>
              <a:t>goods to consumer</a:t>
            </a:r>
            <a:r>
              <a:rPr lang="zh-CN" altLang="en-US" sz="1200" dirty="0">
                <a:latin typeface="+mj-lt"/>
              </a:rPr>
              <a:t>的部门</a:t>
            </a:r>
            <a:r>
              <a:rPr lang="en-US" altLang="zh-CN" sz="1200" dirty="0">
                <a:latin typeface="+mj-lt"/>
              </a:rPr>
              <a:t>)</a:t>
            </a:r>
          </a:p>
          <a:p>
            <a:pPr marL="742950" lvl="1" indent="-285750">
              <a:buFont typeface="Arial" panose="020B0604020202020204" pitchFamily="34" charset="0"/>
              <a:buChar char="•"/>
            </a:pPr>
            <a:r>
              <a:rPr lang="en-US" altLang="zh-CN" sz="1200" dirty="0" err="1">
                <a:latin typeface="+mj-lt"/>
              </a:rPr>
              <a:t>ToDo</a:t>
            </a:r>
            <a:r>
              <a:rPr lang="zh-CN" altLang="en-US" sz="1200" dirty="0">
                <a:latin typeface="+mj-lt"/>
              </a:rPr>
              <a:t>：怎样评价一个公司的</a:t>
            </a:r>
            <a:r>
              <a:rPr lang="en-US" altLang="zh-CN" sz="1200" dirty="0">
                <a:latin typeface="+mj-lt"/>
              </a:rPr>
              <a:t>sales organization</a:t>
            </a:r>
            <a:r>
              <a:rPr lang="zh-CN" altLang="en-US" sz="1200" dirty="0">
                <a:latin typeface="+mj-lt"/>
              </a:rPr>
              <a:t>？</a:t>
            </a:r>
            <a:endParaRPr lang="en-US" altLang="zh-CN" sz="1200" dirty="0">
              <a:latin typeface="+mj-lt"/>
            </a:endParaRPr>
          </a:p>
          <a:p>
            <a:pPr marL="285750" indent="-285750">
              <a:buFont typeface="+mj-lt"/>
              <a:buAutoNum type="arabicPeriod"/>
            </a:pPr>
            <a:r>
              <a:rPr lang="zh-CN" altLang="en-US" sz="1200" dirty="0">
                <a:latin typeface="+mj-lt"/>
              </a:rPr>
              <a:t>公司是否有一个</a:t>
            </a:r>
            <a:r>
              <a:rPr lang="en-US" altLang="zh-CN" sz="1200" dirty="0">
                <a:latin typeface="+mj-lt"/>
              </a:rPr>
              <a:t>worthwhile profit margin?</a:t>
            </a:r>
          </a:p>
          <a:p>
            <a:pPr marL="742950" lvl="1" indent="-285750">
              <a:buFont typeface="Arial" panose="020B0604020202020204" pitchFamily="34" charset="0"/>
              <a:buChar char="•"/>
            </a:pPr>
            <a:r>
              <a:rPr lang="en-US" altLang="zh-CN" sz="1200" dirty="0" err="1">
                <a:latin typeface="+mj-lt"/>
              </a:rPr>
              <a:t>ToDo</a:t>
            </a:r>
            <a:r>
              <a:rPr lang="zh-CN" altLang="en-US" sz="1200" dirty="0">
                <a:latin typeface="+mj-lt"/>
              </a:rPr>
              <a:t>：啥是</a:t>
            </a:r>
            <a:r>
              <a:rPr lang="en-US" altLang="zh-CN" sz="1200" dirty="0">
                <a:latin typeface="+mj-lt"/>
              </a:rPr>
              <a:t>profit margin? </a:t>
            </a:r>
            <a:r>
              <a:rPr lang="zh-CN" altLang="en-US" sz="1200" dirty="0">
                <a:latin typeface="+mj-lt"/>
              </a:rPr>
              <a:t>咋样才能算是</a:t>
            </a:r>
            <a:r>
              <a:rPr lang="en-US" altLang="zh-CN" sz="1200" dirty="0">
                <a:latin typeface="+mj-lt"/>
              </a:rPr>
              <a:t>worthwhile?</a:t>
            </a:r>
          </a:p>
          <a:p>
            <a:pPr marL="285750" indent="-285750">
              <a:buFont typeface="+mj-lt"/>
              <a:buAutoNum type="arabicPeriod"/>
            </a:pPr>
            <a:r>
              <a:rPr lang="zh-CN" altLang="en-US" sz="1200" dirty="0">
                <a:latin typeface="+mj-lt"/>
              </a:rPr>
              <a:t>公司是否在为了</a:t>
            </a:r>
            <a:r>
              <a:rPr lang="en-US" altLang="zh-CN" sz="1200" dirty="0">
                <a:latin typeface="+mj-lt"/>
              </a:rPr>
              <a:t>maintain / improve profit margins</a:t>
            </a:r>
            <a:r>
              <a:rPr lang="zh-CN" altLang="en-US" sz="1200" dirty="0">
                <a:latin typeface="+mj-lt"/>
              </a:rPr>
              <a:t>而努力</a:t>
            </a:r>
            <a:r>
              <a:rPr lang="en-US" altLang="zh-CN" sz="1200" dirty="0">
                <a:latin typeface="+mj-lt"/>
              </a:rPr>
              <a:t>? </a:t>
            </a:r>
            <a:r>
              <a:rPr lang="zh-CN" altLang="en-US" sz="1200" dirty="0">
                <a:latin typeface="+mj-lt"/>
              </a:rPr>
              <a:t>怎样努力</a:t>
            </a:r>
            <a:r>
              <a:rPr lang="en-US" altLang="zh-CN" sz="1200" dirty="0">
                <a:latin typeface="+mj-lt"/>
              </a:rPr>
              <a:t>?</a:t>
            </a:r>
          </a:p>
          <a:p>
            <a:pPr marL="285750" indent="-285750">
              <a:buFont typeface="+mj-lt"/>
              <a:buAutoNum type="arabicPeriod"/>
            </a:pPr>
            <a:r>
              <a:rPr lang="zh-CN" altLang="en-US" sz="1200" dirty="0">
                <a:latin typeface="+mj-lt"/>
              </a:rPr>
              <a:t>公司是否有</a:t>
            </a:r>
            <a:r>
              <a:rPr lang="en-US" altLang="zh-CN" sz="1200" dirty="0">
                <a:latin typeface="+mj-lt"/>
              </a:rPr>
              <a:t>outstanding labor and personnel relations?</a:t>
            </a:r>
          </a:p>
          <a:p>
            <a:pPr marL="742950" lvl="1" indent="-285750">
              <a:buFont typeface="Arial" panose="020B0604020202020204" pitchFamily="34" charset="0"/>
              <a:buChar char="•"/>
            </a:pPr>
            <a:r>
              <a:rPr lang="en-US" altLang="zh-CN" sz="1200" dirty="0" err="1">
                <a:latin typeface="+mj-lt"/>
              </a:rPr>
              <a:t>ToDo</a:t>
            </a:r>
            <a:r>
              <a:rPr lang="en-US" altLang="zh-CN" sz="1200" dirty="0">
                <a:latin typeface="+mj-lt"/>
              </a:rPr>
              <a:t>: </a:t>
            </a:r>
            <a:r>
              <a:rPr lang="zh-CN" altLang="en-US" sz="1200" dirty="0">
                <a:latin typeface="+mj-lt"/>
              </a:rPr>
              <a:t>怎样评价</a:t>
            </a:r>
            <a:r>
              <a:rPr lang="en-US" altLang="zh-CN" sz="1200" dirty="0"/>
              <a:t>labor and personnel relations</a:t>
            </a:r>
            <a:r>
              <a:rPr lang="zh-CN" altLang="en-US" sz="1200" dirty="0"/>
              <a:t>的好坏</a:t>
            </a:r>
            <a:r>
              <a:rPr lang="en-US" altLang="zh-CN" sz="1200" dirty="0"/>
              <a:t>?</a:t>
            </a:r>
          </a:p>
          <a:p>
            <a:pPr marL="285750" indent="-285750">
              <a:buFont typeface="+mj-lt"/>
              <a:buAutoNum type="arabicPeriod"/>
            </a:pPr>
            <a:r>
              <a:rPr lang="zh-CN" altLang="en-US" sz="1200" dirty="0">
                <a:latin typeface="+mj-lt"/>
              </a:rPr>
              <a:t>公司是否有</a:t>
            </a:r>
            <a:r>
              <a:rPr lang="en-US" altLang="zh-CN" sz="1200" dirty="0">
                <a:latin typeface="+mj-lt"/>
              </a:rPr>
              <a:t>outstanding executive relations? (</a:t>
            </a:r>
            <a:r>
              <a:rPr lang="zh-CN" altLang="en-US" sz="1200" dirty="0">
                <a:latin typeface="+mj-lt"/>
              </a:rPr>
              <a:t>我的理解是，</a:t>
            </a:r>
            <a:r>
              <a:rPr lang="en-US" altLang="zh-CN" sz="1200" dirty="0">
                <a:latin typeface="+mj-lt"/>
              </a:rPr>
              <a:t>executive relation</a:t>
            </a:r>
            <a:r>
              <a:rPr lang="zh-CN" altLang="en-US" sz="1200" dirty="0">
                <a:latin typeface="+mj-lt"/>
              </a:rPr>
              <a:t>是指一个公司的</a:t>
            </a:r>
            <a:r>
              <a:rPr lang="en-US" altLang="zh-CN" sz="1200" dirty="0">
                <a:latin typeface="+mj-lt"/>
              </a:rPr>
              <a:t>top</a:t>
            </a:r>
            <a:r>
              <a:rPr lang="zh-CN" altLang="en-US" sz="1200" dirty="0">
                <a:latin typeface="+mj-lt"/>
              </a:rPr>
              <a:t>和此公司的</a:t>
            </a:r>
            <a:r>
              <a:rPr lang="en-US" altLang="zh-CN" sz="1200" dirty="0">
                <a:latin typeface="+mj-lt"/>
              </a:rPr>
              <a:t>partner/customer</a:t>
            </a:r>
            <a:r>
              <a:rPr lang="zh-CN" altLang="en-US" sz="1200" dirty="0">
                <a:latin typeface="+mj-lt"/>
              </a:rPr>
              <a:t>公司的</a:t>
            </a:r>
            <a:r>
              <a:rPr lang="en-US" altLang="zh-CN" sz="1200" dirty="0">
                <a:latin typeface="+mj-lt"/>
              </a:rPr>
              <a:t>top</a:t>
            </a:r>
            <a:r>
              <a:rPr lang="zh-CN" altLang="en-US" sz="1200" dirty="0">
                <a:latin typeface="+mj-lt"/>
              </a:rPr>
              <a:t>之间的关系，可以归结到</a:t>
            </a:r>
            <a:r>
              <a:rPr lang="en-US" altLang="zh-CN" sz="1200" dirty="0">
                <a:latin typeface="+mj-lt"/>
              </a:rPr>
              <a:t>CEO</a:t>
            </a:r>
            <a:r>
              <a:rPr lang="zh-CN" altLang="en-US" sz="1200" dirty="0">
                <a:latin typeface="+mj-lt"/>
              </a:rPr>
              <a:t>和</a:t>
            </a:r>
            <a:r>
              <a:rPr lang="en-US" altLang="zh-CN" sz="1200" dirty="0">
                <a:latin typeface="+mj-lt"/>
              </a:rPr>
              <a:t>CEO</a:t>
            </a:r>
            <a:r>
              <a:rPr lang="zh-CN" altLang="en-US" sz="1200" dirty="0">
                <a:latin typeface="+mj-lt"/>
              </a:rPr>
              <a:t>之间的关系；此</a:t>
            </a:r>
            <a:r>
              <a:rPr lang="en-US" altLang="zh-CN" sz="1200" dirty="0">
                <a:latin typeface="+mj-lt"/>
              </a:rPr>
              <a:t>relation</a:t>
            </a:r>
            <a:r>
              <a:rPr lang="zh-CN" altLang="en-US" sz="1200" dirty="0">
                <a:latin typeface="+mj-lt"/>
              </a:rPr>
              <a:t>关系到一个公司是否被其</a:t>
            </a:r>
            <a:r>
              <a:rPr lang="en-US" altLang="zh-CN" sz="1200" dirty="0">
                <a:latin typeface="+mj-lt"/>
              </a:rPr>
              <a:t>customer</a:t>
            </a:r>
            <a:r>
              <a:rPr lang="zh-CN" altLang="en-US" sz="1200" dirty="0">
                <a:latin typeface="+mj-lt"/>
              </a:rPr>
              <a:t>认为是一个</a:t>
            </a:r>
            <a:r>
              <a:rPr lang="en-US" altLang="zh-CN" sz="1200" dirty="0">
                <a:latin typeface="+mj-lt"/>
              </a:rPr>
              <a:t>trusted partner that can shape the future together</a:t>
            </a:r>
            <a:r>
              <a:rPr lang="zh-CN" altLang="en-US" sz="1200" dirty="0">
                <a:latin typeface="+mj-lt"/>
              </a:rPr>
              <a:t>，还是仅仅是一个</a:t>
            </a:r>
            <a:r>
              <a:rPr lang="en-US" altLang="zh-CN" sz="1200" dirty="0">
                <a:latin typeface="+mj-lt"/>
              </a:rPr>
              <a:t>vendor that might be called later because of having competing price)</a:t>
            </a:r>
          </a:p>
          <a:p>
            <a:pPr marL="742950" lvl="1" indent="-285750">
              <a:buFont typeface="+mj-lt"/>
              <a:buAutoNum type="arabicPeriod"/>
            </a:pPr>
            <a:r>
              <a:rPr lang="en-US" altLang="zh-CN" sz="1200" dirty="0" err="1">
                <a:latin typeface="+mj-lt"/>
              </a:rPr>
              <a:t>ToDo</a:t>
            </a:r>
            <a:r>
              <a:rPr lang="en-US" altLang="zh-CN" sz="1200" dirty="0">
                <a:latin typeface="+mj-lt"/>
              </a:rPr>
              <a:t>: </a:t>
            </a:r>
            <a:r>
              <a:rPr lang="zh-CN" altLang="en-US" sz="1200" dirty="0">
                <a:latin typeface="+mj-lt"/>
              </a:rPr>
              <a:t>怎样评价</a:t>
            </a:r>
            <a:r>
              <a:rPr lang="en-US" altLang="zh-CN" sz="1200" dirty="0">
                <a:latin typeface="+mj-lt"/>
              </a:rPr>
              <a:t>executive relations</a:t>
            </a:r>
            <a:r>
              <a:rPr lang="zh-CN" altLang="en-US" sz="1200" dirty="0">
                <a:latin typeface="+mj-lt"/>
              </a:rPr>
              <a:t>的好坏？</a:t>
            </a:r>
            <a:endParaRPr lang="en-US" altLang="zh-CN" sz="1200" dirty="0">
              <a:latin typeface="+mj-lt"/>
            </a:endParaRPr>
          </a:p>
          <a:p>
            <a:pPr marL="285750" indent="-285750">
              <a:buFont typeface="+mj-lt"/>
              <a:buAutoNum type="arabicPeriod"/>
            </a:pPr>
            <a:r>
              <a:rPr lang="zh-CN" altLang="en-US" sz="1200" dirty="0">
                <a:latin typeface="+mj-lt"/>
              </a:rPr>
              <a:t>公司是否有</a:t>
            </a:r>
            <a:r>
              <a:rPr lang="en-US" altLang="zh-CN" sz="1200" dirty="0">
                <a:latin typeface="+mj-lt"/>
              </a:rPr>
              <a:t>depth and talent in its management?</a:t>
            </a:r>
          </a:p>
          <a:p>
            <a:pPr marL="285750" indent="-285750">
              <a:buFont typeface="+mj-lt"/>
              <a:buAutoNum type="arabicPeriod"/>
            </a:pPr>
            <a:r>
              <a:rPr lang="zh-CN" altLang="en-US" sz="1200" dirty="0">
                <a:latin typeface="+mj-lt"/>
              </a:rPr>
              <a:t>公司的</a:t>
            </a:r>
            <a:r>
              <a:rPr lang="en-US" altLang="zh-CN" sz="1200" dirty="0">
                <a:latin typeface="+mj-lt"/>
              </a:rPr>
              <a:t>cost analysis and accounting</a:t>
            </a:r>
            <a:r>
              <a:rPr lang="zh-CN" altLang="en-US" sz="1200" dirty="0">
                <a:latin typeface="+mj-lt"/>
              </a:rPr>
              <a:t>是否很好</a:t>
            </a:r>
            <a:r>
              <a:rPr lang="en-US" altLang="zh-CN" sz="1200" dirty="0">
                <a:latin typeface="+mj-lt"/>
              </a:rPr>
              <a:t>?</a:t>
            </a:r>
          </a:p>
          <a:p>
            <a:pPr marL="285750" indent="-285750">
              <a:buFont typeface="+mj-lt"/>
              <a:buAutoNum type="arabicPeriod"/>
            </a:pPr>
            <a:r>
              <a:rPr lang="zh-CN" altLang="en-US" sz="1200" dirty="0">
                <a:latin typeface="+mj-lt"/>
              </a:rPr>
              <a:t>是否有其他证据能表明此公司在其</a:t>
            </a:r>
            <a:r>
              <a:rPr lang="en-US" altLang="zh-CN" sz="1200" dirty="0">
                <a:latin typeface="+mj-lt"/>
              </a:rPr>
              <a:t>involved industry</a:t>
            </a:r>
            <a:r>
              <a:rPr lang="zh-CN" altLang="en-US" sz="1200" dirty="0">
                <a:latin typeface="+mj-lt"/>
              </a:rPr>
              <a:t>中，非常</a:t>
            </a:r>
            <a:r>
              <a:rPr lang="en-US" altLang="zh-CN" sz="1200" dirty="0">
                <a:latin typeface="+mj-lt"/>
              </a:rPr>
              <a:t>outstanding?</a:t>
            </a:r>
          </a:p>
          <a:p>
            <a:pPr marL="285750" indent="-285750">
              <a:buFont typeface="+mj-lt"/>
              <a:buAutoNum type="arabicPeriod"/>
            </a:pPr>
            <a:r>
              <a:rPr lang="zh-CN" altLang="en-US" sz="1200" dirty="0">
                <a:latin typeface="+mj-lt"/>
              </a:rPr>
              <a:t>公司是否有</a:t>
            </a:r>
            <a:r>
              <a:rPr lang="en-US" altLang="zh-CN" sz="1200" dirty="0">
                <a:latin typeface="+mj-lt"/>
              </a:rPr>
              <a:t>profit</a:t>
            </a:r>
            <a:r>
              <a:rPr lang="zh-CN" altLang="en-US" sz="1200" dirty="0">
                <a:latin typeface="+mj-lt"/>
              </a:rPr>
              <a:t>相关的</a:t>
            </a:r>
            <a:r>
              <a:rPr lang="en-US" altLang="zh-CN" sz="1200" dirty="0">
                <a:latin typeface="+mj-lt"/>
              </a:rPr>
              <a:t>short-range / long-range outlook?</a:t>
            </a:r>
          </a:p>
          <a:p>
            <a:pPr marL="285750" indent="-285750">
              <a:buFont typeface="+mj-lt"/>
              <a:buAutoNum type="arabicPeriod"/>
            </a:pPr>
            <a:r>
              <a:rPr lang="zh-CN" altLang="en-US" sz="1200" dirty="0">
                <a:latin typeface="+mj-lt"/>
              </a:rPr>
              <a:t>在可预见的将来，公司是否需要大量股权融资，并且此融资会使现在的</a:t>
            </a:r>
            <a:r>
              <a:rPr lang="en-US" altLang="zh-CN" sz="1200" dirty="0">
                <a:latin typeface="+mj-lt"/>
              </a:rPr>
              <a:t>stockholder</a:t>
            </a:r>
            <a:r>
              <a:rPr lang="zh-CN" altLang="en-US" sz="1200" dirty="0">
                <a:latin typeface="+mj-lt"/>
              </a:rPr>
              <a:t>从公司</a:t>
            </a:r>
            <a:r>
              <a:rPr lang="en-US" altLang="zh-CN" sz="1200" dirty="0">
                <a:latin typeface="+mj-lt"/>
              </a:rPr>
              <a:t>growth</a:t>
            </a:r>
            <a:r>
              <a:rPr lang="zh-CN" altLang="en-US" sz="1200" dirty="0">
                <a:latin typeface="+mj-lt"/>
              </a:rPr>
              <a:t>中获得的利益减少很多</a:t>
            </a:r>
            <a:r>
              <a:rPr lang="en-US" altLang="zh-CN" sz="1200" dirty="0">
                <a:latin typeface="+mj-lt"/>
              </a:rPr>
              <a:t>?</a:t>
            </a:r>
          </a:p>
          <a:p>
            <a:pPr marL="742950" lvl="1" indent="-285750">
              <a:buFont typeface="+mj-lt"/>
              <a:buAutoNum type="arabicPeriod"/>
            </a:pPr>
            <a:r>
              <a:rPr lang="en-US" altLang="zh-CN" sz="1200" dirty="0" err="1">
                <a:latin typeface="+mj-lt"/>
              </a:rPr>
              <a:t>ToDo</a:t>
            </a:r>
            <a:r>
              <a:rPr lang="en-US" altLang="zh-CN" sz="1200" dirty="0">
                <a:latin typeface="+mj-lt"/>
              </a:rPr>
              <a:t>: </a:t>
            </a:r>
            <a:r>
              <a:rPr lang="zh-CN" altLang="en-US" sz="1200" dirty="0">
                <a:latin typeface="+mj-lt"/>
              </a:rPr>
              <a:t>这个怎么看</a:t>
            </a:r>
            <a:r>
              <a:rPr lang="en-US" altLang="zh-CN" sz="1200" dirty="0">
                <a:latin typeface="+mj-lt"/>
              </a:rPr>
              <a:t>?</a:t>
            </a:r>
          </a:p>
          <a:p>
            <a:pPr marL="285750" indent="-285750">
              <a:buFont typeface="+mj-lt"/>
              <a:buAutoNum type="arabicPeriod"/>
            </a:pPr>
            <a:r>
              <a:rPr lang="zh-CN" altLang="en-US" sz="1200" dirty="0">
                <a:latin typeface="+mj-lt"/>
              </a:rPr>
              <a:t>当</a:t>
            </a:r>
            <a:r>
              <a:rPr lang="en-US" altLang="zh-CN" sz="1200" dirty="0">
                <a:latin typeface="+mj-lt"/>
              </a:rPr>
              <a:t>troubles</a:t>
            </a:r>
            <a:r>
              <a:rPr lang="zh-CN" altLang="en-US" sz="1200" dirty="0">
                <a:latin typeface="+mj-lt"/>
              </a:rPr>
              <a:t>和</a:t>
            </a:r>
            <a:r>
              <a:rPr lang="en-US" altLang="zh-CN" sz="1200" dirty="0">
                <a:latin typeface="+mj-lt"/>
              </a:rPr>
              <a:t>disappointment</a:t>
            </a:r>
            <a:r>
              <a:rPr lang="zh-CN" altLang="en-US" sz="1200" dirty="0">
                <a:latin typeface="+mj-lt"/>
              </a:rPr>
              <a:t>发生的时候，公司的</a:t>
            </a:r>
            <a:r>
              <a:rPr lang="en-US" altLang="zh-CN" sz="1200" dirty="0">
                <a:latin typeface="+mj-lt"/>
              </a:rPr>
              <a:t>management</a:t>
            </a:r>
            <a:r>
              <a:rPr lang="zh-CN" altLang="en-US" sz="1200" dirty="0">
                <a:latin typeface="+mj-lt"/>
              </a:rPr>
              <a:t>是否能和</a:t>
            </a:r>
            <a:r>
              <a:rPr lang="en-US" altLang="zh-CN" sz="1200" dirty="0">
                <a:latin typeface="+mj-lt"/>
              </a:rPr>
              <a:t>investors</a:t>
            </a:r>
            <a:r>
              <a:rPr lang="zh-CN" altLang="en-US" sz="1200" dirty="0">
                <a:latin typeface="+mj-lt"/>
              </a:rPr>
              <a:t>良好的交流</a:t>
            </a:r>
            <a:r>
              <a:rPr lang="en-US" altLang="zh-CN" sz="1200" dirty="0">
                <a:latin typeface="+mj-lt"/>
              </a:rPr>
              <a:t>?</a:t>
            </a:r>
          </a:p>
          <a:p>
            <a:pPr marL="285750" indent="-285750">
              <a:buFont typeface="+mj-lt"/>
              <a:buAutoNum type="arabicPeriod"/>
            </a:pPr>
            <a:r>
              <a:rPr lang="zh-CN" altLang="en-US" sz="1200" dirty="0">
                <a:latin typeface="+mj-lt"/>
              </a:rPr>
              <a:t>公司的</a:t>
            </a:r>
            <a:r>
              <a:rPr lang="en-US" altLang="zh-CN" sz="1200" dirty="0">
                <a:latin typeface="+mj-lt"/>
              </a:rPr>
              <a:t>management</a:t>
            </a:r>
            <a:r>
              <a:rPr lang="zh-CN" altLang="en-US" sz="1200" dirty="0">
                <a:latin typeface="+mj-lt"/>
              </a:rPr>
              <a:t>是否有</a:t>
            </a:r>
            <a:r>
              <a:rPr lang="en-US" altLang="zh-CN" sz="1200" dirty="0">
                <a:latin typeface="+mj-lt"/>
              </a:rPr>
              <a:t>unquestionable integrity?</a:t>
            </a:r>
          </a:p>
          <a:p>
            <a:pPr marL="742950" lvl="1" indent="-285750">
              <a:buFont typeface="+mj-lt"/>
              <a:buAutoNum type="arabicPeriod"/>
            </a:pPr>
            <a:r>
              <a:rPr lang="en-US" altLang="zh-CN" sz="1200" dirty="0" err="1">
                <a:latin typeface="+mj-lt"/>
              </a:rPr>
              <a:t>ToDo</a:t>
            </a:r>
            <a:r>
              <a:rPr lang="en-US" altLang="zh-CN" sz="1200" dirty="0">
                <a:latin typeface="+mj-lt"/>
              </a:rPr>
              <a:t>: </a:t>
            </a:r>
            <a:r>
              <a:rPr lang="zh-CN" altLang="en-US" sz="1200" dirty="0">
                <a:latin typeface="+mj-lt"/>
              </a:rPr>
              <a:t>这个</a:t>
            </a:r>
            <a:r>
              <a:rPr lang="en-US" altLang="zh-CN" sz="1200" dirty="0">
                <a:latin typeface="+mj-lt"/>
              </a:rPr>
              <a:t>info</a:t>
            </a:r>
            <a:r>
              <a:rPr lang="zh-CN" altLang="en-US" sz="1200" dirty="0">
                <a:latin typeface="+mj-lt"/>
              </a:rPr>
              <a:t>怎么搜集</a:t>
            </a:r>
            <a:r>
              <a:rPr lang="en-US" altLang="zh-CN" sz="1200" dirty="0">
                <a:latin typeface="+mj-lt"/>
              </a:rPr>
              <a:t>?</a:t>
            </a:r>
          </a:p>
          <a:p>
            <a:r>
              <a:rPr lang="en-US" altLang="zh-CN" sz="1200" dirty="0">
                <a:latin typeface="+mj-lt"/>
              </a:rPr>
              <a:t>(</a:t>
            </a:r>
            <a:r>
              <a:rPr lang="ja-JP" altLang="en-US" sz="1200" dirty="0">
                <a:latin typeface="+mj-lt"/>
              </a:rPr>
              <a:t>以下是</a:t>
            </a:r>
            <a:r>
              <a:rPr lang="en-US" altLang="ja-JP" sz="1200" dirty="0">
                <a:latin typeface="+mj-lt"/>
              </a:rPr>
              <a:t>Warren</a:t>
            </a:r>
            <a:r>
              <a:rPr lang="zh-CN" altLang="en-US" sz="1200" dirty="0">
                <a:latin typeface="+mj-lt"/>
              </a:rPr>
              <a:t> </a:t>
            </a:r>
            <a:r>
              <a:rPr lang="en-US" altLang="zh-CN" sz="1200" dirty="0">
                <a:latin typeface="+mj-lt"/>
              </a:rPr>
              <a:t>Buffet</a:t>
            </a:r>
            <a:r>
              <a:rPr lang="ja-JP" altLang="en-US" sz="1200" dirty="0">
                <a:latin typeface="+mj-lt"/>
              </a:rPr>
              <a:t>的</a:t>
            </a:r>
            <a:r>
              <a:rPr lang="en-US" altLang="ja-JP" sz="1200" dirty="0">
                <a:latin typeface="+mj-lt"/>
              </a:rPr>
              <a:t>checklist</a:t>
            </a:r>
            <a:r>
              <a:rPr lang="zh-CN" altLang="en-US" sz="1200" dirty="0">
                <a:latin typeface="+mj-lt"/>
              </a:rPr>
              <a:t>，</a:t>
            </a:r>
            <a:r>
              <a:rPr lang="en-US" altLang="zh-CN" sz="1200" dirty="0">
                <a:latin typeface="+mj-lt"/>
              </a:rPr>
              <a:t>Value</a:t>
            </a:r>
            <a:r>
              <a:rPr lang="zh-CN" altLang="en-US" sz="1200" dirty="0">
                <a:latin typeface="+mj-lt"/>
              </a:rPr>
              <a:t> </a:t>
            </a:r>
            <a:r>
              <a:rPr lang="en-US" altLang="zh-CN" sz="1200" dirty="0">
                <a:latin typeface="+mj-lt"/>
              </a:rPr>
              <a:t>invest)</a:t>
            </a:r>
          </a:p>
          <a:p>
            <a:pPr marL="285750" indent="-285750">
              <a:buFont typeface="+mj-lt"/>
              <a:buAutoNum type="arabicPeriod"/>
            </a:pPr>
            <a:r>
              <a:rPr lang="en-US" altLang="zh-CN" sz="1200" dirty="0">
                <a:latin typeface="+mj-lt"/>
              </a:rPr>
              <a:t>Buy high quality business at cheap price (ignore short-term</a:t>
            </a:r>
            <a:r>
              <a:rPr lang="ja-JP" altLang="en-US" sz="1200" dirty="0">
                <a:latin typeface="+mj-lt"/>
              </a:rPr>
              <a:t>别担心短期股市</a:t>
            </a:r>
            <a:r>
              <a:rPr lang="en-US" altLang="ja-JP" sz="1200" dirty="0">
                <a:latin typeface="+mj-lt"/>
              </a:rPr>
              <a:t>up</a:t>
            </a:r>
            <a:r>
              <a:rPr lang="ja-JP" altLang="en-US" sz="1200" dirty="0">
                <a:latin typeface="+mj-lt"/>
              </a:rPr>
              <a:t>和</a:t>
            </a:r>
            <a:r>
              <a:rPr lang="en-US" altLang="ja-JP" sz="1200" dirty="0">
                <a:latin typeface="+mj-lt"/>
              </a:rPr>
              <a:t>down</a:t>
            </a:r>
            <a:r>
              <a:rPr lang="zh-CN" altLang="en-US" sz="1200" dirty="0">
                <a:latin typeface="+mj-lt"/>
              </a:rPr>
              <a:t>，</a:t>
            </a:r>
            <a:r>
              <a:rPr lang="ja-JP" altLang="en-US" sz="1200" dirty="0">
                <a:latin typeface="+mj-lt"/>
              </a:rPr>
              <a:t>关心</a:t>
            </a:r>
            <a:r>
              <a:rPr lang="en-US" altLang="ja-JP" sz="1200" dirty="0">
                <a:latin typeface="+mj-lt"/>
              </a:rPr>
              <a:t>business</a:t>
            </a:r>
            <a:r>
              <a:rPr lang="zh-CN" altLang="en-US" sz="1200" dirty="0">
                <a:latin typeface="+mj-lt"/>
              </a:rPr>
              <a:t> </a:t>
            </a:r>
            <a:r>
              <a:rPr lang="en-US" altLang="zh-CN" sz="1200" dirty="0">
                <a:latin typeface="+mj-lt"/>
              </a:rPr>
              <a:t>quality</a:t>
            </a:r>
            <a:r>
              <a:rPr lang="ja-JP" altLang="en-US" sz="1200" dirty="0">
                <a:latin typeface="+mj-lt"/>
              </a:rPr>
              <a:t>是不是好</a:t>
            </a:r>
            <a:r>
              <a:rPr lang="en-US" altLang="zh-CN" sz="1200" dirty="0">
                <a:latin typeface="+mj-lt"/>
              </a:rPr>
              <a:t>)</a:t>
            </a:r>
          </a:p>
          <a:p>
            <a:pPr marL="285750" indent="-285750">
              <a:buFont typeface="+mj-lt"/>
              <a:buAutoNum type="arabicPeriod"/>
            </a:pPr>
            <a:r>
              <a:rPr lang="ja-JP" altLang="en-US" sz="1200" dirty="0">
                <a:latin typeface="+mj-lt"/>
              </a:rPr>
              <a:t>公司是否有</a:t>
            </a:r>
            <a:r>
              <a:rPr lang="en-US" altLang="ja-JP" sz="1200" dirty="0">
                <a:latin typeface="+mj-lt"/>
              </a:rPr>
              <a:t>great</a:t>
            </a:r>
            <a:r>
              <a:rPr lang="zh-CN" altLang="en-US" sz="1200" dirty="0">
                <a:latin typeface="+mj-lt"/>
              </a:rPr>
              <a:t> </a:t>
            </a:r>
            <a:r>
              <a:rPr lang="en-US" altLang="zh-CN" sz="1200" dirty="0">
                <a:latin typeface="+mj-lt"/>
              </a:rPr>
              <a:t>management</a:t>
            </a:r>
          </a:p>
          <a:p>
            <a:pPr marL="285750" indent="-285750">
              <a:buFont typeface="+mj-lt"/>
              <a:buAutoNum type="arabicPeriod"/>
            </a:pPr>
            <a:r>
              <a:rPr lang="ja-JP" altLang="en-US" sz="1200" dirty="0">
                <a:latin typeface="+mj-lt"/>
              </a:rPr>
              <a:t>公司是否</a:t>
            </a:r>
            <a:r>
              <a:rPr lang="en-US" altLang="ja-JP" sz="1200" dirty="0">
                <a:latin typeface="+mj-lt"/>
              </a:rPr>
              <a:t>shareholder</a:t>
            </a:r>
            <a:r>
              <a:rPr lang="en-US" altLang="zh-CN" sz="1200" dirty="0">
                <a:latin typeface="+mj-lt"/>
              </a:rPr>
              <a:t>-oriented (</a:t>
            </a:r>
            <a:r>
              <a:rPr lang="ja-JP" altLang="en-US" sz="1200" dirty="0">
                <a:latin typeface="+mj-lt"/>
              </a:rPr>
              <a:t>从</a:t>
            </a:r>
            <a:r>
              <a:rPr lang="en-US" altLang="ja-JP" sz="1200" dirty="0">
                <a:latin typeface="+mj-lt"/>
              </a:rPr>
              <a:t>dividends</a:t>
            </a:r>
            <a:r>
              <a:rPr lang="ja-JP" altLang="en-US" sz="1200" dirty="0">
                <a:latin typeface="+mj-lt"/>
              </a:rPr>
              <a:t>和</a:t>
            </a:r>
            <a:r>
              <a:rPr lang="en-US" altLang="ja-JP" sz="1200" dirty="0">
                <a:latin typeface="+mj-lt"/>
              </a:rPr>
              <a:t>share-buy-back</a:t>
            </a:r>
            <a:r>
              <a:rPr lang="ja-JP" altLang="en-US" sz="1200" dirty="0">
                <a:latin typeface="+mj-lt"/>
              </a:rPr>
              <a:t>上看</a:t>
            </a:r>
            <a:r>
              <a:rPr lang="en-US" altLang="zh-CN" sz="1200" dirty="0">
                <a:latin typeface="+mj-lt"/>
              </a:rPr>
              <a:t>)</a:t>
            </a:r>
          </a:p>
          <a:p>
            <a:pPr marL="285750" indent="-285750">
              <a:buFont typeface="+mj-lt"/>
              <a:buAutoNum type="arabicPeriod"/>
            </a:pPr>
            <a:r>
              <a:rPr lang="ja-JP" altLang="en-US" sz="1200" dirty="0">
                <a:latin typeface="+mj-lt"/>
              </a:rPr>
              <a:t>我是否理解公司在干什么</a:t>
            </a:r>
            <a:r>
              <a:rPr lang="zh-CN" altLang="en-US" sz="1200" dirty="0">
                <a:latin typeface="+mj-lt"/>
              </a:rPr>
              <a:t>，</a:t>
            </a:r>
            <a:r>
              <a:rPr lang="ja-JP" altLang="en-US" sz="1200" dirty="0">
                <a:latin typeface="+mj-lt"/>
              </a:rPr>
              <a:t>能不能用自己的话说公司从原材料购入到生产商品最后倒卖商品给谁</a:t>
            </a:r>
            <a:endParaRPr lang="en-US" altLang="ja-JP" sz="1200" dirty="0">
              <a:latin typeface="+mj-lt"/>
            </a:endParaRPr>
          </a:p>
          <a:p>
            <a:pPr marL="285750" indent="-285750">
              <a:buFont typeface="+mj-lt"/>
              <a:buAutoNum type="arabicPeriod"/>
            </a:pPr>
            <a:r>
              <a:rPr lang="ja-JP" altLang="en-US" sz="1200" dirty="0">
                <a:latin typeface="+mj-lt"/>
              </a:rPr>
              <a:t>公司的</a:t>
            </a:r>
            <a:r>
              <a:rPr lang="en-US" altLang="ja-JP" sz="1200" dirty="0">
                <a:latin typeface="+mj-lt"/>
              </a:rPr>
              <a:t>product</a:t>
            </a:r>
            <a:r>
              <a:rPr lang="ja-JP" altLang="en-US" sz="1200" dirty="0">
                <a:latin typeface="+mj-lt"/>
              </a:rPr>
              <a:t>时候高品质</a:t>
            </a:r>
            <a:r>
              <a:rPr lang="zh-CN" altLang="en-US" sz="1200" dirty="0">
                <a:latin typeface="+mj-lt"/>
              </a:rPr>
              <a:t>，</a:t>
            </a:r>
            <a:r>
              <a:rPr lang="ja-JP" altLang="en-US" sz="1200" dirty="0">
                <a:latin typeface="+mj-lt"/>
              </a:rPr>
              <a:t>并且能让</a:t>
            </a:r>
            <a:r>
              <a:rPr lang="en-US" altLang="ja-JP" sz="1200" dirty="0">
                <a:latin typeface="+mj-lt"/>
              </a:rPr>
              <a:t>customers</a:t>
            </a:r>
            <a:r>
              <a:rPr lang="zh-CN" altLang="en-US" sz="1200" dirty="0">
                <a:latin typeface="+mj-lt"/>
              </a:rPr>
              <a:t> </a:t>
            </a:r>
            <a:r>
              <a:rPr lang="en-US" altLang="zh-CN" sz="1200" dirty="0">
                <a:latin typeface="+mj-lt"/>
              </a:rPr>
              <a:t>keep</a:t>
            </a:r>
            <a:r>
              <a:rPr lang="zh-CN" altLang="en-US" sz="1200" dirty="0">
                <a:latin typeface="+mj-lt"/>
              </a:rPr>
              <a:t> </a:t>
            </a:r>
            <a:r>
              <a:rPr lang="en-US" altLang="zh-CN" sz="1200" dirty="0">
                <a:latin typeface="+mj-lt"/>
              </a:rPr>
              <a:t>purchasing</a:t>
            </a:r>
          </a:p>
          <a:p>
            <a:pPr marL="285750" indent="-285750">
              <a:buFont typeface="+mj-lt"/>
              <a:buAutoNum type="arabicPeriod"/>
            </a:pPr>
            <a:r>
              <a:rPr lang="ja-JP" altLang="en-US" sz="1200" dirty="0">
                <a:latin typeface="+mj-lt"/>
              </a:rPr>
              <a:t>公司和其</a:t>
            </a:r>
            <a:r>
              <a:rPr lang="en-US" altLang="ja-JP" sz="1200" dirty="0">
                <a:latin typeface="+mj-lt"/>
              </a:rPr>
              <a:t>competitor</a:t>
            </a:r>
            <a:r>
              <a:rPr lang="ja-JP" altLang="en-US" sz="1200" dirty="0">
                <a:latin typeface="+mj-lt"/>
              </a:rPr>
              <a:t>相比</a:t>
            </a:r>
            <a:r>
              <a:rPr lang="zh-CN" altLang="en-US" sz="1200" dirty="0">
                <a:latin typeface="+mj-lt"/>
              </a:rPr>
              <a:t>，</a:t>
            </a:r>
            <a:r>
              <a:rPr lang="ja-JP" altLang="en-US" sz="1200" dirty="0">
                <a:latin typeface="+mj-lt"/>
              </a:rPr>
              <a:t>是否有</a:t>
            </a:r>
            <a:r>
              <a:rPr lang="en-US" altLang="ja-JP" sz="1200" dirty="0">
                <a:latin typeface="+mj-lt"/>
              </a:rPr>
              <a:t>moat</a:t>
            </a:r>
            <a:r>
              <a:rPr lang="zh-CN" altLang="en-US" sz="1200" dirty="0">
                <a:latin typeface="+mj-lt"/>
              </a:rPr>
              <a:t> </a:t>
            </a:r>
            <a:r>
              <a:rPr lang="en-US" altLang="zh-CN" sz="1200" dirty="0">
                <a:latin typeface="+mj-lt"/>
              </a:rPr>
              <a:t>(moat</a:t>
            </a:r>
            <a:r>
              <a:rPr lang="ja-JP" altLang="en-US" sz="1200" dirty="0">
                <a:latin typeface="+mj-lt"/>
              </a:rPr>
              <a:t>是护城河</a:t>
            </a:r>
            <a:r>
              <a:rPr lang="zh-CN" altLang="en-US" sz="1200" dirty="0">
                <a:latin typeface="+mj-lt"/>
              </a:rPr>
              <a:t>，</a:t>
            </a:r>
            <a:r>
              <a:rPr lang="ja-JP" altLang="en-US" sz="1200" dirty="0">
                <a:latin typeface="+mj-lt"/>
              </a:rPr>
              <a:t>指</a:t>
            </a:r>
            <a:r>
              <a:rPr lang="en-US" altLang="ja-JP" sz="1200" dirty="0">
                <a:latin typeface="+mj-lt"/>
              </a:rPr>
              <a:t>unique</a:t>
            </a:r>
            <a:r>
              <a:rPr lang="zh-CN" altLang="en-US" sz="1200" dirty="0">
                <a:latin typeface="+mj-lt"/>
              </a:rPr>
              <a:t> </a:t>
            </a:r>
            <a:r>
              <a:rPr lang="en-US" altLang="zh-CN" sz="1200" dirty="0">
                <a:latin typeface="+mj-lt"/>
              </a:rPr>
              <a:t>tech</a:t>
            </a:r>
            <a:r>
              <a:rPr lang="zh-CN" altLang="en-US" sz="1200" dirty="0">
                <a:latin typeface="+mj-lt"/>
              </a:rPr>
              <a:t>，</a:t>
            </a:r>
            <a:r>
              <a:rPr lang="en-US" altLang="zh-CN" sz="1200" dirty="0">
                <a:latin typeface="+mj-lt"/>
              </a:rPr>
              <a:t>patent</a:t>
            </a:r>
            <a:r>
              <a:rPr lang="zh-CN" altLang="en-US" sz="1200" dirty="0">
                <a:latin typeface="+mj-lt"/>
              </a:rPr>
              <a:t>，</a:t>
            </a:r>
            <a:r>
              <a:rPr lang="en-US" altLang="zh-CN" sz="1200" dirty="0">
                <a:latin typeface="+mj-lt"/>
              </a:rPr>
              <a:t>brand</a:t>
            </a:r>
            <a:r>
              <a:rPr lang="zh-CN" altLang="en-US" sz="1200" dirty="0">
                <a:latin typeface="+mj-lt"/>
              </a:rPr>
              <a:t> </a:t>
            </a:r>
            <a:r>
              <a:rPr lang="en-US" altLang="zh-CN" sz="1200" dirty="0">
                <a:latin typeface="+mj-lt"/>
              </a:rPr>
              <a:t>name</a:t>
            </a:r>
            <a:r>
              <a:rPr lang="ja-JP" altLang="en-US" sz="1200" dirty="0">
                <a:latin typeface="+mj-lt"/>
              </a:rPr>
              <a:t>等</a:t>
            </a:r>
            <a:r>
              <a:rPr lang="en-US" altLang="zh-CN" sz="1200" dirty="0">
                <a:latin typeface="+mj-lt"/>
              </a:rPr>
              <a:t>)</a:t>
            </a:r>
          </a:p>
          <a:p>
            <a:r>
              <a:rPr lang="en-US" altLang="zh-CN" sz="1200" dirty="0" err="1">
                <a:latin typeface="+mj-lt"/>
              </a:rPr>
              <a:t>Lych’s</a:t>
            </a:r>
            <a:r>
              <a:rPr lang="en-US" altLang="zh-CN" sz="1200" dirty="0">
                <a:latin typeface="+mj-lt"/>
              </a:rPr>
              <a:t> list</a:t>
            </a:r>
          </a:p>
          <a:p>
            <a:pPr marL="228600" indent="-228600">
              <a:buFont typeface="+mj-lt"/>
              <a:buAutoNum type="arabicPeriod"/>
            </a:pPr>
            <a:r>
              <a:rPr lang="zh-CN" altLang="en-US" sz="1200" dirty="0">
                <a:latin typeface="+mj-lt"/>
              </a:rPr>
              <a:t>看看自己周围，大家都在用什么产品；</a:t>
            </a:r>
            <a:r>
              <a:rPr lang="en-US" altLang="zh-CN" sz="1200" dirty="0">
                <a:latin typeface="+mj-lt"/>
              </a:rPr>
              <a:t>if you are a construction worker, look at what cement you are using, etc.</a:t>
            </a:r>
          </a:p>
          <a:p>
            <a:pPr marL="228600" indent="-228600">
              <a:buFont typeface="+mj-lt"/>
              <a:buAutoNum type="arabicPeriod"/>
            </a:pPr>
            <a:r>
              <a:rPr lang="en-US" altLang="zh-CN" sz="1200" dirty="0">
                <a:latin typeface="+mj-lt"/>
              </a:rPr>
              <a:t>Use PEG (Price / earing to growth)</a:t>
            </a:r>
          </a:p>
          <a:p>
            <a:pPr marL="228600" indent="-228600">
              <a:buFont typeface="+mj-lt"/>
              <a:buAutoNum type="arabicPeriod"/>
            </a:pPr>
            <a:r>
              <a:rPr lang="en-US" altLang="zh-CN" sz="1200" dirty="0">
                <a:latin typeface="+mj-lt"/>
              </a:rPr>
              <a:t>Look at percentage of assets in cash. Strong cash position is better.</a:t>
            </a:r>
          </a:p>
          <a:p>
            <a:pPr marL="228600" indent="-228600">
              <a:buFont typeface="+mj-lt"/>
              <a:buAutoNum type="arabicPeriod"/>
            </a:pPr>
            <a:r>
              <a:rPr lang="en-US" altLang="zh-CN" sz="1200" dirty="0">
                <a:latin typeface="+mj-lt"/>
              </a:rPr>
              <a:t>Look at debts, lower is better.</a:t>
            </a:r>
          </a:p>
          <a:p>
            <a:pPr marL="228600" indent="-228600">
              <a:buFont typeface="+mj-lt"/>
              <a:buAutoNum type="arabicPeriod"/>
            </a:pPr>
            <a:r>
              <a:rPr lang="zh-CN" altLang="en-US" sz="1200" dirty="0">
                <a:latin typeface="+mj-lt"/>
              </a:rPr>
              <a:t>投资之前，</a:t>
            </a:r>
            <a:r>
              <a:rPr lang="en-US" altLang="zh-CN" sz="1200" dirty="0">
                <a:latin typeface="+mj-lt"/>
              </a:rPr>
              <a:t>create a story. About</a:t>
            </a:r>
            <a:r>
              <a:rPr lang="zh-CN" altLang="en-US" sz="1200" dirty="0">
                <a:latin typeface="+mj-lt"/>
              </a:rPr>
              <a:t> </a:t>
            </a:r>
            <a:r>
              <a:rPr lang="en-US" altLang="zh-CN" sz="1200" dirty="0">
                <a:latin typeface="+mj-lt"/>
              </a:rPr>
              <a:t>a</a:t>
            </a:r>
            <a:r>
              <a:rPr lang="zh-CN" altLang="en-US" sz="1200" dirty="0">
                <a:latin typeface="+mj-lt"/>
              </a:rPr>
              <a:t> </a:t>
            </a:r>
            <a:r>
              <a:rPr lang="en-US" altLang="zh-CN" sz="1200" dirty="0">
                <a:latin typeface="+mj-lt"/>
              </a:rPr>
              <a:t>company,</a:t>
            </a:r>
            <a:r>
              <a:rPr lang="zh-CN" altLang="en-US" sz="1200" dirty="0">
                <a:latin typeface="+mj-lt"/>
              </a:rPr>
              <a:t> </a:t>
            </a:r>
            <a:r>
              <a:rPr lang="en-US" altLang="zh-CN" sz="1200" dirty="0">
                <a:latin typeface="+mj-lt"/>
              </a:rPr>
              <a:t>why it’s good investment? What it needs to do to perform well? Where I</a:t>
            </a:r>
            <a:r>
              <a:rPr lang="zh-CN" altLang="en-US" sz="1200" dirty="0">
                <a:latin typeface="+mj-lt"/>
              </a:rPr>
              <a:t> </a:t>
            </a:r>
            <a:r>
              <a:rPr lang="en-US" altLang="zh-CN" sz="1200" dirty="0">
                <a:latin typeface="+mj-lt"/>
              </a:rPr>
              <a:t>hope</a:t>
            </a:r>
            <a:r>
              <a:rPr lang="zh-CN" altLang="en-US" sz="1200" dirty="0">
                <a:latin typeface="+mj-lt"/>
              </a:rPr>
              <a:t> </a:t>
            </a:r>
            <a:r>
              <a:rPr lang="en-US" altLang="zh-CN" sz="1200" dirty="0">
                <a:latin typeface="+mj-lt"/>
              </a:rPr>
              <a:t>it</a:t>
            </a:r>
            <a:r>
              <a:rPr lang="zh-CN" altLang="en-US" sz="1200" dirty="0">
                <a:latin typeface="+mj-lt"/>
              </a:rPr>
              <a:t> </a:t>
            </a:r>
            <a:r>
              <a:rPr lang="en-US" altLang="zh-CN" sz="1200" dirty="0">
                <a:latin typeface="+mj-lt"/>
              </a:rPr>
              <a:t>is</a:t>
            </a:r>
            <a:r>
              <a:rPr lang="zh-CN" altLang="en-US" sz="1200" dirty="0">
                <a:latin typeface="+mj-lt"/>
              </a:rPr>
              <a:t> </a:t>
            </a:r>
            <a:r>
              <a:rPr lang="en-US" altLang="zh-CN" sz="1200" dirty="0">
                <a:latin typeface="+mj-lt"/>
              </a:rPr>
              <a:t>headed? </a:t>
            </a:r>
            <a:r>
              <a:rPr lang="zh-CN" altLang="en-US" sz="1200" dirty="0">
                <a:latin typeface="+mj-lt"/>
              </a:rPr>
              <a:t>把这个</a:t>
            </a:r>
            <a:r>
              <a:rPr lang="en-US" altLang="zh-CN" sz="1200" dirty="0">
                <a:latin typeface="+mj-lt"/>
              </a:rPr>
              <a:t>story</a:t>
            </a:r>
            <a:r>
              <a:rPr lang="zh-CN" altLang="en-US" sz="1200" dirty="0">
                <a:latin typeface="+mj-lt"/>
              </a:rPr>
              <a:t>记下来，时不时</a:t>
            </a:r>
            <a:r>
              <a:rPr lang="en-US" altLang="zh-CN" sz="1200" dirty="0">
                <a:latin typeface="+mj-lt"/>
              </a:rPr>
              <a:t>recheck</a:t>
            </a:r>
            <a:r>
              <a:rPr lang="zh-CN" altLang="en-US" sz="1200" dirty="0">
                <a:latin typeface="+mj-lt"/>
              </a:rPr>
              <a:t>一下</a:t>
            </a:r>
            <a:endParaRPr lang="en-US" altLang="zh-CN" sz="1200" dirty="0">
              <a:latin typeface="+mj-lt"/>
            </a:endParaRPr>
          </a:p>
          <a:p>
            <a:endParaRPr lang="en-US" altLang="zh-CN" sz="1200" dirty="0">
              <a:latin typeface="+mj-lt"/>
            </a:endParaRPr>
          </a:p>
          <a:p>
            <a:r>
              <a:rPr lang="en-US" altLang="zh-CN" sz="1200" dirty="0">
                <a:latin typeface="+mj-lt"/>
              </a:rPr>
              <a:t>Value investor</a:t>
            </a:r>
            <a:r>
              <a:rPr lang="zh-CN" altLang="en-US" sz="1200" dirty="0">
                <a:latin typeface="+mj-lt"/>
              </a:rPr>
              <a:t>很看重现在公司的股价要低，低买高卖；</a:t>
            </a:r>
            <a:r>
              <a:rPr lang="en-US" altLang="zh-CN" sz="1200" dirty="0">
                <a:latin typeface="+mj-lt"/>
              </a:rPr>
              <a:t>growth investor</a:t>
            </a:r>
            <a:r>
              <a:rPr lang="zh-CN" altLang="en-US" sz="1200" dirty="0">
                <a:latin typeface="+mj-lt"/>
              </a:rPr>
              <a:t>则更看重公司前景，即使现在公司股价高也会买</a:t>
            </a:r>
            <a:endParaRPr lang="en-US" altLang="zh-CN" sz="1200" dirty="0">
              <a:latin typeface="+mj-lt"/>
            </a:endParaRPr>
          </a:p>
        </p:txBody>
      </p:sp>
    </p:spTree>
    <p:extLst>
      <p:ext uri="{BB962C8B-B14F-4D97-AF65-F5344CB8AC3E}">
        <p14:creationId xmlns:p14="http://schemas.microsoft.com/office/powerpoint/2010/main" val="2382410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089F4EE-31CC-4C8C-99D2-9CC3B35FDCAC}"/>
              </a:ext>
            </a:extLst>
          </p:cNvPr>
          <p:cNvSpPr txBox="1"/>
          <p:nvPr/>
        </p:nvSpPr>
        <p:spPr>
          <a:xfrm>
            <a:off x="5609" y="0"/>
            <a:ext cx="5709392" cy="1938992"/>
          </a:xfrm>
          <a:prstGeom prst="rect">
            <a:avLst/>
          </a:prstGeom>
          <a:noFill/>
        </p:spPr>
        <p:txBody>
          <a:bodyPr wrap="square" rtlCol="0">
            <a:spAutoFit/>
          </a:bodyPr>
          <a:lstStyle/>
          <a:p>
            <a:r>
              <a:rPr lang="zh-CN" altLang="en-US" sz="1200" dirty="0"/>
              <a:t>公司分类</a:t>
            </a:r>
            <a:endParaRPr lang="en-US" sz="1200" dirty="0"/>
          </a:p>
          <a:p>
            <a:pPr marL="285750" indent="-285750">
              <a:buFont typeface="Arial" panose="020B0604020202020204" pitchFamily="34" charset="0"/>
              <a:buChar char="•"/>
            </a:pPr>
            <a:r>
              <a:rPr lang="en-US" sz="1200" b="1" dirty="0"/>
              <a:t>Slow growers</a:t>
            </a:r>
            <a:r>
              <a:rPr lang="en-US" sz="1200" dirty="0"/>
              <a:t>:</a:t>
            </a:r>
            <a:r>
              <a:rPr lang="zh-CN" altLang="en-US" sz="1200" dirty="0"/>
              <a:t> </a:t>
            </a:r>
            <a:r>
              <a:rPr lang="en-US" altLang="zh-CN" sz="1200" dirty="0"/>
              <a:t>slower</a:t>
            </a:r>
            <a:r>
              <a:rPr lang="zh-CN" altLang="en-US" sz="1200" dirty="0"/>
              <a:t> </a:t>
            </a:r>
            <a:r>
              <a:rPr lang="en-US" altLang="zh-CN" sz="1200" dirty="0"/>
              <a:t>than</a:t>
            </a:r>
            <a:r>
              <a:rPr lang="zh-CN" altLang="en-US" sz="1200" dirty="0"/>
              <a:t> </a:t>
            </a:r>
            <a:r>
              <a:rPr lang="en-US" altLang="zh-CN" sz="1200" dirty="0"/>
              <a:t>GDP (around 2%),</a:t>
            </a:r>
            <a:r>
              <a:rPr lang="zh-CN" altLang="en-US" sz="1200" dirty="0"/>
              <a:t> </a:t>
            </a:r>
            <a:r>
              <a:rPr lang="en-US" altLang="zh-CN" sz="1200" dirty="0"/>
              <a:t>usually very large companies. Formerly fast-growers</a:t>
            </a:r>
            <a:endParaRPr lang="en-US" sz="1200" dirty="0"/>
          </a:p>
          <a:p>
            <a:pPr marL="285750" indent="-285750">
              <a:buFont typeface="Arial" panose="020B0604020202020204" pitchFamily="34" charset="0"/>
              <a:buChar char="•"/>
            </a:pPr>
            <a:r>
              <a:rPr lang="en-US" sz="1200" b="1" dirty="0"/>
              <a:t>Stalwarts</a:t>
            </a:r>
            <a:r>
              <a:rPr lang="en-US" sz="1200" dirty="0"/>
              <a:t>: large companies, 10-12%, e.g., Coca-Cola</a:t>
            </a:r>
          </a:p>
          <a:p>
            <a:pPr marL="285750" indent="-285750">
              <a:buFont typeface="Arial" panose="020B0604020202020204" pitchFamily="34" charset="0"/>
              <a:buChar char="•"/>
            </a:pPr>
            <a:r>
              <a:rPr lang="en-US" sz="1200" b="1" dirty="0"/>
              <a:t>Fast growers</a:t>
            </a:r>
            <a:r>
              <a:rPr lang="en-US" sz="1200" dirty="0"/>
              <a:t>: small aggressive companies, 20-25%</a:t>
            </a:r>
          </a:p>
          <a:p>
            <a:pPr marL="285750" indent="-285750">
              <a:buFont typeface="Arial" panose="020B0604020202020204" pitchFamily="34" charset="0"/>
              <a:buChar char="•"/>
            </a:pPr>
            <a:r>
              <a:rPr lang="en-US" sz="1200" b="1" dirty="0"/>
              <a:t>Cyclicals</a:t>
            </a:r>
            <a:r>
              <a:rPr lang="en-US" sz="1200" dirty="0"/>
              <a:t>: depend on economic condition, if economic thriving, so are cyclicals. E.g., flight company, luxury company.</a:t>
            </a:r>
          </a:p>
          <a:p>
            <a:pPr marL="285750" indent="-285750">
              <a:buFont typeface="Arial" panose="020B0604020202020204" pitchFamily="34" charset="0"/>
              <a:buChar char="•"/>
            </a:pPr>
            <a:r>
              <a:rPr lang="en-US" sz="1200" b="1" dirty="0"/>
              <a:t>Turnarounds</a:t>
            </a:r>
            <a:r>
              <a:rPr lang="en-US" sz="1200" dirty="0"/>
              <a:t>: performed poorly before, like 2012 </a:t>
            </a:r>
            <a:r>
              <a:rPr lang="en-US" sz="1200" dirty="0" err="1"/>
              <a:t>panasonic</a:t>
            </a:r>
            <a:endParaRPr lang="en-US" sz="1200" dirty="0"/>
          </a:p>
          <a:p>
            <a:pPr marL="285750" indent="-285750">
              <a:buFont typeface="Arial" panose="020B0604020202020204" pitchFamily="34" charset="0"/>
              <a:buChar char="•"/>
            </a:pPr>
            <a:r>
              <a:rPr lang="en-US" sz="1200" b="1" dirty="0"/>
              <a:t>Asset plays</a:t>
            </a:r>
            <a:r>
              <a:rPr lang="en-US" sz="1200" dirty="0"/>
              <a:t>: business values only because all asset they own, e.g., real estate companies</a:t>
            </a:r>
          </a:p>
        </p:txBody>
      </p:sp>
      <p:sp>
        <p:nvSpPr>
          <p:cNvPr id="3" name="TextBox 2">
            <a:extLst>
              <a:ext uri="{FF2B5EF4-FFF2-40B4-BE49-F238E27FC236}">
                <a16:creationId xmlns="" xmlns:a16="http://schemas.microsoft.com/office/drawing/2014/main" id="{DB438EAF-213C-40F1-8DF0-CF7CBF419389}"/>
              </a:ext>
            </a:extLst>
          </p:cNvPr>
          <p:cNvSpPr txBox="1"/>
          <p:nvPr/>
        </p:nvSpPr>
        <p:spPr>
          <a:xfrm>
            <a:off x="0" y="2411760"/>
            <a:ext cx="5709392" cy="1569660"/>
          </a:xfrm>
          <a:prstGeom prst="rect">
            <a:avLst/>
          </a:prstGeom>
          <a:noFill/>
        </p:spPr>
        <p:txBody>
          <a:bodyPr wrap="square" rtlCol="0">
            <a:spAutoFit/>
          </a:bodyPr>
          <a:lstStyle/>
          <a:p>
            <a:r>
              <a:rPr lang="en-US" sz="1200" dirty="0"/>
              <a:t>Investing</a:t>
            </a:r>
            <a:r>
              <a:rPr lang="zh-CN" altLang="en-US" sz="1200" dirty="0"/>
              <a:t>的</a:t>
            </a:r>
            <a:r>
              <a:rPr lang="en-US" altLang="zh-CN" sz="1200" dirty="0"/>
              <a:t>analysis method</a:t>
            </a:r>
            <a:r>
              <a:rPr lang="zh-CN" altLang="en-US" sz="1200" dirty="0"/>
              <a:t>，主要分两种</a:t>
            </a:r>
            <a:endParaRPr lang="en-US" altLang="zh-CN" sz="1200" dirty="0"/>
          </a:p>
          <a:p>
            <a:pPr marL="171450" indent="-171450">
              <a:buFont typeface="Arial" panose="020B0604020202020204" pitchFamily="34" charset="0"/>
              <a:buChar char="•"/>
            </a:pPr>
            <a:r>
              <a:rPr lang="en-US" sz="1200" dirty="0"/>
              <a:t>Fundamental analysis: </a:t>
            </a:r>
            <a:r>
              <a:rPr lang="zh-CN" altLang="en-US" sz="1200" dirty="0"/>
              <a:t>主要根据财报，</a:t>
            </a:r>
            <a:endParaRPr lang="en-US" altLang="zh-CN" sz="1200" dirty="0"/>
          </a:p>
          <a:p>
            <a:pPr marL="628650" lvl="1" indent="-171450">
              <a:buFont typeface="Arial" panose="020B0604020202020204" pitchFamily="34" charset="0"/>
              <a:buChar char="•"/>
            </a:pPr>
            <a:r>
              <a:rPr lang="en-US" altLang="zh-CN" sz="1200" b="1" dirty="0">
                <a:solidFill>
                  <a:srgbClr val="FF0000"/>
                </a:solidFill>
              </a:rPr>
              <a:t>Intrinsic value</a:t>
            </a:r>
            <a:r>
              <a:rPr lang="en-US" altLang="zh-CN" sz="1200" dirty="0"/>
              <a:t>=</a:t>
            </a:r>
            <a:r>
              <a:rPr lang="zh-CN" altLang="en-US" sz="1200" dirty="0"/>
              <a:t>公司真正值多少</a:t>
            </a:r>
            <a:r>
              <a:rPr lang="en-US" altLang="zh-CN" sz="1200" dirty="0"/>
              <a:t>, </a:t>
            </a:r>
            <a:r>
              <a:rPr lang="zh-CN" altLang="en-US" sz="1200" dirty="0"/>
              <a:t>如果公司现在的</a:t>
            </a:r>
            <a:r>
              <a:rPr lang="en-US" altLang="zh-CN" sz="1200" dirty="0"/>
              <a:t>current share price &lt; intrinsic value,</a:t>
            </a:r>
            <a:r>
              <a:rPr lang="zh-CN" altLang="en-US" sz="1200" dirty="0"/>
              <a:t> 则购买这个公司的股票</a:t>
            </a:r>
            <a:endParaRPr lang="en-US" sz="1200" dirty="0"/>
          </a:p>
          <a:p>
            <a:pPr marL="171450" indent="-171450">
              <a:buFont typeface="Arial" panose="020B0604020202020204" pitchFamily="34" charset="0"/>
              <a:buChar char="•"/>
            </a:pPr>
            <a:r>
              <a:rPr lang="en-US" sz="1200" dirty="0"/>
              <a:t>Technical analysis: </a:t>
            </a:r>
            <a:r>
              <a:rPr lang="zh-CN" altLang="en-US" sz="1200" dirty="0"/>
              <a:t>主要根据股市数据</a:t>
            </a:r>
            <a:endParaRPr lang="en-US" sz="1200" dirty="0"/>
          </a:p>
          <a:p>
            <a:pPr marL="628650" lvl="1" indent="-171450">
              <a:buFont typeface="Arial" panose="020B0604020202020204" pitchFamily="34" charset="0"/>
              <a:buChar char="•"/>
            </a:pPr>
            <a:r>
              <a:rPr lang="zh-CN" altLang="en-US" sz="1200" dirty="0"/>
              <a:t>关心</a:t>
            </a:r>
            <a:r>
              <a:rPr lang="en-US" altLang="zh-CN" sz="1200" dirty="0"/>
              <a:t>price movement</a:t>
            </a:r>
            <a:r>
              <a:rPr lang="zh-CN" altLang="en-US" sz="1200" dirty="0"/>
              <a:t>，根据股市数据，希望找到一个</a:t>
            </a:r>
            <a:r>
              <a:rPr lang="en-US" altLang="zh-CN" sz="1200" dirty="0"/>
              <a:t>trends</a:t>
            </a:r>
            <a:r>
              <a:rPr lang="zh-CN" altLang="en-US" sz="1200" dirty="0"/>
              <a:t>，并希望</a:t>
            </a:r>
            <a:r>
              <a:rPr lang="en-US" altLang="zh-CN" sz="1200" dirty="0"/>
              <a:t>history repeat itself</a:t>
            </a:r>
          </a:p>
          <a:p>
            <a:r>
              <a:rPr lang="zh-CN" altLang="en-US" sz="1200" dirty="0"/>
              <a:t>但总结来说，</a:t>
            </a:r>
            <a:r>
              <a:rPr lang="zh-CN" altLang="en-US" sz="1200" b="1" dirty="0">
                <a:solidFill>
                  <a:srgbClr val="FF0000"/>
                </a:solidFill>
              </a:rPr>
              <a:t>所有的</a:t>
            </a:r>
            <a:r>
              <a:rPr lang="en-US" altLang="zh-CN" sz="1200" b="1" dirty="0">
                <a:solidFill>
                  <a:srgbClr val="FF0000"/>
                </a:solidFill>
              </a:rPr>
              <a:t>analysis</a:t>
            </a:r>
            <a:r>
              <a:rPr lang="zh-CN" altLang="en-US" sz="1200" b="1" dirty="0">
                <a:solidFill>
                  <a:srgbClr val="FF0000"/>
                </a:solidFill>
              </a:rPr>
              <a:t>方法都需要我</a:t>
            </a:r>
            <a:r>
              <a:rPr lang="en-US" altLang="zh-CN" sz="1200" b="1" dirty="0">
                <a:solidFill>
                  <a:srgbClr val="FF0000"/>
                </a:solidFill>
              </a:rPr>
              <a:t>invest time into it</a:t>
            </a:r>
            <a:endParaRPr lang="en-US" sz="1200" b="1" dirty="0">
              <a:solidFill>
                <a:srgbClr val="FF0000"/>
              </a:solidFill>
            </a:endParaRPr>
          </a:p>
        </p:txBody>
      </p:sp>
      <p:sp>
        <p:nvSpPr>
          <p:cNvPr id="4" name="TextBox 3">
            <a:extLst>
              <a:ext uri="{FF2B5EF4-FFF2-40B4-BE49-F238E27FC236}">
                <a16:creationId xmlns="" xmlns:a16="http://schemas.microsoft.com/office/drawing/2014/main" id="{A645619F-2394-4D3E-89BC-966F9EC14737}"/>
              </a:ext>
            </a:extLst>
          </p:cNvPr>
          <p:cNvSpPr txBox="1"/>
          <p:nvPr/>
        </p:nvSpPr>
        <p:spPr>
          <a:xfrm>
            <a:off x="0" y="4550087"/>
            <a:ext cx="5709392" cy="1200329"/>
          </a:xfrm>
          <a:prstGeom prst="rect">
            <a:avLst/>
          </a:prstGeom>
          <a:noFill/>
        </p:spPr>
        <p:txBody>
          <a:bodyPr wrap="square" rtlCol="0">
            <a:spAutoFit/>
          </a:bodyPr>
          <a:lstStyle/>
          <a:p>
            <a:r>
              <a:rPr lang="zh-CN" altLang="en-US" sz="1200" dirty="0"/>
              <a:t>怎样判断一个公司的</a:t>
            </a:r>
            <a:r>
              <a:rPr lang="en-US" altLang="zh-CN" sz="1200" dirty="0"/>
              <a:t>current share price</a:t>
            </a:r>
            <a:r>
              <a:rPr lang="zh-CN" altLang="en-US" sz="1200" dirty="0"/>
              <a:t>是否 </a:t>
            </a:r>
            <a:r>
              <a:rPr lang="en-US" altLang="zh-CN" sz="1200" dirty="0"/>
              <a:t>&lt; intrinsic value</a:t>
            </a:r>
          </a:p>
          <a:p>
            <a:pPr marL="171450" indent="-171450">
              <a:buFont typeface="Arial" panose="020B0604020202020204" pitchFamily="34" charset="0"/>
              <a:buChar char="•"/>
            </a:pPr>
            <a:r>
              <a:rPr lang="zh-CN" altLang="en-US" sz="1200" dirty="0"/>
              <a:t>就以下几个</a:t>
            </a:r>
            <a:r>
              <a:rPr lang="en-US" altLang="zh-CN" sz="1200" dirty="0"/>
              <a:t>ratio</a:t>
            </a:r>
            <a:r>
              <a:rPr lang="zh-CN" altLang="en-US" sz="1200" dirty="0"/>
              <a:t>，比较一下这个公司和在同一</a:t>
            </a:r>
            <a:r>
              <a:rPr lang="en-US" altLang="zh-CN" sz="1200" dirty="0"/>
              <a:t>industry</a:t>
            </a:r>
            <a:r>
              <a:rPr lang="zh-CN" altLang="en-US" sz="1200" dirty="0"/>
              <a:t>的其他公司</a:t>
            </a:r>
            <a:r>
              <a:rPr lang="en-US" altLang="zh-CN" sz="1200" dirty="0"/>
              <a:t>(relative evaluation)</a:t>
            </a:r>
          </a:p>
          <a:p>
            <a:pPr marL="628650" lvl="1" indent="-171450">
              <a:buFont typeface="Arial" panose="020B0604020202020204" pitchFamily="34" charset="0"/>
              <a:buChar char="•"/>
            </a:pPr>
            <a:r>
              <a:rPr lang="en-US" altLang="zh-CN" sz="1200" dirty="0"/>
              <a:t>P/E ratio: </a:t>
            </a:r>
            <a:r>
              <a:rPr lang="zh-CN" altLang="en-US" sz="1200" dirty="0"/>
              <a:t>越高，越说明这个公司</a:t>
            </a:r>
            <a:r>
              <a:rPr lang="en-US" altLang="zh-CN" sz="1200" dirty="0"/>
              <a:t>overvalued</a:t>
            </a:r>
          </a:p>
          <a:p>
            <a:pPr marL="628650" lvl="1" indent="-171450">
              <a:buFont typeface="Arial" panose="020B0604020202020204" pitchFamily="34" charset="0"/>
              <a:buChar char="•"/>
            </a:pPr>
            <a:r>
              <a:rPr lang="en-US" altLang="zh-CN" sz="1200" dirty="0"/>
              <a:t>P/B ratio: (price to book)</a:t>
            </a:r>
            <a:r>
              <a:rPr lang="zh-CN" altLang="en-US" sz="1200" dirty="0"/>
              <a:t>，同样，越高说明公司越</a:t>
            </a:r>
            <a:r>
              <a:rPr lang="en-US" altLang="zh-CN" sz="1200" dirty="0"/>
              <a:t>overvalued</a:t>
            </a:r>
          </a:p>
          <a:p>
            <a:pPr marL="628650" lvl="1" indent="-171450">
              <a:buFont typeface="Arial" panose="020B0604020202020204" pitchFamily="34" charset="0"/>
              <a:buChar char="•"/>
            </a:pPr>
            <a:r>
              <a:rPr lang="en-US" sz="1200" dirty="0"/>
              <a:t>Debt to equity ration:</a:t>
            </a:r>
            <a:r>
              <a:rPr lang="zh-CN" altLang="en-US" sz="1200" dirty="0"/>
              <a:t> 越小越好</a:t>
            </a:r>
            <a:endParaRPr lang="en-US" sz="1200" dirty="0"/>
          </a:p>
        </p:txBody>
      </p:sp>
    </p:spTree>
    <p:extLst>
      <p:ext uri="{BB962C8B-B14F-4D97-AF65-F5344CB8AC3E}">
        <p14:creationId xmlns:p14="http://schemas.microsoft.com/office/powerpoint/2010/main" val="13242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5715000" cy="8279190"/>
          </a:xfrm>
          <a:prstGeom prst="rect">
            <a:avLst/>
          </a:prstGeom>
          <a:noFill/>
        </p:spPr>
        <p:txBody>
          <a:bodyPr wrap="square" rtlCol="0">
            <a:spAutoFit/>
          </a:bodyPr>
          <a:lstStyle/>
          <a:p>
            <a:r>
              <a:rPr lang="zh-CN" altLang="en-US" sz="1400" dirty="0"/>
              <a:t>公司财报中的名词是什么意思？</a:t>
            </a:r>
            <a:endParaRPr lang="en-US" altLang="zh-CN" sz="1400" dirty="0"/>
          </a:p>
          <a:p>
            <a:pPr marL="285750" indent="-285750">
              <a:buFont typeface="Arial" panose="020B0604020202020204" pitchFamily="34" charset="0"/>
              <a:buChar char="•"/>
            </a:pPr>
            <a:r>
              <a:rPr kumimoji="1" lang="en-US" altLang="ja-JP" sz="1400" b="1" dirty="0">
                <a:solidFill>
                  <a:srgbClr val="FF0000"/>
                </a:solidFill>
              </a:rPr>
              <a:t>Sales </a:t>
            </a:r>
            <a:r>
              <a:rPr kumimoji="1" lang="en-US" altLang="ja-JP" sz="1400" dirty="0"/>
              <a:t>(=</a:t>
            </a:r>
            <a:r>
              <a:rPr lang="en-US" altLang="ja-JP" sz="1400" dirty="0"/>
              <a:t>(</a:t>
            </a:r>
            <a:r>
              <a:rPr kumimoji="1" lang="en-US" altLang="ja-JP" sz="1400" b="1" dirty="0">
                <a:solidFill>
                  <a:srgbClr val="FF0000"/>
                </a:solidFill>
              </a:rPr>
              <a:t>Gross</a:t>
            </a:r>
            <a:r>
              <a:rPr lang="en-US" altLang="ja-JP" sz="1400" dirty="0"/>
              <a:t>)</a:t>
            </a:r>
            <a:r>
              <a:rPr kumimoji="1" lang="en-US" altLang="ja-JP" sz="1400" b="1" dirty="0">
                <a:solidFill>
                  <a:srgbClr val="FF0000"/>
                </a:solidFill>
              </a:rPr>
              <a:t> Revenue </a:t>
            </a:r>
            <a:r>
              <a:rPr lang="en-US" altLang="zh-CN" sz="1400" b="1" dirty="0"/>
              <a:t>=</a:t>
            </a:r>
            <a:r>
              <a:rPr lang="en-US" altLang="zh-CN" sz="1400" b="1" dirty="0">
                <a:solidFill>
                  <a:srgbClr val="FF0000"/>
                </a:solidFill>
              </a:rPr>
              <a:t> operation profit</a:t>
            </a:r>
            <a:r>
              <a:rPr kumimoji="1" lang="en-US" altLang="ja-JP" sz="1400" dirty="0"/>
              <a:t>)</a:t>
            </a:r>
          </a:p>
          <a:p>
            <a:pPr marL="742950" lvl="1" indent="-285750">
              <a:buFont typeface="Arial" panose="020B0604020202020204" pitchFamily="34" charset="0"/>
              <a:buChar char="•"/>
            </a:pPr>
            <a:r>
              <a:rPr lang="en-US" altLang="ja-JP" sz="1400" dirty="0"/>
              <a:t>Total amount earned from sales</a:t>
            </a:r>
            <a:endParaRPr kumimoji="1" lang="en-US" altLang="ja-JP" sz="1400" dirty="0"/>
          </a:p>
          <a:p>
            <a:pPr marL="285750" indent="-285750">
              <a:buFont typeface="Arial" panose="020B0604020202020204" pitchFamily="34" charset="0"/>
              <a:buChar char="•"/>
            </a:pPr>
            <a:r>
              <a:rPr kumimoji="1" lang="en-US" altLang="ja-JP" sz="1400" b="1" dirty="0">
                <a:solidFill>
                  <a:srgbClr val="FF0000"/>
                </a:solidFill>
              </a:rPr>
              <a:t>Net sales</a:t>
            </a:r>
            <a:r>
              <a:rPr kumimoji="1" lang="en-US" altLang="ja-JP" sz="1400" dirty="0"/>
              <a:t> (</a:t>
            </a:r>
            <a:r>
              <a:rPr lang="en-US" altLang="ja-JP" sz="1400" dirty="0"/>
              <a:t>=</a:t>
            </a:r>
            <a:r>
              <a:rPr lang="en-US" altLang="ja-JP" sz="1400" b="1" dirty="0">
                <a:solidFill>
                  <a:srgbClr val="FF0000"/>
                </a:solidFill>
              </a:rPr>
              <a:t>net revenue</a:t>
            </a:r>
            <a:r>
              <a:rPr lang="en-US" altLang="ja-JP" sz="1400" dirty="0"/>
              <a:t>)</a:t>
            </a:r>
          </a:p>
          <a:p>
            <a:pPr marL="742950" lvl="1" indent="-285750">
              <a:buFont typeface="Arial" panose="020B0604020202020204" pitchFamily="34" charset="0"/>
              <a:buChar char="•"/>
            </a:pPr>
            <a:r>
              <a:rPr lang="en-US" altLang="ja-JP" sz="1400" dirty="0"/>
              <a:t>= gross revenue </a:t>
            </a:r>
            <a:r>
              <a:rPr lang="zh-CN" altLang="en-US" sz="1400" dirty="0"/>
              <a:t>减去 </a:t>
            </a:r>
            <a:r>
              <a:rPr lang="en-US" altLang="ja-JP" sz="1400" dirty="0"/>
              <a:t>all product-related costs</a:t>
            </a:r>
            <a:endParaRPr kumimoji="1" lang="en-US" altLang="ja-JP" sz="1400" dirty="0"/>
          </a:p>
          <a:p>
            <a:pPr marL="285750" indent="-285750">
              <a:buFont typeface="Arial" panose="020B0604020202020204" pitchFamily="34" charset="0"/>
              <a:buChar char="•"/>
            </a:pPr>
            <a:r>
              <a:rPr kumimoji="1" lang="en-US" altLang="ja-JP" sz="1400" b="1" dirty="0">
                <a:solidFill>
                  <a:srgbClr val="FF0000"/>
                </a:solidFill>
              </a:rPr>
              <a:t>Net profit</a:t>
            </a:r>
            <a:r>
              <a:rPr kumimoji="1" lang="en-US" altLang="ja-JP" sz="1400" dirty="0"/>
              <a:t> (=</a:t>
            </a:r>
            <a:r>
              <a:rPr kumimoji="1" lang="en-US" altLang="ja-JP" sz="1400" b="1" dirty="0">
                <a:solidFill>
                  <a:srgbClr val="FF0000"/>
                </a:solidFill>
              </a:rPr>
              <a:t>net income</a:t>
            </a:r>
            <a:r>
              <a:rPr kumimoji="1" lang="en-US" altLang="ja-JP" sz="1400" dirty="0"/>
              <a:t>)</a:t>
            </a:r>
          </a:p>
          <a:p>
            <a:pPr marL="742950" lvl="1" indent="-285750">
              <a:buFont typeface="Arial" panose="020B0604020202020204" pitchFamily="34" charset="0"/>
              <a:buChar char="•"/>
            </a:pPr>
            <a:r>
              <a:rPr lang="zh-CN" altLang="en-US" sz="1400" dirty="0"/>
              <a:t>可以是负的</a:t>
            </a:r>
            <a:endParaRPr lang="en-US" altLang="zh-CN" sz="1400" dirty="0"/>
          </a:p>
          <a:p>
            <a:pPr marL="742950" lvl="1" indent="-285750">
              <a:buFont typeface="Arial" panose="020B0604020202020204" pitchFamily="34" charset="0"/>
              <a:buChar char="•"/>
            </a:pPr>
            <a:r>
              <a:rPr lang="en-US" altLang="ja-JP" sz="1400" dirty="0"/>
              <a:t>= </a:t>
            </a:r>
            <a:r>
              <a:rPr lang="en-US" altLang="zh-CN" sz="1400" dirty="0"/>
              <a:t>net sales </a:t>
            </a:r>
            <a:r>
              <a:rPr lang="zh-CN" altLang="en-US" sz="1400" dirty="0"/>
              <a:t>减去 </a:t>
            </a:r>
            <a:r>
              <a:rPr lang="en-US" altLang="zh-CN" sz="1400" dirty="0"/>
              <a:t>all costs, </a:t>
            </a:r>
            <a:r>
              <a:rPr lang="zh-CN" altLang="en-US" sz="1400" dirty="0"/>
              <a:t>包括</a:t>
            </a:r>
            <a:r>
              <a:rPr lang="en-US" altLang="zh-CN" sz="1400" dirty="0"/>
              <a:t>tax</a:t>
            </a:r>
            <a:r>
              <a:rPr lang="zh-CN" altLang="en-US" sz="1400" dirty="0"/>
              <a:t>等</a:t>
            </a:r>
            <a:endParaRPr lang="en-US" altLang="zh-CN" sz="1400" dirty="0"/>
          </a:p>
          <a:p>
            <a:pPr marL="742950" lvl="1" indent="-285750">
              <a:buFont typeface="Arial" panose="020B0604020202020204" pitchFamily="34" charset="0"/>
              <a:buChar char="•"/>
            </a:pPr>
            <a:r>
              <a:rPr lang="zh-CN" altLang="en-US" sz="1400" dirty="0"/>
              <a:t>公司可以决定把一部分</a:t>
            </a:r>
            <a:r>
              <a:rPr lang="en-US" altLang="zh-CN" sz="1400" dirty="0"/>
              <a:t>net profit</a:t>
            </a:r>
            <a:r>
              <a:rPr lang="zh-CN" altLang="en-US" sz="1400" dirty="0"/>
              <a:t>分给持股人</a:t>
            </a:r>
            <a:r>
              <a:rPr lang="en-US" altLang="zh-CN" sz="1400" dirty="0"/>
              <a:t>(pay dividend to stockholders)</a:t>
            </a:r>
            <a:r>
              <a:rPr lang="zh-CN" altLang="en-US" sz="1400" dirty="0"/>
              <a:t>，然后把其他的</a:t>
            </a:r>
            <a:r>
              <a:rPr lang="en-US" altLang="zh-CN" sz="1400" dirty="0"/>
              <a:t>reinvest</a:t>
            </a:r>
            <a:r>
              <a:rPr lang="zh-CN" altLang="en-US" sz="1400" dirty="0"/>
              <a:t>到</a:t>
            </a:r>
            <a:r>
              <a:rPr lang="en-US" altLang="zh-CN" sz="1400" dirty="0"/>
              <a:t>business</a:t>
            </a:r>
            <a:r>
              <a:rPr lang="zh-CN" altLang="en-US" sz="1400" dirty="0"/>
              <a:t>里去</a:t>
            </a:r>
            <a:endParaRPr lang="en-US" altLang="zh-CN" sz="1400" dirty="0"/>
          </a:p>
          <a:p>
            <a:pPr marL="285750" indent="-285750">
              <a:buFont typeface="Arial" panose="020B0604020202020204" pitchFamily="34" charset="0"/>
              <a:buChar char="•"/>
            </a:pPr>
            <a:r>
              <a:rPr lang="en-US" altLang="zh-CN" sz="1400" b="1" dirty="0">
                <a:solidFill>
                  <a:srgbClr val="FF0000"/>
                </a:solidFill>
              </a:rPr>
              <a:t>Operating expense </a:t>
            </a:r>
            <a:r>
              <a:rPr lang="en-US" altLang="zh-CN" sz="1400" dirty="0"/>
              <a:t>(</a:t>
            </a:r>
            <a:r>
              <a:rPr lang="zh-CN" altLang="en-US" sz="1400" dirty="0"/>
              <a:t>简称</a:t>
            </a:r>
            <a:r>
              <a:rPr lang="en-US" altLang="zh-CN" sz="1400" dirty="0"/>
              <a:t>OPEX)</a:t>
            </a:r>
          </a:p>
          <a:p>
            <a:pPr marL="742950" lvl="1" indent="-285750">
              <a:buFont typeface="Arial" panose="020B0604020202020204" pitchFamily="34" charset="0"/>
              <a:buChar char="•"/>
            </a:pPr>
            <a:r>
              <a:rPr lang="zh-CN" altLang="en-US" sz="1400" dirty="0"/>
              <a:t>包括</a:t>
            </a:r>
            <a:r>
              <a:rPr lang="en-US" altLang="zh-CN" sz="1400" dirty="0"/>
              <a:t>rent, equipment, inventory costs, marketing, payroll, insurance, research fee, etc.</a:t>
            </a:r>
          </a:p>
          <a:p>
            <a:pPr marL="285750" indent="-285750">
              <a:buFont typeface="Arial" panose="020B0604020202020204" pitchFamily="34" charset="0"/>
              <a:buChar char="•"/>
            </a:pPr>
            <a:r>
              <a:rPr lang="en-US" altLang="ja-JP" sz="1400" b="1" dirty="0">
                <a:solidFill>
                  <a:srgbClr val="FF0000"/>
                </a:solidFill>
              </a:rPr>
              <a:t>Operating profit</a:t>
            </a:r>
            <a:r>
              <a:rPr lang="en-US" altLang="ja-JP" sz="1400" dirty="0"/>
              <a:t> (= </a:t>
            </a:r>
            <a:r>
              <a:rPr lang="en-US" altLang="ja-JP" sz="1400" b="1" dirty="0">
                <a:solidFill>
                  <a:srgbClr val="FF0000"/>
                </a:solidFill>
              </a:rPr>
              <a:t>operating income</a:t>
            </a:r>
            <a:r>
              <a:rPr lang="en-US" altLang="ja-JP" sz="1400" dirty="0"/>
              <a:t>)</a:t>
            </a:r>
          </a:p>
          <a:p>
            <a:pPr marL="742950" lvl="1" indent="-285750">
              <a:buFont typeface="Arial" panose="020B0604020202020204" pitchFamily="34" charset="0"/>
              <a:buChar char="•"/>
            </a:pPr>
            <a:r>
              <a:rPr lang="en-US" altLang="ja-JP" sz="1400" dirty="0"/>
              <a:t>= operating revenue </a:t>
            </a:r>
            <a:r>
              <a:rPr lang="zh-CN" altLang="en-US" sz="1400" dirty="0"/>
              <a:t>减去 </a:t>
            </a:r>
            <a:r>
              <a:rPr lang="en-US" altLang="zh-CN" sz="1400" dirty="0"/>
              <a:t>cost of goods sold </a:t>
            </a:r>
            <a:r>
              <a:rPr lang="zh-CN" altLang="en-US" sz="1400" dirty="0"/>
              <a:t>减去 </a:t>
            </a:r>
            <a:r>
              <a:rPr lang="en-US" altLang="zh-CN" sz="1400" dirty="0"/>
              <a:t>operating expense </a:t>
            </a:r>
            <a:r>
              <a:rPr lang="zh-CN" altLang="en-US" sz="1400" dirty="0"/>
              <a:t>减去 </a:t>
            </a:r>
            <a:r>
              <a:rPr lang="en-US" altLang="zh-CN" sz="1400" dirty="0"/>
              <a:t>depreciation </a:t>
            </a:r>
            <a:r>
              <a:rPr lang="zh-CN" altLang="en-US" sz="1400" dirty="0"/>
              <a:t>减去 </a:t>
            </a:r>
            <a:r>
              <a:rPr lang="en-US" altLang="zh-CN" sz="1400" dirty="0"/>
              <a:t>amortization(</a:t>
            </a:r>
            <a:r>
              <a:rPr lang="zh-CN" altLang="en-US" sz="1400" dirty="0"/>
              <a:t>折旧</a:t>
            </a:r>
            <a:r>
              <a:rPr lang="en-US" altLang="zh-CN" sz="1400" dirty="0"/>
              <a:t>)</a:t>
            </a:r>
          </a:p>
          <a:p>
            <a:pPr marL="742950" lvl="1" indent="-285750">
              <a:buFont typeface="Arial" panose="020B0604020202020204" pitchFamily="34" charset="0"/>
              <a:buChar char="•"/>
            </a:pPr>
            <a:r>
              <a:rPr lang="zh-CN" altLang="en-US" sz="1400" dirty="0"/>
              <a:t>并不包括</a:t>
            </a:r>
            <a:r>
              <a:rPr lang="en-US" altLang="zh-CN" sz="1400" dirty="0"/>
              <a:t>tax</a:t>
            </a:r>
          </a:p>
          <a:p>
            <a:pPr lvl="1"/>
            <a:endParaRPr lang="en-US" altLang="zh-CN" sz="1400" dirty="0"/>
          </a:p>
          <a:p>
            <a:r>
              <a:rPr lang="zh-CN" altLang="en-US" sz="1400" dirty="0"/>
              <a:t>公司财报里面经常出现</a:t>
            </a:r>
            <a:r>
              <a:rPr lang="en-US" altLang="zh-CN" sz="1400" dirty="0"/>
              <a:t>net sales</a:t>
            </a:r>
            <a:r>
              <a:rPr lang="zh-CN" altLang="en-US" sz="1400" dirty="0"/>
              <a:t>，</a:t>
            </a:r>
            <a:r>
              <a:rPr lang="en-US" altLang="zh-CN" sz="1400" dirty="0"/>
              <a:t>operating profit</a:t>
            </a:r>
            <a:r>
              <a:rPr lang="zh-CN" altLang="en-US" sz="1400" dirty="0"/>
              <a:t>，</a:t>
            </a:r>
            <a:r>
              <a:rPr lang="en-US" altLang="zh-CN" sz="1400" dirty="0"/>
              <a:t>net profit</a:t>
            </a:r>
            <a:r>
              <a:rPr lang="zh-CN" altLang="en-US" sz="1400" dirty="0"/>
              <a:t>三个数值</a:t>
            </a:r>
            <a:endParaRPr lang="en-US" altLang="zh-CN" sz="1400" dirty="0"/>
          </a:p>
          <a:p>
            <a:r>
              <a:rPr lang="zh-CN" altLang="en-US" sz="1400" dirty="0"/>
              <a:t>右上是一例子，</a:t>
            </a:r>
            <a:endParaRPr lang="en-US" altLang="zh-CN" sz="1400" dirty="0"/>
          </a:p>
          <a:p>
            <a:r>
              <a:rPr lang="en-US" altLang="zh-CN" sz="1400" b="1" dirty="0"/>
              <a:t>net income</a:t>
            </a:r>
            <a:r>
              <a:rPr lang="en-US" altLang="zh-CN" sz="1400" dirty="0"/>
              <a:t> = </a:t>
            </a:r>
            <a:r>
              <a:rPr lang="en-US" altLang="zh-CN" sz="1400" b="1" dirty="0"/>
              <a:t>operating income</a:t>
            </a:r>
            <a:r>
              <a:rPr lang="en-US" altLang="zh-CN" sz="1400" dirty="0"/>
              <a:t> – </a:t>
            </a:r>
            <a:r>
              <a:rPr lang="en-US" altLang="zh-CN" sz="1400" b="1" dirty="0"/>
              <a:t>interest expense</a:t>
            </a:r>
            <a:r>
              <a:rPr lang="en-US" altLang="zh-CN" sz="1400" dirty="0"/>
              <a:t>(interest of borrowed money, </a:t>
            </a:r>
            <a:r>
              <a:rPr lang="en-US" altLang="zh-CN" sz="1400" dirty="0" err="1"/>
              <a:t>etc</a:t>
            </a:r>
            <a:r>
              <a:rPr lang="en-US" altLang="zh-CN" sz="1400" dirty="0"/>
              <a:t>) – </a:t>
            </a:r>
            <a:r>
              <a:rPr lang="en-US" altLang="zh-CN" sz="1400" b="1" dirty="0"/>
              <a:t>tax</a:t>
            </a:r>
          </a:p>
          <a:p>
            <a:endParaRPr lang="en-US" altLang="zh-CN" sz="1400" b="1" dirty="0"/>
          </a:p>
          <a:p>
            <a:r>
              <a:rPr lang="zh-CN" altLang="en-US" sz="1400" dirty="0"/>
              <a:t>公司财报</a:t>
            </a:r>
            <a:r>
              <a:rPr lang="en-US" altLang="zh-CN" sz="1400" dirty="0"/>
              <a:t>(financial statements)</a:t>
            </a:r>
            <a:r>
              <a:rPr lang="zh-CN" altLang="en-US" sz="1400" dirty="0"/>
              <a:t>中一般有</a:t>
            </a:r>
            <a:r>
              <a:rPr lang="en-US" altLang="zh-CN" sz="1400" dirty="0"/>
              <a:t>3</a:t>
            </a:r>
            <a:r>
              <a:rPr lang="zh-CN" altLang="en-US" sz="1400" dirty="0"/>
              <a:t>个</a:t>
            </a:r>
            <a:r>
              <a:rPr lang="en-US" altLang="zh-CN" sz="1400" dirty="0"/>
              <a:t>sections</a:t>
            </a:r>
            <a:r>
              <a:rPr lang="zh-CN" altLang="en-US" sz="1400" dirty="0"/>
              <a:t>：</a:t>
            </a:r>
            <a:endParaRPr lang="en-US" altLang="zh-CN" sz="1400" dirty="0"/>
          </a:p>
          <a:p>
            <a:pPr marL="285750" indent="-285750">
              <a:buFont typeface="Arial" panose="020B0604020202020204" pitchFamily="34" charset="0"/>
              <a:buChar char="•"/>
            </a:pPr>
            <a:r>
              <a:rPr lang="en-US" altLang="zh-CN" sz="1400" dirty="0"/>
              <a:t>Balance sheet</a:t>
            </a:r>
            <a:r>
              <a:rPr lang="zh-CN" altLang="en-US" sz="1400" dirty="0"/>
              <a:t>，包括</a:t>
            </a:r>
            <a:r>
              <a:rPr lang="en-US" altLang="zh-CN" sz="1400" dirty="0"/>
              <a:t>assets</a:t>
            </a:r>
            <a:r>
              <a:rPr lang="zh-CN" altLang="en-US" sz="1400" dirty="0"/>
              <a:t>和</a:t>
            </a:r>
            <a:r>
              <a:rPr lang="en-US" altLang="zh-CN" sz="1400" dirty="0"/>
              <a:t>liabilities</a:t>
            </a:r>
          </a:p>
          <a:p>
            <a:pPr marL="742950" lvl="1" indent="-285750">
              <a:buFont typeface="Arial" panose="020B0604020202020204" pitchFamily="34" charset="0"/>
              <a:buChar char="•"/>
            </a:pPr>
            <a:r>
              <a:rPr lang="en-US" altLang="zh-CN" sz="1400" dirty="0"/>
              <a:t>Total Assets: = current </a:t>
            </a:r>
            <a:r>
              <a:rPr lang="en-US" altLang="zh-CN" sz="1400" dirty="0" err="1"/>
              <a:t>asset+otherassets+property</a:t>
            </a:r>
            <a:r>
              <a:rPr lang="en-US" altLang="zh-CN" sz="1400" dirty="0"/>
              <a:t> and </a:t>
            </a:r>
            <a:r>
              <a:rPr lang="en-US" altLang="zh-CN" sz="1400" dirty="0" err="1"/>
              <a:t>quipment</a:t>
            </a:r>
            <a:r>
              <a:rPr lang="en-US" altLang="zh-CN" sz="1400" dirty="0"/>
              <a:t>, cash, computers, cars, etc.</a:t>
            </a:r>
          </a:p>
          <a:p>
            <a:pPr marL="742950" lvl="1" indent="-285750">
              <a:buFont typeface="Arial" panose="020B0604020202020204" pitchFamily="34" charset="0"/>
              <a:buChar char="•"/>
            </a:pPr>
            <a:r>
              <a:rPr lang="en-US" altLang="zh-CN" sz="1400" dirty="0"/>
              <a:t>Total Liabilities: =</a:t>
            </a:r>
            <a:r>
              <a:rPr lang="en-US" altLang="zh-CN" sz="1400" dirty="0" err="1"/>
              <a:t>current+long-term+deffered</a:t>
            </a:r>
            <a:r>
              <a:rPr lang="en-US" altLang="zh-CN" sz="1400" dirty="0"/>
              <a:t> income </a:t>
            </a:r>
            <a:r>
              <a:rPr lang="en-US" altLang="zh-CN" sz="1400" dirty="0" err="1"/>
              <a:t>taxs</a:t>
            </a:r>
            <a:r>
              <a:rPr lang="en-US" altLang="zh-CN" sz="1400" dirty="0"/>
              <a:t>, loan</a:t>
            </a:r>
          </a:p>
          <a:p>
            <a:pPr marL="285750" indent="-285750">
              <a:buFont typeface="Arial" panose="020B0604020202020204" pitchFamily="34" charset="0"/>
              <a:buChar char="•"/>
            </a:pPr>
            <a:r>
              <a:rPr lang="en-US" altLang="zh-CN" sz="1400" dirty="0"/>
              <a:t>Income statement, </a:t>
            </a:r>
            <a:r>
              <a:rPr lang="zh-CN" altLang="en-US" sz="1400" dirty="0"/>
              <a:t>公司怎样挣钱花钱的</a:t>
            </a:r>
            <a:endParaRPr lang="en-US" altLang="zh-CN" sz="1400" dirty="0"/>
          </a:p>
          <a:p>
            <a:pPr marL="742950" lvl="1" indent="-285750">
              <a:buFont typeface="Arial" panose="020B0604020202020204" pitchFamily="34" charset="0"/>
              <a:buChar char="•"/>
            </a:pPr>
            <a:r>
              <a:rPr lang="zh-CN" altLang="en-US" sz="1400" dirty="0"/>
              <a:t>分</a:t>
            </a:r>
            <a:r>
              <a:rPr lang="en-US" altLang="zh-CN" sz="1400" dirty="0"/>
              <a:t>income</a:t>
            </a:r>
            <a:r>
              <a:rPr lang="zh-CN" altLang="en-US" sz="1400" dirty="0"/>
              <a:t>和</a:t>
            </a:r>
            <a:r>
              <a:rPr lang="en-US" altLang="zh-CN" sz="1400" dirty="0"/>
              <a:t>expenses</a:t>
            </a:r>
          </a:p>
          <a:p>
            <a:pPr marL="742950" lvl="1" indent="-285750">
              <a:buFont typeface="Arial" panose="020B0604020202020204" pitchFamily="34" charset="0"/>
              <a:buChar char="•"/>
            </a:pPr>
            <a:r>
              <a:rPr lang="en-US" altLang="zh-CN" sz="1400" dirty="0"/>
              <a:t>Net income, </a:t>
            </a:r>
            <a:r>
              <a:rPr lang="zh-CN" altLang="en-US" sz="1400" dirty="0"/>
              <a:t>主要看这个，如果不能每年稳定增长就不要投</a:t>
            </a:r>
            <a:endParaRPr lang="en-US" altLang="zh-CN" sz="1400" dirty="0"/>
          </a:p>
          <a:p>
            <a:pPr marL="285750" indent="-285750">
              <a:buFont typeface="Arial" panose="020B0604020202020204" pitchFamily="34" charset="0"/>
              <a:buChar char="•"/>
            </a:pPr>
            <a:r>
              <a:rPr lang="en-US" altLang="zh-CN" sz="1400" dirty="0"/>
              <a:t>Cash flow statement</a:t>
            </a:r>
          </a:p>
          <a:p>
            <a:pPr marL="742950" lvl="1" indent="-285750">
              <a:buFont typeface="Arial" panose="020B0604020202020204" pitchFamily="34" charset="0"/>
              <a:buChar char="•"/>
            </a:pPr>
            <a:r>
              <a:rPr lang="zh-CN" altLang="en-US" sz="1400" dirty="0"/>
              <a:t>在</a:t>
            </a:r>
            <a:r>
              <a:rPr lang="en-US" altLang="zh-CN" sz="1400" dirty="0"/>
              <a:t>net income</a:t>
            </a:r>
            <a:r>
              <a:rPr lang="zh-CN" altLang="en-US" sz="1400" dirty="0"/>
              <a:t>的明细中，会有</a:t>
            </a:r>
            <a:r>
              <a:rPr lang="en-US" altLang="zh-CN" sz="1400" dirty="0"/>
              <a:t>income</a:t>
            </a:r>
            <a:r>
              <a:rPr lang="zh-CN" altLang="en-US" sz="1400" dirty="0"/>
              <a:t>具体从哪里来的</a:t>
            </a:r>
            <a:endParaRPr lang="en-US" altLang="zh-CN" sz="1400" dirty="0"/>
          </a:p>
          <a:p>
            <a:pPr marL="742950" lvl="1" indent="-285750">
              <a:buFont typeface="Arial" panose="020B0604020202020204" pitchFamily="34" charset="0"/>
              <a:buChar char="•"/>
            </a:pPr>
            <a:r>
              <a:rPr lang="zh-CN" altLang="en-US" sz="1400" dirty="0"/>
              <a:t>除了</a:t>
            </a:r>
            <a:r>
              <a:rPr lang="en-US" altLang="zh-CN" sz="1400" dirty="0"/>
              <a:t>net income</a:t>
            </a:r>
            <a:r>
              <a:rPr lang="zh-CN" altLang="en-US" sz="1400" dirty="0"/>
              <a:t>还有其他，比如</a:t>
            </a:r>
            <a:r>
              <a:rPr lang="en-US" altLang="zh-CN" sz="1400" dirty="0"/>
              <a:t>financing activities</a:t>
            </a:r>
            <a:r>
              <a:rPr lang="zh-CN" altLang="en-US" sz="1400" dirty="0"/>
              <a:t>，会列出钱的流动</a:t>
            </a:r>
            <a:endParaRPr lang="en-US" altLang="zh-CN" sz="1400" dirty="0"/>
          </a:p>
          <a:p>
            <a:r>
              <a:rPr lang="zh-CN" altLang="en-US" sz="1400" dirty="0"/>
              <a:t>一个好的公司应该有</a:t>
            </a:r>
            <a:r>
              <a:rPr lang="en-US" altLang="zh-CN" sz="1400" dirty="0"/>
              <a:t>high net income growth,</a:t>
            </a:r>
            <a:r>
              <a:rPr lang="zh-CN" altLang="en-US" sz="1400" dirty="0"/>
              <a:t> </a:t>
            </a:r>
            <a:r>
              <a:rPr lang="en-US" altLang="zh-CN" sz="1400" dirty="0"/>
              <a:t>high</a:t>
            </a:r>
            <a:r>
              <a:rPr lang="zh-CN" altLang="en-US" sz="1400" dirty="0"/>
              <a:t> </a:t>
            </a:r>
            <a:r>
              <a:rPr lang="en-US" altLang="zh-CN" sz="1400" dirty="0"/>
              <a:t>level</a:t>
            </a:r>
            <a:r>
              <a:rPr lang="zh-CN" altLang="en-US" sz="1400" dirty="0"/>
              <a:t> </a:t>
            </a:r>
            <a:r>
              <a:rPr lang="en-US" altLang="zh-CN" sz="1400" dirty="0"/>
              <a:t>of</a:t>
            </a:r>
            <a:r>
              <a:rPr lang="zh-CN" altLang="en-US" sz="1400" dirty="0"/>
              <a:t> </a:t>
            </a:r>
            <a:r>
              <a:rPr lang="en-US" altLang="zh-CN" sz="1400" dirty="0"/>
              <a:t>assets</a:t>
            </a:r>
            <a:r>
              <a:rPr lang="zh-CN" altLang="en-US" sz="1400" dirty="0"/>
              <a:t> </a:t>
            </a:r>
            <a:r>
              <a:rPr lang="en-US" altLang="zh-CN" sz="1400" dirty="0"/>
              <a:t>relative to liabilities, </a:t>
            </a:r>
            <a:r>
              <a:rPr lang="zh-CN" altLang="en-US" sz="1400" dirty="0"/>
              <a:t>和</a:t>
            </a:r>
            <a:r>
              <a:rPr lang="en-US" altLang="zh-CN" sz="1400" dirty="0"/>
              <a:t>high degree of cash inflows</a:t>
            </a:r>
          </a:p>
          <a:p>
            <a:endParaRPr lang="en-US" altLang="zh-CN" sz="1400" dirty="0"/>
          </a:p>
        </p:txBody>
      </p:sp>
      <p:pic>
        <p:nvPicPr>
          <p:cNvPr id="14338" name="Picture 2" descr="Image result for operating profit net profit differ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7600" y="-299723"/>
            <a:ext cx="2579688" cy="203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122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0" y="0"/>
            <a:ext cx="5715000" cy="9571851"/>
          </a:xfrm>
          <a:prstGeom prst="rect">
            <a:avLst/>
          </a:prstGeom>
        </p:spPr>
        <p:txBody>
          <a:bodyPr wrap="square">
            <a:spAutoFit/>
          </a:bodyPr>
          <a:lstStyle/>
          <a:p>
            <a:r>
              <a:rPr lang="en-US" altLang="ja-JP" sz="1400" b="1" dirty="0">
                <a:solidFill>
                  <a:srgbClr val="FF0000"/>
                </a:solidFill>
              </a:rPr>
              <a:t>What Stock Markets Are (</a:t>
            </a:r>
            <a:r>
              <a:rPr lang="zh-CN" altLang="en-US" sz="1400" b="1" dirty="0">
                <a:solidFill>
                  <a:srgbClr val="FF0000"/>
                </a:solidFill>
              </a:rPr>
              <a:t>这个解释蛮简单，但引出一个新问题，为什么把</a:t>
            </a:r>
            <a:r>
              <a:rPr lang="en-US" altLang="zh-CN" sz="1400" b="1" dirty="0">
                <a:solidFill>
                  <a:srgbClr val="FF0000"/>
                </a:solidFill>
              </a:rPr>
              <a:t>share</a:t>
            </a:r>
            <a:r>
              <a:rPr lang="zh-CN" altLang="en-US" sz="1400" b="1" dirty="0">
                <a:solidFill>
                  <a:srgbClr val="FF0000"/>
                </a:solidFill>
              </a:rPr>
              <a:t>拿出来卖？</a:t>
            </a:r>
            <a:r>
              <a:rPr lang="en-US" altLang="ja-JP" sz="1400" b="1" dirty="0">
                <a:solidFill>
                  <a:srgbClr val="FF0000"/>
                </a:solidFill>
              </a:rPr>
              <a:t>)</a:t>
            </a:r>
          </a:p>
          <a:p>
            <a:r>
              <a:rPr lang="en-US" altLang="ja-JP" sz="1400" dirty="0"/>
              <a:t>Before you can understand why stock markets rise and fall, you need to understand what a stock market is. A stock market is a place where people come together to buy and sell ownership shares in a company. The value of a company, or its market capitalization, is the sum of all the ownership shares it has outstanding multiplied by the price of those shares. For example, Apple, Inc. (AAPL</a:t>
            </a:r>
          </a:p>
          <a:p>
            <a:r>
              <a:rPr lang="en-US" altLang="ja-JP" sz="1400" dirty="0"/>
              <a:t>) has 5.13 billion shares that trade at $178 a share as of January 2018—therefore Apple is worth $913 billion. (See also: Stocks Basics Tutorial.)</a:t>
            </a:r>
          </a:p>
          <a:p>
            <a:endParaRPr lang="en-US" altLang="ja-JP" sz="1400" dirty="0"/>
          </a:p>
          <a:p>
            <a:r>
              <a:rPr lang="zh-CN" altLang="en-US" sz="1400" b="1" dirty="0">
                <a:solidFill>
                  <a:srgbClr val="FF0000"/>
                </a:solidFill>
              </a:rPr>
              <a:t>公司的</a:t>
            </a:r>
            <a:r>
              <a:rPr lang="en-US" altLang="zh-CN" sz="1400" b="1" dirty="0">
                <a:solidFill>
                  <a:srgbClr val="FF0000"/>
                </a:solidFill>
              </a:rPr>
              <a:t>Stock price</a:t>
            </a:r>
            <a:r>
              <a:rPr lang="zh-CN" altLang="en-US" sz="1400" b="1" dirty="0">
                <a:solidFill>
                  <a:srgbClr val="FF0000"/>
                </a:solidFill>
              </a:rPr>
              <a:t>是怎么定的？</a:t>
            </a:r>
            <a:endParaRPr lang="en-US" altLang="ja-JP" sz="1400" b="1" dirty="0">
              <a:solidFill>
                <a:srgbClr val="FF0000"/>
              </a:solidFill>
            </a:endParaRPr>
          </a:p>
          <a:p>
            <a:r>
              <a:rPr lang="en-US" altLang="ja-JP" sz="1400" dirty="0"/>
              <a:t>The next piece to understand is what a company’s value represents. A company has stuff and it sells stuff. The stuff it has—buildings, machinery, patents, money in the bank, etc.—constitute its book value, or the amount of money a company would get if they sold all of that stuff at once. But companies are primarily in business of trying to make a profit, and in doing so they earn cash by selling products or services. So the value of a company has to do with </a:t>
            </a:r>
            <a:r>
              <a:rPr lang="en-US" altLang="ja-JP" sz="1400" b="1" dirty="0"/>
              <a:t>the stuff it owns now and the cash flows it will receive in the future</a:t>
            </a:r>
            <a:r>
              <a:rPr lang="en-US" altLang="ja-JP" sz="1400" dirty="0"/>
              <a:t>. The value of the stuff it owns now is fairly easy to determine, but the value of all the future cash flow streams is a bit trickier to nail down—and it is this piece that is responsible for market gyrations.</a:t>
            </a:r>
          </a:p>
          <a:p>
            <a:endParaRPr lang="en-US" altLang="ja-JP" sz="1400" dirty="0"/>
          </a:p>
          <a:p>
            <a:r>
              <a:rPr lang="en-US" altLang="ja-JP" sz="1400" dirty="0"/>
              <a:t>Cash Flows and </a:t>
            </a:r>
            <a:r>
              <a:rPr lang="en-US" altLang="ja-JP" sz="1400" b="1" dirty="0">
                <a:solidFill>
                  <a:srgbClr val="FF0000"/>
                </a:solidFill>
              </a:rPr>
              <a:t>Price-to-Earnings (P/E ratio</a:t>
            </a:r>
            <a:r>
              <a:rPr lang="zh-CN" altLang="en-US" sz="1400" b="1" dirty="0">
                <a:solidFill>
                  <a:srgbClr val="FF0000"/>
                </a:solidFill>
              </a:rPr>
              <a:t>的易懂解释</a:t>
            </a:r>
            <a:r>
              <a:rPr lang="en-US" altLang="ja-JP" sz="1400" b="1" dirty="0">
                <a:solidFill>
                  <a:srgbClr val="FF0000"/>
                </a:solidFill>
              </a:rPr>
              <a:t>)</a:t>
            </a:r>
          </a:p>
          <a:p>
            <a:r>
              <a:rPr lang="en-US" altLang="ja-JP" sz="1400" dirty="0"/>
              <a:t>Once an appropriate discount rate has been estimated, the hard part is to figure out what future cash flows will be—a month from now, a year from now, five years from now. Financial analysts try to figure these amounts out in a number of ways accounting for both company-specific factors and macro factors such as overall economic health. Fortunately, the stock market reflects the expectation of future cash flows in an easy to compute ratio of price to earnings, also known as the P/E ratio. A P/E ratio of 10x means that a company is being valued today at 10 times its current earnings. A P/E ratio of 20x for the same company would mean that given the same amount of earnings, the market is giving it twice as much value, indicating that those future cash flows are going to be larger.</a:t>
            </a:r>
          </a:p>
          <a:p>
            <a:endParaRPr lang="en-US" altLang="ja-JP" sz="1400" dirty="0"/>
          </a:p>
          <a:p>
            <a:r>
              <a:rPr lang="en-US" altLang="ja-JP" sz="1400" dirty="0"/>
              <a:t>So that’s basically it: stock markets are places where people buy and sell shares of companies, and these shares are valued in large part as a multiple of current earnings that represent the net present value of future cash flows. Because the future is unknown today, various peoples’ estimates will be different from one another, giving some a higher expected stock price and some a lower stock price. If the current price is lower than the expected price, people will buy it. If it is higher, people will sell it. And this is the stock market.</a:t>
            </a:r>
          </a:p>
        </p:txBody>
      </p:sp>
    </p:spTree>
    <p:extLst>
      <p:ext uri="{BB962C8B-B14F-4D97-AF65-F5344CB8AC3E}">
        <p14:creationId xmlns:p14="http://schemas.microsoft.com/office/powerpoint/2010/main" val="601941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1"/>
            <a:ext cx="5677813" cy="11510843"/>
          </a:xfrm>
          <a:prstGeom prst="rect">
            <a:avLst/>
          </a:prstGeom>
          <a:noFill/>
        </p:spPr>
        <p:txBody>
          <a:bodyPr wrap="square" rtlCol="0">
            <a:spAutoFit/>
          </a:bodyPr>
          <a:lstStyle/>
          <a:p>
            <a:r>
              <a:rPr kumimoji="1" lang="en-US" altLang="zh-CN" sz="1400" dirty="0"/>
              <a:t>Additional Reading: </a:t>
            </a:r>
            <a:r>
              <a:rPr kumimoji="1" lang="en-US" altLang="zh-CN" sz="1400" b="1" dirty="0">
                <a:solidFill>
                  <a:srgbClr val="FF0000"/>
                </a:solidFill>
              </a:rPr>
              <a:t>A case study of stock market</a:t>
            </a:r>
          </a:p>
          <a:p>
            <a:r>
              <a:rPr lang="en-US" altLang="ja-JP" sz="1400" dirty="0"/>
              <a:t>Why Stock Markets Fall—And Why They Fell in Early 2016</a:t>
            </a:r>
          </a:p>
          <a:p>
            <a:r>
              <a:rPr lang="en-US" altLang="ja-JP" sz="1400" dirty="0"/>
              <a:t>When an economy is growing, people are spending and profits are rising. Companies invest in projects, expand their businesses and hire more people. Investors are optimistic and expectations of future cash flows rise, and stocks enter a bull market.</a:t>
            </a:r>
          </a:p>
          <a:p>
            <a:r>
              <a:rPr lang="en-US" altLang="ja-JP" sz="1400" dirty="0"/>
              <a:t>Simply put, stock markets fall when expectations of future cash flows decrease, making the prices of companies seem too high, therefore causing people to sell shares. If many more people come to this decision than there are people to buy those shares, the price will fall until it reaches a level where people will begin to believe that they are fairly valued.</a:t>
            </a:r>
          </a:p>
          <a:p>
            <a:r>
              <a:rPr lang="en-US" altLang="ja-JP" sz="1400" dirty="0"/>
              <a:t>China, Actually</a:t>
            </a:r>
          </a:p>
          <a:p>
            <a:r>
              <a:rPr lang="en-US" altLang="ja-JP" sz="1400" dirty="0"/>
              <a:t>Let’s look at China. A lot of the blame for the 2016 global market declines was related to weakness in the Chinese economy and a crash in Chinese stocks. Weak demand from China not only reduced expected future profits from Chinese companies but also from global corporations who do business with China, and this has a ripple effect. American companies that produce commodities or products that are exported to China see lower earnings. American banks that lend to those companies see their profits fall as those loans become more risky. Expectations about future cash flows fall and stock prices will follow suit. (See also: China’s Stock Markets vs U.S. Stock Markets.)</a:t>
            </a:r>
          </a:p>
          <a:p>
            <a:r>
              <a:rPr lang="en-US" altLang="ja-JP" sz="1400" dirty="0"/>
              <a:t>China’s stock market rose dramatically over the years leading up to 2016 as investors believed that Chinese economic growth would keep on expanding at a rapid pace. The average P/E ratio for the Shanghai market rose to around 50x earnings, and the tech-heavy </a:t>
            </a:r>
            <a:r>
              <a:rPr lang="en-US" altLang="ja-JP" sz="1400" dirty="0" err="1"/>
              <a:t>Shenzen</a:t>
            </a:r>
            <a:r>
              <a:rPr lang="en-US" altLang="ja-JP" sz="1400" dirty="0"/>
              <a:t> index rose to a P/E of over 100x. The P/E ratio for the Nasdaq composite before the dot-com bubble burst was as high as 175x in March 2000. To put this into perspective, the average P/E ratio for U.S. stocks historically has been around 15.6x.</a:t>
            </a:r>
          </a:p>
          <a:p>
            <a:r>
              <a:rPr lang="en-US" altLang="ja-JP" sz="1400" dirty="0"/>
              <a:t>In order to restore more realistic P/E ratios based on more realistic expectations of growth and future cash flows, stock prices needed to fall. And they needed to fall until that ratio begins to make sense.</a:t>
            </a:r>
          </a:p>
          <a:p>
            <a:r>
              <a:rPr lang="en-US" altLang="ja-JP" sz="1400" dirty="0"/>
              <a:t>We also had a very low </a:t>
            </a:r>
            <a:r>
              <a:rPr lang="en-US" altLang="ja-JP" sz="1400" b="1" dirty="0"/>
              <a:t>interest rate </a:t>
            </a:r>
            <a:r>
              <a:rPr lang="en-US" altLang="ja-JP" sz="1400" dirty="0"/>
              <a:t>environment for a record amount of time, which made borrowing cheaper and easier for companies to expand their operations. Low interest rates, however, can cause them to take on too much risk and expand more rapidly than is justified. When the Federal Reserve began raising interest rates in December 2015, the cost of borrowing increased and took a bite out of profits, reducing future cash flows. Rising interest rates also have the effect of increasing the rate used to discount cash flows, making $1 earned next year worth less today than given a lower rate of interest.</a:t>
            </a:r>
          </a:p>
          <a:p>
            <a:r>
              <a:rPr lang="en-US" altLang="ja-JP" sz="1400" dirty="0"/>
              <a:t>Another factor is that people are not always rational—especially when it comes to money and investments. Rather than an orderly drop in price to restore some fundamental level of price to earnings, people often overreact and panic. When there is panic, there is fear, irrational behavior spreads and markets collapse. Expectations about future cash flows essentially drop to zero and people become more concerned with converting investments into cash as quickly as possible.</a:t>
            </a:r>
          </a:p>
          <a:p>
            <a:r>
              <a:rPr lang="en-US" altLang="ja-JP" sz="1400" dirty="0"/>
              <a:t>The Bottom Line</a:t>
            </a:r>
          </a:p>
          <a:p>
            <a:r>
              <a:rPr lang="en-US" altLang="ja-JP" sz="1400" dirty="0"/>
              <a:t>Of course, panic doesn’t last forever, and ultimately smart investors see oversold price levels as buying opportunities when company values go “on sale."</a:t>
            </a:r>
          </a:p>
        </p:txBody>
      </p:sp>
    </p:spTree>
    <p:extLst>
      <p:ext uri="{BB962C8B-B14F-4D97-AF65-F5344CB8AC3E}">
        <p14:creationId xmlns:p14="http://schemas.microsoft.com/office/powerpoint/2010/main" val="211040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A5C2DDE-5199-4DBB-ACD3-E82644E46320}"/>
              </a:ext>
            </a:extLst>
          </p:cNvPr>
          <p:cNvSpPr txBox="1"/>
          <p:nvPr/>
        </p:nvSpPr>
        <p:spPr>
          <a:xfrm>
            <a:off x="0" y="-36512"/>
            <a:ext cx="5715000" cy="8402300"/>
          </a:xfrm>
          <a:prstGeom prst="rect">
            <a:avLst/>
          </a:prstGeom>
          <a:noFill/>
        </p:spPr>
        <p:txBody>
          <a:bodyPr wrap="square" rtlCol="0">
            <a:spAutoFit/>
          </a:bodyPr>
          <a:lstStyle/>
          <a:p>
            <a:r>
              <a:rPr lang="en-US" dirty="0"/>
              <a:t>Something about </a:t>
            </a:r>
            <a:r>
              <a:rPr lang="en-US" b="1" dirty="0">
                <a:solidFill>
                  <a:srgbClr val="FF0000"/>
                </a:solidFill>
              </a:rPr>
              <a:t>finance</a:t>
            </a:r>
            <a:r>
              <a:rPr lang="en-US" dirty="0"/>
              <a:t>,</a:t>
            </a:r>
          </a:p>
          <a:p>
            <a:pPr marL="285750" indent="-285750">
              <a:buFont typeface="Arial" panose="020B0604020202020204" pitchFamily="34" charset="0"/>
              <a:buChar char="•"/>
            </a:pPr>
            <a:r>
              <a:rPr lang="en-US" b="1" dirty="0">
                <a:solidFill>
                  <a:srgbClr val="FF0000"/>
                </a:solidFill>
              </a:rPr>
              <a:t>FICC</a:t>
            </a:r>
            <a:r>
              <a:rPr lang="en-US" dirty="0"/>
              <a:t> (Fixed Income Currencies and Commodities): </a:t>
            </a:r>
            <a:r>
              <a:rPr lang="zh-CN" altLang="en-US" dirty="0"/>
              <a:t>更大的范畴是</a:t>
            </a:r>
            <a:r>
              <a:rPr lang="en-US" altLang="zh-CN" dirty="0"/>
              <a:t>Fixed</a:t>
            </a:r>
            <a:r>
              <a:rPr lang="zh-CN" altLang="en-US" dirty="0"/>
              <a:t> </a:t>
            </a:r>
            <a:r>
              <a:rPr lang="en-US" altLang="zh-CN" dirty="0"/>
              <a:t>Income securities</a:t>
            </a:r>
            <a:r>
              <a:rPr lang="zh-CN" altLang="en-US" dirty="0"/>
              <a:t>，比如说</a:t>
            </a:r>
            <a:r>
              <a:rPr lang="en-US" altLang="zh-CN" dirty="0"/>
              <a:t>bonds</a:t>
            </a:r>
            <a:r>
              <a:rPr lang="zh-CN" altLang="en-US" dirty="0"/>
              <a:t>。</a:t>
            </a:r>
            <a:r>
              <a:rPr lang="en-US" altLang="zh-CN" dirty="0"/>
              <a:t>A bond is an investment product that is issued by corporate and governmental entities to raise capital to finance and expand their operations and projects. The borrower, or issuer, promises to pay interest, called the coupon, on an annual or semi-annual basis until a set date. The issuer returns the principal amount, also called the face or par value, to the investor on the maturity date.</a:t>
            </a:r>
          </a:p>
          <a:p>
            <a:pPr marL="285750" indent="-285750">
              <a:buFont typeface="Arial" panose="020B0604020202020204" pitchFamily="34" charset="0"/>
              <a:buChar char="•"/>
            </a:pPr>
            <a:r>
              <a:rPr lang="en-US" altLang="zh-CN" dirty="0"/>
              <a:t>Underlying: </a:t>
            </a:r>
            <a:r>
              <a:rPr lang="zh-CN" altLang="en-US" dirty="0"/>
              <a:t>在股票而言，就是当前该股票股价；更加广义而言，就是影响一个</a:t>
            </a:r>
            <a:r>
              <a:rPr lang="en-US" altLang="zh-CN" dirty="0"/>
              <a:t>financial asset</a:t>
            </a:r>
            <a:r>
              <a:rPr lang="zh-CN" altLang="en-US" dirty="0"/>
              <a:t>价值的因素</a:t>
            </a:r>
            <a:endParaRPr lang="en-US" altLang="zh-CN" dirty="0"/>
          </a:p>
          <a:p>
            <a:pPr marL="285750" indent="-285750">
              <a:buFont typeface="Arial" panose="020B0604020202020204" pitchFamily="34" charset="0"/>
              <a:buChar char="•"/>
            </a:pPr>
            <a:r>
              <a:rPr lang="en-US" altLang="zh-CN" b="1" dirty="0">
                <a:solidFill>
                  <a:srgbClr val="FF0000"/>
                </a:solidFill>
              </a:rPr>
              <a:t>Asset</a:t>
            </a:r>
            <a:r>
              <a:rPr lang="en-US" altLang="zh-CN" dirty="0"/>
              <a:t> vs. </a:t>
            </a:r>
            <a:r>
              <a:rPr lang="en-US" altLang="zh-CN" b="1" dirty="0">
                <a:solidFill>
                  <a:srgbClr val="FF0000"/>
                </a:solidFill>
              </a:rPr>
              <a:t>derivatives</a:t>
            </a:r>
            <a:r>
              <a:rPr lang="en-US" altLang="zh-CN" dirty="0"/>
              <a:t>: </a:t>
            </a:r>
            <a:r>
              <a:rPr lang="zh-CN" altLang="en-US" dirty="0"/>
              <a:t>正常股票买卖是</a:t>
            </a:r>
            <a:r>
              <a:rPr lang="en-US" altLang="zh-CN" dirty="0"/>
              <a:t>asset</a:t>
            </a:r>
            <a:r>
              <a:rPr lang="zh-CN" altLang="en-US" dirty="0"/>
              <a:t>，</a:t>
            </a:r>
            <a:r>
              <a:rPr lang="en-US" altLang="zh-CN" dirty="0"/>
              <a:t>derivatives</a:t>
            </a:r>
            <a:r>
              <a:rPr lang="zh-CN" altLang="en-US" dirty="0"/>
              <a:t>是指某些基于</a:t>
            </a:r>
            <a:r>
              <a:rPr lang="en-US" altLang="zh-CN" dirty="0"/>
              <a:t>asset</a:t>
            </a:r>
            <a:r>
              <a:rPr lang="zh-CN" altLang="en-US" dirty="0"/>
              <a:t>的买卖，比如</a:t>
            </a:r>
            <a:r>
              <a:rPr lang="en-US" altLang="zh-CN" dirty="0"/>
              <a:t>future contract</a:t>
            </a:r>
            <a:r>
              <a:rPr lang="zh-CN" altLang="en-US" dirty="0"/>
              <a:t>。比如一个人</a:t>
            </a:r>
            <a:r>
              <a:rPr lang="en-US" altLang="zh-CN" dirty="0"/>
              <a:t>A</a:t>
            </a:r>
            <a:r>
              <a:rPr lang="zh-CN" altLang="en-US" dirty="0"/>
              <a:t>有</a:t>
            </a:r>
            <a:r>
              <a:rPr lang="en-US" altLang="zh-CN" dirty="0"/>
              <a:t>100</a:t>
            </a:r>
            <a:r>
              <a:rPr lang="zh-CN" altLang="en-US" dirty="0"/>
              <a:t>股</a:t>
            </a:r>
            <a:r>
              <a:rPr lang="en-US" altLang="zh-CN" dirty="0"/>
              <a:t>Pana</a:t>
            </a:r>
            <a:r>
              <a:rPr lang="zh-CN" altLang="en-US" dirty="0"/>
              <a:t>的股票，现在价钱</a:t>
            </a:r>
            <a:r>
              <a:rPr lang="en-US" altLang="zh-CN" dirty="0"/>
              <a:t>100</a:t>
            </a:r>
            <a:r>
              <a:rPr lang="zh-CN" altLang="en-US" dirty="0"/>
              <a:t>元每股；</a:t>
            </a:r>
            <a:r>
              <a:rPr lang="en-US" altLang="zh-CN" dirty="0"/>
              <a:t>A</a:t>
            </a:r>
            <a:r>
              <a:rPr lang="zh-CN" altLang="en-US" dirty="0"/>
              <a:t>害怕</a:t>
            </a:r>
            <a:r>
              <a:rPr lang="en-US" altLang="zh-CN" dirty="0"/>
              <a:t>Pana</a:t>
            </a:r>
            <a:r>
              <a:rPr lang="zh-CN" altLang="en-US" dirty="0"/>
              <a:t>股票会跌，但有一个人</a:t>
            </a:r>
            <a:r>
              <a:rPr lang="en-US" altLang="zh-CN" dirty="0"/>
              <a:t>B</a:t>
            </a:r>
            <a:r>
              <a:rPr lang="zh-CN" altLang="en-US" dirty="0"/>
              <a:t>觉得</a:t>
            </a:r>
            <a:r>
              <a:rPr lang="en-US" altLang="zh-CN" dirty="0"/>
              <a:t>Pana</a:t>
            </a:r>
            <a:r>
              <a:rPr lang="zh-CN" altLang="en-US" dirty="0"/>
              <a:t>股票会涨；</a:t>
            </a:r>
            <a:r>
              <a:rPr lang="en-US" altLang="zh-CN" dirty="0"/>
              <a:t>A</a:t>
            </a:r>
            <a:r>
              <a:rPr lang="zh-CN" altLang="en-US" dirty="0"/>
              <a:t>和</a:t>
            </a:r>
            <a:r>
              <a:rPr lang="en-US" altLang="zh-CN" dirty="0"/>
              <a:t>B</a:t>
            </a:r>
            <a:r>
              <a:rPr lang="zh-CN" altLang="en-US" dirty="0"/>
              <a:t>可以结成一个</a:t>
            </a:r>
            <a:r>
              <a:rPr lang="en-US" altLang="zh-CN" dirty="0"/>
              <a:t>future contract</a:t>
            </a:r>
            <a:r>
              <a:rPr lang="zh-CN" altLang="en-US" dirty="0"/>
              <a:t>，约定一年后，不管</a:t>
            </a:r>
            <a:r>
              <a:rPr lang="en-US" altLang="zh-CN" dirty="0"/>
              <a:t>Pana</a:t>
            </a:r>
            <a:r>
              <a:rPr lang="zh-CN" altLang="en-US" dirty="0"/>
              <a:t>股票会怎么变动，</a:t>
            </a:r>
            <a:r>
              <a:rPr lang="en-US" altLang="zh-CN" dirty="0"/>
              <a:t>B</a:t>
            </a:r>
            <a:r>
              <a:rPr lang="zh-CN" altLang="en-US" dirty="0"/>
              <a:t>都会以每股</a:t>
            </a:r>
            <a:r>
              <a:rPr lang="en-US" altLang="zh-CN" dirty="0"/>
              <a:t>105</a:t>
            </a:r>
            <a:r>
              <a:rPr lang="zh-CN" altLang="en-US" dirty="0"/>
              <a:t>元的价钱从</a:t>
            </a:r>
            <a:r>
              <a:rPr lang="en-US" altLang="zh-CN" dirty="0"/>
              <a:t>A</a:t>
            </a:r>
            <a:r>
              <a:rPr lang="zh-CN" altLang="en-US" dirty="0"/>
              <a:t>买走全部股票；这样的话比如一年后</a:t>
            </a:r>
            <a:r>
              <a:rPr lang="en-US" altLang="zh-CN" dirty="0"/>
              <a:t>Pana</a:t>
            </a:r>
            <a:r>
              <a:rPr lang="zh-CN" altLang="en-US" dirty="0"/>
              <a:t>股票涨到</a:t>
            </a:r>
            <a:r>
              <a:rPr lang="en-US" altLang="zh-CN" dirty="0"/>
              <a:t>120</a:t>
            </a:r>
            <a:r>
              <a:rPr lang="zh-CN" altLang="en-US" dirty="0"/>
              <a:t>元，</a:t>
            </a:r>
            <a:r>
              <a:rPr lang="en-US" altLang="zh-CN" dirty="0"/>
              <a:t>B</a:t>
            </a:r>
            <a:r>
              <a:rPr lang="zh-CN" altLang="en-US" dirty="0"/>
              <a:t>就可以以很低的价钱买走</a:t>
            </a:r>
            <a:r>
              <a:rPr lang="en-US" altLang="zh-CN" dirty="0"/>
              <a:t>A</a:t>
            </a:r>
            <a:r>
              <a:rPr lang="zh-CN" altLang="en-US" dirty="0"/>
              <a:t>的股票。</a:t>
            </a:r>
            <a:endParaRPr lang="en-US" altLang="zh-CN" dirty="0"/>
          </a:p>
          <a:p>
            <a:pPr marL="285750" indent="-285750">
              <a:buFont typeface="Arial" panose="020B0604020202020204" pitchFamily="34" charset="0"/>
              <a:buChar char="•"/>
            </a:pPr>
            <a:r>
              <a:rPr lang="en-US" altLang="zh-CN" b="1" dirty="0">
                <a:solidFill>
                  <a:srgbClr val="FF0000"/>
                </a:solidFill>
              </a:rPr>
              <a:t>Synthetic</a:t>
            </a:r>
            <a:r>
              <a:rPr lang="en-US" altLang="zh-CN" dirty="0"/>
              <a:t>:</a:t>
            </a:r>
            <a:r>
              <a:rPr lang="ja-JP" altLang="en-US" dirty="0"/>
              <a:t> </a:t>
            </a:r>
            <a:r>
              <a:rPr lang="en-US" altLang="ja-JP" dirty="0"/>
              <a:t>?</a:t>
            </a:r>
            <a:endParaRPr lang="en-US" altLang="zh-CN" dirty="0"/>
          </a:p>
          <a:p>
            <a:pPr marL="285750" indent="-285750">
              <a:buFont typeface="Arial" panose="020B0604020202020204" pitchFamily="34" charset="0"/>
              <a:buChar char="•"/>
            </a:pPr>
            <a:r>
              <a:rPr lang="en-US" altLang="zh-CN" b="1" dirty="0">
                <a:solidFill>
                  <a:srgbClr val="FF0000"/>
                </a:solidFill>
              </a:rPr>
              <a:t>Financial instrument</a:t>
            </a:r>
            <a:r>
              <a:rPr lang="en-US" altLang="zh-CN" dirty="0"/>
              <a:t>: cash, equity</a:t>
            </a:r>
            <a:r>
              <a:rPr lang="zh-CN" altLang="en-US" dirty="0"/>
              <a:t>等</a:t>
            </a:r>
            <a:endParaRPr lang="en-US" altLang="zh-CN" dirty="0"/>
          </a:p>
          <a:p>
            <a:pPr marL="285750" indent="-285750">
              <a:buFont typeface="Arial" panose="020B0604020202020204" pitchFamily="34" charset="0"/>
              <a:buChar char="•"/>
            </a:pPr>
            <a:r>
              <a:rPr lang="en-US" altLang="zh-CN" b="1" dirty="0">
                <a:solidFill>
                  <a:srgbClr val="FF0000"/>
                </a:solidFill>
              </a:rPr>
              <a:t>Appreciate</a:t>
            </a:r>
            <a:r>
              <a:rPr lang="en-US" altLang="zh-CN" dirty="0"/>
              <a:t>: finance</a:t>
            </a:r>
            <a:r>
              <a:rPr lang="zh-CN" altLang="en-US" dirty="0"/>
              <a:t>用语，表示价格涨了，比如股价涨了</a:t>
            </a:r>
            <a:endParaRPr lang="en-US" altLang="zh-CN" dirty="0"/>
          </a:p>
          <a:p>
            <a:pPr marL="285750" indent="-285750">
              <a:buFont typeface="Arial" panose="020B0604020202020204" pitchFamily="34" charset="0"/>
              <a:buChar char="•"/>
            </a:pPr>
            <a:r>
              <a:rPr lang="en-US" altLang="zh-CN" b="1" dirty="0">
                <a:solidFill>
                  <a:srgbClr val="FF0000"/>
                </a:solidFill>
              </a:rPr>
              <a:t>Depreciate</a:t>
            </a:r>
            <a:r>
              <a:rPr lang="en-US" altLang="zh-CN" dirty="0"/>
              <a:t>: </a:t>
            </a:r>
            <a:r>
              <a:rPr lang="zh-CN" altLang="en-US" dirty="0"/>
              <a:t>股价跌了</a:t>
            </a:r>
            <a:endParaRPr lang="en-US" altLang="zh-CN" dirty="0"/>
          </a:p>
          <a:p>
            <a:pPr marL="285750" indent="-285750">
              <a:buFont typeface="Arial" panose="020B0604020202020204" pitchFamily="34" charset="0"/>
              <a:buChar char="•"/>
            </a:pPr>
            <a:r>
              <a:rPr lang="en-US" altLang="zh-CN" b="1" dirty="0">
                <a:solidFill>
                  <a:srgbClr val="FF0000"/>
                </a:solidFill>
              </a:rPr>
              <a:t>OTC</a:t>
            </a:r>
            <a:r>
              <a:rPr lang="en-US" altLang="zh-CN" dirty="0"/>
              <a:t>: Over the Counter, </a:t>
            </a:r>
            <a:r>
              <a:rPr lang="zh-CN" altLang="en-US" dirty="0"/>
              <a:t>有些小公司没有被列在</a:t>
            </a:r>
            <a:r>
              <a:rPr lang="en-US" altLang="zh-CN" dirty="0"/>
              <a:t>NYSE</a:t>
            </a:r>
            <a:r>
              <a:rPr lang="zh-CN" altLang="en-US" dirty="0"/>
              <a:t>等大</a:t>
            </a:r>
            <a:r>
              <a:rPr lang="en-US" altLang="zh-CN" dirty="0"/>
              <a:t>index</a:t>
            </a:r>
            <a:r>
              <a:rPr lang="zh-CN" altLang="en-US" dirty="0"/>
              <a:t>上，</a:t>
            </a:r>
            <a:r>
              <a:rPr lang="en-US" altLang="zh-CN" dirty="0"/>
              <a:t>OTC</a:t>
            </a:r>
            <a:r>
              <a:rPr lang="zh-CN" altLang="en-US" dirty="0"/>
              <a:t>为这些小公司提供股票交易平台</a:t>
            </a:r>
            <a:r>
              <a:rPr lang="en-US" altLang="zh-CN" dirty="0"/>
              <a:t>; </a:t>
            </a:r>
            <a:r>
              <a:rPr lang="zh-CN" altLang="en-US" dirty="0"/>
              <a:t>非处方药也是</a:t>
            </a:r>
            <a:r>
              <a:rPr lang="en-US" altLang="zh-CN" dirty="0"/>
              <a:t>OTC</a:t>
            </a:r>
            <a:r>
              <a:rPr lang="zh-CN" altLang="en-US" dirty="0"/>
              <a:t>，不用大夫开，直接可以买</a:t>
            </a:r>
            <a:endParaRPr lang="en-US" altLang="zh-CN" dirty="0"/>
          </a:p>
        </p:txBody>
      </p:sp>
      <p:pic>
        <p:nvPicPr>
          <p:cNvPr id="5122" name="Picture 2"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7422" y="29668"/>
            <a:ext cx="8151813" cy="601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67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5715000" cy="5909310"/>
          </a:xfrm>
          <a:prstGeom prst="rect">
            <a:avLst/>
          </a:prstGeom>
          <a:noFill/>
        </p:spPr>
        <p:txBody>
          <a:bodyPr wrap="square" rtlCol="0">
            <a:spAutoFit/>
          </a:bodyPr>
          <a:lstStyle/>
          <a:p>
            <a:r>
              <a:rPr lang="en-US" altLang="ja-JP" dirty="0"/>
              <a:t>Funds</a:t>
            </a:r>
            <a:r>
              <a:rPr lang="zh-CN" altLang="en-US" dirty="0"/>
              <a:t>分类</a:t>
            </a:r>
            <a:r>
              <a:rPr lang="en-US" altLang="zh-CN" dirty="0"/>
              <a:t>:</a:t>
            </a:r>
          </a:p>
          <a:p>
            <a:r>
              <a:rPr lang="zh-CN" altLang="en-US" dirty="0"/>
              <a:t>一般分为两类，</a:t>
            </a:r>
            <a:r>
              <a:rPr lang="en-US" altLang="zh-CN" dirty="0"/>
              <a:t>Hedge Fund</a:t>
            </a:r>
            <a:r>
              <a:rPr lang="zh-CN" altLang="en-US" dirty="0"/>
              <a:t>和</a:t>
            </a:r>
            <a:r>
              <a:rPr lang="en-US" altLang="zh-CN" dirty="0"/>
              <a:t>Mutual fund</a:t>
            </a:r>
          </a:p>
          <a:p>
            <a:pPr marL="285750" indent="-285750">
              <a:buFont typeface="Arial" panose="020B0604020202020204" pitchFamily="34" charset="0"/>
              <a:buChar char="•"/>
            </a:pPr>
            <a:r>
              <a:rPr kumimoji="1" lang="en-US" altLang="ja-JP" b="1" dirty="0">
                <a:solidFill>
                  <a:srgbClr val="FF0000"/>
                </a:solidFill>
              </a:rPr>
              <a:t>Hedge fund</a:t>
            </a:r>
            <a:r>
              <a:rPr kumimoji="1" lang="en-US" altLang="ja-JP" dirty="0"/>
              <a:t>: </a:t>
            </a:r>
            <a:r>
              <a:rPr kumimoji="1" lang="zh-CN" altLang="en-US" dirty="0"/>
              <a:t>汉语名应该叫私募，</a:t>
            </a:r>
            <a:r>
              <a:rPr kumimoji="1" lang="ja-JP" altLang="en-US"/>
              <a:t>也叫</a:t>
            </a:r>
            <a:r>
              <a:rPr kumimoji="1" lang="ja-JP" altLang="en-US" b="1">
                <a:solidFill>
                  <a:srgbClr val="FF0000"/>
                </a:solidFill>
              </a:rPr>
              <a:t>对冲基金</a:t>
            </a:r>
            <a:endParaRPr kumimoji="1" lang="en-US" altLang="zh-CN" b="1" dirty="0">
              <a:solidFill>
                <a:srgbClr val="FF0000"/>
              </a:solidFill>
            </a:endParaRPr>
          </a:p>
          <a:p>
            <a:pPr marL="742950" lvl="1" indent="-285750">
              <a:buFont typeface="Arial" panose="020B0604020202020204" pitchFamily="34" charset="0"/>
              <a:buChar char="•"/>
            </a:pPr>
            <a:r>
              <a:rPr lang="zh-CN" altLang="en-US" dirty="0"/>
              <a:t>就美国而言，没有被</a:t>
            </a:r>
            <a:r>
              <a:rPr lang="en-US" altLang="zh-CN" dirty="0"/>
              <a:t>SEC</a:t>
            </a:r>
            <a:r>
              <a:rPr lang="zh-CN" altLang="en-US" dirty="0"/>
              <a:t>管理</a:t>
            </a:r>
            <a:endParaRPr lang="en-US" altLang="zh-CN" dirty="0"/>
          </a:p>
          <a:p>
            <a:pPr marL="742950" lvl="1" indent="-285750">
              <a:buFont typeface="Arial" panose="020B0604020202020204" pitchFamily="34" charset="0"/>
              <a:buChar char="•"/>
            </a:pPr>
            <a:r>
              <a:rPr lang="zh-CN" altLang="en-US" dirty="0"/>
              <a:t>用的</a:t>
            </a:r>
            <a:r>
              <a:rPr lang="en-US" altLang="zh-CN" dirty="0"/>
              <a:t>technique</a:t>
            </a:r>
            <a:r>
              <a:rPr lang="zh-CN" altLang="en-US" dirty="0"/>
              <a:t>和</a:t>
            </a:r>
            <a:r>
              <a:rPr lang="en-US" altLang="zh-CN" dirty="0"/>
              <a:t>mutual fund</a:t>
            </a:r>
            <a:r>
              <a:rPr lang="zh-CN" altLang="en-US" dirty="0"/>
              <a:t>不同，经常</a:t>
            </a:r>
            <a:r>
              <a:rPr lang="zh-CN" altLang="en-US" b="1" dirty="0"/>
              <a:t>借钱买卖股票</a:t>
            </a:r>
            <a:r>
              <a:rPr lang="zh-CN" altLang="en-US" dirty="0"/>
              <a:t>，以使收益最大化 </a:t>
            </a:r>
            <a:r>
              <a:rPr lang="en-US" altLang="zh-CN" dirty="0"/>
              <a:t>(</a:t>
            </a:r>
            <a:r>
              <a:rPr lang="zh-CN" altLang="en-US" dirty="0"/>
              <a:t>这技巧叫</a:t>
            </a:r>
            <a:r>
              <a:rPr lang="en-US" altLang="zh-CN" b="1" dirty="0"/>
              <a:t>leverage</a:t>
            </a:r>
            <a:r>
              <a:rPr lang="en-US" altLang="zh-CN" dirty="0"/>
              <a:t>)</a:t>
            </a:r>
          </a:p>
          <a:p>
            <a:pPr marL="742950" lvl="1" indent="-285750">
              <a:buFont typeface="Arial" panose="020B0604020202020204" pitchFamily="34" charset="0"/>
              <a:buChar char="•"/>
            </a:pPr>
            <a:r>
              <a:rPr lang="zh-CN" altLang="en-US" dirty="0"/>
              <a:t>经常投资 </a:t>
            </a:r>
            <a:r>
              <a:rPr lang="en-US" altLang="zh-CN" dirty="0"/>
              <a:t>derivatives</a:t>
            </a:r>
          </a:p>
          <a:p>
            <a:pPr marL="742950" lvl="1" indent="-285750">
              <a:buFont typeface="Arial" panose="020B0604020202020204" pitchFamily="34" charset="0"/>
              <a:buChar char="•"/>
            </a:pPr>
            <a:r>
              <a:rPr lang="zh-CN" altLang="en-US" dirty="0"/>
              <a:t>一般是“死期投资”，不能随时出入</a:t>
            </a:r>
            <a:r>
              <a:rPr lang="en-US" altLang="zh-CN" dirty="0"/>
              <a:t>fund (</a:t>
            </a:r>
            <a:r>
              <a:rPr lang="zh-CN" altLang="en-US" dirty="0"/>
              <a:t>比如说一投就是</a:t>
            </a:r>
            <a:r>
              <a:rPr lang="en-US" altLang="zh-CN" dirty="0"/>
              <a:t>5</a:t>
            </a:r>
            <a:r>
              <a:rPr lang="zh-CN" altLang="en-US" dirty="0"/>
              <a:t>年</a:t>
            </a:r>
            <a:r>
              <a:rPr lang="en-US" altLang="zh-CN" dirty="0"/>
              <a:t>)</a:t>
            </a:r>
          </a:p>
          <a:p>
            <a:pPr marL="742950" lvl="1" indent="-285750">
              <a:buFont typeface="Arial" panose="020B0604020202020204" pitchFamily="34" charset="0"/>
              <a:buChar char="•"/>
            </a:pPr>
            <a:r>
              <a:rPr lang="zh-CN" altLang="en-US" dirty="0"/>
              <a:t>能入</a:t>
            </a:r>
            <a:r>
              <a:rPr lang="en-US" altLang="zh-CN" dirty="0"/>
              <a:t>hedge fund</a:t>
            </a:r>
            <a:r>
              <a:rPr lang="zh-CN" altLang="en-US" dirty="0"/>
              <a:t>的一般是很有钱的人或者</a:t>
            </a:r>
            <a:r>
              <a:rPr lang="en-US" altLang="zh-CN" dirty="0"/>
              <a:t>institutes</a:t>
            </a:r>
            <a:endParaRPr kumimoji="1" lang="en-US" altLang="ja-JP" dirty="0"/>
          </a:p>
          <a:p>
            <a:pPr marL="285750" indent="-285750">
              <a:buFont typeface="Arial" panose="020B0604020202020204" pitchFamily="34" charset="0"/>
              <a:buChar char="•"/>
            </a:pPr>
            <a:r>
              <a:rPr kumimoji="1" lang="en-US" altLang="zh-CN" b="1" dirty="0">
                <a:solidFill>
                  <a:srgbClr val="FF0000"/>
                </a:solidFill>
              </a:rPr>
              <a:t>Mutual fund</a:t>
            </a:r>
            <a:r>
              <a:rPr kumimoji="1" lang="en-US" altLang="zh-CN" dirty="0"/>
              <a:t>: </a:t>
            </a:r>
            <a:r>
              <a:rPr kumimoji="1" lang="zh-CN" altLang="en-US" dirty="0"/>
              <a:t>就是一般基金，根据策略可细分为</a:t>
            </a:r>
            <a:r>
              <a:rPr kumimoji="1" lang="en-US" altLang="zh-CN" dirty="0"/>
              <a:t>index fund, balanced fund</a:t>
            </a:r>
          </a:p>
          <a:p>
            <a:pPr marL="742950" lvl="1" indent="-285750">
              <a:buFont typeface="Arial" panose="020B0604020202020204" pitchFamily="34" charset="0"/>
              <a:buChar char="•"/>
            </a:pPr>
            <a:r>
              <a:rPr kumimoji="1" lang="zh-CN" altLang="en-US" dirty="0"/>
              <a:t>从散户收集资金</a:t>
            </a:r>
            <a:endParaRPr kumimoji="1" lang="en-US" altLang="zh-CN" dirty="0"/>
          </a:p>
          <a:p>
            <a:pPr marL="742950" lvl="1" indent="-285750">
              <a:buFont typeface="Arial" panose="020B0604020202020204" pitchFamily="34" charset="0"/>
              <a:buChar char="•"/>
            </a:pPr>
            <a:r>
              <a:rPr lang="zh-CN" altLang="en-US" dirty="0"/>
              <a:t>每天计算</a:t>
            </a:r>
            <a:r>
              <a:rPr lang="en-US" altLang="zh-CN" dirty="0"/>
              <a:t>mutual fund</a:t>
            </a:r>
            <a:r>
              <a:rPr lang="zh-CN" altLang="en-US" dirty="0"/>
              <a:t>的</a:t>
            </a:r>
            <a:r>
              <a:rPr lang="en-US" altLang="zh-CN" dirty="0"/>
              <a:t>share price</a:t>
            </a:r>
            <a:r>
              <a:rPr lang="zh-CN" altLang="en-US" dirty="0"/>
              <a:t>，可以随时出入</a:t>
            </a:r>
            <a:endParaRPr lang="en-US" altLang="zh-CN" dirty="0"/>
          </a:p>
          <a:p>
            <a:pPr marL="742950" lvl="1" indent="-285750">
              <a:buFont typeface="Arial" panose="020B0604020202020204" pitchFamily="34" charset="0"/>
              <a:buChar char="•"/>
            </a:pPr>
            <a:r>
              <a:rPr kumimoji="1" lang="zh-CN" altLang="en-US" dirty="0"/>
              <a:t>被</a:t>
            </a:r>
            <a:r>
              <a:rPr kumimoji="1" lang="en-US" altLang="zh-CN" dirty="0"/>
              <a:t>SEC</a:t>
            </a:r>
            <a:r>
              <a:rPr kumimoji="1" lang="zh-CN" altLang="en-US" dirty="0"/>
              <a:t>管理，投资种类有限定，比较稳妥的是投</a:t>
            </a:r>
            <a:r>
              <a:rPr kumimoji="1" lang="en-US" altLang="zh-CN" dirty="0"/>
              <a:t>government/cooperate bonds</a:t>
            </a:r>
            <a:r>
              <a:rPr kumimoji="1" lang="zh-CN" altLang="en-US" dirty="0"/>
              <a:t>和</a:t>
            </a:r>
            <a:r>
              <a:rPr lang="zh-CN" altLang="en-US" dirty="0"/>
              <a:t>买</a:t>
            </a:r>
            <a:r>
              <a:rPr lang="en-US" altLang="zh-CN" dirty="0"/>
              <a:t>index</a:t>
            </a:r>
            <a:r>
              <a:rPr lang="zh-CN" altLang="en-US" dirty="0"/>
              <a:t>中所有股票</a:t>
            </a:r>
            <a:endParaRPr lang="en-US" altLang="zh-CN" dirty="0"/>
          </a:p>
          <a:p>
            <a:pPr marL="742950" lvl="1" indent="-285750">
              <a:buFont typeface="Arial" panose="020B0604020202020204" pitchFamily="34" charset="0"/>
              <a:buChar char="•"/>
            </a:pPr>
            <a:endParaRPr lang="en-US" altLang="zh-CN" dirty="0"/>
          </a:p>
          <a:p>
            <a:r>
              <a:rPr lang="zh-CN" altLang="en-US" dirty="0"/>
              <a:t>现在先理解到这，之后有需要再详细查。</a:t>
            </a:r>
            <a:endParaRPr lang="en-US" altLang="zh-CN" dirty="0"/>
          </a:p>
        </p:txBody>
      </p:sp>
    </p:spTree>
    <p:extLst>
      <p:ext uri="{BB962C8B-B14F-4D97-AF65-F5344CB8AC3E}">
        <p14:creationId xmlns:p14="http://schemas.microsoft.com/office/powerpoint/2010/main" val="346635015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624</TotalTime>
  <Words>3098</Words>
  <Application>Microsoft Office PowerPoint</Application>
  <PresentationFormat>画面に合わせる (16:10)</PresentationFormat>
  <Paragraphs>183</Paragraphs>
  <Slides>11</Slides>
  <Notes>0</Notes>
  <HiddenSlides>0</HiddenSlides>
  <MMClips>0</MMClips>
  <ScaleCrop>false</ScaleCrop>
  <HeadingPairs>
    <vt:vector size="4" baseType="variant">
      <vt:variant>
        <vt:lpstr>テーマ</vt:lpstr>
      </vt:variant>
      <vt:variant>
        <vt:i4>1</vt:i4>
      </vt:variant>
      <vt:variant>
        <vt:lpstr>スライド タイトル</vt:lpstr>
      </vt:variant>
      <vt:variant>
        <vt:i4>11</vt:i4>
      </vt:variant>
    </vt:vector>
  </HeadingPairs>
  <TitlesOfParts>
    <vt:vector size="12" baseType="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Chen Feiyu (陳 飛宇)</dc:creator>
  <cp:lastModifiedBy>全社標準PC</cp:lastModifiedBy>
  <cp:revision>212</cp:revision>
  <dcterms:created xsi:type="dcterms:W3CDTF">2018-07-04T08:59:41Z</dcterms:created>
  <dcterms:modified xsi:type="dcterms:W3CDTF">2018-08-22T08:13:19Z</dcterms:modified>
</cp:coreProperties>
</file>