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 id="267" r:id="rId13"/>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66" d="100"/>
          <a:sy n="66" d="100"/>
        </p:scale>
        <p:origin x="-364" y="4"/>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
        <p:nvSpPr>
          <p:cNvPr id="2" name="テキスト ボックス 1"/>
          <p:cNvSpPr txBox="1"/>
          <p:nvPr/>
        </p:nvSpPr>
        <p:spPr>
          <a:xfrm>
            <a:off x="0" y="5572866"/>
            <a:ext cx="5715001" cy="6186309"/>
          </a:xfrm>
          <a:prstGeom prst="rect">
            <a:avLst/>
          </a:prstGeom>
          <a:noFill/>
        </p:spPr>
        <p:txBody>
          <a:bodyPr wrap="square" rtlCol="0">
            <a:spAutoFit/>
          </a:bodyPr>
          <a:lstStyle/>
          <a:p>
            <a:r>
              <a:rPr kumimoji="1" lang="en-US" altLang="zh-CN" b="1" dirty="0" smtClean="0">
                <a:solidFill>
                  <a:srgbClr val="FF0000"/>
                </a:solidFill>
              </a:rPr>
              <a:t>TMT</a:t>
            </a:r>
            <a:r>
              <a:rPr kumimoji="1" lang="en-US" altLang="zh-CN" dirty="0" smtClean="0"/>
              <a:t> (technology, media, and telecommunication):</a:t>
            </a:r>
          </a:p>
          <a:p>
            <a:pPr marL="285750" indent="-285750">
              <a:buFont typeface="Arial" panose="020B0604020202020204" pitchFamily="34" charset="0"/>
              <a:buChar char="•"/>
            </a:pPr>
            <a:r>
              <a:rPr kumimoji="1" lang="zh-CN" altLang="en-US" dirty="0" smtClean="0"/>
              <a:t>有些</a:t>
            </a:r>
            <a:r>
              <a:rPr lang="en-US" altLang="zh-CN" dirty="0" smtClean="0"/>
              <a:t>venture capital (</a:t>
            </a:r>
            <a:r>
              <a:rPr lang="en-US" altLang="zh-CN" b="1" dirty="0" smtClean="0">
                <a:solidFill>
                  <a:srgbClr val="FF0000"/>
                </a:solidFill>
              </a:rPr>
              <a:t>VC</a:t>
            </a:r>
            <a:r>
              <a:rPr lang="en-US" altLang="zh-CN" dirty="0" smtClean="0"/>
              <a:t>)</a:t>
            </a:r>
            <a:r>
              <a:rPr lang="zh-CN" altLang="en-US" dirty="0" smtClean="0"/>
              <a:t>投资公司会标明自己的投资方向，</a:t>
            </a:r>
            <a:r>
              <a:rPr lang="en-US" altLang="zh-CN" dirty="0" smtClean="0"/>
              <a:t>TMT</a:t>
            </a:r>
            <a:r>
              <a:rPr lang="zh-CN" altLang="en-US" dirty="0" smtClean="0"/>
              <a:t>就是方向的其中之一</a:t>
            </a:r>
            <a:endParaRPr lang="en-US" altLang="zh-CN" dirty="0" smtClean="0"/>
          </a:p>
          <a:p>
            <a:pPr marL="285750" indent="-285750">
              <a:buFont typeface="Arial" panose="020B0604020202020204" pitchFamily="34" charset="0"/>
              <a:buChar char="•"/>
            </a:pPr>
            <a:r>
              <a:rPr kumimoji="1" lang="zh-CN" altLang="en-US" dirty="0" smtClean="0"/>
              <a:t>也有可能叫</a:t>
            </a:r>
            <a:r>
              <a:rPr kumimoji="1" lang="en-US" altLang="zh-CN" dirty="0" smtClean="0"/>
              <a:t>TMC (,, communications)</a:t>
            </a:r>
          </a:p>
          <a:p>
            <a:pPr marL="285750" indent="-285750">
              <a:buFont typeface="Arial" panose="020B0604020202020204" pitchFamily="34" charset="0"/>
              <a:buChar char="•"/>
            </a:pPr>
            <a:r>
              <a:rPr lang="en-US" altLang="ja-JP" dirty="0" smtClean="0"/>
              <a:t>TMT sector</a:t>
            </a:r>
            <a:r>
              <a:rPr lang="zh-CN" altLang="en-US" dirty="0" smtClean="0"/>
              <a:t>的特征是</a:t>
            </a:r>
            <a:endParaRPr lang="en-US" altLang="zh-CN" dirty="0" smtClean="0"/>
          </a:p>
          <a:p>
            <a:pPr marL="742950" lvl="1" indent="-285750">
              <a:buFont typeface="Arial" panose="020B0604020202020204" pitchFamily="34" charset="0"/>
              <a:buChar char="•"/>
            </a:pPr>
            <a:r>
              <a:rPr lang="en-US" altLang="zh-CN" dirty="0" smtClean="0"/>
              <a:t>heavily depend on R&amp;D, patent</a:t>
            </a:r>
            <a:r>
              <a:rPr lang="zh-CN" altLang="en-US" dirty="0" smtClean="0"/>
              <a:t>和其他</a:t>
            </a:r>
            <a:r>
              <a:rPr lang="en-US" altLang="zh-CN" dirty="0" smtClean="0"/>
              <a:t>intellectual property protections</a:t>
            </a:r>
          </a:p>
          <a:p>
            <a:pPr marL="742950" lvl="1" indent="-285750">
              <a:buFont typeface="Arial" panose="020B0604020202020204" pitchFamily="34" charset="0"/>
              <a:buChar char="•"/>
            </a:pPr>
            <a:r>
              <a:rPr lang="zh-CN" altLang="en-US" dirty="0"/>
              <a:t>一般</a:t>
            </a:r>
            <a:r>
              <a:rPr lang="zh-CN" altLang="en-US" dirty="0" smtClean="0"/>
              <a:t>有</a:t>
            </a:r>
            <a:r>
              <a:rPr lang="en-US" altLang="zh-CN" dirty="0" smtClean="0"/>
              <a:t>rapid company growth</a:t>
            </a:r>
          </a:p>
          <a:p>
            <a:pPr marL="285750" indent="-285750">
              <a:buFont typeface="Arial" panose="020B0604020202020204" pitchFamily="34" charset="0"/>
              <a:buChar char="•"/>
            </a:pPr>
            <a:r>
              <a:rPr lang="zh-CN" altLang="en-US" dirty="0"/>
              <a:t>从</a:t>
            </a:r>
            <a:r>
              <a:rPr lang="zh-CN" altLang="en-US" dirty="0" smtClean="0"/>
              <a:t>股票上来看，投资者们会</a:t>
            </a:r>
            <a:r>
              <a:rPr lang="en-US" altLang="zh-CN" dirty="0" smtClean="0"/>
              <a:t>tolerate relatively high P/E ratio</a:t>
            </a:r>
          </a:p>
          <a:p>
            <a:pPr marL="285750" indent="-285750">
              <a:buFont typeface="Arial" panose="020B0604020202020204" pitchFamily="34" charset="0"/>
              <a:buChar char="•"/>
            </a:pPr>
            <a:r>
              <a:rPr kumimoji="1" lang="en-US" altLang="zh-CN" dirty="0" smtClean="0"/>
              <a:t>TMT</a:t>
            </a:r>
            <a:r>
              <a:rPr kumimoji="1" lang="zh-CN" altLang="en-US" dirty="0" smtClean="0"/>
              <a:t>中的小分类有，</a:t>
            </a:r>
            <a:r>
              <a:rPr lang="zh-CN" altLang="en-US" dirty="0" smtClean="0"/>
              <a:t>有些大公司业务很多，会存在于多个小分类中</a:t>
            </a:r>
            <a:endParaRPr kumimoji="1" lang="en-US" altLang="zh-CN" dirty="0" smtClean="0"/>
          </a:p>
          <a:p>
            <a:pPr marL="742950" lvl="1" indent="-285750">
              <a:buFont typeface="Arial" panose="020B0604020202020204" pitchFamily="34" charset="0"/>
              <a:buChar char="•"/>
            </a:pPr>
            <a:r>
              <a:rPr lang="en-US" altLang="ja-JP" dirty="0" smtClean="0"/>
              <a:t>Semiconductor manufacturers, e.g., AMD, intel, </a:t>
            </a:r>
            <a:r>
              <a:rPr lang="en-US" altLang="ja-JP" dirty="0" err="1" smtClean="0"/>
              <a:t>Nvidia</a:t>
            </a:r>
            <a:r>
              <a:rPr lang="en-US" altLang="ja-JP" dirty="0" smtClean="0"/>
              <a:t>, etc.</a:t>
            </a:r>
          </a:p>
          <a:p>
            <a:pPr marL="742950" lvl="1" indent="-285750">
              <a:buFont typeface="Arial" panose="020B0604020202020204" pitchFamily="34" charset="0"/>
              <a:buChar char="•"/>
            </a:pPr>
            <a:r>
              <a:rPr kumimoji="1" lang="en-US" altLang="ja-JP" dirty="0" smtClean="0"/>
              <a:t>Telecom </a:t>
            </a:r>
            <a:r>
              <a:rPr lang="en-US" altLang="ja-JP" dirty="0" smtClean="0"/>
              <a:t>(Phone, TV, internet)</a:t>
            </a:r>
            <a:r>
              <a:rPr kumimoji="1" lang="en-US" altLang="ja-JP" dirty="0" smtClean="0"/>
              <a:t>, e.g., AT&amp;T, Verizon, Sprint, etc.</a:t>
            </a:r>
          </a:p>
          <a:p>
            <a:pPr marL="742950" lvl="1" indent="-285750">
              <a:buFont typeface="Arial" panose="020B0604020202020204" pitchFamily="34" charset="0"/>
              <a:buChar char="•"/>
            </a:pPr>
            <a:r>
              <a:rPr lang="en-US" altLang="ja-JP" dirty="0" smtClean="0"/>
              <a:t>Hardware makers, e.g., IBM, D</a:t>
            </a:r>
            <a:r>
              <a:rPr lang="en-US" altLang="zh-CN" dirty="0" smtClean="0"/>
              <a:t>ELL, phone makers, etc.</a:t>
            </a:r>
          </a:p>
          <a:p>
            <a:pPr marL="742950" lvl="1" indent="-285750">
              <a:buFont typeface="Arial" panose="020B0604020202020204" pitchFamily="34" charset="0"/>
              <a:buChar char="•"/>
            </a:pPr>
            <a:r>
              <a:rPr kumimoji="1" lang="en-US" altLang="ja-JP" dirty="0" smtClean="0"/>
              <a:t>Internet companies, Facebook, Groupon, LinkedIn.</a:t>
            </a:r>
          </a:p>
          <a:p>
            <a:pPr marL="742950" lvl="1" indent="-285750">
              <a:buFont typeface="Arial" panose="020B0604020202020204" pitchFamily="34" charset="0"/>
              <a:buChar char="•"/>
            </a:pPr>
            <a:r>
              <a:rPr lang="en-US" altLang="ja-JP" dirty="0" smtClean="0"/>
              <a:t>Software companies, Microsoft, Adobe, SAP</a:t>
            </a:r>
          </a:p>
          <a:p>
            <a:pPr marL="742950" lvl="1" indent="-285750">
              <a:buFont typeface="Arial" panose="020B0604020202020204" pitchFamily="34" charset="0"/>
              <a:buChar char="•"/>
            </a:pPr>
            <a:r>
              <a:rPr kumimoji="1" lang="en-US" altLang="ja-JP" dirty="0" smtClean="0"/>
              <a:t>Networking companies, Cisco</a:t>
            </a:r>
          </a:p>
          <a:p>
            <a:pPr marL="742950" lvl="1" indent="-285750">
              <a:buFont typeface="Arial" panose="020B0604020202020204" pitchFamily="34" charset="0"/>
              <a:buChar char="•"/>
            </a:pPr>
            <a:r>
              <a:rPr lang="en-US" altLang="ja-JP" dirty="0" smtClean="0"/>
              <a:t>Media companies,  </a:t>
            </a:r>
            <a:r>
              <a:rPr lang="en-US" altLang="zh-CN" dirty="0" smtClean="0"/>
              <a:t>social media</a:t>
            </a:r>
            <a:endParaRPr kumimoji="1" lang="ja-JP" altLang="en-US"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7632859"/>
          </a:xfrm>
          <a:prstGeom prst="rect">
            <a:avLst/>
          </a:prstGeom>
          <a:noFill/>
        </p:spPr>
        <p:txBody>
          <a:bodyPr wrap="square" rtlCol="0">
            <a:spAutoFit/>
          </a:bodyPr>
          <a:lstStyle/>
          <a:p>
            <a:r>
              <a:rPr kumimoji="1" lang="en-US" altLang="ja-JP" sz="1400" dirty="0" smtClean="0"/>
              <a:t>Startup</a:t>
            </a:r>
            <a:r>
              <a:rPr lang="zh-CN" altLang="en-US" sz="1400" dirty="0" smtClean="0"/>
              <a:t>公司的</a:t>
            </a:r>
            <a:r>
              <a:rPr lang="en-US" altLang="zh-CN" sz="1400" dirty="0" smtClean="0"/>
              <a:t>ABC</a:t>
            </a:r>
            <a:r>
              <a:rPr lang="zh-CN" altLang="en-US" sz="1400" dirty="0" smtClean="0"/>
              <a:t>轮</a:t>
            </a:r>
            <a:r>
              <a:rPr lang="en-US" altLang="zh-CN" sz="1400" dirty="0" smtClean="0"/>
              <a:t>(</a:t>
            </a:r>
            <a:r>
              <a:rPr lang="zh-CN" altLang="en-US" sz="1400" dirty="0" smtClean="0"/>
              <a:t>英语是</a:t>
            </a:r>
            <a:r>
              <a:rPr lang="en-US" altLang="zh-CN" sz="1400" b="1" dirty="0" smtClean="0">
                <a:solidFill>
                  <a:srgbClr val="FF0000"/>
                </a:solidFill>
              </a:rPr>
              <a:t>serial A, B, C</a:t>
            </a:r>
            <a:r>
              <a:rPr lang="en-US" altLang="zh-CN" sz="1400" dirty="0" smtClean="0"/>
              <a:t>)</a:t>
            </a:r>
            <a:r>
              <a:rPr lang="zh-CN" altLang="en-US" sz="1400" dirty="0" smtClean="0"/>
              <a:t>啥时意思？</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Venture round</a:t>
            </a:r>
            <a:r>
              <a:rPr lang="en-US" altLang="ja-JP" sz="1400" dirty="0"/>
              <a:t>: venture round is a type of funding round used for </a:t>
            </a:r>
            <a:r>
              <a:rPr lang="en-US" altLang="ja-JP" sz="1400" b="1" dirty="0"/>
              <a:t>venture capital financing</a:t>
            </a:r>
            <a:r>
              <a:rPr lang="en-US" altLang="ja-JP" sz="1400" dirty="0"/>
              <a:t>, by which startup companies obtain </a:t>
            </a:r>
            <a:r>
              <a:rPr lang="en-US" altLang="ja-JP" sz="1400" dirty="0" smtClean="0"/>
              <a:t>investment</a:t>
            </a:r>
          </a:p>
          <a:p>
            <a:pPr marL="285750" indent="-285750">
              <a:buFont typeface="Arial" panose="020B0604020202020204" pitchFamily="34" charset="0"/>
              <a:buChar char="•"/>
            </a:pPr>
            <a:r>
              <a:rPr lang="en-US" altLang="ja-JP" sz="1400" b="1" dirty="0">
                <a:solidFill>
                  <a:srgbClr val="FF0000"/>
                </a:solidFill>
              </a:rPr>
              <a:t>venture capital </a:t>
            </a:r>
            <a:r>
              <a:rPr lang="en-US" altLang="ja-JP" sz="1400" b="1" dirty="0" smtClean="0">
                <a:solidFill>
                  <a:srgbClr val="FF0000"/>
                </a:solidFill>
              </a:rPr>
              <a:t>financing</a:t>
            </a:r>
            <a:r>
              <a:rPr lang="en-US" altLang="ja-JP" sz="1400" dirty="0"/>
              <a:t>: private equity capital provided as seed funding to early-stage, high-potential, growth companies </a:t>
            </a:r>
            <a:endParaRPr lang="en-US" altLang="ja-JP" sz="1400" dirty="0" smtClean="0"/>
          </a:p>
          <a:p>
            <a:pPr marL="285750" indent="-285750">
              <a:buFont typeface="Arial" panose="020B0604020202020204" pitchFamily="34" charset="0"/>
              <a:buChar char="•"/>
            </a:pPr>
            <a:r>
              <a:rPr kumimoji="1" lang="en-US" altLang="ja-JP" sz="1400" dirty="0" smtClean="0"/>
              <a:t>A,B,C</a:t>
            </a:r>
            <a:r>
              <a:rPr kumimoji="1" lang="zh-CN" altLang="en-US" sz="1400" dirty="0" smtClean="0"/>
              <a:t>和字母表顺序没什么关系，但是与</a:t>
            </a:r>
            <a:r>
              <a:rPr kumimoji="1" lang="zh-CN" altLang="en-US" sz="1400" b="1" dirty="0" smtClean="0">
                <a:solidFill>
                  <a:srgbClr val="FF0000"/>
                </a:solidFill>
              </a:rPr>
              <a:t>公司的</a:t>
            </a:r>
            <a:r>
              <a:rPr kumimoji="1" lang="en-US" altLang="zh-CN" sz="1400" b="1" dirty="0" smtClean="0">
                <a:solidFill>
                  <a:srgbClr val="FF0000"/>
                </a:solidFill>
              </a:rPr>
              <a:t>development stage</a:t>
            </a:r>
            <a:r>
              <a:rPr kumimoji="1" lang="zh-CN" altLang="en-US" sz="1400" dirty="0" smtClean="0"/>
              <a:t>有关系 </a:t>
            </a:r>
            <a:r>
              <a:rPr kumimoji="1" lang="en-US" altLang="zh-CN" sz="1400" dirty="0" smtClean="0"/>
              <a:t>(</a:t>
            </a:r>
            <a:r>
              <a:rPr kumimoji="1" lang="zh-CN" altLang="en-US" sz="1400" dirty="0" smtClean="0"/>
              <a:t>或者说</a:t>
            </a:r>
            <a:r>
              <a:rPr kumimoji="1" lang="en-US" altLang="zh-CN" sz="1400" dirty="0" smtClean="0"/>
              <a:t>maturity levels of the business)</a:t>
            </a:r>
          </a:p>
          <a:p>
            <a:pPr marL="285750" indent="-285750">
              <a:buFont typeface="Arial" panose="020B0604020202020204" pitchFamily="34" charset="0"/>
              <a:buChar char="•"/>
            </a:pPr>
            <a:r>
              <a:rPr lang="zh-CN" altLang="en-US" sz="1400" dirty="0" smtClean="0"/>
              <a:t>公司决定进行</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r>
              <a:rPr lang="zh-CN" altLang="en-US" sz="1400" dirty="0" smtClean="0"/>
              <a:t>轮的原因可能是只依靠自己口袋里的钱的话已经不够了，需要外部</a:t>
            </a:r>
            <a:r>
              <a:rPr lang="en-US" altLang="zh-CN" sz="1400" dirty="0" smtClean="0"/>
              <a:t>investor</a:t>
            </a:r>
          </a:p>
          <a:p>
            <a:pPr marL="285750" indent="-285750">
              <a:buFont typeface="Arial" panose="020B0604020202020204" pitchFamily="34" charset="0"/>
              <a:buChar char="•"/>
            </a:pPr>
            <a:r>
              <a:rPr lang="zh-CN" altLang="en-US" sz="1400" dirty="0" smtClean="0"/>
              <a:t>再每一轮之前，都会有一个</a:t>
            </a:r>
            <a:r>
              <a:rPr lang="en-US" altLang="zh-CN" sz="1400" dirty="0" smtClean="0"/>
              <a:t>valuation of the company, </a:t>
            </a:r>
            <a:r>
              <a:rPr lang="zh-CN" altLang="en-US" sz="1400" dirty="0" smtClean="0"/>
              <a:t>这个</a:t>
            </a:r>
            <a:r>
              <a:rPr lang="en-US" altLang="zh-CN" sz="1400" dirty="0" smtClean="0"/>
              <a:t>valuation</a:t>
            </a:r>
            <a:r>
              <a:rPr lang="zh-CN" altLang="en-US" sz="1400" dirty="0" smtClean="0"/>
              <a:t>包括</a:t>
            </a:r>
            <a:r>
              <a:rPr lang="en-US" altLang="zh-CN" sz="1400" dirty="0" smtClean="0"/>
              <a:t>management, proven track record(?), market size, risk.</a:t>
            </a:r>
          </a:p>
          <a:p>
            <a:pPr marL="285750" indent="-285750">
              <a:buFont typeface="Arial" panose="020B0604020202020204" pitchFamily="34" charset="0"/>
              <a:buChar char="•"/>
            </a:pPr>
            <a:r>
              <a:rPr lang="zh-CN" altLang="en-US" sz="1400" dirty="0" smtClean="0"/>
              <a:t>再</a:t>
            </a:r>
            <a:r>
              <a:rPr lang="en-US" altLang="zh-CN" sz="1400" dirty="0" smtClean="0"/>
              <a:t>ABC</a:t>
            </a:r>
            <a:r>
              <a:rPr lang="zh-CN" altLang="en-US" sz="1400" dirty="0" smtClean="0"/>
              <a:t>之前，会有</a:t>
            </a:r>
            <a:r>
              <a:rPr lang="en-US" altLang="zh-CN" sz="1400" b="1" dirty="0" smtClean="0">
                <a:solidFill>
                  <a:srgbClr val="FF0000"/>
                </a:solidFill>
              </a:rPr>
              <a:t>seed</a:t>
            </a:r>
            <a:r>
              <a:rPr lang="zh-CN" altLang="en-US" sz="1400" b="1" dirty="0" smtClean="0">
                <a:solidFill>
                  <a:srgbClr val="FF0000"/>
                </a:solidFill>
              </a:rPr>
              <a:t>轮</a:t>
            </a:r>
            <a:r>
              <a:rPr lang="zh-CN" altLang="en-US" sz="1400" dirty="0" smtClean="0"/>
              <a:t>，筹集到的钱一般用来</a:t>
            </a:r>
            <a:r>
              <a:rPr lang="en-US" altLang="zh-CN" sz="1400" dirty="0" smtClean="0"/>
              <a:t>support initial market research</a:t>
            </a:r>
            <a:r>
              <a:rPr lang="zh-CN" altLang="en-US" sz="1400" dirty="0"/>
              <a:t> </a:t>
            </a:r>
            <a:r>
              <a:rPr lang="en-US" altLang="zh-CN" sz="1400" dirty="0" smtClean="0"/>
              <a:t>and development</a:t>
            </a:r>
            <a:r>
              <a:rPr lang="zh-CN" altLang="en-US" sz="1400" dirty="0" smtClean="0"/>
              <a:t>；在这一轮之前，很多</a:t>
            </a:r>
            <a:r>
              <a:rPr lang="en-US" altLang="zh-CN" sz="1400" dirty="0" smtClean="0"/>
              <a:t>entrepreneurs</a:t>
            </a:r>
            <a:r>
              <a:rPr lang="zh-CN" altLang="en-US" sz="1400" dirty="0" smtClean="0"/>
              <a:t>都</a:t>
            </a:r>
            <a:r>
              <a:rPr lang="en-US" altLang="zh-CN" sz="1400" dirty="0" smtClean="0"/>
              <a:t>work alone</a:t>
            </a:r>
            <a:r>
              <a:rPr lang="zh-CN" altLang="en-US" sz="1400" dirty="0"/>
              <a:t> </a:t>
            </a:r>
            <a:r>
              <a:rPr lang="en-US" altLang="zh-CN" sz="1400" dirty="0" smtClean="0"/>
              <a:t>or with a few partners</a:t>
            </a:r>
            <a:r>
              <a:rPr lang="zh-CN" altLang="en-US" sz="1400" dirty="0" smtClean="0"/>
              <a:t>；他们可以用这一轮拿到的钱</a:t>
            </a:r>
            <a:r>
              <a:rPr lang="en-US" altLang="zh-CN" sz="1400" dirty="0" smtClean="0"/>
              <a:t>launch their product</a:t>
            </a:r>
          </a:p>
          <a:p>
            <a:pPr marL="742950" lvl="1" indent="-285750">
              <a:buFont typeface="Arial" panose="020B0604020202020204" pitchFamily="34" charset="0"/>
              <a:buChar char="•"/>
            </a:pPr>
            <a:r>
              <a:rPr lang="zh-CN" altLang="en-US" sz="1400" dirty="0" smtClean="0"/>
              <a:t>这一轮的</a:t>
            </a:r>
            <a:r>
              <a:rPr lang="en-US" altLang="zh-CN" sz="1400" dirty="0" smtClean="0"/>
              <a:t>investors</a:t>
            </a:r>
            <a:r>
              <a:rPr lang="zh-CN" altLang="en-US" sz="1400" dirty="0" smtClean="0"/>
              <a:t>一般是</a:t>
            </a:r>
            <a:r>
              <a:rPr lang="en-US" altLang="zh-CN" sz="1400" dirty="0" smtClean="0"/>
              <a:t>risk-loving types</a:t>
            </a:r>
          </a:p>
          <a:p>
            <a:pPr marL="742950" lvl="1" indent="-285750">
              <a:buFont typeface="Arial" panose="020B0604020202020204" pitchFamily="34" charset="0"/>
              <a:buChar char="•"/>
            </a:pPr>
            <a:r>
              <a:rPr lang="zh-CN" altLang="en-US" sz="1400" dirty="0" smtClean="0"/>
              <a:t>这一轮公司能筹到的钱一般是</a:t>
            </a:r>
            <a:r>
              <a:rPr lang="en-US" altLang="zh-CN" sz="1400" dirty="0" smtClean="0"/>
              <a:t>50~200</a:t>
            </a:r>
            <a:r>
              <a:rPr lang="zh-CN" altLang="en-US" sz="1400" dirty="0" smtClean="0"/>
              <a:t>万美元</a:t>
            </a:r>
            <a:endParaRPr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A</a:t>
            </a:r>
            <a:r>
              <a:rPr kumimoji="1" lang="zh-CN" altLang="en-US" sz="1400" b="1" dirty="0" smtClean="0">
                <a:solidFill>
                  <a:srgbClr val="FF0000"/>
                </a:solidFill>
              </a:rPr>
              <a:t>轮</a:t>
            </a:r>
            <a:r>
              <a:rPr kumimoji="1" lang="zh-CN" altLang="en-US" sz="1400" dirty="0" smtClean="0"/>
              <a:t>，在公司有一定的</a:t>
            </a:r>
            <a:r>
              <a:rPr kumimoji="1" lang="en-US" altLang="zh-CN" sz="1400" dirty="0" smtClean="0"/>
              <a:t>track record</a:t>
            </a:r>
            <a:r>
              <a:rPr kumimoji="1" lang="zh-CN" altLang="en-US" sz="1400" dirty="0" smtClean="0"/>
              <a:t>之后，可以参加这一轮并用筹到的钱来</a:t>
            </a:r>
            <a:r>
              <a:rPr kumimoji="1" lang="en-US" altLang="zh-CN" sz="1400" dirty="0" smtClean="0"/>
              <a:t>optimize</a:t>
            </a:r>
            <a:r>
              <a:rPr kumimoji="1" lang="zh-CN" altLang="en-US" sz="1400" dirty="0" smtClean="0"/>
              <a:t> </a:t>
            </a:r>
            <a:r>
              <a:rPr kumimoji="1" lang="en-US" altLang="zh-CN" sz="1400" dirty="0" smtClean="0"/>
              <a:t>product and user base</a:t>
            </a:r>
            <a:r>
              <a:rPr kumimoji="1" lang="zh-CN" altLang="en-US" sz="1400" dirty="0" smtClean="0"/>
              <a:t>；对公司而言，一定要有</a:t>
            </a:r>
            <a:r>
              <a:rPr kumimoji="1" lang="en-US" altLang="zh-CN" sz="1400" b="1" dirty="0" smtClean="0"/>
              <a:t>business model</a:t>
            </a:r>
            <a:r>
              <a:rPr kumimoji="1" lang="en-US" altLang="zh-CN" sz="1400" dirty="0" smtClean="0"/>
              <a:t> (for long-term profit)</a:t>
            </a:r>
          </a:p>
          <a:p>
            <a:pPr marL="742950" lvl="1" indent="-285750">
              <a:buFont typeface="Arial" panose="020B0604020202020204" pitchFamily="34" charset="0"/>
              <a:buChar char="•"/>
            </a:pPr>
            <a:r>
              <a:rPr lang="zh-CN" altLang="en-US" sz="1400" dirty="0"/>
              <a:t>这一轮</a:t>
            </a:r>
            <a:r>
              <a:rPr lang="zh-CN" altLang="en-US" sz="1400" dirty="0" smtClean="0"/>
              <a:t>的</a:t>
            </a:r>
            <a:r>
              <a:rPr lang="en-US" altLang="zh-CN" sz="1400" dirty="0" smtClean="0"/>
              <a:t>investors</a:t>
            </a:r>
            <a:r>
              <a:rPr lang="zh-CN" altLang="en-US" sz="1400" dirty="0" smtClean="0"/>
              <a:t>一般是</a:t>
            </a:r>
            <a:r>
              <a:rPr lang="en-US" altLang="zh-CN" sz="1400" dirty="0" smtClean="0"/>
              <a:t>traditional venture capital firms (e.g., Sequoia, Benchmark, </a:t>
            </a:r>
            <a:r>
              <a:rPr lang="en-US" altLang="zh-CN" sz="1400" dirty="0" err="1" smtClean="0"/>
              <a:t>Greylock</a:t>
            </a:r>
            <a:r>
              <a:rPr lang="en-US" altLang="zh-CN" sz="1400" dirty="0" smtClean="0"/>
              <a:t>, </a:t>
            </a:r>
            <a:r>
              <a:rPr lang="en-US" altLang="zh-CN" sz="1400" dirty="0" err="1" smtClean="0"/>
              <a:t>Accel</a:t>
            </a:r>
            <a:r>
              <a:rPr lang="en-US" altLang="zh-CN" sz="1400" dirty="0" smtClean="0"/>
              <a:t>, etc.)</a:t>
            </a:r>
            <a:endParaRPr kumimoji="1" lang="en-US" altLang="zh-CN" sz="1400" dirty="0" smtClean="0"/>
          </a:p>
          <a:p>
            <a:pPr marL="742950" lvl="1" indent="-285750">
              <a:buFont typeface="Arial" panose="020B0604020202020204" pitchFamily="34" charset="0"/>
              <a:buChar char="•"/>
            </a:pPr>
            <a:r>
              <a:rPr lang="zh-CN" altLang="en-US" sz="1400" dirty="0" smtClean="0"/>
              <a:t>这一轮公司可能筹到的钱是</a:t>
            </a:r>
            <a:r>
              <a:rPr lang="en-US" altLang="zh-CN" sz="1400" dirty="0" smtClean="0"/>
              <a:t>200~1500</a:t>
            </a:r>
            <a:r>
              <a:rPr lang="zh-CN" altLang="en-US" sz="1400" dirty="0" smtClean="0"/>
              <a:t>万美元</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B</a:t>
            </a:r>
            <a:r>
              <a:rPr kumimoji="1" lang="zh-CN" altLang="en-US" sz="1400" b="1" dirty="0" smtClean="0">
                <a:solidFill>
                  <a:srgbClr val="FF0000"/>
                </a:solidFill>
              </a:rPr>
              <a:t>轮</a:t>
            </a:r>
            <a:r>
              <a:rPr kumimoji="1" lang="en-US" altLang="zh-CN" sz="1400" dirty="0" smtClean="0"/>
              <a:t>(build)</a:t>
            </a:r>
            <a:r>
              <a:rPr kumimoji="1" lang="zh-CN" altLang="en-US" sz="1400" dirty="0" smtClean="0"/>
              <a:t>，</a:t>
            </a:r>
            <a:r>
              <a:rPr lang="zh-CN" altLang="en-US" sz="1400" dirty="0" smtClean="0"/>
              <a:t>公司可以用这一轮的钱来</a:t>
            </a:r>
            <a:r>
              <a:rPr lang="en-US" altLang="zh-CN" sz="1400" dirty="0" smtClean="0"/>
              <a:t>expand market reach (e.g., bulk up on business development, sales, advertising, tech, support, etc.)</a:t>
            </a:r>
            <a:r>
              <a:rPr lang="zh-CN" altLang="en-US" sz="1400" dirty="0" smtClean="0"/>
              <a:t>，经过前两轮，一个公司的</a:t>
            </a:r>
            <a:r>
              <a:rPr lang="en-US" altLang="zh-CN" sz="1400" dirty="0" smtClean="0"/>
              <a:t>value</a:t>
            </a:r>
            <a:r>
              <a:rPr lang="zh-CN" altLang="en-US" sz="1400" dirty="0" smtClean="0"/>
              <a:t>就更好评价了</a:t>
            </a:r>
            <a:endParaRPr lang="en-US" altLang="zh-CN" sz="1400" dirty="0" smtClean="0"/>
          </a:p>
          <a:p>
            <a:pPr marL="742950" lvl="1" indent="-285750">
              <a:buFont typeface="Arial" panose="020B0604020202020204" pitchFamily="34" charset="0"/>
              <a:buChar char="•"/>
            </a:pPr>
            <a:r>
              <a:rPr lang="zh-CN" altLang="en-US" sz="1400" dirty="0"/>
              <a:t>这一轮</a:t>
            </a:r>
            <a:r>
              <a:rPr lang="zh-CN" altLang="en-US" sz="1400" dirty="0" smtClean="0"/>
              <a:t>的</a:t>
            </a:r>
            <a:r>
              <a:rPr lang="en-US" altLang="zh-CN" sz="1400" dirty="0" smtClean="0"/>
              <a:t>investors</a:t>
            </a:r>
            <a:r>
              <a:rPr lang="zh-CN" altLang="en-US" sz="1400" dirty="0" smtClean="0"/>
              <a:t>一般是和</a:t>
            </a:r>
            <a:r>
              <a:rPr lang="en-US" altLang="zh-CN" sz="1400" dirty="0" smtClean="0"/>
              <a:t>A</a:t>
            </a:r>
            <a:r>
              <a:rPr lang="zh-CN" altLang="en-US" sz="1400" dirty="0" smtClean="0"/>
              <a:t>轮相似</a:t>
            </a:r>
            <a:endParaRPr lang="en-US" altLang="zh-CN" sz="1400" dirty="0" smtClean="0"/>
          </a:p>
          <a:p>
            <a:pPr marL="742950" lvl="1" indent="-285750">
              <a:buFont typeface="Arial" panose="020B0604020202020204" pitchFamily="34" charset="0"/>
              <a:buChar char="•"/>
            </a:pPr>
            <a:r>
              <a:rPr lang="zh-CN" altLang="en-US" sz="1400" dirty="0" smtClean="0"/>
              <a:t>这一轮公司能筹到的钱一般是</a:t>
            </a:r>
            <a:r>
              <a:rPr lang="en-US" altLang="zh-CN" sz="1400" dirty="0" smtClean="0"/>
              <a:t>700~1000</a:t>
            </a:r>
            <a:r>
              <a:rPr lang="zh-CN" altLang="en-US" sz="1400" dirty="0" smtClean="0"/>
              <a:t>万美元</a:t>
            </a:r>
            <a:endParaRPr lang="en-US" altLang="zh-CN" sz="1400" dirty="0" smtClean="0"/>
          </a:p>
          <a:p>
            <a:pPr marL="285750" indent="-285750">
              <a:buFont typeface="Arial" panose="020B0604020202020204" pitchFamily="34" charset="0"/>
              <a:buChar char="•"/>
            </a:pPr>
            <a:r>
              <a:rPr lang="en-US" altLang="zh-CN" sz="1400" b="1" dirty="0" smtClean="0">
                <a:solidFill>
                  <a:srgbClr val="FF0000"/>
                </a:solidFill>
              </a:rPr>
              <a:t>C</a:t>
            </a:r>
            <a:r>
              <a:rPr lang="zh-CN" altLang="en-US" sz="1400" b="1" dirty="0" smtClean="0">
                <a:solidFill>
                  <a:srgbClr val="FF0000"/>
                </a:solidFill>
              </a:rPr>
              <a:t>轮</a:t>
            </a:r>
            <a:r>
              <a:rPr lang="en-US" altLang="zh-CN" sz="1400" dirty="0" smtClean="0"/>
              <a:t>(scale), successful</a:t>
            </a:r>
            <a:r>
              <a:rPr lang="zh-CN" altLang="en-US" sz="1400" dirty="0" smtClean="0"/>
              <a:t>的公司可以得到</a:t>
            </a:r>
            <a:r>
              <a:rPr lang="en-US" altLang="zh-CN" sz="1400" dirty="0" smtClean="0"/>
              <a:t>investor</a:t>
            </a:r>
            <a:r>
              <a:rPr lang="zh-CN" altLang="en-US" sz="1400" dirty="0" smtClean="0"/>
              <a:t>的青睐，这些成功的公司可以筹钱来</a:t>
            </a:r>
            <a:r>
              <a:rPr lang="en-US" altLang="zh-CN" sz="1400" dirty="0" smtClean="0"/>
              <a:t>perfect</a:t>
            </a:r>
            <a:r>
              <a:rPr lang="zh-CN" altLang="en-US" sz="1400" dirty="0" smtClean="0"/>
              <a:t>产品和扩张，或者用来买其他</a:t>
            </a:r>
            <a:r>
              <a:rPr lang="en-US" altLang="zh-CN" sz="1400" dirty="0" smtClean="0"/>
              <a:t>competitor</a:t>
            </a:r>
          </a:p>
          <a:p>
            <a:pPr marL="742950" lvl="1" indent="-285750">
              <a:buFont typeface="Arial" panose="020B0604020202020204" pitchFamily="34" charset="0"/>
              <a:buChar char="•"/>
            </a:pPr>
            <a:r>
              <a:rPr lang="zh-CN" altLang="en-US" sz="1400" dirty="0" smtClean="0"/>
              <a:t>这一轮的</a:t>
            </a:r>
            <a:r>
              <a:rPr lang="en-US" altLang="zh-CN" sz="1400" dirty="0" smtClean="0"/>
              <a:t>investors</a:t>
            </a:r>
            <a:r>
              <a:rPr lang="zh-CN" altLang="en-US" sz="1400" dirty="0" smtClean="0"/>
              <a:t>有很多，</a:t>
            </a:r>
            <a:r>
              <a:rPr lang="en-US" altLang="zh-CN" sz="1400" dirty="0" smtClean="0"/>
              <a:t>hedge funds, investment banks private equity firms, etc. </a:t>
            </a:r>
            <a:r>
              <a:rPr lang="zh-CN" altLang="en-US" sz="1400" dirty="0" smtClean="0"/>
              <a:t>因为公司已经</a:t>
            </a:r>
            <a:r>
              <a:rPr lang="en-US" altLang="zh-CN" sz="1400" dirty="0" smtClean="0"/>
              <a:t>less risky</a:t>
            </a:r>
            <a:r>
              <a:rPr lang="zh-CN" altLang="en-US" sz="1400" dirty="0" smtClean="0"/>
              <a:t>了</a:t>
            </a:r>
            <a:endParaRPr lang="en-US" altLang="zh-CN" sz="1400" dirty="0" smtClean="0"/>
          </a:p>
          <a:p>
            <a:pPr marL="742950" lvl="1" indent="-285750">
              <a:buFont typeface="Arial" panose="020B0604020202020204" pitchFamily="34" charset="0"/>
              <a:buChar char="•"/>
            </a:pPr>
            <a:r>
              <a:rPr lang="zh-CN" altLang="en-US" sz="1400" dirty="0" smtClean="0"/>
              <a:t>这一轮公司可能筹到的钱也说不定，从几百万到几亿美元</a:t>
            </a:r>
            <a:endParaRPr lang="en-US" altLang="zh-CN" sz="1400" dirty="0" smtClean="0"/>
          </a:p>
          <a:p>
            <a:pPr marL="742950" lvl="1" indent="-285750">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128638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4919364" y="1619671"/>
            <a:ext cx="4919364" cy="5909310"/>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2018.08.28</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查</a:t>
            </a:r>
            <a:r>
              <a:rPr lang="zh-CN" altLang="en-US" sz="1400" dirty="0" smtClean="0">
                <a:latin typeface="Meiryo UI" panose="020B0604030504040204" pitchFamily="50" charset="-128"/>
                <a:ea typeface="Meiryo UI" panose="020B0604030504040204" pitchFamily="50" charset="-128"/>
              </a:rPr>
              <a:t>了更多的</a:t>
            </a:r>
            <a:r>
              <a:rPr lang="en-US" altLang="zh-CN" sz="1400" dirty="0" smtClean="0">
                <a:latin typeface="Meiryo UI" panose="020B0604030504040204" pitchFamily="50" charset="-128"/>
                <a:ea typeface="Meiryo UI" panose="020B0604030504040204" pitchFamily="50" charset="-128"/>
              </a:rPr>
              <a:t>compensation</a:t>
            </a:r>
            <a:r>
              <a:rPr lang="zh-CN" altLang="en-US" sz="1400" dirty="0" smtClean="0">
                <a:latin typeface="Meiryo UI" panose="020B0604030504040204" pitchFamily="50" charset="-128"/>
                <a:ea typeface="Meiryo UI" panose="020B0604030504040204" pitchFamily="50" charset="-128"/>
              </a:rPr>
              <a:t>中</a:t>
            </a:r>
            <a:r>
              <a:rPr lang="en-US" altLang="zh-CN" sz="1400" dirty="0" smtClean="0">
                <a:latin typeface="Meiryo UI" panose="020B0604030504040204" pitchFamily="50" charset="-128"/>
                <a:ea typeface="Meiryo UI" panose="020B0604030504040204" pitchFamily="50" charset="-128"/>
              </a:rPr>
              <a:t>stock</a:t>
            </a:r>
            <a:r>
              <a:rPr lang="zh-CN" altLang="en-US" sz="1400" dirty="0" smtClean="0">
                <a:latin typeface="Meiryo UI" panose="020B0604030504040204" pitchFamily="50" charset="-128"/>
                <a:ea typeface="Meiryo UI" panose="020B0604030504040204" pitchFamily="50" charset="-128"/>
              </a:rPr>
              <a:t>的种类</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400" b="1" dirty="0" smtClean="0">
                <a:solidFill>
                  <a:srgbClr val="FF0000"/>
                </a:solidFill>
                <a:latin typeface="Meiryo UI" panose="020B0604030504040204" pitchFamily="50" charset="-128"/>
                <a:ea typeface="Meiryo UI" panose="020B0604030504040204" pitchFamily="50" charset="-128"/>
              </a:rPr>
              <a:t>Stoc</a:t>
            </a:r>
            <a:r>
              <a:rPr lang="en-US" altLang="ja-JP" sz="1400" b="1" dirty="0" smtClean="0">
                <a:solidFill>
                  <a:srgbClr val="FF0000"/>
                </a:solidFill>
                <a:latin typeface="Meiryo UI" panose="020B0604030504040204" pitchFamily="50" charset="-128"/>
                <a:ea typeface="Meiryo UI" panose="020B0604030504040204" pitchFamily="50" charset="-128"/>
              </a:rPr>
              <a:t>k option</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The right to buy a company’s stock at some future date </a:t>
            </a:r>
            <a:r>
              <a:rPr lang="en-US" altLang="ja-JP" sz="1400" b="1" dirty="0" smtClean="0">
                <a:latin typeface="Meiryo UI" panose="020B0604030504040204" pitchFamily="50" charset="-128"/>
                <a:ea typeface="Meiryo UI" panose="020B0604030504040204" pitchFamily="50" charset="-128"/>
              </a:rPr>
              <a:t>at a price established now</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b="1" dirty="0" smtClean="0">
                <a:latin typeface="Meiryo UI" panose="020B0604030504040204" pitchFamily="50" charset="-128"/>
                <a:ea typeface="Meiryo UI" panose="020B0604030504040204" pitchFamily="50" charset="-128"/>
              </a:rPr>
              <a:t>High-growth company</a:t>
            </a:r>
            <a:r>
              <a:rPr lang="zh-CN" altLang="en-US" sz="1400" b="1" dirty="0" smtClean="0">
                <a:latin typeface="Meiryo UI" panose="020B0604030504040204" pitchFamily="50" charset="-128"/>
                <a:ea typeface="Meiryo UI" panose="020B0604030504040204" pitchFamily="50" charset="-128"/>
              </a:rPr>
              <a:t>的话，会很划算</a:t>
            </a:r>
            <a:r>
              <a:rPr lang="zh-CN" altLang="en-US" sz="1400" dirty="0" smtClean="0">
                <a:latin typeface="Meiryo UI" panose="020B0604030504040204" pitchFamily="50" charset="-128"/>
                <a:ea typeface="Meiryo UI" panose="020B0604030504040204" pitchFamily="50" charset="-128"/>
              </a:rPr>
              <a:t>，比如在未来公司股票</a:t>
            </a:r>
            <a:r>
              <a:rPr lang="en-US" altLang="zh-CN" sz="1400" dirty="0" smtClean="0">
                <a:latin typeface="Meiryo UI" panose="020B0604030504040204" pitchFamily="50" charset="-128"/>
                <a:ea typeface="Meiryo UI" panose="020B0604030504040204" pitchFamily="50" charset="-128"/>
              </a:rPr>
              <a:t>100</a:t>
            </a:r>
            <a:r>
              <a:rPr lang="zh-CN" altLang="en-US" sz="1400" dirty="0" smtClean="0">
                <a:latin typeface="Meiryo UI" panose="020B0604030504040204" pitchFamily="50" charset="-128"/>
                <a:ea typeface="Meiryo UI" panose="020B0604030504040204" pitchFamily="50" charset="-128"/>
              </a:rPr>
              <a:t>元的时候，以现在的价钱</a:t>
            </a:r>
            <a:r>
              <a:rPr lang="en-US" altLang="zh-CN" sz="1400" dirty="0" smtClean="0">
                <a:latin typeface="Meiryo UI" panose="020B0604030504040204" pitchFamily="50" charset="-128"/>
                <a:ea typeface="Meiryo UI" panose="020B0604030504040204" pitchFamily="50" charset="-128"/>
              </a:rPr>
              <a:t>10</a:t>
            </a:r>
            <a:r>
              <a:rPr lang="zh-CN" altLang="en-US" sz="1400" dirty="0" smtClean="0">
                <a:latin typeface="Meiryo UI" panose="020B0604030504040204" pitchFamily="50" charset="-128"/>
                <a:ea typeface="Meiryo UI" panose="020B0604030504040204" pitchFamily="50" charset="-128"/>
              </a:rPr>
              <a:t>元购买</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a:t>
            </a:r>
            <a:r>
              <a:rPr kumimoji="1"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Stock for which payment is usually not required. Simply common stock that vests. Can not sell until vest.</a:t>
            </a:r>
          </a:p>
          <a:p>
            <a:pPr marL="742950" lvl="1"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比如</a:t>
            </a:r>
            <a:r>
              <a:rPr lang="zh-CN" altLang="en-US" sz="1400" dirty="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就是公司同意在</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年后给我</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股，我必须干满</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年才能拿到这</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a:t>
            </a:r>
            <a:r>
              <a:rPr kumimoji="1" lang="en-US" altLang="zh-CN" sz="1400" dirty="0" smtClean="0">
                <a:latin typeface="Meiryo UI" panose="020B0604030504040204" pitchFamily="50" charset="-128"/>
                <a:ea typeface="Meiryo UI" panose="020B0604030504040204" pitchFamily="50" charset="-128"/>
              </a:rPr>
              <a:t>(vest)</a:t>
            </a:r>
            <a:r>
              <a:rPr kumimoji="1" lang="zh-CN" altLang="en-US" sz="1400" dirty="0" smtClean="0">
                <a:latin typeface="Meiryo UI" panose="020B0604030504040204" pitchFamily="50" charset="-128"/>
                <a:ea typeface="Meiryo UI" panose="020B0604030504040204" pitchFamily="50" charset="-128"/>
              </a:rPr>
              <a:t>，然后我可以决定卖掉或是继续持有</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 unit</a:t>
            </a:r>
            <a:r>
              <a:rPr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kumimoji="1" lang="en-US" altLang="ja-JP" sz="1400" dirty="0" smtClean="0">
                <a:latin typeface="Meiryo UI" panose="020B0604030504040204" pitchFamily="50" charset="-128"/>
                <a:ea typeface="Meiryo UI" panose="020B0604030504040204" pitchFamily="50" charset="-128"/>
              </a:rPr>
              <a:t>RSU can occur in stock or equivalent cash value of the company’s stock. (</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 </a:t>
            </a:r>
            <a:r>
              <a:rPr kumimoji="1" lang="en-US" altLang="zh-CN" sz="1400" dirty="0" smtClean="0">
                <a:latin typeface="Meiryo UI" panose="020B0604030504040204" pitchFamily="50" charset="-128"/>
                <a:ea typeface="Meiryo UI" panose="020B0604030504040204" pitchFamily="50" charset="-128"/>
              </a:rPr>
              <a:t>offer</a:t>
            </a:r>
            <a:r>
              <a:rPr kumimoji="1" lang="zh-CN" altLang="en-US" sz="1400" dirty="0" smtClean="0">
                <a:latin typeface="Meiryo UI" panose="020B0604030504040204" pitchFamily="50" charset="-128"/>
                <a:ea typeface="Meiryo UI" panose="020B0604030504040204" pitchFamily="50" charset="-128"/>
              </a:rPr>
              <a:t>的是</a:t>
            </a:r>
            <a:r>
              <a:rPr kumimoji="1" lang="en-US" altLang="zh-CN" sz="1400" dirty="0" smtClean="0">
                <a:latin typeface="Meiryo UI" panose="020B0604030504040204" pitchFamily="50" charset="-128"/>
                <a:ea typeface="Meiryo UI" panose="020B0604030504040204" pitchFamily="50" charset="-128"/>
              </a:rPr>
              <a:t>cash</a:t>
            </a:r>
            <a:r>
              <a:rPr kumimoji="1" lang="zh-CN" altLang="en-US" sz="1400" dirty="0" smtClean="0">
                <a:latin typeface="Meiryo UI" panose="020B0604030504040204" pitchFamily="50" charset="-128"/>
                <a:ea typeface="Meiryo UI" panose="020B0604030504040204" pitchFamily="50" charset="-128"/>
              </a:rPr>
              <a:t>，这种情况下</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股价变化和我能拿到的钱没有关系</a:t>
            </a:r>
            <a:r>
              <a:rPr kumimoji="1" lang="en-US" altLang="ja-JP"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我拿到的是</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同意在</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年内，给我等同月</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万多美元的</a:t>
            </a:r>
            <a:r>
              <a:rPr lang="en-US" altLang="zh-CN" sz="1400" dirty="0" smtClean="0">
                <a:latin typeface="Meiryo UI" panose="020B0604030504040204" pitchFamily="50" charset="-128"/>
                <a:ea typeface="Meiryo UI" panose="020B0604030504040204" pitchFamily="50" charset="-128"/>
              </a:rPr>
              <a:t>RSU</a:t>
            </a:r>
            <a:r>
              <a:rPr lang="zh-CN" altLang="en-US" sz="1400" dirty="0" smtClean="0">
                <a:latin typeface="Meiryo UI" panose="020B0604030504040204" pitchFamily="50" charset="-128"/>
                <a:ea typeface="Meiryo UI" panose="020B0604030504040204" pitchFamily="50" charset="-128"/>
              </a:rPr>
              <a:t>，每年可以</a:t>
            </a:r>
            <a:r>
              <a:rPr lang="en-US" altLang="zh-CN" sz="1400" dirty="0" smtClean="0">
                <a:latin typeface="Meiryo UI" panose="020B0604030504040204" pitchFamily="50" charset="-128"/>
                <a:ea typeface="Meiryo UI" panose="020B0604030504040204" pitchFamily="50" charset="-128"/>
              </a:rPr>
              <a:t>vest 1</a:t>
            </a:r>
            <a:r>
              <a:rPr lang="zh-CN" altLang="en-US" sz="1400" dirty="0" smtClean="0">
                <a:latin typeface="Meiryo UI" panose="020B0604030504040204" pitchFamily="50" charset="-128"/>
                <a:ea typeface="Meiryo UI" panose="020B0604030504040204" pitchFamily="50" charset="-128"/>
              </a:rPr>
              <a:t>万多美元，在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之前，和</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股价无关，在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的时候，我可以决定是卖掉或者是继续持有</a:t>
            </a:r>
            <a:r>
              <a:rPr lang="en-US" altLang="zh-CN"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就是把这</a:t>
            </a:r>
            <a:r>
              <a:rPr lang="en-US" altLang="zh-CN" sz="1400" dirty="0" smtClean="0">
                <a:latin typeface="Meiryo UI" panose="020B0604030504040204" pitchFamily="50" charset="-128"/>
                <a:ea typeface="Meiryo UI" panose="020B0604030504040204" pitchFamily="50" charset="-128"/>
              </a:rPr>
              <a:t>1</a:t>
            </a:r>
            <a:r>
              <a:rPr lang="zh-CN" altLang="en-US" sz="1400" smtClean="0">
                <a:latin typeface="Meiryo UI" panose="020B0604030504040204" pitchFamily="50" charset="-128"/>
                <a:ea typeface="Meiryo UI" panose="020B0604030504040204" pitchFamily="50" charset="-128"/>
              </a:rPr>
              <a:t>万多美元按当时的价钱换算成股票</a:t>
            </a:r>
            <a:r>
              <a:rPr lang="en-US" altLang="zh-CN" sz="140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。卖掉的情况下我一定能拿到这</a:t>
            </a:r>
            <a:r>
              <a:rPr lang="en-US" altLang="zh-CN" sz="1400" dirty="0" smtClean="0">
                <a:latin typeface="Meiryo UI" panose="020B0604030504040204" pitchFamily="50" charset="-128"/>
                <a:ea typeface="Meiryo UI" panose="020B0604030504040204" pitchFamily="50" charset="-128"/>
              </a:rPr>
              <a:t>1</a:t>
            </a:r>
            <a:r>
              <a:rPr lang="zh-CN" altLang="en-US" sz="1400" dirty="0" smtClean="0">
                <a:latin typeface="Meiryo UI" panose="020B0604030504040204" pitchFamily="50" charset="-128"/>
                <a:ea typeface="Meiryo UI" panose="020B0604030504040204" pitchFamily="50" charset="-128"/>
              </a:rPr>
              <a:t>万多美元；在持有的情况下，</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的股价就开始影响我了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54874"/>
          </a:xfrm>
          <a:prstGeom prst="rect">
            <a:avLst/>
          </a:prstGeom>
          <a:noFill/>
        </p:spPr>
        <p:txBody>
          <a:bodyPr wrap="square" rtlCol="0">
            <a:spAutoFit/>
          </a:bodyPr>
          <a:lstStyle/>
          <a:p>
            <a:r>
              <a:rPr lang="en-US" altLang="ja-JP" sz="1400" dirty="0"/>
              <a:t>Funds</a:t>
            </a:r>
            <a:r>
              <a:rPr lang="zh-CN" altLang="en-US" sz="1400" dirty="0"/>
              <a:t>分类</a:t>
            </a:r>
            <a:r>
              <a:rPr lang="en-US" altLang="zh-CN" sz="1400" dirty="0"/>
              <a:t>:</a:t>
            </a:r>
          </a:p>
          <a:p>
            <a:r>
              <a:rPr lang="zh-CN" altLang="en-US" sz="1400" dirty="0"/>
              <a:t>一般分为两类，</a:t>
            </a:r>
            <a:r>
              <a:rPr lang="en-US" altLang="zh-CN" sz="1400" dirty="0"/>
              <a:t>Hedge Fund</a:t>
            </a:r>
            <a:r>
              <a:rPr lang="zh-CN" altLang="en-US" sz="1400" dirty="0"/>
              <a:t>和</a:t>
            </a:r>
            <a:r>
              <a:rPr lang="en-US" altLang="zh-CN" sz="1400" dirty="0"/>
              <a:t>Mutual fund</a:t>
            </a:r>
          </a:p>
          <a:p>
            <a:pPr marL="285750" indent="-285750">
              <a:buFont typeface="Arial" panose="020B0604020202020204" pitchFamily="34" charset="0"/>
              <a:buChar char="•"/>
            </a:pPr>
            <a:r>
              <a:rPr kumimoji="1" lang="en-US" altLang="ja-JP" sz="1400" b="1" dirty="0">
                <a:solidFill>
                  <a:srgbClr val="FF0000"/>
                </a:solidFill>
              </a:rPr>
              <a:t>Hedge fund</a:t>
            </a:r>
            <a:r>
              <a:rPr kumimoji="1" lang="en-US" altLang="ja-JP" sz="1400" dirty="0"/>
              <a:t>: </a:t>
            </a:r>
            <a:r>
              <a:rPr kumimoji="1" lang="zh-CN" altLang="en-US" sz="1400" dirty="0"/>
              <a:t>汉语名应该叫私募，</a:t>
            </a:r>
            <a:r>
              <a:rPr kumimoji="1" lang="ja-JP" altLang="en-US" sz="1400" dirty="0"/>
              <a:t>也叫</a:t>
            </a:r>
            <a:r>
              <a:rPr kumimoji="1" lang="ja-JP" altLang="en-US" sz="1400" b="1" dirty="0">
                <a:solidFill>
                  <a:srgbClr val="FF0000"/>
                </a:solidFill>
              </a:rPr>
              <a:t>对冲基金</a:t>
            </a:r>
            <a:endParaRPr kumimoji="1" lang="en-US" altLang="zh-CN" sz="1400" b="1" dirty="0">
              <a:solidFill>
                <a:srgbClr val="FF0000"/>
              </a:solidFill>
            </a:endParaRPr>
          </a:p>
          <a:p>
            <a:pPr marL="742950" lvl="1" indent="-285750">
              <a:buFont typeface="Arial" panose="020B0604020202020204" pitchFamily="34" charset="0"/>
              <a:buChar char="•"/>
            </a:pPr>
            <a:r>
              <a:rPr lang="zh-CN" altLang="en-US" sz="1400" dirty="0"/>
              <a:t>就美国而言，没有被</a:t>
            </a:r>
            <a:r>
              <a:rPr lang="en-US" altLang="zh-CN" sz="1400" dirty="0"/>
              <a:t>SEC</a:t>
            </a:r>
            <a:r>
              <a:rPr lang="zh-CN" altLang="en-US" sz="1400" dirty="0"/>
              <a:t>管理</a:t>
            </a:r>
            <a:endParaRPr lang="en-US" altLang="zh-CN" sz="1400" dirty="0"/>
          </a:p>
          <a:p>
            <a:pPr marL="742950" lvl="1" indent="-285750">
              <a:buFont typeface="Arial" panose="020B0604020202020204" pitchFamily="34" charset="0"/>
              <a:buChar char="•"/>
            </a:pPr>
            <a:r>
              <a:rPr lang="zh-CN" altLang="en-US" sz="1400" dirty="0"/>
              <a:t>用的</a:t>
            </a:r>
            <a:r>
              <a:rPr lang="en-US" altLang="zh-CN" sz="1400" dirty="0"/>
              <a:t>technique</a:t>
            </a:r>
            <a:r>
              <a:rPr lang="zh-CN" altLang="en-US" sz="1400" dirty="0"/>
              <a:t>和</a:t>
            </a:r>
            <a:r>
              <a:rPr lang="en-US" altLang="zh-CN" sz="1400" dirty="0"/>
              <a:t>mutual fund</a:t>
            </a:r>
            <a:r>
              <a:rPr lang="zh-CN" altLang="en-US" sz="1400" dirty="0"/>
              <a:t>不同，经常</a:t>
            </a:r>
            <a:r>
              <a:rPr lang="zh-CN" altLang="en-US" sz="1400" b="1" dirty="0"/>
              <a:t>借钱买卖股票</a:t>
            </a:r>
            <a:r>
              <a:rPr lang="zh-CN" altLang="en-US" sz="1400" dirty="0"/>
              <a:t>，以使收益最大化 </a:t>
            </a:r>
            <a:r>
              <a:rPr lang="en-US" altLang="zh-CN" sz="1400" dirty="0"/>
              <a:t>(</a:t>
            </a:r>
            <a:r>
              <a:rPr lang="zh-CN" altLang="en-US" sz="1400" dirty="0"/>
              <a:t>这技巧叫</a:t>
            </a:r>
            <a:r>
              <a:rPr lang="en-US" altLang="zh-CN" sz="1400" b="1" dirty="0"/>
              <a:t>leverage</a:t>
            </a:r>
            <a:r>
              <a:rPr lang="en-US" altLang="zh-CN" sz="1400" dirty="0"/>
              <a:t>)</a:t>
            </a:r>
          </a:p>
          <a:p>
            <a:pPr marL="742950" lvl="1" indent="-285750">
              <a:buFont typeface="Arial" panose="020B0604020202020204" pitchFamily="34" charset="0"/>
              <a:buChar char="•"/>
            </a:pPr>
            <a:r>
              <a:rPr lang="zh-CN" altLang="en-US" sz="1400" dirty="0"/>
              <a:t>经常投资 </a:t>
            </a:r>
            <a:r>
              <a:rPr lang="en-US" altLang="zh-CN" sz="1400" dirty="0"/>
              <a:t>derivatives</a:t>
            </a:r>
          </a:p>
          <a:p>
            <a:pPr marL="742950" lvl="1" indent="-285750">
              <a:buFont typeface="Arial" panose="020B0604020202020204" pitchFamily="34" charset="0"/>
              <a:buChar char="•"/>
            </a:pPr>
            <a:r>
              <a:rPr lang="zh-CN" altLang="en-US" sz="1400" dirty="0"/>
              <a:t>一般是“死期投资”，不能随时出入</a:t>
            </a:r>
            <a:r>
              <a:rPr lang="en-US" altLang="zh-CN" sz="1400" dirty="0"/>
              <a:t>fund (</a:t>
            </a:r>
            <a:r>
              <a:rPr lang="zh-CN" altLang="en-US" sz="1400" dirty="0"/>
              <a:t>比如说一投就是</a:t>
            </a:r>
            <a:r>
              <a:rPr lang="en-US" altLang="zh-CN" sz="1400" dirty="0"/>
              <a:t>5</a:t>
            </a:r>
            <a:r>
              <a:rPr lang="zh-CN" altLang="en-US" sz="1400" dirty="0"/>
              <a:t>年</a:t>
            </a:r>
            <a:r>
              <a:rPr lang="en-US" altLang="zh-CN" sz="1400" dirty="0"/>
              <a:t>)</a:t>
            </a:r>
          </a:p>
          <a:p>
            <a:pPr marL="742950" lvl="1" indent="-285750">
              <a:buFont typeface="Arial" panose="020B0604020202020204" pitchFamily="34" charset="0"/>
              <a:buChar char="•"/>
            </a:pPr>
            <a:r>
              <a:rPr lang="zh-CN" altLang="en-US" sz="1400" dirty="0"/>
              <a:t>能入</a:t>
            </a:r>
            <a:r>
              <a:rPr lang="en-US" altLang="zh-CN" sz="1400" dirty="0"/>
              <a:t>hedge fund</a:t>
            </a:r>
            <a:r>
              <a:rPr lang="zh-CN" altLang="en-US" sz="1400" dirty="0"/>
              <a:t>的一般是很有钱的人或者</a:t>
            </a:r>
            <a:r>
              <a:rPr lang="en-US" altLang="zh-CN" sz="1400" dirty="0"/>
              <a:t>institutes</a:t>
            </a:r>
            <a:endParaRPr kumimoji="1" lang="en-US" altLang="ja-JP" sz="1400" dirty="0"/>
          </a:p>
          <a:p>
            <a:pPr marL="285750" indent="-285750">
              <a:buFont typeface="Arial" panose="020B0604020202020204" pitchFamily="34" charset="0"/>
              <a:buChar char="•"/>
            </a:pPr>
            <a:r>
              <a:rPr kumimoji="1" lang="en-US" altLang="zh-CN" sz="1400" b="1" dirty="0">
                <a:solidFill>
                  <a:srgbClr val="FF0000"/>
                </a:solidFill>
              </a:rPr>
              <a:t>Mutual fund</a:t>
            </a:r>
            <a:r>
              <a:rPr kumimoji="1" lang="en-US" altLang="zh-CN" sz="1400" dirty="0"/>
              <a:t>: </a:t>
            </a:r>
            <a:r>
              <a:rPr kumimoji="1" lang="zh-CN" altLang="en-US" sz="1400" dirty="0"/>
              <a:t>就是一般基金，根据策略可细分为</a:t>
            </a:r>
            <a:r>
              <a:rPr kumimoji="1" lang="en-US" altLang="zh-CN" sz="1400" dirty="0"/>
              <a:t>index fund, balanced fund</a:t>
            </a:r>
          </a:p>
          <a:p>
            <a:pPr marL="742950" lvl="1" indent="-285750">
              <a:buFont typeface="Arial" panose="020B0604020202020204" pitchFamily="34" charset="0"/>
              <a:buChar char="•"/>
            </a:pPr>
            <a:r>
              <a:rPr kumimoji="1" lang="zh-CN" altLang="en-US" sz="1400" dirty="0"/>
              <a:t>从散户收集资金</a:t>
            </a:r>
            <a:endParaRPr kumimoji="1" lang="en-US" altLang="zh-CN" sz="1400" dirty="0"/>
          </a:p>
          <a:p>
            <a:pPr marL="742950" lvl="1" indent="-285750">
              <a:buFont typeface="Arial" panose="020B0604020202020204" pitchFamily="34" charset="0"/>
              <a:buChar char="•"/>
            </a:pPr>
            <a:r>
              <a:rPr lang="zh-CN" altLang="en-US" sz="1400" dirty="0"/>
              <a:t>每天计算</a:t>
            </a:r>
            <a:r>
              <a:rPr lang="en-US" altLang="zh-CN" sz="1400" dirty="0"/>
              <a:t>mutual fund</a:t>
            </a:r>
            <a:r>
              <a:rPr lang="zh-CN" altLang="en-US" sz="1400" dirty="0"/>
              <a:t>的</a:t>
            </a:r>
            <a:r>
              <a:rPr lang="en-US" altLang="zh-CN" sz="1400" dirty="0"/>
              <a:t>share price</a:t>
            </a:r>
            <a:r>
              <a:rPr lang="zh-CN" altLang="en-US" sz="1400" dirty="0"/>
              <a:t>，可以随时出入</a:t>
            </a:r>
            <a:endParaRPr lang="en-US" altLang="zh-CN" sz="1400" dirty="0"/>
          </a:p>
          <a:p>
            <a:pPr marL="742950" lvl="1" indent="-285750">
              <a:buFont typeface="Arial" panose="020B0604020202020204" pitchFamily="34" charset="0"/>
              <a:buChar char="•"/>
            </a:pPr>
            <a:r>
              <a:rPr kumimoji="1" lang="zh-CN" altLang="en-US" sz="1400" dirty="0"/>
              <a:t>被</a:t>
            </a:r>
            <a:r>
              <a:rPr kumimoji="1" lang="en-US" altLang="zh-CN" sz="1400" dirty="0"/>
              <a:t>SEC</a:t>
            </a:r>
            <a:r>
              <a:rPr kumimoji="1" lang="zh-CN" altLang="en-US" sz="1400" dirty="0"/>
              <a:t>管理，投资种类有限定，比较稳妥的是投</a:t>
            </a:r>
            <a:r>
              <a:rPr kumimoji="1" lang="en-US" altLang="zh-CN" sz="1400" dirty="0"/>
              <a:t>government/cooperate bonds</a:t>
            </a:r>
            <a:r>
              <a:rPr kumimoji="1" lang="zh-CN" altLang="en-US" sz="1400" dirty="0"/>
              <a:t>和</a:t>
            </a:r>
            <a:r>
              <a:rPr lang="zh-CN" altLang="en-US" sz="1400" dirty="0"/>
              <a:t>买</a:t>
            </a:r>
            <a:r>
              <a:rPr lang="en-US" altLang="zh-CN" sz="1400" dirty="0"/>
              <a:t>index</a:t>
            </a:r>
            <a:r>
              <a:rPr lang="zh-CN" altLang="en-US" sz="1400" dirty="0"/>
              <a:t>中所有股票</a:t>
            </a:r>
            <a:endParaRPr lang="en-US" altLang="zh-CN" sz="1400" dirty="0"/>
          </a:p>
          <a:p>
            <a:pPr marL="742950" lvl="1" indent="-285750">
              <a:buFont typeface="Arial" panose="020B0604020202020204" pitchFamily="34" charset="0"/>
              <a:buChar char="•"/>
            </a:pPr>
            <a:endParaRPr lang="en-US" altLang="zh-CN" sz="1400" dirty="0"/>
          </a:p>
          <a:p>
            <a:r>
              <a:rPr lang="zh-CN" altLang="en-US" sz="1400" dirty="0"/>
              <a:t>现在先理解到这，之后有需要再详细查。</a:t>
            </a:r>
            <a:endParaRPr lang="en-US" altLang="zh-CN" sz="1400" dirty="0"/>
          </a:p>
        </p:txBody>
      </p:sp>
      <p:sp>
        <p:nvSpPr>
          <p:cNvPr id="3" name="テキスト ボックス 2"/>
          <p:cNvSpPr txBox="1"/>
          <p:nvPr/>
        </p:nvSpPr>
        <p:spPr>
          <a:xfrm>
            <a:off x="0" y="4355976"/>
            <a:ext cx="5715000" cy="4185761"/>
          </a:xfrm>
          <a:prstGeom prst="rect">
            <a:avLst/>
          </a:prstGeom>
          <a:noFill/>
        </p:spPr>
        <p:txBody>
          <a:bodyPr wrap="square" rtlCol="0">
            <a:spAutoFit/>
          </a:bodyPr>
          <a:lstStyle/>
          <a:p>
            <a:r>
              <a:rPr lang="zh-CN" altLang="en-US" sz="1400" dirty="0" smtClean="0"/>
              <a:t>关于</a:t>
            </a:r>
            <a:r>
              <a:rPr lang="en-US" altLang="zh-CN" sz="1400" dirty="0" smtClean="0"/>
              <a:t>share</a:t>
            </a:r>
            <a:r>
              <a:rPr lang="zh-CN" altLang="en-US" sz="1400" dirty="0" smtClean="0"/>
              <a:t>和</a:t>
            </a:r>
            <a:r>
              <a:rPr lang="en-US" altLang="zh-CN" sz="1400" dirty="0" smtClean="0"/>
              <a:t>shareholder</a:t>
            </a:r>
          </a:p>
          <a:p>
            <a:pPr marL="285750" indent="-285750">
              <a:buFont typeface="Arial" panose="020B0604020202020204" pitchFamily="34" charset="0"/>
              <a:buChar char="•"/>
            </a:pPr>
            <a:r>
              <a:rPr kumimoji="1" lang="zh-CN" altLang="en-US" sz="1400" dirty="0"/>
              <a:t>一般</a:t>
            </a:r>
            <a:r>
              <a:rPr kumimoji="1" lang="zh-CN" altLang="en-US" sz="1400" dirty="0" smtClean="0"/>
              <a:t>公司</a:t>
            </a:r>
            <a:r>
              <a:rPr kumimoji="1" lang="en-US" altLang="zh-CN" sz="1400" dirty="0" smtClean="0"/>
              <a:t>issue 2</a:t>
            </a:r>
            <a:r>
              <a:rPr lang="ja-JP" altLang="en-US" sz="1400" dirty="0" smtClean="0"/>
              <a:t> </a:t>
            </a:r>
            <a:r>
              <a:rPr lang="en-US" altLang="ja-JP" sz="1400" dirty="0" smtClean="0"/>
              <a:t>types of stocks: </a:t>
            </a:r>
            <a:r>
              <a:rPr lang="en-US" altLang="ja-JP" sz="1400" b="1" dirty="0" smtClean="0">
                <a:solidFill>
                  <a:srgbClr val="FF0000"/>
                </a:solidFill>
              </a:rPr>
              <a:t>common stock</a:t>
            </a:r>
            <a:r>
              <a:rPr lang="en-US" altLang="ja-JP" sz="1400" dirty="0" smtClean="0"/>
              <a:t>, preferred stock</a:t>
            </a:r>
          </a:p>
          <a:p>
            <a:pPr marL="285750" indent="-285750">
              <a:buFont typeface="Arial" panose="020B0604020202020204" pitchFamily="34" charset="0"/>
              <a:buChar char="•"/>
            </a:pPr>
            <a:r>
              <a:rPr kumimoji="1" lang="zh-CN" altLang="en-US" sz="1400" dirty="0" smtClean="0"/>
              <a:t>一般散户都卖的是</a:t>
            </a:r>
            <a:r>
              <a:rPr kumimoji="1" lang="en-US" altLang="zh-CN" sz="1400" dirty="0" smtClean="0"/>
              <a:t>common stock</a:t>
            </a:r>
            <a:r>
              <a:rPr kumimoji="1" lang="zh-CN" altLang="en-US" sz="1400" dirty="0" smtClean="0"/>
              <a:t>，因为跟家便宜，发行数量也多</a:t>
            </a:r>
            <a:endParaRPr kumimoji="1"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Preferred st</a:t>
            </a:r>
            <a:r>
              <a:rPr kumimoji="1" lang="en-US" altLang="zh-CN" sz="1400" dirty="0" smtClean="0"/>
              <a:t>ock</a:t>
            </a:r>
            <a:r>
              <a:rPr kumimoji="1" lang="zh-CN" altLang="en-US" sz="1400" dirty="0" smtClean="0"/>
              <a:t>的</a:t>
            </a:r>
            <a:r>
              <a:rPr kumimoji="1" lang="en-US" altLang="zh-CN" sz="1400" dirty="0" smtClean="0"/>
              <a:t>shareholder</a:t>
            </a:r>
            <a:r>
              <a:rPr kumimoji="1" lang="zh-CN" altLang="en-US" sz="1400" dirty="0" smtClean="0"/>
              <a:t>会收到</a:t>
            </a:r>
            <a:r>
              <a:rPr kumimoji="1" lang="en-US" altLang="zh-CN" sz="1400" b="1" dirty="0" smtClean="0"/>
              <a:t>fixed dividends</a:t>
            </a:r>
            <a:r>
              <a:rPr lang="zh-CN" altLang="en-US" sz="1400" b="1" dirty="0"/>
              <a:t> </a:t>
            </a:r>
            <a:r>
              <a:rPr lang="en-US" altLang="zh-CN" sz="1400" dirty="0" smtClean="0"/>
              <a:t>(</a:t>
            </a:r>
            <a:r>
              <a:rPr lang="zh-CN" altLang="en-US" sz="1400" dirty="0" smtClean="0"/>
              <a:t>一般来说不少</a:t>
            </a:r>
            <a:r>
              <a:rPr lang="en-US" altLang="zh-CN" sz="1400" dirty="0" smtClean="0"/>
              <a:t>)</a:t>
            </a:r>
            <a:r>
              <a:rPr lang="zh-CN" altLang="en-US" sz="1400" dirty="0" smtClean="0"/>
              <a:t>，</a:t>
            </a:r>
            <a:r>
              <a:rPr lang="en-US" altLang="zh-CN" sz="1400" dirty="0" smtClean="0"/>
              <a:t>preferred stock</a:t>
            </a:r>
            <a:r>
              <a:rPr lang="zh-CN" altLang="en-US" sz="1400" dirty="0" smtClean="0"/>
              <a:t>的</a:t>
            </a:r>
            <a:r>
              <a:rPr lang="en-US" altLang="zh-CN" sz="1400" dirty="0" smtClean="0"/>
              <a:t>price</a:t>
            </a:r>
            <a:r>
              <a:rPr lang="zh-CN" altLang="en-US" sz="1400" dirty="0" smtClean="0"/>
              <a:t>也</a:t>
            </a:r>
            <a:r>
              <a:rPr lang="en-US" altLang="zh-CN" sz="1400" dirty="0" smtClean="0"/>
              <a:t>less volatile</a:t>
            </a:r>
            <a:r>
              <a:rPr lang="zh-CN" altLang="en-US" sz="1400" dirty="0" smtClean="0"/>
              <a:t>；但有一点，</a:t>
            </a:r>
            <a:r>
              <a:rPr lang="en-US" altLang="zh-CN" sz="1400" dirty="0" smtClean="0"/>
              <a:t>preferred stock shareholder</a:t>
            </a:r>
            <a:r>
              <a:rPr lang="zh-CN" altLang="en-US" sz="1400" dirty="0" smtClean="0"/>
              <a:t>并没有</a:t>
            </a:r>
            <a:r>
              <a:rPr lang="en-US" altLang="zh-CN" sz="1400" dirty="0" smtClean="0"/>
              <a:t>voting</a:t>
            </a:r>
            <a:r>
              <a:rPr lang="zh-CN" altLang="en-US" sz="1400" dirty="0" smtClean="0"/>
              <a:t>的权利</a:t>
            </a:r>
            <a:endParaRPr lang="en-US" altLang="zh-CN" sz="1400" dirty="0" smtClean="0"/>
          </a:p>
          <a:p>
            <a:endParaRPr kumimoji="1" lang="en-US" altLang="zh-CN" sz="1400" dirty="0" smtClean="0"/>
          </a:p>
          <a:p>
            <a:r>
              <a:rPr lang="en-US" altLang="zh-CN" sz="1400" dirty="0" smtClean="0"/>
              <a:t>Shareholder</a:t>
            </a:r>
            <a:r>
              <a:rPr lang="zh-CN" altLang="en-US" sz="1400" dirty="0" smtClean="0"/>
              <a:t>根据持有股票的数量的不同，拥有的权力也不同</a:t>
            </a:r>
            <a:endParaRPr kumimoji="1" lang="en-US" altLang="zh-CN" sz="1400" dirty="0"/>
          </a:p>
          <a:p>
            <a:pPr marL="285750" indent="-285750">
              <a:buFont typeface="Arial" panose="020B0604020202020204" pitchFamily="34" charset="0"/>
              <a:buChar char="•"/>
            </a:pPr>
            <a:r>
              <a:rPr lang="en-US" altLang="zh-CN" sz="1400" b="1" dirty="0">
                <a:solidFill>
                  <a:srgbClr val="FF0000"/>
                </a:solidFill>
              </a:rPr>
              <a:t>Majority shareholder</a:t>
            </a:r>
            <a:r>
              <a:rPr lang="en-US" altLang="zh-CN" sz="1400" dirty="0"/>
              <a:t>: is a person or entity that owns and controls </a:t>
            </a:r>
            <a:r>
              <a:rPr lang="en-US" altLang="zh-CN" sz="1400" b="1" dirty="0"/>
              <a:t>more than 50 percent</a:t>
            </a:r>
            <a:r>
              <a:rPr lang="en-US" altLang="zh-CN" sz="1400" dirty="0"/>
              <a:t> of a company's outstanding </a:t>
            </a:r>
            <a:r>
              <a:rPr lang="en-US" altLang="zh-CN" sz="1400" dirty="0" smtClean="0"/>
              <a:t>shares</a:t>
            </a:r>
          </a:p>
          <a:p>
            <a:pPr marL="285750" indent="-285750">
              <a:buFont typeface="Arial" panose="020B0604020202020204" pitchFamily="34" charset="0"/>
              <a:buChar char="•"/>
            </a:pPr>
            <a:r>
              <a:rPr lang="en-US" altLang="zh-CN" sz="1400" b="1" dirty="0" smtClean="0">
                <a:solidFill>
                  <a:srgbClr val="FF0000"/>
                </a:solidFill>
              </a:rPr>
              <a:t>Outstanding share</a:t>
            </a:r>
            <a:r>
              <a:rPr lang="zh-CN" altLang="en-US" sz="1400" dirty="0" smtClean="0"/>
              <a:t>的意思是，公司发行的股票</a:t>
            </a:r>
            <a:r>
              <a:rPr lang="en-US" altLang="zh-CN" sz="1400" dirty="0" smtClean="0"/>
              <a:t>share</a:t>
            </a:r>
            <a:r>
              <a:rPr lang="zh-CN" altLang="en-US" sz="1400" dirty="0" smtClean="0"/>
              <a:t>中，</a:t>
            </a:r>
            <a:r>
              <a:rPr lang="zh-CN" altLang="en-US" sz="1400" b="1" dirty="0" smtClean="0"/>
              <a:t>已经被买了的部分</a:t>
            </a:r>
            <a:endParaRPr lang="en-US" altLang="zh-CN" sz="1400" b="1" dirty="0" smtClean="0"/>
          </a:p>
          <a:p>
            <a:pPr marL="285750" indent="-285750">
              <a:buFont typeface="Arial" panose="020B0604020202020204" pitchFamily="34" charset="0"/>
              <a:buChar char="•"/>
            </a:pPr>
            <a:endParaRPr lang="en-US" altLang="zh-CN" sz="1400" b="1" dirty="0"/>
          </a:p>
          <a:p>
            <a:r>
              <a:rPr lang="en-US" altLang="zh-CN" sz="1400" dirty="0" smtClean="0"/>
              <a:t>Share</a:t>
            </a:r>
            <a:r>
              <a:rPr lang="zh-CN" altLang="en-US" sz="1400" dirty="0" smtClean="0"/>
              <a:t>也有</a:t>
            </a:r>
            <a:r>
              <a:rPr lang="en-US" altLang="zh-CN" sz="1400" dirty="0" smtClean="0"/>
              <a:t>3</a:t>
            </a:r>
            <a:r>
              <a:rPr lang="zh-CN" altLang="en-US" sz="1400" dirty="0" smtClean="0"/>
              <a:t>个</a:t>
            </a:r>
            <a:r>
              <a:rPr lang="en-US" altLang="zh-CN" sz="1400" dirty="0" smtClean="0"/>
              <a:t>class</a:t>
            </a:r>
            <a:r>
              <a:rPr lang="zh-CN" altLang="en-US" sz="1400" dirty="0" smtClean="0"/>
              <a:t>，不同公司会用不同</a:t>
            </a:r>
            <a:r>
              <a:rPr lang="en-US" altLang="zh-CN" sz="1400" dirty="0" smtClean="0"/>
              <a:t>class</a:t>
            </a:r>
            <a:r>
              <a:rPr lang="zh-CN" altLang="en-US" sz="1400" dirty="0" smtClean="0"/>
              <a:t>来实现不同目的，以</a:t>
            </a:r>
            <a:r>
              <a:rPr lang="en-US" altLang="zh-CN" sz="1400" dirty="0" smtClean="0"/>
              <a:t>Google (alphabet)</a:t>
            </a:r>
            <a:r>
              <a:rPr lang="zh-CN" altLang="en-US" sz="1400" dirty="0" smtClean="0"/>
              <a:t>为例</a:t>
            </a:r>
            <a:endParaRPr lang="en-US" altLang="zh-CN" sz="1400" dirty="0" smtClean="0"/>
          </a:p>
          <a:p>
            <a:pPr marL="285750" indent="-285750">
              <a:buFont typeface="Arial" panose="020B0604020202020204" pitchFamily="34" charset="0"/>
              <a:buChar char="•"/>
            </a:pPr>
            <a:r>
              <a:rPr lang="en-US" altLang="zh-CN" sz="1400" dirty="0" smtClean="0"/>
              <a:t>Class A: hold by regular investors, 1 vote per share</a:t>
            </a:r>
          </a:p>
          <a:p>
            <a:pPr marL="285750" indent="-285750">
              <a:buFont typeface="Arial" panose="020B0604020202020204" pitchFamily="34" charset="0"/>
              <a:buChar char="•"/>
            </a:pPr>
            <a:r>
              <a:rPr lang="en-US" altLang="zh-CN" sz="1400" dirty="0" smtClean="0"/>
              <a:t>Class B: hold primarily by founders (</a:t>
            </a:r>
            <a:r>
              <a:rPr lang="en-US" altLang="zh-CN" sz="1400" dirty="0" err="1" smtClean="0"/>
              <a:t>Brin</a:t>
            </a:r>
            <a:r>
              <a:rPr lang="en-US" altLang="zh-CN" sz="1400" dirty="0" smtClean="0"/>
              <a:t> and Page), 10 vote per share</a:t>
            </a:r>
          </a:p>
          <a:p>
            <a:pPr marL="285750" indent="-285750">
              <a:buFont typeface="Arial" panose="020B0604020202020204" pitchFamily="34" charset="0"/>
              <a:buChar char="•"/>
            </a:pPr>
            <a:r>
              <a:rPr lang="en-US" altLang="zh-CN" sz="1400" dirty="0" smtClean="0"/>
              <a:t>Class C: hold by employees, no voting right</a:t>
            </a:r>
          </a:p>
          <a:p>
            <a:r>
              <a:rPr lang="zh-CN" altLang="en-US" sz="1400" dirty="0" smtClean="0"/>
              <a:t>综上所述，</a:t>
            </a:r>
            <a:r>
              <a:rPr lang="en-US" altLang="zh-CN" sz="1400" dirty="0" smtClean="0"/>
              <a:t>share</a:t>
            </a:r>
            <a:r>
              <a:rPr lang="zh-CN" altLang="en-US" sz="1400" dirty="0" smtClean="0"/>
              <a:t>的</a:t>
            </a:r>
            <a:r>
              <a:rPr lang="en-US" altLang="zh-CN" sz="1400" dirty="0" smtClean="0"/>
              <a:t>class</a:t>
            </a:r>
            <a:r>
              <a:rPr lang="zh-CN" altLang="en-US" sz="1400" dirty="0" smtClean="0"/>
              <a:t>不同主要就是</a:t>
            </a:r>
            <a:r>
              <a:rPr lang="en-US" altLang="zh-CN" sz="1400" dirty="0" smtClean="0"/>
              <a:t>voting right</a:t>
            </a:r>
            <a:r>
              <a:rPr lang="zh-CN" altLang="en-US" sz="1400" dirty="0" smtClean="0"/>
              <a:t>的不同</a:t>
            </a:r>
            <a:endParaRPr lang="en-US" altLang="zh-CN" sz="1400"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4172</Words>
  <Application>Microsoft Office PowerPoint</Application>
  <PresentationFormat>画面に合わせる (16:10)</PresentationFormat>
  <Paragraphs>253</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329</cp:revision>
  <dcterms:created xsi:type="dcterms:W3CDTF">2018-07-04T08:59:41Z</dcterms:created>
  <dcterms:modified xsi:type="dcterms:W3CDTF">2018-09-25T07:12:03Z</dcterms:modified>
</cp:coreProperties>
</file>