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D5C9D-6029-100E-D796-A0657117A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9116" y="3252713"/>
            <a:ext cx="5518066" cy="2268559"/>
          </a:xfrm>
        </p:spPr>
        <p:txBody>
          <a:bodyPr>
            <a:normAutofit/>
          </a:bodyPr>
          <a:lstStyle/>
          <a:p>
            <a:pPr algn="l"/>
            <a:r>
              <a:rPr lang="ru-RU" sz="4800" dirty="0"/>
              <a:t>Дерево опасностей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4FA057-7810-2500-AC06-EF93248E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7200" y="5521272"/>
            <a:ext cx="5357600" cy="1160213"/>
          </a:xfrm>
        </p:spPr>
        <p:txBody>
          <a:bodyPr/>
          <a:lstStyle/>
          <a:p>
            <a:r>
              <a:rPr lang="ru-RU" dirty="0"/>
              <a:t>Выполнил студент группы 6303-020302</a:t>
            </a:r>
            <a:r>
              <a:rPr lang="en-US" dirty="0"/>
              <a:t>D</a:t>
            </a:r>
            <a:r>
              <a:rPr lang="ru-RU" dirty="0"/>
              <a:t> Деревяшкин Андрей</a:t>
            </a:r>
          </a:p>
        </p:txBody>
      </p:sp>
    </p:spTree>
    <p:extLst>
      <p:ext uri="{BB962C8B-B14F-4D97-AF65-F5344CB8AC3E}">
        <p14:creationId xmlns:p14="http://schemas.microsoft.com/office/powerpoint/2010/main" val="195740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4C2D1-0162-8D30-83A8-13F76714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6258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3D605-4C92-0F63-08D7-A14566A6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Нефтебаза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19F8D-C07A-7397-A3EF-3374443B0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Нефтебаза— это промышленный объект, где производятся химические продукты из нефти или газа. Основные три вида опасностей для нефтехимических комплексов включают:</a:t>
            </a:r>
          </a:p>
          <a:p>
            <a:r>
              <a:rPr lang="ru-RU" dirty="0"/>
              <a:t>Террористические акты</a:t>
            </a:r>
            <a:r>
              <a:rPr lang="en-US" dirty="0"/>
              <a:t>;</a:t>
            </a:r>
          </a:p>
          <a:p>
            <a:r>
              <a:rPr lang="ru-RU" dirty="0"/>
              <a:t>Пожары</a:t>
            </a:r>
            <a:r>
              <a:rPr lang="en-US" dirty="0"/>
              <a:t>;</a:t>
            </a:r>
          </a:p>
          <a:p>
            <a:r>
              <a:rPr lang="ru-RU" dirty="0"/>
              <a:t>Утечки.</a:t>
            </a:r>
          </a:p>
        </p:txBody>
      </p:sp>
    </p:spTree>
    <p:extLst>
      <p:ext uri="{BB962C8B-B14F-4D97-AF65-F5344CB8AC3E}">
        <p14:creationId xmlns:p14="http://schemas.microsoft.com/office/powerpoint/2010/main" val="340394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C6B3A-4BC5-B825-1F49-95D613B9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1. Террористические акты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981C6D0-3497-E6D2-2E91-AD6176716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625" y="1885285"/>
            <a:ext cx="4002508" cy="88944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B4D6ED-8BE3-02F3-AA25-F17F82C855F6}"/>
              </a:ext>
            </a:extLst>
          </p:cNvPr>
          <p:cNvSpPr txBox="1"/>
          <p:nvPr/>
        </p:nvSpPr>
        <p:spPr>
          <a:xfrm>
            <a:off x="1903359" y="1885285"/>
            <a:ext cx="46876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В последние годы было совершено несколько крупных террористических актов на предприятия, связанные с нефтяной отраслью. В 2019 году в Саудовской Аравии были атакованы две нефтедобывающие компании, что привело к остановке добычи нефти в стране. В 2022 году в Ираке был атакован нефтепровод, что привело к утечке нефти в реку Тигр.</a:t>
            </a:r>
          </a:p>
          <a:p>
            <a:r>
              <a:rPr lang="ru-RU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Согласно данным </a:t>
            </a:r>
            <a:r>
              <a:rPr lang="en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Global Terrorism Database (GTD), </a:t>
            </a:r>
            <a:r>
              <a:rPr lang="ru-RU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с 2019 по 2023 год произошло 10 террористических актов на нефтебазы. Из них 6 произошли в 2023 году, что является самым высоким показателем за этот период.</a:t>
            </a:r>
          </a:p>
          <a:p>
            <a:endParaRPr lang="ru-RU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CA35269-60E1-92D0-44B4-E0644C1E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625" y="2774730"/>
            <a:ext cx="4002508" cy="88944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AF530EC-62D5-FB0F-76B6-570AB935A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626" y="3638546"/>
            <a:ext cx="4002508" cy="8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0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35247-E3F7-36B6-7EA1-05763719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2. Пожары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DA204-8978-8FF2-AD75-45494086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0" y="1684254"/>
            <a:ext cx="4474140" cy="399782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Пожары на нефтяных предприятиях, являются серьёзной угрозой безопасности и окружающей среде. 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В последние годы было зафиксировано несколько крупных пожаров на предприятиях, связанных с нефтью. В 2020 году в США произошёл пожар на нефтеперерабатывающем заводе в штате Техас. В результате пожара было уничтожено оборудование завода и произошёл выброс большого количества вредных веществ в атмосферу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Согласно данным Международной ассоциации противопожарной защиты (</a:t>
            </a:r>
            <a:r>
              <a:rPr lang="en" sz="14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NFPA), </a:t>
            </a:r>
            <a:r>
              <a:rPr lang="ru-RU" sz="14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с 2019 по 2023 год произошло 154 пожара на нефтебазах.</a:t>
            </a:r>
          </a:p>
          <a:p>
            <a:pPr marL="0" indent="0">
              <a:buNone/>
            </a:pPr>
            <a:endParaRPr lang="ru-RU" sz="1400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175E58-4E15-62AA-3149-77480A179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72" y="808055"/>
            <a:ext cx="4515195" cy="10772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A7C00F-711C-E5CF-750A-6522B09CA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73" y="1885284"/>
            <a:ext cx="4515194" cy="20348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48B746-F932-3593-DE4E-E4638F286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938" y="3920119"/>
            <a:ext cx="4486228" cy="21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7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F4FF9-7205-1CC2-9A06-9C2BCF84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Какие могут быть причины возникновения пожара?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66B7E4-46ED-8367-8A2E-3828BCA2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52116"/>
            <a:ext cx="7796540" cy="3997828"/>
          </a:xfrm>
        </p:spPr>
        <p:txBody>
          <a:bodyPr anchor="t">
            <a:normAutofit fontScale="62500" lnSpcReduction="20000"/>
          </a:bodyPr>
          <a:lstStyle/>
          <a:p>
            <a:r>
              <a:rPr lang="ru-RU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Неправильная эксплуатация оборудования. </a:t>
            </a:r>
            <a:r>
              <a:rPr lang="ru-RU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Например, использование оборудования не по назначению, эксплуатация оборудования с неисправностями, несоблюдение требований техники безопасности при эксплуатации оборудования. Низкий риск</a:t>
            </a:r>
          </a:p>
          <a:p>
            <a:r>
              <a:rPr lang="ru-RU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Хранение горючих материалов в ненадлежащих условиях. </a:t>
            </a:r>
            <a:r>
              <a:rPr lang="ru-RU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Например, хранение горючих материалов в негерметичных ёмкостях, хранение горючих материалов в местах, где они могут быть подвержены воздействию огня или искр. Низкий риск</a:t>
            </a:r>
          </a:p>
          <a:p>
            <a:r>
              <a:rPr lang="ru-RU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Несоблюдение требований пожарной безопасности при проведении работ. </a:t>
            </a:r>
            <a:r>
              <a:rPr lang="ru-RU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Например, проведение сварочных работ без соблюдения требований пожарной безопасности, проведение работ с применением открытого огня без соблюдения требований пожарной безопасности. Средни</a:t>
            </a:r>
            <a:r>
              <a:rPr lang="ru-RU" dirty="0">
                <a:solidFill>
                  <a:srgbClr val="FFFFFF"/>
                </a:solidFill>
                <a:latin typeface="Helvetica Neue" panose="02000503000000020004" pitchFamily="2" charset="0"/>
              </a:rPr>
              <a:t>й риск</a:t>
            </a:r>
            <a:endParaRPr lang="ru-RU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Неисправности оборудования. </a:t>
            </a:r>
            <a:r>
              <a:rPr lang="ru-RU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Например, неисправности нагревательного оборудования, неисправности электропроводки, неисправности систем пожаротушения. Средний риск</a:t>
            </a:r>
          </a:p>
          <a:p>
            <a:r>
              <a:rPr lang="ru-RU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Неисправности трубопроводов. </a:t>
            </a:r>
            <a:r>
              <a:rPr lang="ru-RU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Например, утечки нефти или нефтепродуктов из трубопроводов, неисправности запорной арматуры трубопроводов. Высокий риск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4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5C7E8-E9F3-0503-A63E-465299ED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3. Утечки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DFD6BB-35C9-56DF-616E-C24C918B7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041" y="1885285"/>
            <a:ext cx="4529959" cy="3997828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Согласно данным Международной ассоциации противопожарной защиты (</a:t>
            </a:r>
            <a:r>
              <a:rPr lang="en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NFPA), </a:t>
            </a:r>
            <a:r>
              <a:rPr lang="ru-RU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с 2015 по 2023 год произошло 240 утечек на нефтебазах. Из них 55 произошло в 2023 году, что является самым высоким показателем за этот период.</a:t>
            </a: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Самая крупная утечка на нефтебазе произошла 25 июня 2023 года в Ливии. В результате утечки, которая была вызвана попаданием ракеты, погибли более 100 человек и были повреждены десятки резервуаров с топливом.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7F87CC-4061-6426-E2D4-949EF7E9A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49" y="1640843"/>
            <a:ext cx="4412553" cy="42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6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3F2E9-AEFC-A024-88A4-93501A4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причины возникновения утечек?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806290-2C60-38AF-DA50-85814592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4674505"/>
          </a:xfrm>
        </p:spPr>
        <p:txBody>
          <a:bodyPr anchor="t">
            <a:noAutofit/>
          </a:bodyPr>
          <a:lstStyle/>
          <a:p>
            <a:r>
              <a:rPr lang="ru-RU" sz="13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Технические сбои: </a:t>
            </a:r>
            <a:r>
              <a:rPr lang="ru-RU" sz="13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Неполадки в оборудовании, таком как трубопроводы, насосы или резервуары, могут привести к утечкам.</a:t>
            </a:r>
          </a:p>
          <a:p>
            <a:r>
              <a:rPr lang="ru-RU" sz="13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Несоблюдение технологических процессов: </a:t>
            </a:r>
            <a:r>
              <a:rPr lang="ru-RU" sz="13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Нарушение правил и процедур обработки нефтепродуктов может вызвать аварии и утечки.</a:t>
            </a:r>
          </a:p>
          <a:p>
            <a:r>
              <a:rPr lang="ru-RU" sz="13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Механические повреждения: </a:t>
            </a:r>
            <a:r>
              <a:rPr lang="ru-RU" sz="13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Повреждения, вызванные столкновениями, авариями транспорта, коррозией или другими механическими воздействиями, могут привести к пробоям или утечкам.</a:t>
            </a:r>
          </a:p>
          <a:p>
            <a:r>
              <a:rPr lang="ru-RU" sz="13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Недостаточное обслуживание и регулярные проверки: </a:t>
            </a:r>
            <a:r>
              <a:rPr lang="ru-RU" sz="13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Отсутствие регулярного технического обслуживания и проверок состояния оборудования может привести к его износу и возможным утечкам.</a:t>
            </a:r>
          </a:p>
          <a:p>
            <a:r>
              <a:rPr lang="ru-RU" sz="13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Погодные условия: </a:t>
            </a:r>
            <a:r>
              <a:rPr lang="ru-RU" sz="13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Экстремальные погодные условия, такие как сильные дожди, наводнения или таяние снега, могут повлиять на инфраструктуру нефтебазы и вызвать утечки.</a:t>
            </a:r>
          </a:p>
          <a:p>
            <a:r>
              <a:rPr lang="ru-RU" sz="13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Человеческий фактор: </a:t>
            </a:r>
            <a:r>
              <a:rPr lang="ru-RU" sz="13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Ошибки операторов, неправильная эксплуатация оборудования или небрежное обращение с материалами могут стать причиной утечек.</a:t>
            </a:r>
          </a:p>
        </p:txBody>
      </p:sp>
    </p:spTree>
    <p:extLst>
      <p:ext uri="{BB962C8B-B14F-4D97-AF65-F5344CB8AC3E}">
        <p14:creationId xmlns:p14="http://schemas.microsoft.com/office/powerpoint/2010/main" val="106327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0521C-B889-E23A-6DF2-D7BC1C11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/>
              <a:t>Наибольшие риски и способы их устранения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390B33-F334-ACF0-95D7-F14BB172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531" y="2052116"/>
            <a:ext cx="3321269" cy="3087443"/>
          </a:xfrm>
        </p:spPr>
        <p:txBody>
          <a:bodyPr anchor="t"/>
          <a:lstStyle/>
          <a:p>
            <a:pPr marL="0" indent="0">
              <a:buNone/>
            </a:pPr>
            <a:r>
              <a:rPr lang="ru-RU" sz="1400" dirty="0"/>
              <a:t>Ситуационные риски:</a:t>
            </a:r>
          </a:p>
          <a:p>
            <a:r>
              <a:rPr lang="ru-RU" sz="1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Аварии с транспортными средствами</a:t>
            </a:r>
            <a:r>
              <a:rPr lang="en-US" sz="1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;</a:t>
            </a:r>
          </a:p>
          <a:p>
            <a:r>
              <a:rPr lang="ru-RU" sz="1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Природные катастрофы</a:t>
            </a:r>
            <a:r>
              <a:rPr lang="en-US" sz="1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;</a:t>
            </a:r>
          </a:p>
          <a:p>
            <a:r>
              <a:rPr lang="ru-RU" sz="1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Неисправности в технологических процессах</a:t>
            </a:r>
            <a:r>
              <a:rPr lang="en-US" sz="1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;</a:t>
            </a:r>
          </a:p>
          <a:p>
            <a:r>
              <a:rPr lang="ru-RU" sz="1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Человеческие ошибки и недостатки безопасности</a:t>
            </a:r>
            <a:r>
              <a:rPr lang="en-US" sz="14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;</a:t>
            </a:r>
            <a:endParaRPr lang="ru-RU" sz="1400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  <a:p>
            <a:endParaRPr lang="ru-RU" sz="1400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4AF83-A1FE-265E-53A1-246360CEDE3F}"/>
              </a:ext>
            </a:extLst>
          </p:cNvPr>
          <p:cNvSpPr txBox="1"/>
          <p:nvPr/>
        </p:nvSpPr>
        <p:spPr>
          <a:xfrm>
            <a:off x="5402316" y="1885285"/>
            <a:ext cx="523415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ru-RU" sz="12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Аварии с транспортными средствами:</a:t>
            </a:r>
            <a:r>
              <a:rPr lang="en-US" sz="1200" b="1" dirty="0">
                <a:solidFill>
                  <a:srgbClr val="FFFFFF"/>
                </a:solidFill>
                <a:latin typeface="Helvetica Neue" panose="02000503000000020004" pitchFamily="2" charset="0"/>
              </a:rPr>
              <a:t> </a:t>
            </a:r>
            <a:r>
              <a:rPr lang="ru-RU" sz="1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Установка эффективной системы контроля и ограничения доступа к территории нефтебазы для предотвращения несанкционированного движения.</a:t>
            </a:r>
            <a:r>
              <a:rPr lang="en-US" sz="1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sz="1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Использование технологий обнаружения столкновений и систем </a:t>
            </a:r>
            <a:endParaRPr lang="en-US" sz="1200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  <a:p>
            <a:pPr marL="228600" indent="-228600">
              <a:buAutoNum type="arabicPeriod"/>
            </a:pPr>
            <a:r>
              <a:rPr lang="ru-RU" sz="12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Неисправности в технологических процессах:</a:t>
            </a:r>
            <a:r>
              <a:rPr lang="en-US" sz="1200" b="1" dirty="0">
                <a:solidFill>
                  <a:srgbClr val="FFFFFF"/>
                </a:solidFill>
                <a:latin typeface="Helvetica Neue" panose="02000503000000020004" pitchFamily="2" charset="0"/>
              </a:rPr>
              <a:t> </a:t>
            </a:r>
            <a:r>
              <a:rPr lang="ru-RU" sz="1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Регулярные технические проверки и обслуживание оборудования для выявления и устранения возможных неисправностей.</a:t>
            </a:r>
            <a:r>
              <a:rPr lang="en-US" sz="1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sz="1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Обучение персонала по безопасным технологическим процессам и реакции на чрезвычайные ситуации.</a:t>
            </a:r>
            <a:endParaRPr lang="en-US" sz="1200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Природные катастрофы:</a:t>
            </a:r>
            <a:r>
              <a:rPr lang="en-US" sz="1200" b="1" dirty="0">
                <a:solidFill>
                  <a:srgbClr val="FFFFFF"/>
                </a:solidFill>
                <a:latin typeface="Helvetica Neue" panose="02000503000000020004" pitchFamily="2" charset="0"/>
              </a:rPr>
              <a:t> </a:t>
            </a:r>
            <a:r>
              <a:rPr lang="ru-RU" sz="1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Строительство нефтебаз с учетом сейсмической активности, паводков и других природных рисков.</a:t>
            </a:r>
            <a:r>
              <a:rPr lang="en-US" sz="1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sz="1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Создание системы мониторинга для оперативного реагирования на природные явления.</a:t>
            </a:r>
            <a:r>
              <a:rPr lang="en-US" sz="1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sz="1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Разработка планов эвакуации и мер по защите окружающей среды в случае природных бедствий.</a:t>
            </a:r>
            <a:endParaRPr lang="en-US" sz="1200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Человеческие ошибки и недостатки безопасности:</a:t>
            </a:r>
            <a:r>
              <a:rPr lang="en-US" sz="1200" b="1" dirty="0">
                <a:solidFill>
                  <a:srgbClr val="FFFFFF"/>
                </a:solidFill>
                <a:latin typeface="Helvetica Neue" panose="02000503000000020004" pitchFamily="2" charset="0"/>
              </a:rPr>
              <a:t> </a:t>
            </a:r>
            <a:r>
              <a:rPr lang="ru-RU" sz="1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Регулярное обучение персонала по соблюдению протоколов безопасности и профилактике человеческих ошибок.</a:t>
            </a:r>
            <a:r>
              <a:rPr lang="en-US" sz="1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sz="1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Внедрение систем контроля за безопасностью, включая мониторинг действий персонала и отчетность о нарушениях.</a:t>
            </a:r>
            <a:r>
              <a:rPr lang="en-US" sz="1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sz="1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Поддержание открытой коммуникации, чтобы персонал мог своевременно сообщать о возможных опасностях и предложениях по улучшению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92429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6EBD35-9710-DD79-8962-F000B717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55" y="662152"/>
            <a:ext cx="9643934" cy="516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92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Мэдисон</Template>
  <TotalTime>67</TotalTime>
  <Words>746</Words>
  <Application>Microsoft Macintosh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Helvetica Neue</vt:lpstr>
      <vt:lpstr>MS Shell Dlg 2</vt:lpstr>
      <vt:lpstr>Wingdings</vt:lpstr>
      <vt:lpstr>Wingdings 3</vt:lpstr>
      <vt:lpstr>Мэдисон</vt:lpstr>
      <vt:lpstr>Дерево опасностей</vt:lpstr>
      <vt:lpstr>Нефтебаза</vt:lpstr>
      <vt:lpstr>1. Террористические акты</vt:lpstr>
      <vt:lpstr>2. Пожары</vt:lpstr>
      <vt:lpstr>Какие могут быть причины возникновения пожара?</vt:lpstr>
      <vt:lpstr>3. Утечки</vt:lpstr>
      <vt:lpstr>Какие причины возникновения утечек? </vt:lpstr>
      <vt:lpstr>Наибольшие риски и способы их устранения 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опасностей</dc:title>
  <dc:creator>Максим Мананников</dc:creator>
  <cp:lastModifiedBy>Максим Мананников</cp:lastModifiedBy>
  <cp:revision>2</cp:revision>
  <dcterms:created xsi:type="dcterms:W3CDTF">2023-12-24T18:02:21Z</dcterms:created>
  <dcterms:modified xsi:type="dcterms:W3CDTF">2023-12-29T21:11:46Z</dcterms:modified>
</cp:coreProperties>
</file>