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100F7-9BDA-074D-26E5-4D57BDCC2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ru-RU" b="1" dirty="0"/>
              <a:t>Дерево опасностей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421071-56F3-6313-80C3-24812E235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ru-RU" dirty="0"/>
              <a:t>Выполнил студент группы 6303-020302</a:t>
            </a:r>
            <a:r>
              <a:rPr lang="en-US" dirty="0"/>
              <a:t>D</a:t>
            </a:r>
            <a:endParaRPr lang="ru-RU" dirty="0"/>
          </a:p>
          <a:p>
            <a:r>
              <a:rPr lang="ru-RU" dirty="0"/>
              <a:t>Мананников Максим</a:t>
            </a:r>
          </a:p>
        </p:txBody>
      </p:sp>
    </p:spTree>
    <p:extLst>
      <p:ext uri="{BB962C8B-B14F-4D97-AF65-F5344CB8AC3E}">
        <p14:creationId xmlns:p14="http://schemas.microsoft.com/office/powerpoint/2010/main" val="205403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87013-3677-DA02-8B4E-7C70040F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26486-4FE0-BFA8-140E-D1D2A915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767" y="3216166"/>
            <a:ext cx="5097516" cy="30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84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00759-81D6-5248-49D7-B6C999E9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</a:rPr>
              <a:t>Химические предприятия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4D2D9-0609-A59D-CAD2-303DEDC0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+mj-lt"/>
              </a:rPr>
              <a:t>Химические предприятия представляют собой объекты промышленности, занимающиеся производством и обработкой химических веществ. С точки зрения опасности они могут представлять риск для здоровья человека и окружающей среды.</a:t>
            </a:r>
          </a:p>
          <a:p>
            <a:r>
              <a:rPr lang="ru-RU" dirty="0">
                <a:latin typeface="+mj-lt"/>
              </a:rPr>
              <a:t>Основные виды опасностей на химических предприятиях: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Пожары</a:t>
            </a:r>
            <a:r>
              <a:rPr lang="en-US" b="1" i="0" dirty="0">
                <a:effectLst/>
                <a:latin typeface="Söhne"/>
              </a:rPr>
              <a:t>;</a:t>
            </a:r>
            <a:endParaRPr lang="ru-RU" b="1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b="1" i="0" dirty="0">
                <a:effectLst/>
                <a:latin typeface="Söhne"/>
              </a:rPr>
              <a:t>Утечки и Выбросы</a:t>
            </a:r>
            <a:r>
              <a:rPr lang="en-US" b="1" dirty="0">
                <a:latin typeface="Söhne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latin typeface="Söhne"/>
              </a:rPr>
              <a:t>Террористические акты</a:t>
            </a:r>
            <a:r>
              <a:rPr lang="en-US" b="1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9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65B1D-1833-E6F0-24ED-EEB8B7AA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1</a:t>
            </a:r>
            <a:r>
              <a:rPr lang="en-US" b="1" dirty="0"/>
              <a:t>. </a:t>
            </a:r>
            <a:r>
              <a:rPr lang="ru-RU" b="1" dirty="0"/>
              <a:t>Пожары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633FB-9A06-8041-1BDE-5B4CEAF2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206" y="367862"/>
            <a:ext cx="6800193" cy="2217683"/>
          </a:xfrm>
        </p:spPr>
        <p:txBody>
          <a:bodyPr anchor="t"/>
          <a:lstStyle/>
          <a:p>
            <a:r>
              <a:rPr lang="ru-RU" dirty="0">
                <a:latin typeface="+mj-lt"/>
              </a:rPr>
              <a:t>Из информации, доступной в сети, следует, что пожары на химических предприятиях происходят довольно часто. Даже небольшие промахи могут привести к серьезным последствиям.</a:t>
            </a:r>
          </a:p>
          <a:p>
            <a:r>
              <a:rPr lang="ru-RU" dirty="0">
                <a:latin typeface="+mj-lt"/>
              </a:rPr>
              <a:t>По данным МЧС России за 2022-2023 года произошло более 30 пожаров на химических предприятиях. В результате погибло 2 человека и 12 пострадало.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7AE89E-3279-0D0D-1FB6-6719EE5A0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76" y="2827283"/>
            <a:ext cx="3753944" cy="26952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544D20-1474-CF56-3CD5-2DA773E58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76" y="5522578"/>
            <a:ext cx="3753944" cy="8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1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0CCD5-FBE2-4B14-3CD3-F3A26969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Причины возникновения пожаров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56DEB-7A1E-9604-4479-60E18275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+mj-lt"/>
              </a:rPr>
              <a:t>Несоблюдение правил безопасности:</a:t>
            </a:r>
            <a:r>
              <a:rPr lang="ru-RU" b="0" i="0" dirty="0">
                <a:effectLst/>
                <a:latin typeface="+mj-lt"/>
              </a:rPr>
              <a:t> Нарушения правил обращения с химическими веществами, неправильное хранение материалов и несоблюдение технологических норм могут привести к возгоранию</a:t>
            </a:r>
            <a:r>
              <a:rPr lang="en-US" b="0" i="0" dirty="0">
                <a:effectLst/>
                <a:latin typeface="+mj-lt"/>
              </a:rPr>
              <a:t>. </a:t>
            </a:r>
            <a:r>
              <a:rPr lang="ru-RU" b="0" i="0" dirty="0">
                <a:effectLst/>
                <a:latin typeface="+mj-lt"/>
              </a:rPr>
              <a:t>Имеет </a:t>
            </a:r>
            <a:r>
              <a:rPr lang="ru-RU" b="1" i="0" dirty="0">
                <a:effectLst/>
                <a:latin typeface="+mj-lt"/>
              </a:rPr>
              <a:t>высокий риск</a:t>
            </a:r>
            <a:r>
              <a:rPr lang="ru-RU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+mj-lt"/>
              </a:rPr>
              <a:t>Технологические сбои и аварии:</a:t>
            </a:r>
            <a:r>
              <a:rPr lang="ru-RU" b="0" i="0" dirty="0">
                <a:effectLst/>
                <a:latin typeface="+mj-lt"/>
              </a:rPr>
              <a:t> Неполадки в оборудовании, сбои в технологических процессах или отказы систем безопасности. Имеют </a:t>
            </a:r>
            <a:r>
              <a:rPr lang="ru-RU" b="1" i="0" dirty="0">
                <a:effectLst/>
                <a:latin typeface="+mj-lt"/>
              </a:rPr>
              <a:t>высокий риск</a:t>
            </a:r>
            <a:r>
              <a:rPr lang="ru-RU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+mj-lt"/>
              </a:rPr>
              <a:t>Электрические неполадки:</a:t>
            </a:r>
            <a:r>
              <a:rPr lang="ru-RU" b="0" i="0" dirty="0">
                <a:effectLst/>
                <a:latin typeface="+mj-lt"/>
              </a:rPr>
              <a:t> Короткое замыкание, перегрузка электросетей или неисправности в электрооборудовании. Имеют </a:t>
            </a:r>
            <a:r>
              <a:rPr lang="ru-RU" b="1" i="0" dirty="0">
                <a:effectLst/>
                <a:latin typeface="+mj-lt"/>
              </a:rPr>
              <a:t>высокий риск.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+mj-lt"/>
              </a:rPr>
              <a:t>Химические реакции:</a:t>
            </a:r>
            <a:r>
              <a:rPr lang="ru-RU" b="0" i="0" dirty="0">
                <a:effectLst/>
                <a:latin typeface="+mj-lt"/>
              </a:rPr>
              <a:t> Неправильное смешивание или реакции между химическими веществами, особенно при высоких температурах и давлениях. </a:t>
            </a:r>
            <a:r>
              <a:rPr lang="ru-RU" dirty="0">
                <a:latin typeface="+mj-lt"/>
              </a:rPr>
              <a:t>Имеют </a:t>
            </a:r>
            <a:r>
              <a:rPr lang="ru-RU" b="1" dirty="0">
                <a:latin typeface="+mj-lt"/>
              </a:rPr>
              <a:t>средний риск</a:t>
            </a:r>
            <a:r>
              <a:rPr lang="en-US" b="1" dirty="0">
                <a:latin typeface="+mj-lt"/>
              </a:rPr>
              <a:t>.</a:t>
            </a:r>
            <a:endParaRPr lang="ru-RU" b="1" i="0" dirty="0"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+mj-lt"/>
              </a:rPr>
              <a:t>Искрообразование и нагрев оборудования:</a:t>
            </a:r>
            <a:r>
              <a:rPr lang="ru-RU" b="0" i="0" dirty="0">
                <a:effectLst/>
                <a:latin typeface="+mj-lt"/>
              </a:rPr>
              <a:t> Перегрев оборудования, трение и </a:t>
            </a:r>
            <a:r>
              <a:rPr lang="ru-RU" b="0" i="0" dirty="0" err="1">
                <a:effectLst/>
                <a:latin typeface="+mj-lt"/>
              </a:rPr>
              <a:t>искрообразующие</a:t>
            </a:r>
            <a:r>
              <a:rPr lang="ru-RU" b="0" i="0" dirty="0">
                <a:effectLst/>
                <a:latin typeface="+mj-lt"/>
              </a:rPr>
              <a:t> процессы могут способствовать возгоранию. Имеет </a:t>
            </a:r>
            <a:r>
              <a:rPr lang="ru-RU" b="1" i="0" dirty="0">
                <a:effectLst/>
                <a:latin typeface="+mj-lt"/>
              </a:rPr>
              <a:t>низкий риск</a:t>
            </a:r>
            <a:r>
              <a:rPr lang="en-US" b="1" i="0" dirty="0">
                <a:effectLst/>
                <a:latin typeface="+mj-lt"/>
              </a:rPr>
              <a:t>.</a:t>
            </a:r>
            <a:endParaRPr lang="ru-RU" b="1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48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52F63-07C3-251E-61B9-B6718505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</a:rPr>
              <a:t>2</a:t>
            </a:r>
            <a:r>
              <a:rPr lang="en-US" b="1" i="0" dirty="0">
                <a:effectLst/>
              </a:rPr>
              <a:t>. </a:t>
            </a:r>
            <a:r>
              <a:rPr lang="ru-RU" b="1" i="0" dirty="0">
                <a:effectLst/>
              </a:rPr>
              <a:t>Утечки и Выбросы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C70D0-7C25-F61D-F696-8E2E6BEC9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729807"/>
          </a:xfrm>
        </p:spPr>
        <p:txBody>
          <a:bodyPr anchor="t"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+mj-lt"/>
              </a:rPr>
              <a:t>По данным Росприроднадзора, </a:t>
            </a:r>
            <a:r>
              <a:rPr lang="ru-RU" b="0" dirty="0">
                <a:solidFill>
                  <a:srgbClr val="1F1F1F"/>
                </a:solidFill>
                <a:latin typeface="+mj-lt"/>
              </a:rPr>
              <a:t>в</a:t>
            </a:r>
            <a:r>
              <a:rPr lang="ru-RU" i="0" dirty="0">
                <a:solidFill>
                  <a:srgbClr val="1F1F1F"/>
                </a:solidFill>
                <a:effectLst/>
                <a:latin typeface="+mj-lt"/>
              </a:rPr>
              <a:t> 2023 году на химических предприятиях России произошло 827 утечек и выбросов загрязняющих веществ. Из них 117 были крупными. </a:t>
            </a:r>
            <a:r>
              <a:rPr lang="ru-RU" sz="1800" dirty="0">
                <a:latin typeface="+mj-lt"/>
              </a:rPr>
              <a:t>Большинство этих утечек незначительны и не приводят к серьезным последствиям.</a:t>
            </a:r>
            <a:endParaRPr lang="ru-RU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8B2D4E-643D-0774-9F88-4DE3448B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51" y="2852932"/>
            <a:ext cx="4182022" cy="23528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706DE7-870C-13C2-7763-72D55BC6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50" y="5205756"/>
            <a:ext cx="4182021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0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FC21F-E842-432C-D32F-7FFE8EF1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Причины утечек и выбросов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15A57F-3EA4-5CFB-E84F-6F63AEAF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15310"/>
            <a:ext cx="6281873" cy="6201104"/>
          </a:xfrm>
        </p:spPr>
        <p:txBody>
          <a:bodyPr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ru-RU" sz="1600" b="1" i="0" dirty="0">
                <a:effectLst/>
                <a:latin typeface="+mj-lt"/>
              </a:rPr>
              <a:t>Нарушения правил обращения с химическими веществами:</a:t>
            </a:r>
            <a:r>
              <a:rPr lang="ru-RU" sz="1600" b="0" i="0" dirty="0">
                <a:effectLst/>
                <a:latin typeface="+mj-lt"/>
              </a:rPr>
              <a:t> Несоблюдение правил обращения с химическими веществами может создавать </a:t>
            </a:r>
            <a:r>
              <a:rPr lang="ru-RU" sz="1600" b="1" i="0" dirty="0">
                <a:effectLst/>
                <a:latin typeface="+mj-lt"/>
              </a:rPr>
              <a:t>высокий риск</a:t>
            </a:r>
            <a:r>
              <a:rPr lang="ru-RU" sz="1600" b="0" i="0" dirty="0">
                <a:effectLst/>
                <a:latin typeface="+mj-lt"/>
              </a:rPr>
              <a:t> утечек, особенно если это касается правил хранения и использования опасных материалов.</a:t>
            </a:r>
          </a:p>
          <a:p>
            <a:pPr algn="l">
              <a:buFont typeface="+mj-lt"/>
              <a:buAutoNum type="arabicPeriod"/>
            </a:pPr>
            <a:r>
              <a:rPr lang="ru-RU" sz="1600" b="1" i="0" dirty="0">
                <a:effectLst/>
                <a:latin typeface="+mj-lt"/>
              </a:rPr>
              <a:t>Технические сбои и аварии:</a:t>
            </a:r>
            <a:r>
              <a:rPr lang="ru-RU" sz="1600" b="0" i="0" dirty="0">
                <a:effectLst/>
                <a:latin typeface="+mj-lt"/>
              </a:rPr>
              <a:t> Неполадки в оборудовании, если не обнаружены и не устранены вовремя, могут привести к серьезным утечкам и выбросам. Имеют </a:t>
            </a:r>
            <a:r>
              <a:rPr lang="ru-RU" sz="1600" b="1" i="0" dirty="0">
                <a:effectLst/>
                <a:latin typeface="+mj-lt"/>
              </a:rPr>
              <a:t>высокий риск</a:t>
            </a:r>
          </a:p>
          <a:p>
            <a:pPr algn="l">
              <a:buFont typeface="+mj-lt"/>
              <a:buAutoNum type="arabicPeriod"/>
            </a:pPr>
            <a:r>
              <a:rPr lang="ru-RU" sz="1600" b="1" i="0" dirty="0">
                <a:effectLst/>
                <a:latin typeface="+mj-lt"/>
              </a:rPr>
              <a:t>Химические реакции и несовместимость веществ:</a:t>
            </a:r>
            <a:r>
              <a:rPr lang="ru-RU" sz="1600" b="0" i="0" dirty="0">
                <a:effectLst/>
                <a:latin typeface="+mj-lt"/>
              </a:rPr>
              <a:t> Неправильное смешивание или несовместимость химических веществ может вызвать неожиданные реакции. Имеют </a:t>
            </a:r>
            <a:r>
              <a:rPr lang="ru-RU" sz="1600" b="1" i="0" dirty="0">
                <a:effectLst/>
                <a:latin typeface="+mj-lt"/>
              </a:rPr>
              <a:t>высокий риск</a:t>
            </a:r>
            <a:r>
              <a:rPr lang="ru-RU" sz="16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sz="1600" b="1" i="0" dirty="0">
                <a:effectLst/>
                <a:latin typeface="+mj-lt"/>
              </a:rPr>
              <a:t>Недостатки в системах контроля и мониторинга:</a:t>
            </a:r>
            <a:r>
              <a:rPr lang="ru-RU" sz="1600" b="0" i="0" dirty="0">
                <a:effectLst/>
                <a:latin typeface="+mj-lt"/>
              </a:rPr>
              <a:t> Отказы в системах контроля и мониторинга состояния оборудования могут возникнуть, если оперативные проблемы могут не быть обнаружены вовремя. Имеют </a:t>
            </a:r>
            <a:r>
              <a:rPr lang="ru-RU" sz="1600" b="1" i="0" dirty="0">
                <a:effectLst/>
                <a:latin typeface="+mj-lt"/>
              </a:rPr>
              <a:t>средний</a:t>
            </a:r>
            <a:r>
              <a:rPr lang="ru-RU" sz="1600" b="0" i="0" dirty="0">
                <a:effectLst/>
                <a:latin typeface="+mj-lt"/>
              </a:rPr>
              <a:t> </a:t>
            </a:r>
            <a:r>
              <a:rPr lang="ru-RU" sz="1600" b="1" i="0" dirty="0">
                <a:effectLst/>
                <a:latin typeface="+mj-lt"/>
              </a:rPr>
              <a:t>риск</a:t>
            </a:r>
            <a:r>
              <a:rPr lang="ru-RU" sz="1600" b="0" i="0" dirty="0">
                <a:effectLst/>
                <a:latin typeface="+mj-l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sz="1600" b="1" i="0" dirty="0">
                <a:effectLst/>
                <a:latin typeface="+mj-lt"/>
              </a:rPr>
              <a:t>Проблемы с транспортировкой и тарой:</a:t>
            </a:r>
            <a:r>
              <a:rPr lang="ru-RU" sz="1600" b="0" i="0" dirty="0">
                <a:effectLst/>
                <a:latin typeface="+mj-lt"/>
              </a:rPr>
              <a:t> Нарушения в процессе транспортировки могут привести к утечкам в результате повреждения тары или несоблюдения мер безопасности при перевозке. Име</a:t>
            </a:r>
            <a:r>
              <a:rPr lang="ru-RU" sz="1600" dirty="0">
                <a:latin typeface="+mj-lt"/>
              </a:rPr>
              <a:t>ют </a:t>
            </a:r>
            <a:r>
              <a:rPr lang="ru-RU" sz="1600" b="1" dirty="0">
                <a:latin typeface="+mj-lt"/>
              </a:rPr>
              <a:t>низкий риск</a:t>
            </a:r>
            <a:r>
              <a:rPr lang="ru-RU" sz="16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82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B0462-DC70-7CEE-A405-D67C9A7A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Террористические акты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209F9-5BC5-2104-C192-5628402E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2625814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ru-RU" sz="1900" b="0" i="0" dirty="0">
                <a:solidFill>
                  <a:srgbClr val="1F1F1F"/>
                </a:solidFill>
                <a:effectLst/>
                <a:latin typeface="+mj-lt"/>
              </a:rPr>
              <a:t>По данным ФСБ России, за 2023 год в России не было совершено </a:t>
            </a:r>
            <a:r>
              <a:rPr lang="ru-RU" sz="1900" b="1" i="0" dirty="0">
                <a:effectLst/>
                <a:latin typeface="+mj-lt"/>
              </a:rPr>
              <a:t>ни одного </a:t>
            </a:r>
            <a:r>
              <a:rPr lang="ru-RU" sz="1900" b="0" i="0" dirty="0">
                <a:solidFill>
                  <a:srgbClr val="1F1F1F"/>
                </a:solidFill>
                <a:effectLst/>
                <a:latin typeface="+mj-lt"/>
              </a:rPr>
              <a:t>террористического акта на химические предприятия. ФСБ России уделяет особое внимание обеспечению безопасности химических предприятий. На этих предприятиях установлены усиленные меры безопасности, в том числе круглосуточное наблюдение, патрулирование и контроль доступа.</a:t>
            </a:r>
            <a:endParaRPr lang="ru-RU" dirty="0"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BA9EC2-792A-90FD-832D-7EE8E880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93509"/>
            <a:ext cx="3746873" cy="18673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899EFE-D362-826A-CD3F-165D4D54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60863"/>
            <a:ext cx="3746873" cy="9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8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4C33D-72D8-E36B-4F45-470D78E0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Наибольшие риски и способы их устранения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1B365-1716-6580-4C40-B8C7F377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94290"/>
            <a:ext cx="6281873" cy="6274676"/>
          </a:xfrm>
        </p:spPr>
        <p:txBody>
          <a:bodyPr anchor="t">
            <a:normAutofit lnSpcReduction="10000"/>
          </a:bodyPr>
          <a:lstStyle/>
          <a:p>
            <a:r>
              <a:rPr lang="ru-RU" sz="1400" dirty="0">
                <a:latin typeface="+mj-lt"/>
              </a:rPr>
              <a:t>Ситуации</a:t>
            </a:r>
            <a:r>
              <a:rPr lang="ru-RU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b="1" i="0" dirty="0">
                <a:effectLst/>
                <a:latin typeface="Söhne"/>
              </a:rPr>
              <a:t>Риск утечек и выбросов химических веществ</a:t>
            </a:r>
            <a:r>
              <a:rPr lang="en-US" sz="1400" b="1" dirty="0">
                <a:latin typeface="Söhne"/>
              </a:rPr>
              <a:t>;</a:t>
            </a:r>
            <a:endParaRPr lang="ru-RU" sz="1400" b="1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b="1" i="0" dirty="0">
                <a:effectLst/>
                <a:latin typeface="Söhne"/>
              </a:rPr>
              <a:t>Риск пожара и взрыва</a:t>
            </a:r>
            <a:r>
              <a:rPr lang="en-US" sz="1400" b="1" i="0" dirty="0">
                <a:effectLst/>
                <a:latin typeface="Söhne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b="1" i="0" dirty="0">
                <a:effectLst/>
                <a:latin typeface="Söhne"/>
              </a:rPr>
              <a:t>Риск токсичных воздействий на персонал и окружающую среду</a:t>
            </a:r>
            <a:r>
              <a:rPr lang="en-US" sz="1400" b="1" i="0" dirty="0">
                <a:effectLst/>
                <a:latin typeface="Söhne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b="1" i="0" dirty="0">
                <a:effectLst/>
                <a:latin typeface="Söhne"/>
              </a:rPr>
              <a:t>Риск несчастных случаев при работе с оборудованием</a:t>
            </a:r>
            <a:r>
              <a:rPr lang="en-US" sz="1400" b="1" i="0" dirty="0">
                <a:effectLst/>
                <a:latin typeface="Söhne"/>
              </a:rPr>
              <a:t>.</a:t>
            </a:r>
          </a:p>
          <a:p>
            <a:r>
              <a:rPr lang="ru-RU" sz="1400" b="1" dirty="0">
                <a:latin typeface="+mj-lt"/>
              </a:rPr>
              <a:t>Способы устранения</a:t>
            </a:r>
            <a:r>
              <a:rPr lang="en-US" sz="1400" b="1" dirty="0">
                <a:latin typeface="Söhne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b="0" i="0" dirty="0">
                <a:effectLst/>
                <a:latin typeface="Söhne"/>
              </a:rPr>
              <a:t>Регулярная проверка и обслуживание оборудования, использование современных систем мониторинга, обучение персонала правилам обращения с химическими веществами, а также применение технологий, минимизирующих риск утечек.</a:t>
            </a:r>
            <a:endParaRPr lang="en-US" sz="1400" b="0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b="0" i="0" dirty="0">
                <a:effectLst/>
                <a:latin typeface="Söhne"/>
              </a:rPr>
              <a:t>Строгое соблюдение правил технической безопасности, использование </a:t>
            </a:r>
            <a:r>
              <a:rPr lang="ru-RU" sz="1400" b="0" i="0" dirty="0" err="1">
                <a:effectLst/>
                <a:latin typeface="Söhne"/>
              </a:rPr>
              <a:t>антискважинных</a:t>
            </a:r>
            <a:r>
              <a:rPr lang="ru-RU" sz="1400" b="0" i="0" dirty="0">
                <a:effectLst/>
                <a:latin typeface="Söhne"/>
              </a:rPr>
              <a:t> материалов, установка систем предотвращения и тушения пожаров, проведение регулярных тренировок по эвакуации и противопожарным мероприятиям.</a:t>
            </a:r>
            <a:endParaRPr lang="en-US" sz="1400" b="0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b="0" i="0" dirty="0">
                <a:effectLst/>
                <a:latin typeface="Söhne"/>
              </a:rPr>
              <a:t>Использование закрытых систем обработки и хранения, обеспечение адекватной вентиляции и средств индивидуальной защиты для персонала, мониторинг качества воздуха и применение средств для обработки и очистки выбросов.</a:t>
            </a:r>
            <a:endParaRPr lang="en-US" sz="1400" b="0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b="0" i="0" dirty="0">
                <a:effectLst/>
                <a:latin typeface="Söhne"/>
              </a:rPr>
              <a:t>Обучение персонала безопасным методам работы, строгое следование инструкциям и процедурам, установка защитных устройств и систем аварийного отключения, регулярные проверки состояния оборудования.</a:t>
            </a:r>
            <a:endParaRPr lang="ru-RU" sz="1400" b="1" dirty="0"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56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ED95A-A784-5BD1-4118-9872F91D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D9F3E4-869E-B2D7-DA5B-C06840DB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299" y="683172"/>
            <a:ext cx="10511069" cy="5444359"/>
          </a:xfrm>
        </p:spPr>
      </p:pic>
    </p:spTree>
    <p:extLst>
      <p:ext uri="{BB962C8B-B14F-4D97-AF65-F5344CB8AC3E}">
        <p14:creationId xmlns:p14="http://schemas.microsoft.com/office/powerpoint/2010/main" val="1769886376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161</TotalTime>
  <Words>609</Words>
  <Application>Microsoft Macintosh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 Light</vt:lpstr>
      <vt:lpstr>Rockwell</vt:lpstr>
      <vt:lpstr>Söhne</vt:lpstr>
      <vt:lpstr>Wingdings</vt:lpstr>
      <vt:lpstr>Атлас</vt:lpstr>
      <vt:lpstr>Дерево опасностей</vt:lpstr>
      <vt:lpstr>Химические предприятия</vt:lpstr>
      <vt:lpstr>1. Пожары</vt:lpstr>
      <vt:lpstr>Причины возникновения пожаров</vt:lpstr>
      <vt:lpstr>2. Утечки и Выбросы</vt:lpstr>
      <vt:lpstr>Причины утечек и выбросов</vt:lpstr>
      <vt:lpstr>Террористические акты</vt:lpstr>
      <vt:lpstr>Наибольшие риски и способы их устранения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опасностей</dc:title>
  <dc:creator>Максим Мананников</dc:creator>
  <cp:lastModifiedBy>Максим Мананников</cp:lastModifiedBy>
  <cp:revision>13</cp:revision>
  <dcterms:created xsi:type="dcterms:W3CDTF">2023-12-17T20:05:41Z</dcterms:created>
  <dcterms:modified xsi:type="dcterms:W3CDTF">2023-12-17T22:47:20Z</dcterms:modified>
</cp:coreProperties>
</file>