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/>
    <p:restoredTop sz="96012"/>
  </p:normalViewPr>
  <p:slideViewPr>
    <p:cSldViewPr snapToGrid="0" snapToObjects="1">
      <p:cViewPr varScale="1">
        <p:scale>
          <a:sx n="113" d="100"/>
          <a:sy n="113" d="100"/>
        </p:scale>
        <p:origin x="3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AE901-84B3-3248-AD12-BEDA7F301CE3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9903-B24E-AB4B-9164-3704844A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05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E6851339-B791-2543-A411-D5C0BF7CF832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4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4B19-A868-3A49-8F38-E72DBA7F7CE3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0A48-633D-E844-AF07-48AC11C0415A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64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0873-C23F-1D43-B933-39E7CB65079A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41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EE3E-B5BC-3D4C-A34C-20B36F9869C7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76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D51A-F155-E24A-9B60-AE7D92900ACE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61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22FD-6838-EE46-ACA4-4E38E091F7A3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ED88-7F83-7C47-9D22-0D7A856526C2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8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3173-78A3-1048-A596-5D63967B7249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22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A1EE-20E7-6749-936A-EFBEC5019122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CDA51-427A-9F41-AA69-359B3BA14E04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07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3166"/>
            <a:ext cx="10515600" cy="694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95553651-B718-3C46-A48E-CCDE2AEA20A9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51BE5F08-58E8-9243-A834-2B76637F595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81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1400" kern="1200">
          <a:solidFill>
            <a:schemeClr val="tx1"/>
          </a:solidFill>
          <a:latin typeface="Yu Gothic" panose="020B0400000000000000" pitchFamily="34" charset="-128"/>
          <a:ea typeface="Yu Gothic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r.solana.com/tx/2EJNKDAdHi8foaLirDrEjKrubBkMs27gQHYHCaFzehsVrUqqwELUXnbZa4fc2WJpPVdZqazvYVAkqs6Fhfd9cxUv?cluster=devnet" TargetMode="External"/><Relationship Id="rId2" Type="http://schemas.openxmlformats.org/officeDocument/2006/relationships/hyperlink" Target="https://explorer.solana.com/address/5BzFfGjUzPuHSXGPCxGksjpbCKPYiUc8tprjvn8tY2dC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tx/2rAdweWojqqnnEGrrHGfHgaGFRSThS6cp2hJ6ZJvBwZacy4Z8R6cgn3iKQAnDK1rZdnarKETAL65MfsFGQ6V3LgH?cluster=devnet" TargetMode="External"/><Relationship Id="rId5" Type="http://schemas.openxmlformats.org/officeDocument/2006/relationships/hyperlink" Target="https://explorer.solana.com/tx/3ZK8pACVU5eKh5MegD7HXBLQQqQBk3NVTnFL7myNjVjWzb99WDP19ejz7cfXMcJdGieCLakqZ5Coe28cpMcNeQQV?cluster=devnet" TargetMode="External"/><Relationship Id="rId4" Type="http://schemas.openxmlformats.org/officeDocument/2006/relationships/hyperlink" Target="https://explorer.solana.com/tx/2MzxcwxR8z7AVbobkpdfnefpmNPBTXnheK7RQmvuTy5xCBq9pZutygnyuoSZqj4u7Fg7hX2bP4H8gHX3rfE18CQH?cluster=devne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xplorer.solana.com/address/TokenkegQfeZyiNwAJbNbGKPFXCWuBvf9Ss623VQ5DA?cluster=devnet" TargetMode="External"/><Relationship Id="rId3" Type="http://schemas.openxmlformats.org/officeDocument/2006/relationships/hyperlink" Target="https://explorer.solana.com/tx/28pZaLUia6BDcPARLcyDsVZhc3ADVsS9kxNeMxmKwEij1UhraYc4xV6cF85m4sJye1KofW9BjynVXGj83SF4uvQA?cluster=devnet" TargetMode="External"/><Relationship Id="rId7" Type="http://schemas.openxmlformats.org/officeDocument/2006/relationships/hyperlink" Target="https://explorer.solana.com/address/FHx9QX4CMmqWDASRe2uTtbdMcfex94Q1oJ39ZBnc1Cm7?cluster=devnet" TargetMode="External"/><Relationship Id="rId2" Type="http://schemas.openxmlformats.org/officeDocument/2006/relationships/hyperlink" Target="https://explorer.solana.com/tx/2c67zVpfkUdJP2ZziC1nBmGsEPC3NoK6fisxDJKpZCuZERajyycchWunkSspjvdcxMnMSzxjvfoo7dKkNeDKbs6p?cluster=dev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lorer.solana.com/address/6cWxWxTHW2tAGLNfz37LDmASVY4wuzjCv2So6s8PpteX?cluster=devnet" TargetMode="External"/><Relationship Id="rId5" Type="http://schemas.openxmlformats.org/officeDocument/2006/relationships/hyperlink" Target="https://explorer.solana.com/tx/3RQ52gXVRkphwJFJehcLawDyi2isZ4A6JkKonW8QnA9N28pUkAqZ8Yevi8R656drk8JzAXvWCDToiBQxMrkCsVif?cluster=devnet" TargetMode="External"/><Relationship Id="rId4" Type="http://schemas.openxmlformats.org/officeDocument/2006/relationships/hyperlink" Target="https://explorer.solana.com/tx/5U8bH6paBugh96HjTy1haUbCZijpVUK4MoPXqdCVZGNjP2kz5WQk3aGr4By5VPEtSfagpVZ91rTeWpj4tsNQRBs2?cluster=dev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7163-9315-7646-91E5-E14EE248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Solana Blockchain</a:t>
            </a:r>
            <a:br>
              <a:rPr kumimoji="1" lang="en-US" altLang="ja-JP" dirty="0"/>
            </a:br>
            <a:r>
              <a:rPr kumimoji="1" lang="en-US" altLang="ja-JP" dirty="0"/>
              <a:t>Outline Figure for Product Manager</a:t>
            </a:r>
            <a:br>
              <a:rPr kumimoji="1" lang="en-US" altLang="ja-JP" dirty="0"/>
            </a:br>
            <a:r>
              <a:rPr kumimoji="1" lang="en-US" altLang="ja-JP" dirty="0"/>
              <a:t>(Draft Version)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84775C-D1BE-4A41-B5EC-63B34DD0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by </a:t>
            </a:r>
            <a:r>
              <a:rPr kumimoji="1" lang="en-US" altLang="ja-JP" dirty="0"/>
              <a:t>256hax</a:t>
            </a:r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8A41A-50F6-F141-9791-AB6480A5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755" y="1122363"/>
            <a:ext cx="2246489" cy="2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BFE88-7019-4F43-8B30-C0AC0250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Production System Architecture</a:t>
            </a:r>
            <a:r>
              <a:rPr kumimoji="1" lang="ja-JP" altLang="en-US"/>
              <a:t> </a:t>
            </a:r>
            <a:r>
              <a:rPr kumimoji="1" lang="en-US" altLang="ja-JP" dirty="0"/>
              <a:t>(Draft Version)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9C2170-0645-D74B-BCA9-53705C62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8288" y="6356350"/>
            <a:ext cx="4114800" cy="365125"/>
          </a:xfrm>
        </p:spPr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19304D-DB9E-0848-9482-0874A773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1</a:t>
            </a:fld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773E1F5-A2CC-E742-B513-66E69DC205B9}"/>
              </a:ext>
            </a:extLst>
          </p:cNvPr>
          <p:cNvGrpSpPr/>
          <p:nvPr/>
        </p:nvGrpSpPr>
        <p:grpSpPr>
          <a:xfrm>
            <a:off x="302728" y="2382838"/>
            <a:ext cx="348041" cy="450054"/>
            <a:chOff x="490159" y="2239964"/>
            <a:chExt cx="348041" cy="450054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47D0E64E-0144-454D-9AB4-39AC6F089A9A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258A3296-52CE-8D4B-93F1-9E487E22C304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User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C4A2B2-FD98-B84F-AAA2-85E37DFF32CC}"/>
              </a:ext>
            </a:extLst>
          </p:cNvPr>
          <p:cNvSpPr/>
          <p:nvPr/>
        </p:nvSpPr>
        <p:spPr>
          <a:xfrm>
            <a:off x="736600" y="2203682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Phantom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0E9CD14-2FB9-2748-8B4C-508B21636FDE}"/>
              </a:ext>
            </a:extLst>
          </p:cNvPr>
          <p:cNvGrpSpPr/>
          <p:nvPr/>
        </p:nvGrpSpPr>
        <p:grpSpPr>
          <a:xfrm>
            <a:off x="10808860" y="5769023"/>
            <a:ext cx="348041" cy="450054"/>
            <a:chOff x="490159" y="2239964"/>
            <a:chExt cx="348041" cy="450054"/>
          </a:xfrm>
        </p:grpSpPr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C9DC9F2C-3947-924A-8B0E-9DF60EE6293B}"/>
                </a:ext>
              </a:extLst>
            </p:cNvPr>
            <p:cNvSpPr/>
            <p:nvPr/>
          </p:nvSpPr>
          <p:spPr>
            <a:xfrm>
              <a:off x="514161" y="2239964"/>
              <a:ext cx="300036" cy="3000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1" name="三角形 20">
              <a:extLst>
                <a:ext uri="{FF2B5EF4-FFF2-40B4-BE49-F238E27FC236}">
                  <a16:creationId xmlns:a16="http://schemas.microsoft.com/office/drawing/2014/main" id="{526B37ED-45DD-064F-BB18-00AC56B4CCA2}"/>
                </a:ext>
              </a:extLst>
            </p:cNvPr>
            <p:cNvSpPr/>
            <p:nvPr/>
          </p:nvSpPr>
          <p:spPr>
            <a:xfrm>
              <a:off x="490159" y="2389982"/>
              <a:ext cx="348041" cy="30003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Developer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B520C55-8C20-894C-A1A4-37152A9A8B87}"/>
              </a:ext>
            </a:extLst>
          </p:cNvPr>
          <p:cNvSpPr/>
          <p:nvPr/>
        </p:nvSpPr>
        <p:spPr>
          <a:xfrm>
            <a:off x="8788758" y="2140999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Solana Cluster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(Blockchain)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Mainnet</a:t>
            </a:r>
            <a:r>
              <a:rPr kumimoji="1" lang="en-US" altLang="ja-JP" sz="1200" dirty="0">
                <a:solidFill>
                  <a:schemeClr val="tx1"/>
                </a:solidFill>
              </a:rPr>
              <a:t> Beta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B27697-0F8F-514F-BA7C-825CE8DF450E}"/>
              </a:ext>
            </a:extLst>
          </p:cNvPr>
          <p:cNvSpPr/>
          <p:nvPr/>
        </p:nvSpPr>
        <p:spPr>
          <a:xfrm>
            <a:off x="8788759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IPFS Storage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NFT.Storage</a:t>
            </a:r>
            <a:r>
              <a:rPr kumimoji="1" lang="en-US" altLang="ja-JP" sz="1200" dirty="0">
                <a:solidFill>
                  <a:schemeClr val="tx1"/>
                </a:solidFill>
              </a:rPr>
              <a:t>, Pinata Cloud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D0F255-547D-4243-80B1-B7CF73F35F8C}"/>
              </a:ext>
            </a:extLst>
          </p:cNvPr>
          <p:cNvSpPr/>
          <p:nvPr/>
        </p:nvSpPr>
        <p:spPr>
          <a:xfrm>
            <a:off x="6554334" y="2143964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JS (Solana/Anchor Web3), React, Vue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882191-7DAA-C44A-B78F-C105645615CA}"/>
              </a:ext>
            </a:extLst>
          </p:cNvPr>
          <p:cNvSpPr/>
          <p:nvPr/>
        </p:nvSpPr>
        <p:spPr>
          <a:xfrm>
            <a:off x="4314271" y="3474796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Ruby on Rails, PHP, Python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FC0B0-CF17-D845-B24F-AA3BB6A4F9C9}"/>
              </a:ext>
            </a:extLst>
          </p:cNvPr>
          <p:cNvSpPr/>
          <p:nvPr/>
        </p:nvSpPr>
        <p:spPr>
          <a:xfrm>
            <a:off x="878875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Security Check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Certik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BFD7B9B-2C35-0844-BAAB-AB107AF85A12}"/>
              </a:ext>
            </a:extLst>
          </p:cNvPr>
          <p:cNvSpPr/>
          <p:nvPr/>
        </p:nvSpPr>
        <p:spPr>
          <a:xfrm>
            <a:off x="2077027" y="3455933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Market Prices/Analytics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CoinMarketCap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CoinGecko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DefiLlama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8FB114-7357-BE4E-B3E7-80E4F644A17C}"/>
              </a:ext>
            </a:extLst>
          </p:cNvPr>
          <p:cNvSpPr/>
          <p:nvPr/>
        </p:nvSpPr>
        <p:spPr>
          <a:xfrm>
            <a:off x="4314271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Web Analytics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Google Analytics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9E1A7FD-FDBE-6F4F-B95F-EC815E30F536}"/>
              </a:ext>
            </a:extLst>
          </p:cNvPr>
          <p:cNvSpPr/>
          <p:nvPr/>
        </p:nvSpPr>
        <p:spPr>
          <a:xfrm>
            <a:off x="2077028" y="818310"/>
            <a:ext cx="1788513" cy="933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UI/UX Improvement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The Graph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53FFAA-6687-4B49-9B50-899181A0D5AA}"/>
              </a:ext>
            </a:extLst>
          </p:cNvPr>
          <p:cNvSpPr txBox="1"/>
          <p:nvPr/>
        </p:nvSpPr>
        <p:spPr>
          <a:xfrm>
            <a:off x="9072419" y="4594863"/>
            <a:ext cx="1762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Solana Programs</a:t>
            </a:r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67B216BA-D93A-AC49-8FE8-126A44195EEF}"/>
              </a:ext>
            </a:extLst>
          </p:cNvPr>
          <p:cNvSpPr/>
          <p:nvPr/>
        </p:nvSpPr>
        <p:spPr>
          <a:xfrm>
            <a:off x="5166912" y="1744673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 26">
            <a:extLst>
              <a:ext uri="{FF2B5EF4-FFF2-40B4-BE49-F238E27FC236}">
                <a16:creationId xmlns:a16="http://schemas.microsoft.com/office/drawing/2014/main" id="{A84E36C0-8CE8-1644-A92C-DB3203D2894C}"/>
              </a:ext>
            </a:extLst>
          </p:cNvPr>
          <p:cNvSpPr/>
          <p:nvPr/>
        </p:nvSpPr>
        <p:spPr>
          <a:xfrm>
            <a:off x="2830113" y="1744673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>
            <a:extLst>
              <a:ext uri="{FF2B5EF4-FFF2-40B4-BE49-F238E27FC236}">
                <a16:creationId xmlns:a16="http://schemas.microsoft.com/office/drawing/2014/main" id="{7B7C8492-25A3-9E4B-99AD-83C4F41AE782}"/>
              </a:ext>
            </a:extLst>
          </p:cNvPr>
          <p:cNvSpPr/>
          <p:nvPr/>
        </p:nvSpPr>
        <p:spPr>
          <a:xfrm flipV="1">
            <a:off x="5166912" y="2944219"/>
            <a:ext cx="1381783" cy="53057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2E7C27-A8FB-234F-B546-E2FD62BB3D01}"/>
              </a:ext>
            </a:extLst>
          </p:cNvPr>
          <p:cNvSpPr/>
          <p:nvPr/>
        </p:nvSpPr>
        <p:spPr>
          <a:xfrm flipV="1">
            <a:off x="2830113" y="2762294"/>
            <a:ext cx="3724222" cy="69677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F6818FA-E851-1E46-B877-3B40A1342B7F}"/>
              </a:ext>
            </a:extLst>
          </p:cNvPr>
          <p:cNvSpPr txBox="1"/>
          <p:nvPr/>
        </p:nvSpPr>
        <p:spPr>
          <a:xfrm>
            <a:off x="5328256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AC6B58-3663-FB4C-969F-B2CAAB0A2260}"/>
              </a:ext>
            </a:extLst>
          </p:cNvPr>
          <p:cNvSpPr txBox="1"/>
          <p:nvPr/>
        </p:nvSpPr>
        <p:spPr>
          <a:xfrm>
            <a:off x="5328256" y="3042963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Read/Write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AD56B4-9535-B248-AF38-235AF84CAA49}"/>
              </a:ext>
            </a:extLst>
          </p:cNvPr>
          <p:cNvSpPr txBox="1"/>
          <p:nvPr/>
        </p:nvSpPr>
        <p:spPr>
          <a:xfrm>
            <a:off x="3032221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9F1665-97BE-FA4A-8E2C-D8731DE867BB}"/>
              </a:ext>
            </a:extLst>
          </p:cNvPr>
          <p:cNvSpPr txBox="1"/>
          <p:nvPr/>
        </p:nvSpPr>
        <p:spPr>
          <a:xfrm>
            <a:off x="3032221" y="3042962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4320851-533F-1646-B6A9-2492603297D1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8342847" y="2607865"/>
            <a:ext cx="445911" cy="296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4367297-3B22-1F44-960D-858604C80859}"/>
              </a:ext>
            </a:extLst>
          </p:cNvPr>
          <p:cNvSpPr txBox="1"/>
          <p:nvPr/>
        </p:nvSpPr>
        <p:spPr>
          <a:xfrm>
            <a:off x="8036255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FC636CF-710A-9D47-BBCC-888F9865663E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1716914" y="2610830"/>
            <a:ext cx="4837420" cy="26652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7871-FEE0-9448-A6E0-7BBF5533F890}"/>
              </a:ext>
            </a:extLst>
          </p:cNvPr>
          <p:cNvSpPr txBox="1"/>
          <p:nvPr/>
        </p:nvSpPr>
        <p:spPr>
          <a:xfrm>
            <a:off x="1716914" y="2218906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Send/</a:t>
            </a:r>
            <a:r>
              <a:rPr kumimoji="1" lang="en-US" altLang="ja-JP" sz="1200" dirty="0" err="1"/>
              <a:t>Recieve</a:t>
            </a:r>
            <a:endParaRPr kumimoji="1" lang="ja-JP" altLang="en-US" sz="1200"/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00AB6C-3A12-7246-9F3C-11BC8AB9B5CE}"/>
              </a:ext>
            </a:extLst>
          </p:cNvPr>
          <p:cNvSpPr/>
          <p:nvPr/>
        </p:nvSpPr>
        <p:spPr>
          <a:xfrm flipV="1">
            <a:off x="7756152" y="1277033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9ACEB0C-4C02-884B-9F16-6B2D23734C8E}"/>
              </a:ext>
            </a:extLst>
          </p:cNvPr>
          <p:cNvSpPr txBox="1"/>
          <p:nvPr/>
        </p:nvSpPr>
        <p:spPr>
          <a:xfrm>
            <a:off x="8036255" y="818310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Read</a:t>
            </a:r>
            <a:endParaRPr kumimoji="1" lang="ja-JP" altLang="en-US" sz="1200"/>
          </a:p>
        </p:txBody>
      </p:sp>
      <p:sp>
        <p:nvSpPr>
          <p:cNvPr id="43" name="フリーフォーム 42">
            <a:extLst>
              <a:ext uri="{FF2B5EF4-FFF2-40B4-BE49-F238E27FC236}">
                <a16:creationId xmlns:a16="http://schemas.microsoft.com/office/drawing/2014/main" id="{37CA76A8-B14A-1741-AFC7-9C7C40184A52}"/>
              </a:ext>
            </a:extLst>
          </p:cNvPr>
          <p:cNvSpPr/>
          <p:nvPr/>
        </p:nvSpPr>
        <p:spPr>
          <a:xfrm>
            <a:off x="7756152" y="3071282"/>
            <a:ext cx="1038246" cy="851516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764D03D-4F20-034D-AB9A-ADC13650B8DE}"/>
              </a:ext>
            </a:extLst>
          </p:cNvPr>
          <p:cNvSpPr txBox="1"/>
          <p:nvPr/>
        </p:nvSpPr>
        <p:spPr>
          <a:xfrm>
            <a:off x="8036255" y="3463034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Write</a:t>
            </a:r>
            <a:endParaRPr kumimoji="1" lang="ja-JP" altLang="en-US" sz="1200"/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B29A11F9-9C57-8C41-BC39-B8DFDCDDEF14}"/>
              </a:ext>
            </a:extLst>
          </p:cNvPr>
          <p:cNvSpPr/>
          <p:nvPr/>
        </p:nvSpPr>
        <p:spPr>
          <a:xfrm rot="10800000">
            <a:off x="10566143" y="2352611"/>
            <a:ext cx="908589" cy="2548935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FF2CD93-63E9-FA44-8FCC-823DF5BDA98C}"/>
              </a:ext>
            </a:extLst>
          </p:cNvPr>
          <p:cNvSpPr txBox="1"/>
          <p:nvPr/>
        </p:nvSpPr>
        <p:spPr>
          <a:xfrm>
            <a:off x="10555724" y="1857629"/>
            <a:ext cx="105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Mint</a:t>
            </a:r>
            <a:endParaRPr kumimoji="1" lang="ja-JP" altLang="en-US" sz="1200"/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4584A906-5BF6-9143-A827-A8A9790CA4CF}"/>
              </a:ext>
            </a:extLst>
          </p:cNvPr>
          <p:cNvSpPr/>
          <p:nvPr/>
        </p:nvSpPr>
        <p:spPr>
          <a:xfrm rot="10800000">
            <a:off x="10577269" y="2860608"/>
            <a:ext cx="233283" cy="2040937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D6175A75-3CC3-894B-8607-953FDDDD081A}"/>
              </a:ext>
            </a:extLst>
          </p:cNvPr>
          <p:cNvSpPr/>
          <p:nvPr/>
        </p:nvSpPr>
        <p:spPr>
          <a:xfrm>
            <a:off x="5166911" y="4408528"/>
            <a:ext cx="4743296" cy="930202"/>
          </a:xfrm>
          <a:custGeom>
            <a:avLst/>
            <a:gdLst>
              <a:gd name="connsiteX0" fmla="*/ 0 w 1365955"/>
              <a:gd name="connsiteY0" fmla="*/ 0 h 530577"/>
              <a:gd name="connsiteX1" fmla="*/ 0 w 1365955"/>
              <a:gd name="connsiteY1" fmla="*/ 530577 h 530577"/>
              <a:gd name="connsiteX2" fmla="*/ 1365955 w 1365955"/>
              <a:gd name="connsiteY2" fmla="*/ 530577 h 53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55" h="530577">
                <a:moveTo>
                  <a:pt x="0" y="0"/>
                </a:moveTo>
                <a:lnTo>
                  <a:pt x="0" y="530577"/>
                </a:lnTo>
                <a:lnTo>
                  <a:pt x="1365955" y="530577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4DE582-B9F7-B74F-9925-74992F3630D6}"/>
              </a:ext>
            </a:extLst>
          </p:cNvPr>
          <p:cNvSpPr txBox="1"/>
          <p:nvPr/>
        </p:nvSpPr>
        <p:spPr>
          <a:xfrm>
            <a:off x="5328256" y="4757616"/>
            <a:ext cx="2080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Deploy Files</a:t>
            </a:r>
            <a:endParaRPr kumimoji="1" lang="ja-JP" altLang="en-US" sz="1200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6EBC820-EA0A-BB4C-B09E-57CA9958BF34}"/>
              </a:ext>
            </a:extLst>
          </p:cNvPr>
          <p:cNvSpPr/>
          <p:nvPr/>
        </p:nvSpPr>
        <p:spPr>
          <a:xfrm>
            <a:off x="9910207" y="4901547"/>
            <a:ext cx="980314" cy="867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Develop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CLI, Rust, Anchor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65" name="角丸四角形 64">
            <a:extLst>
              <a:ext uri="{FF2B5EF4-FFF2-40B4-BE49-F238E27FC236}">
                <a16:creationId xmlns:a16="http://schemas.microsoft.com/office/drawing/2014/main" id="{1F40A375-F1A1-FB43-AE9B-AA734FADC17E}"/>
              </a:ext>
            </a:extLst>
          </p:cNvPr>
          <p:cNvSpPr/>
          <p:nvPr/>
        </p:nvSpPr>
        <p:spPr>
          <a:xfrm>
            <a:off x="11039576" y="4901548"/>
            <a:ext cx="980314" cy="8674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Wallet</a:t>
            </a:r>
          </a:p>
          <a:p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ex) Solana CLI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195D7D3-B4D0-0349-B900-4F7E377334B1}"/>
              </a:ext>
            </a:extLst>
          </p:cNvPr>
          <p:cNvGrpSpPr/>
          <p:nvPr/>
        </p:nvGrpSpPr>
        <p:grpSpPr>
          <a:xfrm>
            <a:off x="302728" y="5502802"/>
            <a:ext cx="1044473" cy="832478"/>
            <a:chOff x="10526638" y="655817"/>
            <a:chExt cx="1044473" cy="832478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D4C105B-7D18-8B44-BC1C-EF24BF99AEA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7115418D-6FD7-F84F-B1C4-A64E62A2A20E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F025BBC-4384-4A47-91A1-1C01B72E5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B2AB3508-FD18-B34E-8373-304A48280E5B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Device</a:t>
              </a:r>
              <a:endParaRPr kumimoji="1" lang="ja-JP" altLang="en-US" sz="90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960CD50-C95A-6C48-A1B0-40EAA1529C4A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System</a:t>
              </a:r>
              <a:endParaRPr kumimoji="1" lang="ja-JP" altLang="en-US" sz="9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A926DBD-D847-C04E-84C5-B3077F04CD06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Action</a:t>
              </a:r>
              <a:endParaRPr kumimoji="1" lang="ja-JP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79168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74C237-FC36-2245-8F79-A2954EC2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Accounts – Execution Programs/Transactions Process (Draft Version)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094E1-296D-8D4E-ABFD-E99CF34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E0FA01-D50A-D64D-A40C-199BBA61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256hax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8B7626-0B9A-2146-A387-1DD2A88B4198}"/>
              </a:ext>
            </a:extLst>
          </p:cNvPr>
          <p:cNvSpPr/>
          <p:nvPr/>
        </p:nvSpPr>
        <p:spPr>
          <a:xfrm>
            <a:off x="415644" y="1090620"/>
            <a:ext cx="2300137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System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God of User's Account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1111...1111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Yes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DDB469-0D2A-B241-8E77-139CE72F2569}"/>
              </a:ext>
            </a:extLst>
          </p:cNvPr>
          <p:cNvSpPr/>
          <p:nvPr/>
        </p:nvSpPr>
        <p:spPr>
          <a:xfrm>
            <a:off x="3333928" y="109062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CFC82-DA95-EB43-8B28-B7E07E4800C7}"/>
              </a:ext>
            </a:extLst>
          </p:cNvPr>
          <p:cNvSpPr/>
          <p:nvPr/>
        </p:nvSpPr>
        <p:spPr>
          <a:xfrm>
            <a:off x="6253843" y="1090620"/>
            <a:ext cx="2301769" cy="313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Execute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2"/>
              </a:rPr>
              <a:t>5BzF...Y2dC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Executable: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 Data: 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49038A-9653-F840-BE1D-7D0380684E73}"/>
              </a:ext>
            </a:extLst>
          </p:cNvPr>
          <p:cNvSpPr/>
          <p:nvPr/>
        </p:nvSpPr>
        <p:spPr>
          <a:xfrm>
            <a:off x="9173760" y="1090619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Executable Data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Program Data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HMto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KKxp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Data (Bytes): 357501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Upgradeable: Yes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Upgrade Authority: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4CE062-CFAC-5441-8AFA-C64EDE6A5AFC}"/>
              </a:ext>
            </a:extLst>
          </p:cNvPr>
          <p:cNvSpPr/>
          <p:nvPr/>
        </p:nvSpPr>
        <p:spPr>
          <a:xfrm>
            <a:off x="3333928" y="2888838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HRwn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System Program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F949F8-D733-C447-9661-6200FC7AB331}"/>
              </a:ext>
            </a:extLst>
          </p:cNvPr>
          <p:cNvSpPr/>
          <p:nvPr/>
        </p:nvSpPr>
        <p:spPr>
          <a:xfrm>
            <a:off x="9173760" y="2891390"/>
            <a:ext cx="2301769" cy="133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Program Sub Account?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Data Management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Hd7E...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tXFg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Allocated Data Size: 16 byte(S)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 Id: 5BzF...Y2dC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Executable: No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C84755-6D7C-E646-A0C8-9DDDF7103A60}"/>
              </a:ext>
            </a:extLst>
          </p:cNvPr>
          <p:cNvSpPr txBox="1"/>
          <p:nvPr/>
        </p:nvSpPr>
        <p:spPr>
          <a:xfrm>
            <a:off x="8227233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Execute Program</a:t>
            </a:r>
            <a:endParaRPr kumimoji="1" lang="ja-JP" altLang="en-US" sz="120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81C2EA-D622-C44C-B6F3-FE390031AAA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550523" y="3556832"/>
            <a:ext cx="623237" cy="25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84E3E52-A69B-DE4D-A44B-706FB2975C49}"/>
              </a:ext>
            </a:extLst>
          </p:cNvPr>
          <p:cNvSpPr txBox="1"/>
          <p:nvPr/>
        </p:nvSpPr>
        <p:spPr>
          <a:xfrm>
            <a:off x="8231793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Management Data?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42E6CF5-E9F5-AE43-BC3D-CCEA3D1401A3}"/>
              </a:ext>
            </a:extLst>
          </p:cNvPr>
          <p:cNvSpPr txBox="1"/>
          <p:nvPr/>
        </p:nvSpPr>
        <p:spPr>
          <a:xfrm>
            <a:off x="5309862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Deploy Program</a:t>
            </a:r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D6C0F6F-7DAD-7645-A88F-BDE5CF94EAD1}"/>
              </a:ext>
            </a:extLst>
          </p:cNvPr>
          <p:cNvSpPr txBox="1"/>
          <p:nvPr/>
        </p:nvSpPr>
        <p:spPr>
          <a:xfrm>
            <a:off x="5309862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Transactions</a:t>
            </a:r>
            <a:endParaRPr kumimoji="1" lang="ja-JP" altLang="en-US" sz="120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637B99E-B8F3-E34F-BD32-37201B8B755C}"/>
              </a:ext>
            </a:extLst>
          </p:cNvPr>
          <p:cNvCxnSpPr>
            <a:cxnSpLocks/>
          </p:cNvCxnSpPr>
          <p:nvPr/>
        </p:nvCxnSpPr>
        <p:spPr>
          <a:xfrm>
            <a:off x="2715781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2EFF5E2-7A28-6F4E-BE94-15967CB64114}"/>
              </a:ext>
            </a:extLst>
          </p:cNvPr>
          <p:cNvCxnSpPr>
            <a:cxnSpLocks/>
          </p:cNvCxnSpPr>
          <p:nvPr/>
        </p:nvCxnSpPr>
        <p:spPr>
          <a:xfrm>
            <a:off x="2715781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74472E7-B718-AA45-83B4-8582D442993B}"/>
              </a:ext>
            </a:extLst>
          </p:cNvPr>
          <p:cNvCxnSpPr>
            <a:cxnSpLocks/>
          </p:cNvCxnSpPr>
          <p:nvPr/>
        </p:nvCxnSpPr>
        <p:spPr>
          <a:xfrm>
            <a:off x="5633152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C846764-DB14-2946-A192-9C13A46C0AEA}"/>
              </a:ext>
            </a:extLst>
          </p:cNvPr>
          <p:cNvCxnSpPr>
            <a:cxnSpLocks/>
          </p:cNvCxnSpPr>
          <p:nvPr/>
        </p:nvCxnSpPr>
        <p:spPr>
          <a:xfrm>
            <a:off x="5633152" y="3556831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3A8B9F0-BE85-2743-B057-3F71DE9AEC18}"/>
              </a:ext>
            </a:extLst>
          </p:cNvPr>
          <p:cNvCxnSpPr>
            <a:cxnSpLocks/>
          </p:cNvCxnSpPr>
          <p:nvPr/>
        </p:nvCxnSpPr>
        <p:spPr>
          <a:xfrm>
            <a:off x="8550523" y="1753262"/>
            <a:ext cx="619514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 46">
            <a:extLst>
              <a:ext uri="{FF2B5EF4-FFF2-40B4-BE49-F238E27FC236}">
                <a16:creationId xmlns:a16="http://schemas.microsoft.com/office/drawing/2014/main" id="{BDA68C12-BD2F-7F4C-ADC0-FAA615B2B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00162"/>
              </p:ext>
            </p:extLst>
          </p:nvPr>
        </p:nvGraphicFramePr>
        <p:xfrm>
          <a:off x="415642" y="4748669"/>
          <a:ext cx="11211913" cy="159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bg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First Deploy Program: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3"/>
                        </a:rPr>
                        <a:t>2EJNKDAdHi8foaLirDrEjKrubBkMs27gQHYHCaFzehsVrUqqwELUXnbZa4fc2WJpPVdZqazvYVAkqs6Fhfd9cxUv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Re-Deploy(upgrade program):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4"/>
                        </a:rPr>
                        <a:t>2MzxcwxR8z7AVbobkpdfnefpmNPBTXnheK7RQmvuTy5xCBq9pZutygnyuoSZqj4u7Fg7hX2bP4H8gHX3rfE18CQH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Create Instruction Data(16bytes) Account with adding data(1234):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5"/>
                        </a:rPr>
                        <a:t>3ZK8pACVU5eKh5MegD7HXBLQQqQBk3NVTnFL7myNjVjWzb99WDP19ejz7cfXMcJdGieCLakqZ5Coe28cpMcNeQQV</a:t>
                      </a:r>
                      <a:endParaRPr kumimoji="1" lang="en-US" altLang="ja-JP" sz="900" b="0" dirty="0"/>
                    </a:p>
                    <a:p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Update data(4321):</a:t>
                      </a:r>
                      <a:r>
                        <a:rPr kumimoji="1" lang="en-US" altLang="ja-JP" sz="105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900" b="0" dirty="0">
                          <a:hlinkClick r:id="rId6"/>
                        </a:rPr>
                        <a:t>2rAdweWojqqnnEGrrHGfHgaGFRSThS6cp2hJ6ZJvBwZacy4Z8R6cgn3iKQAnDK1rZdnarKETAL65MfsFGQ6V3LgH</a:t>
                      </a:r>
                      <a:endParaRPr kumimoji="1" lang="en-US" altLang="ja-JP" sz="9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Example Programs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https://</a:t>
                      </a:r>
                      <a:r>
                        <a:rPr kumimoji="1" lang="en-US" altLang="ja-JP" sz="1200" dirty="0" err="1"/>
                        <a:t>github.com</a:t>
                      </a:r>
                      <a:r>
                        <a:rPr kumimoji="1" lang="en-US" altLang="ja-JP" sz="1200" dirty="0"/>
                        <a:t>/256hax/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-anchor-react-minimal-example/tree/main/2.crud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90834"/>
                  </a:ext>
                </a:extLst>
              </a:tr>
              <a:tr h="455509"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Public Key (Address)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User Account (via Mac):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~/.config/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en-US" altLang="ja-JP" sz="1200" dirty="0" err="1"/>
                        <a:t>id.json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Program Account: % </a:t>
                      </a:r>
                      <a:r>
                        <a:rPr kumimoji="1" lang="en-US" altLang="ja-JP" sz="1200" dirty="0" err="1"/>
                        <a:t>solana</a:t>
                      </a:r>
                      <a:r>
                        <a:rPr kumimoji="1" lang="en-US" altLang="ja-JP" sz="1200" dirty="0"/>
                        <a:t> address -k target/deploy/&lt;Program Name&gt;-</a:t>
                      </a:r>
                      <a:r>
                        <a:rPr kumimoji="1" lang="en-US" altLang="ja-JP" sz="1200" dirty="0" err="1"/>
                        <a:t>keypair.json</a:t>
                      </a:r>
                      <a:endParaRPr kumimoji="1" lang="en-US" altLang="ja-JP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91755"/>
                  </a:ext>
                </a:extLst>
              </a:tr>
            </a:tbl>
          </a:graphicData>
        </a:graphic>
      </p:graphicFrame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BA99C79-EE9D-BF48-B9BF-7B8E7257A14F}"/>
              </a:ext>
            </a:extLst>
          </p:cNvPr>
          <p:cNvSpPr txBox="1"/>
          <p:nvPr/>
        </p:nvSpPr>
        <p:spPr>
          <a:xfrm>
            <a:off x="2392491" y="848191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Assign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E1ED35-9F5A-BC4B-B85A-4DB1E1E908BA}"/>
              </a:ext>
            </a:extLst>
          </p:cNvPr>
          <p:cNvSpPr txBox="1"/>
          <p:nvPr/>
        </p:nvSpPr>
        <p:spPr>
          <a:xfrm>
            <a:off x="2392491" y="4170912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/>
              <a:t>Assign</a:t>
            </a:r>
            <a:endParaRPr kumimoji="1" lang="ja-JP" altLang="en-US" sz="1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217986-6BCB-CB4B-814B-72266C8D2011}"/>
              </a:ext>
            </a:extLst>
          </p:cNvPr>
          <p:cNvSpPr/>
          <p:nvPr/>
        </p:nvSpPr>
        <p:spPr>
          <a:xfrm>
            <a:off x="3206044" y="9027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0B8DA7A-2B89-8E4F-B01F-95ED90F32664}"/>
              </a:ext>
            </a:extLst>
          </p:cNvPr>
          <p:cNvSpPr/>
          <p:nvPr/>
        </p:nvSpPr>
        <p:spPr>
          <a:xfrm>
            <a:off x="3204798" y="722773"/>
            <a:ext cx="3816000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1, 2 (Deploy, Re-Deploy Program)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6932B3F-4E42-E741-9334-12EE5814F412}"/>
              </a:ext>
            </a:extLst>
          </p:cNvPr>
          <p:cNvSpPr/>
          <p:nvPr/>
        </p:nvSpPr>
        <p:spPr>
          <a:xfrm>
            <a:off x="3206044" y="2683473"/>
            <a:ext cx="8421512" cy="17049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80E11D5-3C8F-0143-8769-7E7CD31D7D00}"/>
              </a:ext>
            </a:extLst>
          </p:cNvPr>
          <p:cNvSpPr/>
          <p:nvPr/>
        </p:nvSpPr>
        <p:spPr>
          <a:xfrm>
            <a:off x="3204798" y="4397501"/>
            <a:ext cx="3816000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3, 4 (Create Account, then Add/Update Data)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57303-5685-3645-97DA-C8872A5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Accounts – Sending Token Process (Draft Version)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0292AD-87DE-FC47-AC2B-4284F89A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256hax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4C469B-51DF-1545-91A9-AD7A2703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5F08-58E8-9243-A834-2B76637F595D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14" name="表 46">
            <a:extLst>
              <a:ext uri="{FF2B5EF4-FFF2-40B4-BE49-F238E27FC236}">
                <a16:creationId xmlns:a16="http://schemas.microsoft.com/office/drawing/2014/main" id="{399B04BF-1171-E64F-86AD-51E61ED6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17220"/>
              </p:ext>
            </p:extLst>
          </p:nvPr>
        </p:nvGraphicFramePr>
        <p:xfrm>
          <a:off x="359198" y="5523722"/>
          <a:ext cx="11211913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463">
                  <a:extLst>
                    <a:ext uri="{9D8B030D-6E8A-4147-A177-3AD203B41FA5}">
                      <a16:colId xmlns:a16="http://schemas.microsoft.com/office/drawing/2014/main" val="2217692529"/>
                    </a:ext>
                  </a:extLst>
                </a:gridCol>
                <a:gridCol w="9550450">
                  <a:extLst>
                    <a:ext uri="{9D8B030D-6E8A-4147-A177-3AD203B41FA5}">
                      <a16:colId xmlns:a16="http://schemas.microsoft.com/office/drawing/2014/main" val="2533206870"/>
                    </a:ext>
                  </a:extLst>
                </a:gridCol>
              </a:tblGrid>
              <a:tr h="432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Step with Signature(</a:t>
                      </a:r>
                      <a:r>
                        <a:rPr kumimoji="1" lang="en-US" altLang="ja-JP" sz="1200" b="0" dirty="0" err="1">
                          <a:solidFill>
                            <a:schemeClr val="bg1"/>
                          </a:solidFill>
                        </a:rPr>
                        <a:t>Devnet</a:t>
                      </a:r>
                      <a:r>
                        <a:rPr kumimoji="1" lang="en-US" altLang="ja-JP" sz="1200" b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12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1. Create Token: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2"/>
                        </a:rPr>
                        <a:t>2c67zVpfkUdJP2ZziC1nBmGsEPC3NoK6fisxDJKpZCuZERajyycchWunkSspjvdcxMnMSzxjvfoo7dKkNeDKbs6p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2. Create Token Account and Association):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3"/>
                        </a:rPr>
                        <a:t>28pZaLUia6BDcPARLcyDsVZhc3ADVsS9kxNeMxmKwEij1UhraYc4xV6cF85m4sJye1KofW9BjynVXGj83SF4uvQA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3. Mint 100 Tokens: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4"/>
                        </a:rPr>
                        <a:t>5U8bH6paBugh96HjTy1haUbCZijpVUK4MoPXqdCVZGNjP2kz5WQk3aGr4By5VPEtSfagpVZ91rTeWpj4tsNQRBs2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(Send 10 Tokens from Developer to Consumer: omit)</a:t>
                      </a:r>
                    </a:p>
                    <a:p>
                      <a:pPr marL="0" indent="0">
                        <a:buNone/>
                      </a:pP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</a:rPr>
                        <a:t>4. Send 1 Token from Consumer to Consumer: </a:t>
                      </a:r>
                      <a:r>
                        <a:rPr kumimoji="1" lang="en-US" altLang="ja-JP" sz="1100" b="0" dirty="0">
                          <a:solidFill>
                            <a:schemeClr val="tx1"/>
                          </a:solidFill>
                          <a:hlinkClick r:id="rId5"/>
                        </a:rPr>
                        <a:t>3RQ52gXVRkphwJFJehcLawDyi2isZ4A6JkKonW8QnA9N28pUkAqZ8Yevi8R656drk8JzAXvWCDToiBQxMrkCsVif</a:t>
                      </a:r>
                      <a:endParaRPr kumimoji="1" lang="en-US" altLang="ja-JP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043150"/>
                  </a:ext>
                </a:extLst>
              </a:tr>
            </a:tbl>
          </a:graphicData>
        </a:graphic>
      </p:graphicFrame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F77D0405-A855-0B4A-943F-E6D92F458F5E}"/>
              </a:ext>
            </a:extLst>
          </p:cNvPr>
          <p:cNvSpPr/>
          <p:nvPr/>
        </p:nvSpPr>
        <p:spPr>
          <a:xfrm>
            <a:off x="359198" y="1832557"/>
            <a:ext cx="3312419" cy="10135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6"/>
              </a:rPr>
              <a:t>6cWx...pteX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Supply: 100.000000000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 Authority: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setg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TokenkegQ...Q5DA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3D3353-8C08-0442-AA3D-CE30172DAFFA}"/>
              </a:ext>
            </a:extLst>
          </p:cNvPr>
          <p:cNvSpPr/>
          <p:nvPr/>
        </p:nvSpPr>
        <p:spPr>
          <a:xfrm>
            <a:off x="359199" y="300929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2SN6...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HRwn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C50FE2-8534-324A-8BA7-96E663860363}"/>
              </a:ext>
            </a:extLst>
          </p:cNvPr>
          <p:cNvSpPr/>
          <p:nvPr/>
        </p:nvSpPr>
        <p:spPr>
          <a:xfrm>
            <a:off x="359199" y="4187242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772U...8ZkK</a:t>
            </a: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pteX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2SN6...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HRwn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741F00-BE24-C042-89C6-ACC768333EC2}"/>
              </a:ext>
            </a:extLst>
          </p:cNvPr>
          <p:cNvSpPr/>
          <p:nvPr/>
        </p:nvSpPr>
        <p:spPr>
          <a:xfrm>
            <a:off x="4350642" y="655817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Developer via Mac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dirty="0">
                <a:solidFill>
                  <a:schemeClr val="tx1"/>
                </a:solidFill>
              </a:rPr>
              <a:t>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setg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C8B0FA4-BE36-7442-9943-915FF4789DAE}"/>
              </a:ext>
            </a:extLst>
          </p:cNvPr>
          <p:cNvSpPr/>
          <p:nvPr/>
        </p:nvSpPr>
        <p:spPr>
          <a:xfrm>
            <a:off x="4350642" y="183255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(Developer)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7"/>
              </a:rPr>
              <a:t>FHx9...1Cm7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pteX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HXtB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setg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36A0593-D554-0747-B028-8A60CE863709}"/>
              </a:ext>
            </a:extLst>
          </p:cNvPr>
          <p:cNvSpPr/>
          <p:nvPr/>
        </p:nvSpPr>
        <p:spPr>
          <a:xfrm>
            <a:off x="8342085" y="3009298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Consumer via Phantom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GV2U...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VkcJ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8898FD0-FF87-6648-8069-666DB4B23A2F}"/>
              </a:ext>
            </a:extLst>
          </p:cNvPr>
          <p:cNvSpPr/>
          <p:nvPr/>
        </p:nvSpPr>
        <p:spPr>
          <a:xfrm>
            <a:off x="8342085" y="4187243"/>
            <a:ext cx="3229026" cy="10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User Token Account (Consumer)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9Ej4...</a:t>
            </a:r>
            <a:r>
              <a:rPr kumimoji="1" lang="en-US" altLang="ja-JP" sz="1200" dirty="0" err="1">
                <a:solidFill>
                  <a:schemeClr val="tx1"/>
                </a:solidFill>
              </a:rPr>
              <a:t>xVoK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Mint: 6cWx...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pteX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en-US" altLang="ja-JP" sz="1200" b="1" dirty="0">
                <a:solidFill>
                  <a:schemeClr val="tx1"/>
                </a:solidFill>
              </a:rPr>
              <a:t>Owner: 2SN6...</a:t>
            </a:r>
            <a:r>
              <a:rPr kumimoji="1" lang="en-US" altLang="ja-JP" sz="1200" b="1" dirty="0" err="1">
                <a:solidFill>
                  <a:schemeClr val="tx1"/>
                </a:solidFill>
              </a:rPr>
              <a:t>HRwn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88D44D-5BC7-A941-99E8-4985A039DCE1}"/>
              </a:ext>
            </a:extLst>
          </p:cNvPr>
          <p:cNvSpPr/>
          <p:nvPr/>
        </p:nvSpPr>
        <p:spPr>
          <a:xfrm>
            <a:off x="4350642" y="3045319"/>
            <a:ext cx="3229026" cy="215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Token Program Account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Overview: Management Token? Escrow?</a:t>
            </a: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Address: </a:t>
            </a:r>
            <a:r>
              <a:rPr kumimoji="1" lang="en-US" altLang="ja-JP" sz="1200" dirty="0">
                <a:solidFill>
                  <a:schemeClr val="tx1"/>
                </a:solidFill>
                <a:hlinkClick r:id="rId8"/>
              </a:rPr>
              <a:t>TokenkegQ...Q5DA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Assigned Program: BPF Loader 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C9C1A86-3EC0-7A49-B8BD-648CDE096C08}"/>
              </a:ext>
            </a:extLst>
          </p:cNvPr>
          <p:cNvCxnSpPr>
            <a:cxnSpLocks/>
          </p:cNvCxnSpPr>
          <p:nvPr/>
        </p:nvCxnSpPr>
        <p:spPr>
          <a:xfrm>
            <a:off x="3588225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D134619-6792-8441-A112-EEF71ECA1700}"/>
              </a:ext>
            </a:extLst>
          </p:cNvPr>
          <p:cNvCxnSpPr>
            <a:cxnSpLocks/>
          </p:cNvCxnSpPr>
          <p:nvPr/>
        </p:nvCxnSpPr>
        <p:spPr>
          <a:xfrm>
            <a:off x="7579668" y="4662385"/>
            <a:ext cx="76241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DEC4BE-05F1-B44E-80A2-D0376C3F8CE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973712" y="4026222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5C110C-BE26-6341-B809-9316A6BACDD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65155" y="1672742"/>
            <a:ext cx="0" cy="159816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79E41E4-1D0A-8049-BF60-6EB2D29ECDF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956598" y="4026223"/>
            <a:ext cx="0" cy="16102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82EB186-1445-DA48-BF24-6C01C5C8A2E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31822" y="1164280"/>
            <a:ext cx="918820" cy="734947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DD550-FEAB-BC48-BA5C-7E9A87284E92}"/>
              </a:ext>
            </a:extLst>
          </p:cNvPr>
          <p:cNvCxnSpPr>
            <a:cxnSpLocks/>
          </p:cNvCxnSpPr>
          <p:nvPr/>
        </p:nvCxnSpPr>
        <p:spPr>
          <a:xfrm>
            <a:off x="3431822" y="2754489"/>
            <a:ext cx="918819" cy="290830"/>
          </a:xfrm>
          <a:prstGeom prst="line">
            <a:avLst/>
          </a:prstGeom>
          <a:ln w="952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4D76B64-2CB2-E04F-8B33-4D9B56C57E2E}"/>
              </a:ext>
            </a:extLst>
          </p:cNvPr>
          <p:cNvSpPr txBox="1"/>
          <p:nvPr/>
        </p:nvSpPr>
        <p:spPr>
          <a:xfrm>
            <a:off x="3336387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/>
              <a:t>Send?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65979C-18AE-6F45-B7C6-97EF1B118D5B}"/>
              </a:ext>
            </a:extLst>
          </p:cNvPr>
          <p:cNvSpPr txBox="1"/>
          <p:nvPr/>
        </p:nvSpPr>
        <p:spPr>
          <a:xfrm>
            <a:off x="7327830" y="4199019"/>
            <a:ext cx="1266093" cy="27699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200" dirty="0" err="1"/>
              <a:t>Recieve</a:t>
            </a:r>
            <a:r>
              <a:rPr kumimoji="1" lang="en-US" altLang="ja-JP" sz="1200" dirty="0"/>
              <a:t>?</a:t>
            </a:r>
          </a:p>
          <a:p>
            <a:pPr algn="ctr"/>
            <a:r>
              <a:rPr kumimoji="1" lang="en-US" altLang="ja-JP" sz="1200" dirty="0"/>
              <a:t>1 Token</a:t>
            </a:r>
            <a:endParaRPr kumimoji="1" lang="ja-JP" altLang="en-US" sz="120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E767BB-744B-EE4C-91EB-13C6F2D82122}"/>
              </a:ext>
            </a:extLst>
          </p:cNvPr>
          <p:cNvSpPr/>
          <p:nvPr/>
        </p:nvSpPr>
        <p:spPr>
          <a:xfrm>
            <a:off x="253906" y="1750222"/>
            <a:ext cx="3474557" cy="11783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A599F6F-D815-8C4D-A364-887CE5C015C6}"/>
              </a:ext>
            </a:extLst>
          </p:cNvPr>
          <p:cNvSpPr/>
          <p:nvPr/>
        </p:nvSpPr>
        <p:spPr>
          <a:xfrm>
            <a:off x="4267202" y="1758859"/>
            <a:ext cx="3417757" cy="11681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ED24FAA-A27A-4946-979C-E5925138E3FF}"/>
              </a:ext>
            </a:extLst>
          </p:cNvPr>
          <p:cNvSpPr/>
          <p:nvPr/>
        </p:nvSpPr>
        <p:spPr>
          <a:xfrm>
            <a:off x="253906" y="2968411"/>
            <a:ext cx="11441380" cy="23147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168F65D-C288-4040-A019-F84326DA3B99}"/>
              </a:ext>
            </a:extLst>
          </p:cNvPr>
          <p:cNvSpPr/>
          <p:nvPr/>
        </p:nvSpPr>
        <p:spPr>
          <a:xfrm>
            <a:off x="253906" y="1572047"/>
            <a:ext cx="1803199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1 (Create Token)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AC7CCEC7-6842-7342-BABC-05FB996891FE}"/>
              </a:ext>
            </a:extLst>
          </p:cNvPr>
          <p:cNvSpPr/>
          <p:nvPr/>
        </p:nvSpPr>
        <p:spPr>
          <a:xfrm>
            <a:off x="7684959" y="1754363"/>
            <a:ext cx="2710050" cy="461117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2 (Create Token Account)</a:t>
            </a:r>
          </a:p>
          <a:p>
            <a:r>
              <a:rPr kumimoji="1" lang="en-US" altLang="ja-JP" sz="1400" dirty="0">
                <a:solidFill>
                  <a:schemeClr val="bg1"/>
                </a:solidFill>
              </a:rPr>
              <a:t>STEP 3 (Mint 100 Tokens)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A15588E-B43F-AA47-94C7-C4C526F4CBB7}"/>
              </a:ext>
            </a:extLst>
          </p:cNvPr>
          <p:cNvSpPr/>
          <p:nvPr/>
        </p:nvSpPr>
        <p:spPr>
          <a:xfrm>
            <a:off x="253906" y="5280370"/>
            <a:ext cx="1803199" cy="180000"/>
          </a:xfrm>
          <a:prstGeom prst="rect">
            <a:avLst/>
          </a:prstGeom>
          <a:solidFill>
            <a:schemeClr val="tx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STEP 4 (Send Token)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1946E7-AF87-C54A-B3F3-971521EC1F4B}"/>
              </a:ext>
            </a:extLst>
          </p:cNvPr>
          <p:cNvGrpSpPr/>
          <p:nvPr/>
        </p:nvGrpSpPr>
        <p:grpSpPr>
          <a:xfrm>
            <a:off x="10526638" y="655817"/>
            <a:ext cx="1044473" cy="832478"/>
            <a:chOff x="10526638" y="655817"/>
            <a:chExt cx="1044473" cy="832478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A35E274-CEA3-2E4F-B312-64BD7F7CDB37}"/>
                </a:ext>
              </a:extLst>
            </p:cNvPr>
            <p:cNvSpPr/>
            <p:nvPr/>
          </p:nvSpPr>
          <p:spPr>
            <a:xfrm>
              <a:off x="10526639" y="655818"/>
              <a:ext cx="359660" cy="225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sp>
          <p:nvSpPr>
            <p:cNvPr id="72" name="角丸四角形 71">
              <a:extLst>
                <a:ext uri="{FF2B5EF4-FFF2-40B4-BE49-F238E27FC236}">
                  <a16:creationId xmlns:a16="http://schemas.microsoft.com/office/drawing/2014/main" id="{F3C20E3F-1510-644C-A9E6-D13B2D52F4AD}"/>
                </a:ext>
              </a:extLst>
            </p:cNvPr>
            <p:cNvSpPr/>
            <p:nvPr/>
          </p:nvSpPr>
          <p:spPr>
            <a:xfrm>
              <a:off x="10526638" y="961779"/>
              <a:ext cx="359661" cy="22566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ja-JP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9336DF82-C8A0-374B-AF88-EF21C032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1838" y="1371124"/>
              <a:ext cx="289259" cy="1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682A2D9-1EE0-9A44-93AA-8D830B61B17A}"/>
                </a:ext>
              </a:extLst>
            </p:cNvPr>
            <p:cNvSpPr txBox="1"/>
            <p:nvPr/>
          </p:nvSpPr>
          <p:spPr>
            <a:xfrm>
              <a:off x="10989220" y="961779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Token</a:t>
              </a:r>
              <a:endParaRPr kumimoji="1" lang="ja-JP" altLang="en-US" sz="90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8CFC158-6896-7C4E-B397-CFD1E263C4CF}"/>
                </a:ext>
              </a:extLst>
            </p:cNvPr>
            <p:cNvSpPr txBox="1"/>
            <p:nvPr/>
          </p:nvSpPr>
          <p:spPr>
            <a:xfrm>
              <a:off x="10989220" y="655817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Account</a:t>
              </a:r>
              <a:endParaRPr kumimoji="1" lang="ja-JP" altLang="en-US" sz="90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D8DE564-EAF6-2446-B272-8882EE619E7D}"/>
                </a:ext>
              </a:extLst>
            </p:cNvPr>
            <p:cNvSpPr txBox="1"/>
            <p:nvPr/>
          </p:nvSpPr>
          <p:spPr>
            <a:xfrm>
              <a:off x="10989220" y="1262630"/>
              <a:ext cx="581891" cy="2256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kumimoji="1" lang="en-US" altLang="ja-JP" sz="900" dirty="0"/>
                <a:t>Relation</a:t>
              </a:r>
              <a:endParaRPr kumimoji="1" lang="ja-JP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56348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16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690</Words>
  <Application>Microsoft Macintosh PowerPoint</Application>
  <PresentationFormat>ワイド画面</PresentationFormat>
  <Paragraphs>175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</vt:lpstr>
      <vt:lpstr>Arial</vt:lpstr>
      <vt:lpstr>Calibri</vt:lpstr>
      <vt:lpstr>Office テーマ</vt:lpstr>
      <vt:lpstr>Solana Blockchain Outline Figure for Product Manager (Draft Version)</vt:lpstr>
      <vt:lpstr>Production System Architecture (Draft Version)</vt:lpstr>
      <vt:lpstr>Accounts – Execution Programs/Transactions Process (Draft Version)</vt:lpstr>
      <vt:lpstr>Accounts – Sending Token Process (Draft Version)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Solana Block Chain Outline Figure</dc:title>
  <dc:subject/>
  <dc:creator>256hax</dc:creator>
  <cp:keywords/>
  <dc:description/>
  <cp:lastModifiedBy> </cp:lastModifiedBy>
  <cp:revision>351</cp:revision>
  <dcterms:created xsi:type="dcterms:W3CDTF">2021-12-18T05:33:19Z</dcterms:created>
  <dcterms:modified xsi:type="dcterms:W3CDTF">2021-12-20T09:22:16Z</dcterms:modified>
  <cp:category/>
</cp:coreProperties>
</file>