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84" r:id="rId3"/>
    <p:sldId id="285" r:id="rId4"/>
    <p:sldId id="300" r:id="rId5"/>
    <p:sldId id="260" r:id="rId6"/>
    <p:sldId id="266" r:id="rId7"/>
    <p:sldId id="262" r:id="rId8"/>
    <p:sldId id="263" r:id="rId9"/>
    <p:sldId id="264" r:id="rId10"/>
    <p:sldId id="289" r:id="rId11"/>
    <p:sldId id="297" r:id="rId12"/>
    <p:sldId id="298" r:id="rId13"/>
    <p:sldId id="294" r:id="rId14"/>
    <p:sldId id="293" r:id="rId15"/>
    <p:sldId id="292" r:id="rId16"/>
    <p:sldId id="291" r:id="rId17"/>
    <p:sldId id="299" r:id="rId18"/>
    <p:sldId id="278" r:id="rId19"/>
    <p:sldId id="280" r:id="rId20"/>
    <p:sldId id="281" r:id="rId21"/>
    <p:sldId id="282" r:id="rId22"/>
    <p:sldId id="283" r:id="rId23"/>
    <p:sldId id="267" r:id="rId24"/>
    <p:sldId id="258" r:id="rId25"/>
    <p:sldId id="287" r:id="rId26"/>
    <p:sldId id="259" r:id="rId27"/>
    <p:sldId id="288" r:id="rId28"/>
    <p:sldId id="269" r:id="rId29"/>
    <p:sldId id="272" r:id="rId30"/>
    <p:sldId id="271" r:id="rId31"/>
    <p:sldId id="273" r:id="rId32"/>
    <p:sldId id="274" r:id="rId33"/>
    <p:sldId id="276" r:id="rId34"/>
    <p:sldId id="277" r:id="rId35"/>
    <p:sldId id="268" r:id="rId36"/>
    <p:sldId id="265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85"/>
    <p:restoredTop sz="96012"/>
  </p:normalViewPr>
  <p:slideViewPr>
    <p:cSldViewPr snapToGrid="0" snapToObjects="1">
      <p:cViewPr>
        <p:scale>
          <a:sx n="110" d="100"/>
          <a:sy n="110" d="100"/>
        </p:scale>
        <p:origin x="1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taplex-foundation/metaplex-program-library/blob/master/metaplex/js/src/transactions/SetStore.ts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s://github.com/metaplex-foundation/metaplex-program-library/blob/master/metaplex/program/src/processor/set_store.rs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aplex-foundation/metaplex-program-library/blob/master/metaplex/program/src/instruction.rs" TargetMode="External"/><Relationship Id="rId5" Type="http://schemas.openxmlformats.org/officeDocument/2006/relationships/hyperlink" Target="https://github.com/metaplex-foundation/metaplex-program-library/blob/master/metaplex/program/src/instruction.rs#L321" TargetMode="External"/><Relationship Id="rId10" Type="http://schemas.openxmlformats.org/officeDocument/2006/relationships/hyperlink" Target="https://github.com/metaplex-foundation/metaplex-program-library/blob/master/metaplex/js/src/transactions/SetWhitelistedCreator.ts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github.com/metaplex-foundation/metaplex-program-library/blob/master/metaplex/program/src/processor/set_whitelisted_creator.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MzxcwxR8z7AVbobkpdfnefpmNPBTXnheK7RQmvuTy5xCBq9pZutygnyuoSZqj4u7Fg7hX2bP4H8gHX3rfE18CQH?cluster=devnet" TargetMode="External"/><Relationship Id="rId2" Type="http://schemas.openxmlformats.org/officeDocument/2006/relationships/hyperlink" Target="https://explorer.solana.com/tx/2EJNKDAdHi8foaLirDrEjKrubBkMs27gQHYHCaFzehsVrUqqwELUXnbZa4fc2WJpPVdZqazvYVAkqs6Fhfd9cxUv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2rAdweWojqqnnEGrrHGfHgaGFRSThS6cp2hJ6ZJvBwZacy4Z8R6cgn3iKQAnDK1rZdnarKETAL65MfsFGQ6V3LgH?cluster=devnet" TargetMode="External"/><Relationship Id="rId4" Type="http://schemas.openxmlformats.org/officeDocument/2006/relationships/hyperlink" Target="https://explorer.solana.com/tx/3ZK8pACVU5eKh5MegD7HXBLQQqQBk3NVTnFL7myNjVjWzb99WDP19ejz7cfXMcJdGieCLakqZ5Coe28cpMcNeQQV?cluster=devne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address/6cWxWxTHW2tAGLNfz37LDmASVY4wuzjCv2So6s8PpteX?cluster=dev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orer.solana.com/address/TokenkegQfeZyiNwAJbNbGKPFXCWuBvf9Ss623VQ5DA?cluster=devne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NFT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Start Up Metaplex Store Steps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27039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(Owner)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Consumer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Metaplex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(UI)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Arweave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(Storage)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E7D42E-60BD-9B4E-A818-BF3B62CDDA9C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Init Store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090326-E241-0946-BD25-FF2845968FFB}"/>
              </a:ext>
            </a:extLst>
          </p:cNvPr>
          <p:cNvSpPr/>
          <p:nvPr/>
        </p:nvSpPr>
        <p:spPr>
          <a:xfrm>
            <a:off x="1569155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Init Page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7526E4-376E-8A48-88A8-36F1A119BB55}"/>
              </a:ext>
            </a:extLst>
          </p:cNvPr>
          <p:cNvSpPr/>
          <p:nvPr/>
        </p:nvSpPr>
        <p:spPr>
          <a:xfrm>
            <a:off x="1569154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Init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(create many accounts.)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AC8A52D-1A96-F64A-BFA6-590DA0A385B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104629" y="1714864"/>
            <a:ext cx="0" cy="138236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646FF44-D68A-4B4E-B471-E060399F9730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2104628" y="3841954"/>
            <a:ext cx="1" cy="2891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0EE66A8-A36D-A84B-BF8C-601217A23347}"/>
              </a:ext>
            </a:extLst>
          </p:cNvPr>
          <p:cNvSpPr/>
          <p:nvPr/>
        </p:nvSpPr>
        <p:spPr>
          <a:xfrm>
            <a:off x="3132756" y="97014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Create an NFT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FE0F63EA-26B2-CF42-8D88-1C44D96C4F7E}"/>
              </a:ext>
            </a:extLst>
          </p:cNvPr>
          <p:cNvCxnSpPr>
            <a:cxnSpLocks/>
            <a:stCxn id="39" idx="3"/>
            <a:endCxn id="50" idx="1"/>
          </p:cNvCxnSpPr>
          <p:nvPr/>
        </p:nvCxnSpPr>
        <p:spPr>
          <a:xfrm flipV="1">
            <a:off x="2640101" y="1342503"/>
            <a:ext cx="492655" cy="31609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ホームベース 53">
            <a:extLst>
              <a:ext uri="{FF2B5EF4-FFF2-40B4-BE49-F238E27FC236}">
                <a16:creationId xmlns:a16="http://schemas.microsoft.com/office/drawing/2014/main" id="{62D130B7-567B-9143-A24E-F2C5CF0E750D}"/>
              </a:ext>
            </a:extLst>
          </p:cNvPr>
          <p:cNvSpPr/>
          <p:nvPr/>
        </p:nvSpPr>
        <p:spPr>
          <a:xfrm>
            <a:off x="1569154" y="703762"/>
            <a:ext cx="1317979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Init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5" name="ホームベース 54">
            <a:extLst>
              <a:ext uri="{FF2B5EF4-FFF2-40B4-BE49-F238E27FC236}">
                <a16:creationId xmlns:a16="http://schemas.microsoft.com/office/drawing/2014/main" id="{C92E422F-2F8E-9840-B28A-E008F177C7C7}"/>
              </a:ext>
            </a:extLst>
          </p:cNvPr>
          <p:cNvSpPr/>
          <p:nvPr/>
        </p:nvSpPr>
        <p:spPr>
          <a:xfrm>
            <a:off x="2887133" y="703762"/>
            <a:ext cx="3124200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Create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6" name="ホームベース 55">
            <a:extLst>
              <a:ext uri="{FF2B5EF4-FFF2-40B4-BE49-F238E27FC236}">
                <a16:creationId xmlns:a16="http://schemas.microsoft.com/office/drawing/2014/main" id="{FF612E69-9E35-E54B-A9A8-2567910947CA}"/>
              </a:ext>
            </a:extLst>
          </p:cNvPr>
          <p:cNvSpPr/>
          <p:nvPr/>
        </p:nvSpPr>
        <p:spPr>
          <a:xfrm>
            <a:off x="6011333" y="703762"/>
            <a:ext cx="3156656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Mint*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7" name="ホームベース 56">
            <a:extLst>
              <a:ext uri="{FF2B5EF4-FFF2-40B4-BE49-F238E27FC236}">
                <a16:creationId xmlns:a16="http://schemas.microsoft.com/office/drawing/2014/main" id="{78F2DC38-BD29-5E44-B0FD-F930F23E0895}"/>
              </a:ext>
            </a:extLst>
          </p:cNvPr>
          <p:cNvSpPr/>
          <p:nvPr/>
        </p:nvSpPr>
        <p:spPr>
          <a:xfrm>
            <a:off x="9135533" y="703762"/>
            <a:ext cx="2706511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Sell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5AA21AB-7464-A846-8833-55F90A373A30}"/>
              </a:ext>
            </a:extLst>
          </p:cNvPr>
          <p:cNvSpPr/>
          <p:nvPr/>
        </p:nvSpPr>
        <p:spPr>
          <a:xfrm>
            <a:off x="3132756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 Create Page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48B8AB9-A3DC-204C-B48F-8FB4AADCB219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3668230" y="1714863"/>
            <a:ext cx="0" cy="138237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C3D09F6-63FD-4348-964B-7E854D675722}"/>
              </a:ext>
            </a:extLst>
          </p:cNvPr>
          <p:cNvSpPr/>
          <p:nvPr/>
        </p:nvSpPr>
        <p:spPr>
          <a:xfrm>
            <a:off x="4696357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Create (NFT) Token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DE3DCF4-DA5A-504D-9051-01D4FC20B0D7}"/>
              </a:ext>
            </a:extLst>
          </p:cNvPr>
          <p:cNvSpPr/>
          <p:nvPr/>
        </p:nvSpPr>
        <p:spPr>
          <a:xfrm>
            <a:off x="4696357" y="520547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Upload File and Add Metadata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F7E673C7-8B31-DA43-B667-4FD881ACC964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>
            <a:off x="4203703" y="3469594"/>
            <a:ext cx="492654" cy="10338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553386D2-D94A-D043-A64D-CF10CCF2C175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4203703" y="3469594"/>
            <a:ext cx="492654" cy="21082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4152964-DC20-D349-90DC-ADF3CF8CBF8D}"/>
              </a:ext>
            </a:extLst>
          </p:cNvPr>
          <p:cNvSpPr/>
          <p:nvPr/>
        </p:nvSpPr>
        <p:spPr>
          <a:xfrm>
            <a:off x="6259958" y="97014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Mint from Master Edition NFT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683B79A1-AE2A-E148-AF71-F26AF2F97BCF}"/>
              </a:ext>
            </a:extLst>
          </p:cNvPr>
          <p:cNvCxnSpPr>
            <a:cxnSpLocks/>
            <a:stCxn id="64" idx="3"/>
            <a:endCxn id="73" idx="1"/>
          </p:cNvCxnSpPr>
          <p:nvPr/>
        </p:nvCxnSpPr>
        <p:spPr>
          <a:xfrm flipV="1">
            <a:off x="5767304" y="1342502"/>
            <a:ext cx="492654" cy="31609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4F38922-71F5-1341-AC20-85ACEB5AFEE9}"/>
              </a:ext>
            </a:extLst>
          </p:cNvPr>
          <p:cNvSpPr/>
          <p:nvPr/>
        </p:nvSpPr>
        <p:spPr>
          <a:xfrm>
            <a:off x="6256276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 NFT Details Page with Mint Button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6E4B5D1-EBDC-C746-BBC0-896A1E884C86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flipH="1">
            <a:off x="6791750" y="1714862"/>
            <a:ext cx="3682" cy="138237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DD314D9-214F-724C-A71B-AF383E0CB197}"/>
              </a:ext>
            </a:extLst>
          </p:cNvPr>
          <p:cNvSpPr/>
          <p:nvPr/>
        </p:nvSpPr>
        <p:spPr>
          <a:xfrm>
            <a:off x="7823559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Create (NFT) Token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638A7DF-3694-B141-8911-7B8375793532}"/>
              </a:ext>
            </a:extLst>
          </p:cNvPr>
          <p:cNvSpPr/>
          <p:nvPr/>
        </p:nvSpPr>
        <p:spPr>
          <a:xfrm>
            <a:off x="7823559" y="520547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Upload File and Add Metadata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E10CB3A1-04C2-CC4F-8470-5061F32F64A1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>
            <a:off x="7327223" y="3469594"/>
            <a:ext cx="496336" cy="21082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08033420-36E3-F54C-9244-97CD08640F0D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>
            <a:off x="7327223" y="3469594"/>
            <a:ext cx="496336" cy="10338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1821423-98B3-F04C-9FBC-32B3B1E17789}"/>
              </a:ext>
            </a:extLst>
          </p:cNvPr>
          <p:cNvSpPr/>
          <p:nvPr/>
        </p:nvSpPr>
        <p:spPr>
          <a:xfrm>
            <a:off x="9387160" y="9819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Sell an NFT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02" name="カギ線コネクタ 101">
            <a:extLst>
              <a:ext uri="{FF2B5EF4-FFF2-40B4-BE49-F238E27FC236}">
                <a16:creationId xmlns:a16="http://schemas.microsoft.com/office/drawing/2014/main" id="{79141BEA-E7AA-B343-9733-23281AD3BD75}"/>
              </a:ext>
            </a:extLst>
          </p:cNvPr>
          <p:cNvCxnSpPr>
            <a:cxnSpLocks/>
            <a:stCxn id="90" idx="3"/>
            <a:endCxn id="100" idx="1"/>
          </p:cNvCxnSpPr>
          <p:nvPr/>
        </p:nvCxnSpPr>
        <p:spPr>
          <a:xfrm flipV="1">
            <a:off x="8894506" y="1354294"/>
            <a:ext cx="492654" cy="31491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1DB1C86-9620-BD41-8B42-0AE0E3EF1943}"/>
              </a:ext>
            </a:extLst>
          </p:cNvPr>
          <p:cNvSpPr/>
          <p:nvPr/>
        </p:nvSpPr>
        <p:spPr>
          <a:xfrm>
            <a:off x="9383478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 Sell Page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F32FD0F6-CAF3-AD43-832E-E4C49B1EB046}"/>
              </a:ext>
            </a:extLst>
          </p:cNvPr>
          <p:cNvCxnSpPr>
            <a:cxnSpLocks/>
            <a:stCxn id="100" idx="2"/>
            <a:endCxn id="121" idx="0"/>
          </p:cNvCxnSpPr>
          <p:nvPr/>
        </p:nvCxnSpPr>
        <p:spPr>
          <a:xfrm flipH="1">
            <a:off x="9918952" y="1726654"/>
            <a:ext cx="3682" cy="137057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EA6404-F0E6-944A-A802-52ED224473F8}"/>
              </a:ext>
            </a:extLst>
          </p:cNvPr>
          <p:cNvSpPr/>
          <p:nvPr/>
        </p:nvSpPr>
        <p:spPr>
          <a:xfrm>
            <a:off x="10724101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Update State Account?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(selling mode?)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1CAC67FE-9104-6E41-AE60-43C47314CB57}"/>
              </a:ext>
            </a:extLst>
          </p:cNvPr>
          <p:cNvSpPr/>
          <p:nvPr/>
        </p:nvSpPr>
        <p:spPr>
          <a:xfrm>
            <a:off x="10724101" y="520547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Update Metadata?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(selling mode?)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0" name="カギ線コネクタ 129">
            <a:extLst>
              <a:ext uri="{FF2B5EF4-FFF2-40B4-BE49-F238E27FC236}">
                <a16:creationId xmlns:a16="http://schemas.microsoft.com/office/drawing/2014/main" id="{C9BDF295-AF94-4F46-80AB-812D343AF4F4}"/>
              </a:ext>
            </a:extLst>
          </p:cNvPr>
          <p:cNvCxnSpPr>
            <a:cxnSpLocks/>
            <a:stCxn id="121" idx="3"/>
            <a:endCxn id="129" idx="1"/>
          </p:cNvCxnSpPr>
          <p:nvPr/>
        </p:nvCxnSpPr>
        <p:spPr>
          <a:xfrm>
            <a:off x="10454425" y="3469594"/>
            <a:ext cx="269676" cy="21082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カギ線コネクタ 130">
            <a:extLst>
              <a:ext uri="{FF2B5EF4-FFF2-40B4-BE49-F238E27FC236}">
                <a16:creationId xmlns:a16="http://schemas.microsoft.com/office/drawing/2014/main" id="{730DD42F-656B-D343-9E7B-F5474274732A}"/>
              </a:ext>
            </a:extLst>
          </p:cNvPr>
          <p:cNvCxnSpPr>
            <a:cxnSpLocks/>
            <a:stCxn id="121" idx="3"/>
            <a:endCxn id="128" idx="1"/>
          </p:cNvCxnSpPr>
          <p:nvPr/>
        </p:nvCxnSpPr>
        <p:spPr>
          <a:xfrm>
            <a:off x="10454425" y="3469594"/>
            <a:ext cx="269676" cy="10338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線コネクタ 139">
            <a:extLst>
              <a:ext uri="{FF2B5EF4-FFF2-40B4-BE49-F238E27FC236}">
                <a16:creationId xmlns:a16="http://schemas.microsoft.com/office/drawing/2014/main" id="{9458C961-A519-364D-BDB0-42A2E37334A6}"/>
              </a:ext>
            </a:extLst>
          </p:cNvPr>
          <p:cNvCxnSpPr>
            <a:cxnSpLocks/>
            <a:stCxn id="155" idx="0"/>
            <a:endCxn id="59" idx="2"/>
          </p:cNvCxnSpPr>
          <p:nvPr/>
        </p:nvCxnSpPr>
        <p:spPr>
          <a:xfrm rot="5400000" flipH="1" flipV="1">
            <a:off x="3265977" y="4199546"/>
            <a:ext cx="759844" cy="4466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図 153">
            <a:extLst>
              <a:ext uri="{FF2B5EF4-FFF2-40B4-BE49-F238E27FC236}">
                <a16:creationId xmlns:a16="http://schemas.microsoft.com/office/drawing/2014/main" id="{AC1A861C-D178-BF46-B083-776E5B2D9D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398" y="1766196"/>
            <a:ext cx="1793585" cy="1276204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8C58EFA7-F719-F243-9A13-38B53E397E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180" y="4601798"/>
            <a:ext cx="1518777" cy="1348402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4AFFF42B-E443-B945-ADB3-EBDA54C80C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0023" y="1766197"/>
            <a:ext cx="1733746" cy="1276202"/>
          </a:xfrm>
          <a:prstGeom prst="rect">
            <a:avLst/>
          </a:prstGeom>
        </p:spPr>
      </p:pic>
      <p:cxnSp>
        <p:nvCxnSpPr>
          <p:cNvPr id="163" name="曲線コネクタ 162">
            <a:extLst>
              <a:ext uri="{FF2B5EF4-FFF2-40B4-BE49-F238E27FC236}">
                <a16:creationId xmlns:a16="http://schemas.microsoft.com/office/drawing/2014/main" id="{7AB0DAE9-92D9-7A40-B669-3377DC8E4F82}"/>
              </a:ext>
            </a:extLst>
          </p:cNvPr>
          <p:cNvCxnSpPr>
            <a:cxnSpLocks/>
            <a:stCxn id="156" idx="3"/>
            <a:endCxn id="79" idx="1"/>
          </p:cNvCxnSpPr>
          <p:nvPr/>
        </p:nvCxnSpPr>
        <p:spPr>
          <a:xfrm>
            <a:off x="5933769" y="2404298"/>
            <a:ext cx="322507" cy="1065296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曲線コネクタ 167">
            <a:extLst>
              <a:ext uri="{FF2B5EF4-FFF2-40B4-BE49-F238E27FC236}">
                <a16:creationId xmlns:a16="http://schemas.microsoft.com/office/drawing/2014/main" id="{687F5F17-139C-B147-BE27-F16F167D8846}"/>
              </a:ext>
            </a:extLst>
          </p:cNvPr>
          <p:cNvCxnSpPr>
            <a:cxnSpLocks/>
            <a:stCxn id="154" idx="3"/>
            <a:endCxn id="121" idx="1"/>
          </p:cNvCxnSpPr>
          <p:nvPr/>
        </p:nvCxnSpPr>
        <p:spPr>
          <a:xfrm>
            <a:off x="9023983" y="2404298"/>
            <a:ext cx="359495" cy="1065296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7136F12B-4F90-5D4D-93BF-14488FCE99CC}"/>
              </a:ext>
            </a:extLst>
          </p:cNvPr>
          <p:cNvSpPr txBox="1"/>
          <p:nvPr/>
        </p:nvSpPr>
        <p:spPr>
          <a:xfrm>
            <a:off x="349956" y="6131227"/>
            <a:ext cx="8108244" cy="276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/>
              <a:t>* You can skip Mint step. Selling with copy(mint from Master Edition) in Sell Page (Choose: "Sell limited number of of copies").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8852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C9FE10BA-134D-A643-B4F6-40F2756F67B1}"/>
              </a:ext>
            </a:extLst>
          </p:cNvPr>
          <p:cNvCxnSpPr>
            <a:cxnSpLocks/>
            <a:stCxn id="1028" idx="3"/>
            <a:endCxn id="8" idx="1"/>
          </p:cNvCxnSpPr>
          <p:nvPr/>
        </p:nvCxnSpPr>
        <p:spPr>
          <a:xfrm>
            <a:off x="4060137" y="2434009"/>
            <a:ext cx="2216890" cy="30534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7C2060-A182-FE4C-89C4-3758D47B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Master Edition / Edition NFT?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768AE-6D99-2E4C-ACF7-0E3E62DC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 Edition NFT can mint (copy) image. Edition NFT is copy image.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94A0C-386D-7C46-9354-2DA47456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BAB19A-5A37-2342-9278-E56FDB0B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7F47D7-3594-0542-8A4F-DC8F61E847C6}"/>
              </a:ext>
            </a:extLst>
          </p:cNvPr>
          <p:cNvSpPr txBox="1"/>
          <p:nvPr/>
        </p:nvSpPr>
        <p:spPr>
          <a:xfrm>
            <a:off x="4256136" y="1831867"/>
            <a:ext cx="1828721" cy="5222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Create(Mint) an NFT</a:t>
            </a:r>
          </a:p>
          <a:p>
            <a:pPr algn="ctr"/>
            <a:r>
              <a:rPr kumimoji="1" lang="en-US" altLang="ja-JP" sz="1400" dirty="0"/>
              <a:t>for First Edition.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AA0894-3F54-7144-9FDE-6084155551C5}"/>
              </a:ext>
            </a:extLst>
          </p:cNvPr>
          <p:cNvSpPr txBox="1"/>
          <p:nvPr/>
        </p:nvSpPr>
        <p:spPr>
          <a:xfrm>
            <a:off x="6282836" y="1402282"/>
            <a:ext cx="4359913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Master Edition NFT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F42C48-1A0E-7F4C-80D2-9B9BC4FDAA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2836" y="1996320"/>
            <a:ext cx="1598193" cy="14314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698F060-8FDC-6F4D-91A1-061AF7B6FA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7027" y="4771685"/>
            <a:ext cx="1605408" cy="14314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63484F-98AC-A341-8BB4-6A15C6C9A26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9007" y="1996320"/>
            <a:ext cx="2563743" cy="14326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D24796F-60E4-0E40-91FB-4A95457835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9007" y="4769474"/>
            <a:ext cx="2563743" cy="143144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25A681F-93F7-354B-8E0E-CF6F17F53B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1121" y="1996320"/>
            <a:ext cx="1293009" cy="87537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F75406-6164-7540-871E-CEAD382DA225}"/>
              </a:ext>
            </a:extLst>
          </p:cNvPr>
          <p:cNvSpPr txBox="1"/>
          <p:nvPr/>
        </p:nvSpPr>
        <p:spPr>
          <a:xfrm>
            <a:off x="1341121" y="1402282"/>
            <a:ext cx="1293009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Image Data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DD0AF7-4625-7746-AA10-FACCFE21E4DA}"/>
              </a:ext>
            </a:extLst>
          </p:cNvPr>
          <p:cNvSpPr txBox="1"/>
          <p:nvPr/>
        </p:nvSpPr>
        <p:spPr>
          <a:xfrm>
            <a:off x="2963128" y="1402282"/>
            <a:ext cx="1293009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Metaplex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4BE446-36F9-634F-8D14-C5325CE6208F}"/>
              </a:ext>
            </a:extLst>
          </p:cNvPr>
          <p:cNvSpPr txBox="1"/>
          <p:nvPr/>
        </p:nvSpPr>
        <p:spPr>
          <a:xfrm>
            <a:off x="6282836" y="4171993"/>
            <a:ext cx="4359913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Edition NFT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C808D78-30AA-1E46-8806-6F64034832B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34130" y="2434009"/>
            <a:ext cx="36428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画像">
            <a:extLst>
              <a:ext uri="{FF2B5EF4-FFF2-40B4-BE49-F238E27FC236}">
                <a16:creationId xmlns:a16="http://schemas.microsoft.com/office/drawing/2014/main" id="{F59AE59D-3E17-FF46-A148-52284B36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4760" y="1996320"/>
            <a:ext cx="875377" cy="87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3A8FFC-F194-B649-9066-88F72ACB15BC}"/>
              </a:ext>
            </a:extLst>
          </p:cNvPr>
          <p:cNvSpPr txBox="1"/>
          <p:nvPr/>
        </p:nvSpPr>
        <p:spPr>
          <a:xfrm>
            <a:off x="6277026" y="1675066"/>
            <a:ext cx="159819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Metaplex</a:t>
            </a:r>
            <a:endParaRPr kumimoji="1" lang="ja-JP" altLang="en-US" sz="1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A2F817-8CE6-FD44-8A3A-A38F63A17364}"/>
              </a:ext>
            </a:extLst>
          </p:cNvPr>
          <p:cNvSpPr txBox="1"/>
          <p:nvPr/>
        </p:nvSpPr>
        <p:spPr>
          <a:xfrm>
            <a:off x="8079006" y="1675066"/>
            <a:ext cx="256374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Solana Explorer</a:t>
            </a:r>
            <a:endParaRPr kumimoji="1" lang="ja-JP" altLang="en-US" sz="1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D29CB1-B379-5649-BC4D-6EE2FAD99552}"/>
              </a:ext>
            </a:extLst>
          </p:cNvPr>
          <p:cNvSpPr txBox="1"/>
          <p:nvPr/>
        </p:nvSpPr>
        <p:spPr>
          <a:xfrm>
            <a:off x="6277026" y="4452603"/>
            <a:ext cx="159819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Metaplex</a:t>
            </a:r>
            <a:endParaRPr kumimoji="1" lang="ja-JP" altLang="en-US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910450-483E-6F48-B217-CC7D907A05AF}"/>
              </a:ext>
            </a:extLst>
          </p:cNvPr>
          <p:cNvSpPr txBox="1"/>
          <p:nvPr/>
        </p:nvSpPr>
        <p:spPr>
          <a:xfrm>
            <a:off x="8079006" y="4452603"/>
            <a:ext cx="256374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Solana Explorer</a:t>
            </a:r>
            <a:endParaRPr kumimoji="1" lang="ja-JP" altLang="en-US" sz="1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53F66F9-F5B6-B345-A8D1-12731C1BF135}"/>
              </a:ext>
            </a:extLst>
          </p:cNvPr>
          <p:cNvSpPr txBox="1"/>
          <p:nvPr/>
        </p:nvSpPr>
        <p:spPr>
          <a:xfrm>
            <a:off x="4256136" y="5564193"/>
            <a:ext cx="1828721" cy="5222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Mint an NFT from Master Edition.</a:t>
            </a:r>
          </a:p>
          <a:p>
            <a:pPr algn="ctr"/>
            <a:r>
              <a:rPr kumimoji="1" lang="en-US" altLang="ja-JP" sz="1400" dirty="0"/>
              <a:t>(copy image from Master Edition)</a:t>
            </a:r>
            <a:endParaRPr kumimoji="1" lang="ja-JP" altLang="en-US" sz="14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38C0E56-2622-064D-BA09-FF14FA906974}"/>
              </a:ext>
            </a:extLst>
          </p:cNvPr>
          <p:cNvSpPr/>
          <p:nvPr/>
        </p:nvSpPr>
        <p:spPr>
          <a:xfrm>
            <a:off x="7315200" y="1996320"/>
            <a:ext cx="560019" cy="357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6C4D3D9-C437-C944-8798-CB0F441709A9}"/>
              </a:ext>
            </a:extLst>
          </p:cNvPr>
          <p:cNvSpPr/>
          <p:nvPr/>
        </p:nvSpPr>
        <p:spPr>
          <a:xfrm>
            <a:off x="7315200" y="4791655"/>
            <a:ext cx="560019" cy="357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4E9D38B-85BA-F743-9D3E-C14F1AAA55C1}"/>
              </a:ext>
            </a:extLst>
          </p:cNvPr>
          <p:cNvSpPr/>
          <p:nvPr/>
        </p:nvSpPr>
        <p:spPr>
          <a:xfrm>
            <a:off x="9806940" y="496061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9B27B86-2F44-C14E-A918-1D255AF3586F}"/>
              </a:ext>
            </a:extLst>
          </p:cNvPr>
          <p:cNvSpPr/>
          <p:nvPr/>
        </p:nvSpPr>
        <p:spPr>
          <a:xfrm>
            <a:off x="9806940" y="219455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7D613BF-C3F6-E143-AD51-BECA4061C7EE}"/>
              </a:ext>
            </a:extLst>
          </p:cNvPr>
          <p:cNvSpPr/>
          <p:nvPr/>
        </p:nvSpPr>
        <p:spPr>
          <a:xfrm>
            <a:off x="9372600" y="280034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7C15621-31B0-F145-9740-1D807552E066}"/>
              </a:ext>
            </a:extLst>
          </p:cNvPr>
          <p:cNvSpPr/>
          <p:nvPr/>
        </p:nvSpPr>
        <p:spPr>
          <a:xfrm>
            <a:off x="9372600" y="561212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4BA5841-65B1-674A-AF7E-8DE25AB5FC76}"/>
              </a:ext>
            </a:extLst>
          </p:cNvPr>
          <p:cNvSpPr txBox="1"/>
          <p:nvPr/>
        </p:nvSpPr>
        <p:spPr>
          <a:xfrm>
            <a:off x="1341120" y="1675066"/>
            <a:ext cx="1293009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by Pexels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0015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8A16E-056C-3B48-8459-555271BC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Terminology - Storefront</a:t>
            </a:r>
            <a:r>
              <a:rPr lang="en-US" altLang="ja-JP" dirty="0"/>
              <a:t> (http://localhost:3000/#/)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DCFEA9-3C79-EF44-B4CF-E8ED3C0E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C0A14-A307-1C46-A747-AE04C1E8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21F9A48-933A-914B-BA0E-8097514DF5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869950"/>
            <a:ext cx="3709727" cy="5486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AF8BEE-36D8-1C45-ADD6-A98E2BEE536B}"/>
              </a:ext>
            </a:extLst>
          </p:cNvPr>
          <p:cNvSpPr txBox="1"/>
          <p:nvPr/>
        </p:nvSpPr>
        <p:spPr>
          <a:xfrm>
            <a:off x="6308228" y="869950"/>
            <a:ext cx="5045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kumimoji="1" lang="en-US" altLang="ja-JP" sz="1400" dirty="0"/>
              <a:t>Creators Menu</a:t>
            </a:r>
            <a:br>
              <a:rPr kumimoji="1" lang="en-US" altLang="ja-JP" sz="1400" dirty="0"/>
            </a:br>
            <a:r>
              <a:rPr kumimoji="1" lang="en-US" altLang="ja-JP" sz="1400" dirty="0"/>
              <a:t>Create: create NFT</a:t>
            </a:r>
            <a:br>
              <a:rPr kumimoji="1" lang="en-US" altLang="ja-JP" sz="1400" dirty="0"/>
            </a:br>
            <a:r>
              <a:rPr kumimoji="1" lang="en-US" altLang="ja-JP" sz="1400" dirty="0"/>
              <a:t>Sell: sale for primary/secondary market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Market</a:t>
            </a:r>
            <a:br>
              <a:rPr kumimoji="1" lang="en-US" altLang="ja-JP" sz="1400" dirty="0"/>
            </a:br>
            <a:r>
              <a:rPr kumimoji="1" lang="en-US" altLang="ja-JP" sz="1400" dirty="0"/>
              <a:t>Live: primary market</a:t>
            </a:r>
            <a:br>
              <a:rPr kumimoji="1" lang="en-US" altLang="ja-JP" sz="1400" dirty="0"/>
            </a:br>
            <a:r>
              <a:rPr kumimoji="1" lang="en-US" altLang="ja-JP" sz="1400" dirty="0"/>
              <a:t>Secondary Marketplace: secondary market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Price</a:t>
            </a:r>
            <a:br>
              <a:rPr kumimoji="1" lang="en-US" altLang="ja-JP" sz="1400" dirty="0"/>
            </a:br>
            <a:r>
              <a:rPr kumimoji="1" lang="en-US" altLang="ja-JP" sz="1400" dirty="0"/>
              <a:t>Pricing is depend on token. "?" icon means sale for own governance token.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4AED91-4412-8348-AC24-0AFA53A56EF1}"/>
              </a:ext>
            </a:extLst>
          </p:cNvPr>
          <p:cNvSpPr/>
          <p:nvPr/>
        </p:nvSpPr>
        <p:spPr>
          <a:xfrm>
            <a:off x="2823210" y="2039501"/>
            <a:ext cx="1120140" cy="452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9DE816-CB1E-864D-8903-3ACA2E3B29A0}"/>
              </a:ext>
            </a:extLst>
          </p:cNvPr>
          <p:cNvSpPr/>
          <p:nvPr/>
        </p:nvSpPr>
        <p:spPr>
          <a:xfrm>
            <a:off x="1005840" y="3746381"/>
            <a:ext cx="1394460" cy="299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BB074A-73AF-9144-BE0F-31B55B15D1ED}"/>
              </a:ext>
            </a:extLst>
          </p:cNvPr>
          <p:cNvSpPr/>
          <p:nvPr/>
        </p:nvSpPr>
        <p:spPr>
          <a:xfrm>
            <a:off x="1097280" y="5838130"/>
            <a:ext cx="3131820" cy="299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349C7-4F6B-9A49-992F-B6058A3FD7F6}"/>
              </a:ext>
            </a:extLst>
          </p:cNvPr>
          <p:cNvSpPr txBox="1"/>
          <p:nvPr/>
        </p:nvSpPr>
        <p:spPr>
          <a:xfrm>
            <a:off x="3107055" y="165902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(1)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411640-2C4A-A44F-B956-9963D318B8AA}"/>
              </a:ext>
            </a:extLst>
          </p:cNvPr>
          <p:cNvSpPr txBox="1"/>
          <p:nvPr/>
        </p:nvSpPr>
        <p:spPr>
          <a:xfrm>
            <a:off x="1426845" y="334688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(2)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51FBF-7DF9-2B4B-A1C4-7B43A76E8277}"/>
              </a:ext>
            </a:extLst>
          </p:cNvPr>
          <p:cNvSpPr txBox="1"/>
          <p:nvPr/>
        </p:nvSpPr>
        <p:spPr>
          <a:xfrm>
            <a:off x="2386965" y="544651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(3)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E69BC-78DF-B746-A84A-95404BAA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Terminology - Admin Page (http://localhost:3000/#/admin)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555527-19F6-8D4B-9B29-21B81217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C2D433-D634-0B42-BAC3-6EED2D84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9C67E3-944D-9041-A7A7-795015BAD0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45870"/>
            <a:ext cx="5045572" cy="394335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4CC01E-8B25-C44E-BCB9-8725188A9B5A}"/>
              </a:ext>
            </a:extLst>
          </p:cNvPr>
          <p:cNvSpPr txBox="1"/>
          <p:nvPr/>
        </p:nvSpPr>
        <p:spPr>
          <a:xfrm>
            <a:off x="6308228" y="1245870"/>
            <a:ext cx="50455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kumimoji="1" lang="en-US" altLang="ja-JP" sz="1400" dirty="0"/>
              <a:t>Authority (for Create NFT)</a:t>
            </a:r>
            <a:br>
              <a:rPr kumimoji="1" lang="en-US" altLang="ja-JP" sz="1400" dirty="0"/>
            </a:br>
            <a:r>
              <a:rPr kumimoji="1" lang="en-US" altLang="ja-JP" sz="1400" dirty="0"/>
              <a:t>Starting a variety of auctions for primary/secondary sales.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Whitelist Creators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Activation Status for Whitelist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Save Admin Settings (Transaction to Solana Blockchain)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EF2A320-333D-0A40-A3EB-95A1C95E958A}"/>
              </a:ext>
            </a:extLst>
          </p:cNvPr>
          <p:cNvSpPr/>
          <p:nvPr/>
        </p:nvSpPr>
        <p:spPr>
          <a:xfrm>
            <a:off x="1143000" y="2320926"/>
            <a:ext cx="370332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C84CAD-583C-9544-9CD9-B19651B877F7}"/>
              </a:ext>
            </a:extLst>
          </p:cNvPr>
          <p:cNvSpPr/>
          <p:nvPr/>
        </p:nvSpPr>
        <p:spPr>
          <a:xfrm>
            <a:off x="4846320" y="2320926"/>
            <a:ext cx="83439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30CCF7-E758-E44D-AEB4-D9A0B3ABE146}"/>
              </a:ext>
            </a:extLst>
          </p:cNvPr>
          <p:cNvSpPr/>
          <p:nvPr/>
        </p:nvSpPr>
        <p:spPr>
          <a:xfrm>
            <a:off x="4846320" y="1943736"/>
            <a:ext cx="834390" cy="3771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00B355-222C-CE41-A89B-24CD93ED1132}"/>
              </a:ext>
            </a:extLst>
          </p:cNvPr>
          <p:cNvSpPr/>
          <p:nvPr/>
        </p:nvSpPr>
        <p:spPr>
          <a:xfrm>
            <a:off x="2007870" y="1943736"/>
            <a:ext cx="598170" cy="3771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BB6EED-1F61-1148-8C5B-C42FF0D2A0D1}"/>
              </a:ext>
            </a:extLst>
          </p:cNvPr>
          <p:cNvSpPr txBox="1"/>
          <p:nvPr/>
        </p:nvSpPr>
        <p:spPr>
          <a:xfrm>
            <a:off x="714375" y="290778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(2)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0DA4F3-9BD1-DA4B-9F4F-CEEBC65D2256}"/>
              </a:ext>
            </a:extLst>
          </p:cNvPr>
          <p:cNvSpPr txBox="1"/>
          <p:nvPr/>
        </p:nvSpPr>
        <p:spPr>
          <a:xfrm>
            <a:off x="5034915" y="154761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(1)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63C55E-4220-1A44-BCA4-D71EF5221254}"/>
              </a:ext>
            </a:extLst>
          </p:cNvPr>
          <p:cNvSpPr txBox="1"/>
          <p:nvPr/>
        </p:nvSpPr>
        <p:spPr>
          <a:xfrm>
            <a:off x="2017395" y="154761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(4)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BC6725-1349-314D-ACDE-F4E8B54732B6}"/>
              </a:ext>
            </a:extLst>
          </p:cNvPr>
          <p:cNvSpPr txBox="1"/>
          <p:nvPr/>
        </p:nvSpPr>
        <p:spPr>
          <a:xfrm>
            <a:off x="5560695" y="290778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(3)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83A15-852B-6641-B0DC-4642CCC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Admin Page Behavior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94D59E-AE40-3141-8201-30ED396C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3CE473-C731-FA4E-A80A-72D5F86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074E1A3D-7091-1548-8C9A-724F4E1D1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82113"/>
              </p:ext>
            </p:extLst>
          </p:nvPr>
        </p:nvGraphicFramePr>
        <p:xfrm>
          <a:off x="838200" y="2316089"/>
          <a:ext cx="10515600" cy="358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58848725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372788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418882571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01348271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63843769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64025784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143653679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57446118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141471696"/>
                    </a:ext>
                  </a:extLst>
                </a:gridCol>
              </a:tblGrid>
              <a:tr h="597217">
                <a:tc row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Case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Admin Page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Storefront - Listed Creators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Storefront - No Listed Creators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94249"/>
                  </a:ext>
                </a:extLst>
              </a:tr>
              <a:tr h="597217">
                <a:tc v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Authority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(for Create)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Activation Status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Sell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Buy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Sell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Buy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89246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A: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 x 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Yes*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(primary)*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979175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B: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 x 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75769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C: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x 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Only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323980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D: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x 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Only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34" charset="-128"/>
                          <a:cs typeface="+mn-cs"/>
                        </a:rPr>
                        <a:t>No*</a:t>
                      </a:r>
                      <a:endParaRPr kumimoji="1" lang="ja-JP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(secondary)*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7191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30DA8D-A87F-F641-9BC2-54CE73460E1D}"/>
              </a:ext>
            </a:extLst>
          </p:cNvPr>
          <p:cNvSpPr txBox="1"/>
          <p:nvPr/>
        </p:nvSpPr>
        <p:spPr>
          <a:xfrm>
            <a:off x="838200" y="5925785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 Yes: has execute permission, No: no permission, primary: primary market sale, secondary: secondary market sale</a:t>
            </a:r>
            <a:endParaRPr kumimoji="1" lang="ja-JP" altLang="en-US" sz="120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8FB1843-B390-6E48-B5FB-92008627DA0B}"/>
              </a:ext>
            </a:extLst>
          </p:cNvPr>
          <p:cNvGrpSpPr/>
          <p:nvPr/>
        </p:nvGrpSpPr>
        <p:grpSpPr>
          <a:xfrm>
            <a:off x="838200" y="969890"/>
            <a:ext cx="10515600" cy="1169552"/>
            <a:chOff x="838200" y="969890"/>
            <a:chExt cx="10515600" cy="116955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1826E10-7B9D-8F49-96ED-B3B8AEC44D8F}"/>
                </a:ext>
              </a:extLst>
            </p:cNvPr>
            <p:cNvSpPr txBox="1"/>
            <p:nvPr/>
          </p:nvSpPr>
          <p:spPr>
            <a:xfrm>
              <a:off x="2537460" y="969890"/>
              <a:ext cx="8816340" cy="11695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ja-JP" sz="1400" dirty="0"/>
                <a:t>- Authority "Public": All creators sale for primary market. And ignore Whitelist settings.</a:t>
              </a:r>
            </a:p>
            <a:p>
              <a:r>
                <a:rPr kumimoji="1" lang="en-US" altLang="ja-JP" sz="1400" dirty="0"/>
                <a:t>- Authority "Whitelist Only"</a:t>
              </a:r>
            </a:p>
            <a:p>
              <a:r>
                <a:rPr kumimoji="1" lang="en-US" altLang="ja-JP" sz="1400" dirty="0"/>
                <a:t>	Listed Creators: has Create NFT authority and sale for primary market.</a:t>
              </a:r>
            </a:p>
            <a:p>
              <a:r>
                <a:rPr kumimoji="1" lang="en-US" altLang="ja-JP" sz="1400" dirty="0"/>
                <a:t>	Not Listed Creators: No Create NFT authority and sale for secondary market.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0F1E3D6-A818-134D-9BF9-1FBF91BCAB37}"/>
                </a:ext>
              </a:extLst>
            </p:cNvPr>
            <p:cNvSpPr txBox="1"/>
            <p:nvPr/>
          </p:nvSpPr>
          <p:spPr>
            <a:xfrm>
              <a:off x="838200" y="969890"/>
              <a:ext cx="1699260" cy="11695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Conclusion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2D1756-5314-934F-834F-147CC40542BB}"/>
              </a:ext>
            </a:extLst>
          </p:cNvPr>
          <p:cNvSpPr txBox="1"/>
          <p:nvPr/>
        </p:nvSpPr>
        <p:spPr>
          <a:xfrm>
            <a:off x="838200" y="6234395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Note: Verified by Metaplex v 1.1.1.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2693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25D71-4281-D94B-A7BF-3615D8D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Admin Page Transaction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1C4D1-E61E-FE4A-B535-D341BF92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Add store info and whitelist to </a:t>
            </a:r>
            <a:r>
              <a:rPr lang="en-US" altLang="ja-JP" dirty="0"/>
              <a:t>State Account </a:t>
            </a:r>
            <a:r>
              <a:rPr kumimoji="1" lang="en-US" altLang="ja-JP" dirty="0"/>
              <a:t>when you Submit.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A348E4-6622-5047-BA83-5043C4ED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E5723A-7EF9-F948-A937-6298295A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BE5ED49-2C55-3645-906F-3BA73FEA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04" y="1804780"/>
            <a:ext cx="3354186" cy="2934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C7113E2-A740-BE40-B97D-E8853772F5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643" y="1804780"/>
            <a:ext cx="5800653" cy="29348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DDD8DE9-5570-0946-BD11-F27527BFE8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410" y="1727906"/>
            <a:ext cx="2230713" cy="3223192"/>
          </a:xfrm>
          <a:prstGeom prst="rect">
            <a:avLst/>
          </a:prstGeom>
        </p:spPr>
      </p:pic>
      <p:sp>
        <p:nvSpPr>
          <p:cNvPr id="15" name="ホームベース 14">
            <a:extLst>
              <a:ext uri="{FF2B5EF4-FFF2-40B4-BE49-F238E27FC236}">
                <a16:creationId xmlns:a16="http://schemas.microsoft.com/office/drawing/2014/main" id="{38C11C1A-96EB-0141-9B06-5DEDA89E174D}"/>
              </a:ext>
            </a:extLst>
          </p:cNvPr>
          <p:cNvSpPr/>
          <p:nvPr/>
        </p:nvSpPr>
        <p:spPr>
          <a:xfrm>
            <a:off x="470704" y="1245129"/>
            <a:ext cx="335418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1. Submit Admin Settings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050" dirty="0">
                <a:solidFill>
                  <a:schemeClr val="tx1"/>
                </a:solidFill>
              </a:rPr>
              <a:t>(http://localhost:3000/#/admin)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6" name="ホームベース 15">
            <a:extLst>
              <a:ext uri="{FF2B5EF4-FFF2-40B4-BE49-F238E27FC236}">
                <a16:creationId xmlns:a16="http://schemas.microsoft.com/office/drawing/2014/main" id="{B7320C6F-AB36-174A-A68B-F129B742E715}"/>
              </a:ext>
            </a:extLst>
          </p:cNvPr>
          <p:cNvSpPr/>
          <p:nvPr/>
        </p:nvSpPr>
        <p:spPr>
          <a:xfrm>
            <a:off x="3959577" y="1245129"/>
            <a:ext cx="1794595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2. Approve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Transaction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ホームベース 16">
            <a:extLst>
              <a:ext uri="{FF2B5EF4-FFF2-40B4-BE49-F238E27FC236}">
                <a16:creationId xmlns:a16="http://schemas.microsoft.com/office/drawing/2014/main" id="{8D3C63DB-011D-8344-9306-D43A0BF9A419}"/>
              </a:ext>
            </a:extLst>
          </p:cNvPr>
          <p:cNvSpPr/>
          <p:nvPr/>
        </p:nvSpPr>
        <p:spPr>
          <a:xfrm>
            <a:off x="5888859" y="1245129"/>
            <a:ext cx="583243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3. Confirm Transactions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A3A5A5-3487-AE46-B95A-19BE398A1A16}"/>
              </a:ext>
            </a:extLst>
          </p:cNvPr>
          <p:cNvSpPr/>
          <p:nvPr/>
        </p:nvSpPr>
        <p:spPr>
          <a:xfrm>
            <a:off x="1632032" y="2361235"/>
            <a:ext cx="2192858" cy="237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3CDFAC-6313-5249-BDC1-5B5AA1340CC4}"/>
              </a:ext>
            </a:extLst>
          </p:cNvPr>
          <p:cNvSpPr txBox="1"/>
          <p:nvPr/>
        </p:nvSpPr>
        <p:spPr>
          <a:xfrm>
            <a:off x="470704" y="4788317"/>
            <a:ext cx="335418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Add Creators to Whitelist then Submit.</a:t>
            </a:r>
          </a:p>
          <a:p>
            <a:r>
              <a:rPr kumimoji="1" lang="en-US" altLang="ja-JP" sz="1400" dirty="0"/>
              <a:t>Send all Instructions (status) data.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Init (first time): </a:t>
            </a:r>
            <a:r>
              <a:rPr kumimoji="1" lang="en-US" altLang="ja-JP" sz="1400" dirty="0">
                <a:hlinkClick r:id="rId5"/>
              </a:rPr>
              <a:t>Set store</a:t>
            </a:r>
            <a:r>
              <a:rPr kumimoji="1" lang="en-US" altLang="ja-JP" sz="1400" dirty="0"/>
              <a:t> info and create accounts with data</a:t>
            </a:r>
          </a:p>
          <a:p>
            <a:r>
              <a:rPr kumimoji="1" lang="en-US" altLang="ja-JP" sz="1400" dirty="0"/>
              <a:t>Update: Set store info and update data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9731F9-5BAB-C349-A3D4-3C7C39476891}"/>
              </a:ext>
            </a:extLst>
          </p:cNvPr>
          <p:cNvSpPr txBox="1"/>
          <p:nvPr/>
        </p:nvSpPr>
        <p:spPr>
          <a:xfrm>
            <a:off x="5888859" y="4788317"/>
            <a:ext cx="583243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Save status to </a:t>
            </a:r>
            <a:r>
              <a:rPr kumimoji="1" lang="en-US" altLang="ja-JP" sz="1400" dirty="0" err="1"/>
              <a:t>accouns</a:t>
            </a:r>
            <a:r>
              <a:rPr kumimoji="1" lang="en-US" altLang="ja-JP" sz="1400" dirty="0"/>
              <a:t> On-Chain.</a:t>
            </a:r>
          </a:p>
          <a:p>
            <a:r>
              <a:rPr kumimoji="1" lang="en-US" altLang="ja-JP" sz="1400" dirty="0"/>
              <a:t>ex) Account A -&gt; activated(Whitelist): true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Ref:</a:t>
            </a:r>
          </a:p>
          <a:p>
            <a:r>
              <a:rPr kumimoji="1" lang="en-US" altLang="ja-JP" sz="1400" dirty="0"/>
              <a:t>Metaplex: </a:t>
            </a:r>
            <a:r>
              <a:rPr kumimoji="1" lang="en-US" altLang="ja-JP" sz="1400" dirty="0">
                <a:hlinkClick r:id="rId6"/>
              </a:rPr>
              <a:t>instrunctions.rs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7"/>
              </a:rPr>
              <a:t>set_store.rs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8"/>
              </a:rPr>
              <a:t>SetStore.ts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9"/>
              </a:rPr>
              <a:t>set_whitelisted_creator.rs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10"/>
              </a:rPr>
              <a:t>SetWhitelistedCreator.ts</a:t>
            </a:r>
            <a:endParaRPr kumimoji="1"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621843-68E6-FE4B-A062-117F57358A53}"/>
              </a:ext>
            </a:extLst>
          </p:cNvPr>
          <p:cNvSpPr txBox="1"/>
          <p:nvPr/>
        </p:nvSpPr>
        <p:spPr>
          <a:xfrm>
            <a:off x="3959577" y="4788317"/>
            <a:ext cx="1794595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All Creators are approved with only Approval once.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988736-3216-BD4A-9706-7F501E40B060}"/>
              </a:ext>
            </a:extLst>
          </p:cNvPr>
          <p:cNvSpPr/>
          <p:nvPr/>
        </p:nvSpPr>
        <p:spPr>
          <a:xfrm>
            <a:off x="6096000" y="2482478"/>
            <a:ext cx="1161328" cy="198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A2FCC-2138-734A-BBEF-593C8AE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[IMPORTANT] Sign and Sell an NFT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412D0B-593C-C645-8C60-FFDA8690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3BF519-6A28-DE44-8156-9A11322C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172E22A-42B5-C045-BA41-98572CF0940B}"/>
              </a:ext>
            </a:extLst>
          </p:cNvPr>
          <p:cNvSpPr/>
          <p:nvPr/>
        </p:nvSpPr>
        <p:spPr>
          <a:xfrm>
            <a:off x="414979" y="890416"/>
            <a:ext cx="1702532" cy="525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One Creator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0237E03-D487-CA48-9988-B1236C267E8F}"/>
              </a:ext>
            </a:extLst>
          </p:cNvPr>
          <p:cNvSpPr/>
          <p:nvPr/>
        </p:nvSpPr>
        <p:spPr>
          <a:xfrm>
            <a:off x="3057988" y="3973102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Another Way (CLI and UI)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CBAB460-4BAF-B64C-91C2-0C1DD76E5DED}"/>
              </a:ext>
            </a:extLst>
          </p:cNvPr>
          <p:cNvSpPr/>
          <p:nvPr/>
        </p:nvSpPr>
        <p:spPr>
          <a:xfrm>
            <a:off x="3057987" y="890416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Metaplex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7ABCCD5-9254-5C41-87D0-BFBD1AE14A2A}"/>
              </a:ext>
            </a:extLst>
          </p:cNvPr>
          <p:cNvSpPr/>
          <p:nvPr/>
        </p:nvSpPr>
        <p:spPr>
          <a:xfrm>
            <a:off x="7795090" y="430087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Metaboss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8455BF1-AB69-C242-8DA5-928F4CEF6CA9}"/>
              </a:ext>
            </a:extLst>
          </p:cNvPr>
          <p:cNvSpPr/>
          <p:nvPr/>
        </p:nvSpPr>
        <p:spPr>
          <a:xfrm>
            <a:off x="5501857" y="1201372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Storefront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33E30B7-C1B2-744D-8E99-A6F451551310}"/>
              </a:ext>
            </a:extLst>
          </p:cNvPr>
          <p:cNvSpPr/>
          <p:nvPr/>
        </p:nvSpPr>
        <p:spPr>
          <a:xfrm>
            <a:off x="5501857" y="430087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Candy Machine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145D9F4E-ACBB-2146-BD07-3227B93A2A38}"/>
              </a:ext>
            </a:extLst>
          </p:cNvPr>
          <p:cNvSpPr/>
          <p:nvPr/>
        </p:nvSpPr>
        <p:spPr>
          <a:xfrm>
            <a:off x="5501857" y="3248863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NFT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361F1C53-5A85-B144-BE28-BBAEF6CC7715}"/>
              </a:ext>
            </a:extLst>
          </p:cNvPr>
          <p:cNvGrpSpPr/>
          <p:nvPr/>
        </p:nvGrpSpPr>
        <p:grpSpPr>
          <a:xfrm>
            <a:off x="1092224" y="3189282"/>
            <a:ext cx="348041" cy="450054"/>
            <a:chOff x="490159" y="2239964"/>
            <a:chExt cx="348041" cy="450054"/>
          </a:xfrm>
        </p:grpSpPr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BFC69B94-8BE9-AF40-AEA0-24772768E95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8" name="三角形 67">
              <a:extLst>
                <a:ext uri="{FF2B5EF4-FFF2-40B4-BE49-F238E27FC236}">
                  <a16:creationId xmlns:a16="http://schemas.microsoft.com/office/drawing/2014/main" id="{2EB8CFCD-C1D5-0D46-8315-B1E24943F0D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Creator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972DD53-8F89-5F4B-8B04-859307D88697}"/>
              </a:ext>
            </a:extLst>
          </p:cNvPr>
          <p:cNvCxnSpPr>
            <a:cxnSpLocks/>
          </p:cNvCxnSpPr>
          <p:nvPr/>
        </p:nvCxnSpPr>
        <p:spPr>
          <a:xfrm>
            <a:off x="2123303" y="2125732"/>
            <a:ext cx="93468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59EE15E-932C-6449-8C46-EC2F35BAC0A2}"/>
              </a:ext>
            </a:extLst>
          </p:cNvPr>
          <p:cNvSpPr txBox="1"/>
          <p:nvPr/>
        </p:nvSpPr>
        <p:spPr>
          <a:xfrm>
            <a:off x="1938036" y="1550680"/>
            <a:ext cx="1311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 + Sign and Sell an NFT</a:t>
            </a:r>
            <a:endParaRPr kumimoji="1" lang="ja-JP" altLang="en-US" sz="120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C90ED27-BDC3-A74B-9F19-5D1C3AFAE608}"/>
              </a:ext>
            </a:extLst>
          </p:cNvPr>
          <p:cNvSpPr/>
          <p:nvPr/>
        </p:nvSpPr>
        <p:spPr>
          <a:xfrm>
            <a:off x="10093760" y="890416"/>
            <a:ext cx="1702532" cy="525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Multiple Creators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(Split Royalty)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10C832C1-F41A-4348-8DE1-219B7338C4B0}"/>
              </a:ext>
            </a:extLst>
          </p:cNvPr>
          <p:cNvGrpSpPr/>
          <p:nvPr/>
        </p:nvGrpSpPr>
        <p:grpSpPr>
          <a:xfrm>
            <a:off x="10771005" y="3838367"/>
            <a:ext cx="348041" cy="450054"/>
            <a:chOff x="490159" y="2239964"/>
            <a:chExt cx="348041" cy="450054"/>
          </a:xfrm>
        </p:grpSpPr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00F36F03-A733-4842-8DC3-F0FFAFE697BC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1" name="三角形 80">
              <a:extLst>
                <a:ext uri="{FF2B5EF4-FFF2-40B4-BE49-F238E27FC236}">
                  <a16:creationId xmlns:a16="http://schemas.microsoft.com/office/drawing/2014/main" id="{44D51A86-99F8-0E4D-99A5-A84687AD0211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Creator B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83A123D-8856-9447-B6BA-6DE229FCA7DC}"/>
              </a:ext>
            </a:extLst>
          </p:cNvPr>
          <p:cNvCxnSpPr>
            <a:cxnSpLocks/>
          </p:cNvCxnSpPr>
          <p:nvPr/>
        </p:nvCxnSpPr>
        <p:spPr>
          <a:xfrm flipH="1">
            <a:off x="9153284" y="5215034"/>
            <a:ext cx="8885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3800EE3-86BD-7148-9553-9F59E0618AED}"/>
              </a:ext>
            </a:extLst>
          </p:cNvPr>
          <p:cNvSpPr txBox="1"/>
          <p:nvPr/>
        </p:nvSpPr>
        <p:spPr>
          <a:xfrm>
            <a:off x="8968187" y="4647590"/>
            <a:ext cx="131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 and</a:t>
            </a:r>
          </a:p>
          <a:p>
            <a:pPr algn="ctr"/>
            <a:r>
              <a:rPr kumimoji="1" lang="en-US" altLang="ja-JP" sz="1200" dirty="0"/>
              <a:t>(Sign * Creators)</a:t>
            </a:r>
            <a:endParaRPr kumimoji="1" lang="ja-JP" altLang="en-US" sz="120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9EF0907-43AE-4A46-98A6-E4B56415EF6B}"/>
              </a:ext>
            </a:extLst>
          </p:cNvPr>
          <p:cNvSpPr/>
          <p:nvPr/>
        </p:nvSpPr>
        <p:spPr>
          <a:xfrm>
            <a:off x="3208624" y="4288421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Candy Machine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B36B46B-C2C8-A644-B777-FA3762D88269}"/>
              </a:ext>
            </a:extLst>
          </p:cNvPr>
          <p:cNvCxnSpPr>
            <a:cxnSpLocks/>
          </p:cNvCxnSpPr>
          <p:nvPr/>
        </p:nvCxnSpPr>
        <p:spPr>
          <a:xfrm>
            <a:off x="2123303" y="5215034"/>
            <a:ext cx="93468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DE25708-1D68-9D42-9F2B-1902478B233A}"/>
              </a:ext>
            </a:extLst>
          </p:cNvPr>
          <p:cNvSpPr txBox="1"/>
          <p:nvPr/>
        </p:nvSpPr>
        <p:spPr>
          <a:xfrm>
            <a:off x="2062711" y="4810402"/>
            <a:ext cx="105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 and Sign</a:t>
            </a:r>
            <a:endParaRPr kumimoji="1" lang="ja-JP" altLang="en-US" sz="1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7F39E03-9843-A94F-95F2-E5DB615548A7}"/>
              </a:ext>
            </a:extLst>
          </p:cNvPr>
          <p:cNvSpPr/>
          <p:nvPr/>
        </p:nvSpPr>
        <p:spPr>
          <a:xfrm>
            <a:off x="3319899" y="4845826"/>
            <a:ext cx="973778" cy="21421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Mint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CFA8B46E-C23D-9F4C-96A6-9E502B106368}"/>
              </a:ext>
            </a:extLst>
          </p:cNvPr>
          <p:cNvSpPr/>
          <p:nvPr/>
        </p:nvSpPr>
        <p:spPr>
          <a:xfrm>
            <a:off x="3319899" y="5127180"/>
            <a:ext cx="973778" cy="214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Sign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6" name="角丸四角形 95">
            <a:extLst>
              <a:ext uri="{FF2B5EF4-FFF2-40B4-BE49-F238E27FC236}">
                <a16:creationId xmlns:a16="http://schemas.microsoft.com/office/drawing/2014/main" id="{2EF44BDB-51C9-8447-82D2-B3E13D501E88}"/>
              </a:ext>
            </a:extLst>
          </p:cNvPr>
          <p:cNvSpPr/>
          <p:nvPr/>
        </p:nvSpPr>
        <p:spPr>
          <a:xfrm>
            <a:off x="3319899" y="5408534"/>
            <a:ext cx="973778" cy="214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Update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513B40E5-E31E-1740-BF12-2BA39EFBD662}"/>
              </a:ext>
            </a:extLst>
          </p:cNvPr>
          <p:cNvSpPr/>
          <p:nvPr/>
        </p:nvSpPr>
        <p:spPr>
          <a:xfrm>
            <a:off x="5628833" y="4845826"/>
            <a:ext cx="973778" cy="21421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Mint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D90758ED-C4A9-DD48-BC82-5659E199FF8D}"/>
              </a:ext>
            </a:extLst>
          </p:cNvPr>
          <p:cNvSpPr/>
          <p:nvPr/>
        </p:nvSpPr>
        <p:spPr>
          <a:xfrm>
            <a:off x="7912157" y="4845826"/>
            <a:ext cx="973778" cy="214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Mint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64D57375-EA8A-8C4F-B907-98AF6E087F57}"/>
              </a:ext>
            </a:extLst>
          </p:cNvPr>
          <p:cNvSpPr/>
          <p:nvPr/>
        </p:nvSpPr>
        <p:spPr>
          <a:xfrm>
            <a:off x="7912157" y="5127180"/>
            <a:ext cx="973778" cy="21421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Sign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2" name="角丸四角形 101">
            <a:extLst>
              <a:ext uri="{FF2B5EF4-FFF2-40B4-BE49-F238E27FC236}">
                <a16:creationId xmlns:a16="http://schemas.microsoft.com/office/drawing/2014/main" id="{ED979DCF-8CA3-6F49-97E1-9A8D9A46A41A}"/>
              </a:ext>
            </a:extLst>
          </p:cNvPr>
          <p:cNvSpPr/>
          <p:nvPr/>
        </p:nvSpPr>
        <p:spPr>
          <a:xfrm>
            <a:off x="7912157" y="5408534"/>
            <a:ext cx="973778" cy="214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Update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E4316FA1-5099-CC42-A794-E2CA2CF93B07}"/>
              </a:ext>
            </a:extLst>
          </p:cNvPr>
          <p:cNvSpPr/>
          <p:nvPr/>
        </p:nvSpPr>
        <p:spPr>
          <a:xfrm>
            <a:off x="5628833" y="1596175"/>
            <a:ext cx="973778" cy="21421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Mint + Sign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4" name="角丸四角形 103">
            <a:extLst>
              <a:ext uri="{FF2B5EF4-FFF2-40B4-BE49-F238E27FC236}">
                <a16:creationId xmlns:a16="http://schemas.microsoft.com/office/drawing/2014/main" id="{C47C24B9-DB48-744F-B195-853E1D1DA436}"/>
              </a:ext>
            </a:extLst>
          </p:cNvPr>
          <p:cNvSpPr/>
          <p:nvPr/>
        </p:nvSpPr>
        <p:spPr>
          <a:xfrm>
            <a:off x="5628833" y="1877529"/>
            <a:ext cx="973778" cy="21421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</a:rPr>
              <a:t>Sign</a:t>
            </a:r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F79F5D64-913D-614A-B5E2-32F507A874FC}"/>
              </a:ext>
            </a:extLst>
          </p:cNvPr>
          <p:cNvSpPr/>
          <p:nvPr/>
        </p:nvSpPr>
        <p:spPr>
          <a:xfrm>
            <a:off x="5628833" y="2158883"/>
            <a:ext cx="973778" cy="214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Update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ADD8FC3F-4C40-9F49-BF93-C6BBA3B31418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H="1" flipV="1">
            <a:off x="6105636" y="3064285"/>
            <a:ext cx="1" cy="90881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角丸四角形 108">
            <a:extLst>
              <a:ext uri="{FF2B5EF4-FFF2-40B4-BE49-F238E27FC236}">
                <a16:creationId xmlns:a16="http://schemas.microsoft.com/office/drawing/2014/main" id="{40A7D5A1-8AD1-CC42-B097-B522182F90DB}"/>
              </a:ext>
            </a:extLst>
          </p:cNvPr>
          <p:cNvSpPr/>
          <p:nvPr/>
        </p:nvSpPr>
        <p:spPr>
          <a:xfrm>
            <a:off x="5628833" y="2440237"/>
            <a:ext cx="973778" cy="21421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Sell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EC7423AA-AEB3-614E-942F-5F52495D1DBF}"/>
              </a:ext>
            </a:extLst>
          </p:cNvPr>
          <p:cNvSpPr txBox="1"/>
          <p:nvPr/>
        </p:nvSpPr>
        <p:spPr>
          <a:xfrm>
            <a:off x="6197462" y="3281910"/>
            <a:ext cx="3771245" cy="4814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 dirty="0"/>
              <a:t>Sell an NFT by Creator(s).</a:t>
            </a:r>
          </a:p>
          <a:p>
            <a:r>
              <a:rPr kumimoji="1" lang="en-US" altLang="ja-JP" sz="1200" dirty="0"/>
              <a:t>Notice: It need to sign (verify) by all Creators before sell.</a:t>
            </a: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11C81D04-08E1-E640-B734-F20B9DC0F524}"/>
              </a:ext>
            </a:extLst>
          </p:cNvPr>
          <p:cNvGrpSpPr/>
          <p:nvPr/>
        </p:nvGrpSpPr>
        <p:grpSpPr>
          <a:xfrm>
            <a:off x="10771005" y="2739228"/>
            <a:ext cx="348041" cy="450054"/>
            <a:chOff x="490159" y="2239964"/>
            <a:chExt cx="348041" cy="450054"/>
          </a:xfrm>
        </p:grpSpPr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FD85DDE9-1477-4845-BD7E-404FA92A1EC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三角形 117">
              <a:extLst>
                <a:ext uri="{FF2B5EF4-FFF2-40B4-BE49-F238E27FC236}">
                  <a16:creationId xmlns:a16="http://schemas.microsoft.com/office/drawing/2014/main" id="{A2C13CEE-1A6C-5949-AFA0-C96BC7156E68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Creator A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60B29DA3-457F-D841-93B4-77739F936359}"/>
              </a:ext>
            </a:extLst>
          </p:cNvPr>
          <p:cNvCxnSpPr>
            <a:cxnSpLocks/>
          </p:cNvCxnSpPr>
          <p:nvPr/>
        </p:nvCxnSpPr>
        <p:spPr>
          <a:xfrm flipH="1">
            <a:off x="9157149" y="2125732"/>
            <a:ext cx="93468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49EB2312-A01F-1B40-AC43-613EA862C4BF}"/>
              </a:ext>
            </a:extLst>
          </p:cNvPr>
          <p:cNvSpPr txBox="1"/>
          <p:nvPr/>
        </p:nvSpPr>
        <p:spPr>
          <a:xfrm>
            <a:off x="8241702" y="1529594"/>
            <a:ext cx="274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One Creator: Mint + Sign an NFT.</a:t>
            </a:r>
          </a:p>
          <a:p>
            <a:r>
              <a:rPr kumimoji="1" lang="en-US" altLang="ja-JP" sz="1200" dirty="0"/>
              <a:t>Another Creator: It need to sign by CLI.</a:t>
            </a:r>
            <a:endParaRPr kumimoji="1" lang="ja-JP" altLang="en-US" sz="12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239F956-328F-2C4C-8D01-5DCC0D7828EC}"/>
              </a:ext>
            </a:extLst>
          </p:cNvPr>
          <p:cNvSpPr txBox="1"/>
          <p:nvPr/>
        </p:nvSpPr>
        <p:spPr>
          <a:xfrm>
            <a:off x="3624018" y="2459996"/>
            <a:ext cx="187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An NFT starting sell if All Creators signed (verify).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D48AAC20-DFB6-8E4D-A3A8-5FE68143B836}"/>
              </a:ext>
            </a:extLst>
          </p:cNvPr>
          <p:cNvSpPr txBox="1"/>
          <p:nvPr/>
        </p:nvSpPr>
        <p:spPr>
          <a:xfrm>
            <a:off x="566436" y="5549445"/>
            <a:ext cx="1406231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It's </a:t>
            </a:r>
            <a:r>
              <a:rPr kumimoji="1" lang="en-US" altLang="ja-JP" sz="1200" dirty="0"/>
              <a:t>completed only with Metaplex.</a:t>
            </a:r>
            <a:endParaRPr kumimoji="1" lang="ja-JP" altLang="en-US" sz="120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85D337E4-4D56-2B45-A107-BA9557A4F4E6}"/>
              </a:ext>
            </a:extLst>
          </p:cNvPr>
          <p:cNvSpPr txBox="1"/>
          <p:nvPr/>
        </p:nvSpPr>
        <p:spPr>
          <a:xfrm>
            <a:off x="10166837" y="4818198"/>
            <a:ext cx="1610184" cy="12007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It's not completed with Metaplex.</a:t>
            </a:r>
          </a:p>
          <a:p>
            <a:r>
              <a:rPr kumimoji="1" lang="en-US" altLang="ja-JP" sz="1200" dirty="0"/>
              <a:t>Another Creator need to sign (verify) by CLI.</a:t>
            </a:r>
          </a:p>
          <a:p>
            <a:r>
              <a:rPr kumimoji="1" lang="en-US" altLang="ja-JP" sz="1200" dirty="0"/>
              <a:t>Metaplex doesn't have sign UI, I think.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0722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Reference: </a:t>
            </a:r>
            <a:r>
              <a:rPr kumimoji="1" lang="en-US" altLang="ja-JP" sz="1200" dirty="0">
                <a:hlinkClick r:id="rId4"/>
              </a:rPr>
              <a:t>Phantom - Staying safe with Phantom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820ED-C505-EF40-A785-3629F7F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00874-9CD8-E442-97B2-2CD6D4EF1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52AB95-B9E2-8E40-B865-AEA345C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222C7-C6C5-4941-95B9-0EBA96F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8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Example Code: </a:t>
            </a:r>
            <a:r>
              <a:rPr kumimoji="1" lang="en-US" altLang="ja-JP" sz="1200">
                <a:hlinkClick r:id="rId2"/>
              </a:rPr>
              <a:t>256hax - react </a:t>
            </a:r>
            <a:r>
              <a:rPr kumimoji="1" lang="en-US" altLang="ja-JP" sz="120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/>
              <a:t>Give </a:t>
            </a:r>
            <a:r>
              <a:rPr kumimoji="1" lang="en-US" altLang="ja-JP" sz="1200">
                <a:hlinkClick r:id="rId2"/>
              </a:rPr>
              <a:t>Signer</a:t>
            </a:r>
            <a:endParaRPr kumimoji="1" lang="en-US" altLang="ja-JP" sz="1200"/>
          </a:p>
          <a:p>
            <a:r>
              <a:rPr kumimoji="1" lang="en-US" altLang="ja-JP" sz="1200"/>
              <a:t>(public key</a:t>
            </a:r>
          </a:p>
          <a:p>
            <a:r>
              <a:rPr kumimoji="1" lang="en-US" altLang="ja-JP" sz="120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Validator 101: Transaction Processing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jito-labs.medium.com</a:t>
            </a:r>
            <a:r>
              <a:rPr kumimoji="1" lang="en-US" altLang="ja-JP" sz="105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Cookbook -  Retrying Transactions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solanacookbook.com</a:t>
            </a:r>
            <a:r>
              <a:rPr kumimoji="1" lang="en-US" altLang="ja-JP" sz="1050"/>
              <a:t>/guides/</a:t>
            </a:r>
            <a:r>
              <a:rPr kumimoji="1" lang="en-US" altLang="ja-JP" sz="1050" err="1"/>
              <a:t>retrying-transactions.html#how-rpc-nodes-broadcast-transactions</a:t>
            </a:r>
            <a:endParaRPr kumimoji="1" lang="en-US" altLang="ja-JP" sz="1050"/>
          </a:p>
          <a:p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959177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95917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959177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95917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757395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75994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4425389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541532"/>
            <a:ext cx="8421512" cy="19347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13615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3552030"/>
            <a:ext cx="8421512" cy="1921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54740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8FA-14B2-3E41-8D3C-B746B55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F6876-2E34-A049-9B2E-92434CBE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914A9A-9835-A84D-86F1-4A4A875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91D88-B828-6F43-806E-8D5C247A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772C4ACC-7CF9-B74A-9026-A444C13B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52880"/>
              </p:ext>
            </p:extLst>
          </p:nvPr>
        </p:nvGraphicFramePr>
        <p:xfrm>
          <a:off x="838201" y="1817225"/>
          <a:ext cx="10515600" cy="392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2452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First Deploy Program: </a:t>
                      </a:r>
                      <a:r>
                        <a:rPr kumimoji="1" lang="en-US" altLang="ja-JP" sz="900" b="0" dirty="0">
                          <a:hlinkClick r:id="rId2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1471274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 Account (Developer):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400" dirty="0"/>
                        <a:t>Program Account: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3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238712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6cWx...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78350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A)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961449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</a:t>
            </a:r>
            <a:r>
              <a:rPr kumimoji="1" lang="en-US" altLang="ja-JP" sz="1200" b="1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123533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241207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3"/>
              </a:rPr>
              <a:t>FHx9...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78350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B)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961450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783504"/>
            <a:ext cx="3229026" cy="2194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4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800429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2252259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800430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err="1"/>
              <a:t>Recieve</a:t>
            </a:r>
            <a:r>
              <a:rPr kumimoji="1" lang="en-US" altLang="ja-JP" sz="1200"/>
              <a:t>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103395"/>
            <a:ext cx="3474557" cy="1231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2338376"/>
            <a:ext cx="3555880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3603484"/>
            <a:ext cx="11441380" cy="25258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923394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823082" y="2333880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6129292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1235334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E99D6FC-DD3A-6846-81BF-91F6FAFD06F9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0800000" flipV="1">
            <a:off x="3671618" y="1743796"/>
            <a:ext cx="679025" cy="1689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9DDB3888-3840-544F-837B-D76875A546B3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rot="10800000">
            <a:off x="3671618" y="1745486"/>
            <a:ext cx="679025" cy="1175052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1580E681-005D-D844-B2B6-A06DCC85D22A}"/>
              </a:ext>
            </a:extLst>
          </p:cNvPr>
          <p:cNvSpPr/>
          <p:nvPr/>
        </p:nvSpPr>
        <p:spPr>
          <a:xfrm>
            <a:off x="3778179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5600E73-7330-5843-BF06-004514938F43}"/>
              </a:ext>
            </a:extLst>
          </p:cNvPr>
          <p:cNvSpPr/>
          <p:nvPr/>
        </p:nvSpPr>
        <p:spPr>
          <a:xfrm>
            <a:off x="7770055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AE353-4CBA-294C-81E0-F8E48C8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Sending Token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B673E-975F-FA41-8D51-DF938A99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8A3E5-2E6F-1243-9A93-E47541DB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40CEC1-9D2E-5045-92BE-FF9F6714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F3419972-9D45-D642-A3F1-7F58AF2E9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10386"/>
              </p:ext>
            </p:extLst>
          </p:nvPr>
        </p:nvGraphicFramePr>
        <p:xfrm>
          <a:off x="838201" y="2089158"/>
          <a:ext cx="10515600" cy="348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3484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Create Token: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Create Token Account and Association):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Mint 100 Tokens: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Send 10 Tokens from Developer to Consumer: omit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5. Send 1 Token from Consumer to Consumer: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9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[Program Source]</a:t>
            </a:r>
          </a:p>
          <a:p>
            <a:pPr lvl="1"/>
            <a:r>
              <a:rPr kumimoji="1" lang="en-US" altLang="ja-JP" sz="1400"/>
              <a:t>GitHub - project-serum / anchor escrow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/project-serum/anchor/tree/master/tests/escrow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Escrow behavior is based on anchor escrow program. Check </a:t>
            </a:r>
            <a:r>
              <a:rPr kumimoji="1" lang="en-US" altLang="ja-JP" sz="1400" err="1"/>
              <a:t>escrow.ts</a:t>
            </a:r>
            <a:r>
              <a:rPr kumimoji="1" lang="en-US" altLang="ja-JP" sz="1400"/>
              <a:t> and </a:t>
            </a:r>
            <a:r>
              <a:rPr kumimoji="1" lang="en-US" altLang="ja-JP" sz="1400" err="1"/>
              <a:t>lib.rs</a:t>
            </a:r>
            <a:r>
              <a:rPr kumimoji="1" lang="en-US" altLang="ja-JP" sz="140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My debug program: </a:t>
            </a: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/256hax/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-anchor-react-minimal-example/tree/main/anchor/escrow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Programming on Solana - An Introduction | </a:t>
            </a:r>
            <a:r>
              <a:rPr kumimoji="1" lang="en-US" altLang="ja-JP" sz="1400" err="1"/>
              <a:t>Paulx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paulx.dev</a:t>
            </a:r>
            <a:r>
              <a:rPr kumimoji="1" lang="en-US" altLang="ja-JP" sz="1050"/>
              <a:t>/blog/2021/01/14/programming-on-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zenn.dev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razokulover</a:t>
            </a:r>
            <a:r>
              <a:rPr kumimoji="1" lang="en-US" altLang="ja-JP" sz="105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/>
            </a:br>
            <a:r>
              <a:rPr kumimoji="1" lang="en-US" altLang="ja-JP" sz="105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Anchor Example: Escrow Program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hackmd.io</a:t>
            </a:r>
            <a:r>
              <a:rPr kumimoji="1" lang="en-US" altLang="ja-JP" sz="1050"/>
              <a:t>/@</a:t>
            </a:r>
            <a:r>
              <a:rPr kumimoji="1" lang="en-US" altLang="ja-JP" sz="1050" err="1"/>
              <a:t>ironaddicteddog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anchor_example_escrow</a:t>
            </a:r>
            <a:endParaRPr kumimoji="1" lang="en-US" altLang="ja-JP" sz="105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4CCC3-A70C-2444-872D-A0BC3B73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</a:t>
            </a:r>
            <a:r>
              <a:rPr kumimoji="1" lang="en-US" altLang="ja-JP"/>
              <a:t>Steps (</a:t>
            </a:r>
            <a:r>
              <a:rPr kumimoji="1" lang="en-US" altLang="ja-JP" dirty="0"/>
              <a:t>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BFF07F-E3AE-7940-A30A-638F0D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C9CC4-0DA2-1B42-A09A-CECDC7F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5F42752-D45C-2548-9108-7CCC997C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39004"/>
              </p:ext>
            </p:extLst>
          </p:nvPr>
        </p:nvGraphicFramePr>
        <p:xfrm>
          <a:off x="838199" y="1565847"/>
          <a:ext cx="10515600" cy="435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115042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9849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3389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7954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9225775"/>
                    </a:ext>
                  </a:extLst>
                </a:gridCol>
              </a:tblGrid>
              <a:tr h="171721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Milestones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Launch 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Small 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Increase Token Value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50482"/>
                  </a:ext>
                </a:extLst>
              </a:tr>
              <a:tr h="479679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Make White Paper </a:t>
                      </a:r>
                      <a:r>
                        <a:rPr kumimoji="1" lang="en-US" altLang="ja-JP" sz="1050" dirty="0"/>
                        <a:t>(Business Pitch)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Develop prototype </a:t>
                      </a:r>
                      <a:r>
                        <a:rPr kumimoji="1" lang="en-US" altLang="ja-JP" sz="1050" dirty="0"/>
                        <a:t>(MVP, </a:t>
                      </a:r>
                      <a:r>
                        <a:rPr kumimoji="1" lang="en-US" altLang="ja-JP" sz="1050" dirty="0" err="1"/>
                        <a:t>PoC</a:t>
                      </a:r>
                      <a:r>
                        <a:rPr kumimoji="1" lang="en-US" altLang="ja-JP" sz="105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Create and mint 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Marketing campaign </a:t>
                      </a:r>
                      <a:r>
                        <a:rPr kumimoji="1" lang="en-US" altLang="ja-JP" sz="1050" dirty="0"/>
                        <a:t>(Airdrop or Token Sale for limited)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Communication with user </a:t>
                      </a:r>
                      <a:r>
                        <a:rPr kumimoji="1" lang="en-US" altLang="ja-JP" sz="1050" dirty="0"/>
                        <a:t>(ex: Discord, </a:t>
                      </a:r>
                      <a:r>
                        <a:rPr kumimoji="1" lang="en-US" altLang="ja-JP" sz="1050" dirty="0" err="1"/>
                        <a:t>Twitter,Telegram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en-US" altLang="ja-JP" sz="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Prepare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 err="1"/>
                        <a:t>USDC:Token</a:t>
                      </a:r>
                      <a:r>
                        <a:rPr kumimoji="1" lang="en-US" altLang="ja-JP" sz="1400" dirty="0"/>
                        <a:t> =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$10K:$10K</a:t>
                      </a:r>
                      <a:endParaRPr kumimoji="1" lang="en-US" altLang="ja-JP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token to DEX </a:t>
                      </a:r>
                      <a:r>
                        <a:rPr kumimoji="1" lang="en-US" altLang="ja-JP" sz="1050" dirty="0"/>
                        <a:t>(ex: Serum, Raydium)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 Market Report </a:t>
                      </a:r>
                      <a:r>
                        <a:rPr kumimoji="1" lang="en-US" altLang="ja-JP" sz="1050" dirty="0"/>
                        <a:t>(ex: CoinMarketCap, </a:t>
                      </a:r>
                      <a:r>
                        <a:rPr kumimoji="1" lang="en-US" altLang="ja-JP" sz="1050" dirty="0" err="1"/>
                        <a:t>CoinGecko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Communication with user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Develop product hard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02314"/>
                  </a:ext>
                </a:extLst>
              </a:tr>
              <a:tr h="1513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Liquidity Pool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Market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Awesome 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1427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3E48A0B-D997-1B42-AFE8-C0803FC88CD7}"/>
              </a:ext>
            </a:extLst>
          </p:cNvPr>
          <p:cNvGrpSpPr/>
          <p:nvPr/>
        </p:nvGrpSpPr>
        <p:grpSpPr>
          <a:xfrm>
            <a:off x="2964744" y="937224"/>
            <a:ext cx="8387199" cy="582228"/>
            <a:chOff x="2964744" y="1442383"/>
            <a:chExt cx="8387199" cy="415489"/>
          </a:xfrm>
          <a:solidFill>
            <a:schemeClr val="bg1">
              <a:lumMod val="75000"/>
            </a:schemeClr>
          </a:solidFill>
        </p:grpSpPr>
        <p:sp>
          <p:nvSpPr>
            <p:cNvPr id="9" name="ホームベース 8">
              <a:extLst>
                <a:ext uri="{FF2B5EF4-FFF2-40B4-BE49-F238E27FC236}">
                  <a16:creationId xmlns:a16="http://schemas.microsoft.com/office/drawing/2014/main" id="{E9D03D67-869A-E74C-B559-E2C601C5DDDF}"/>
                </a:ext>
              </a:extLst>
            </p:cNvPr>
            <p:cNvSpPr/>
            <p:nvPr/>
          </p:nvSpPr>
          <p:spPr>
            <a:xfrm>
              <a:off x="2964744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Planning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ホームベース 9">
              <a:extLst>
                <a:ext uri="{FF2B5EF4-FFF2-40B4-BE49-F238E27FC236}">
                  <a16:creationId xmlns:a16="http://schemas.microsoft.com/office/drawing/2014/main" id="{DE9D7C37-B7F2-C943-82A4-C0825A92F989}"/>
                </a:ext>
              </a:extLst>
            </p:cNvPr>
            <p:cNvSpPr/>
            <p:nvPr/>
          </p:nvSpPr>
          <p:spPr>
            <a:xfrm>
              <a:off x="5064477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Research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ホームベース 10">
              <a:extLst>
                <a:ext uri="{FF2B5EF4-FFF2-40B4-BE49-F238E27FC236}">
                  <a16:creationId xmlns:a16="http://schemas.microsoft.com/office/drawing/2014/main" id="{053AD247-7A1C-0844-8980-4BA249E9E2FC}"/>
                </a:ext>
              </a:extLst>
            </p:cNvPr>
            <p:cNvSpPr/>
            <p:nvPr/>
          </p:nvSpPr>
          <p:spPr>
            <a:xfrm>
              <a:off x="7164210" y="1442383"/>
              <a:ext cx="2088000" cy="41548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Listing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BF74B2EA-2C48-E442-8268-663B887602C7}"/>
                </a:ext>
              </a:extLst>
            </p:cNvPr>
            <p:cNvSpPr/>
            <p:nvPr/>
          </p:nvSpPr>
          <p:spPr>
            <a:xfrm>
              <a:off x="9263943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Growth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FEB037-CEAE-BA48-920C-960CB82F0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03555" y="192429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7A6E71-3D25-514B-8052-4FB3B37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821" y="1924293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8AE144-A6F6-294F-AF96-62E26993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3287" y="1924293"/>
            <a:ext cx="1809846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3F4058-DF04-6F47-AA17-B678F5F9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3020" y="190366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B8438A-FF54-2F41-8D68-D36FED53C7E3}"/>
              </a:ext>
            </a:extLst>
          </p:cNvPr>
          <p:cNvSpPr txBox="1"/>
          <p:nvPr/>
        </p:nvSpPr>
        <p:spPr>
          <a:xfrm>
            <a:off x="838199" y="6011006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Pictures: </a:t>
            </a:r>
            <a:r>
              <a:rPr kumimoji="1" lang="en-US" altLang="ja-JP" sz="1050" dirty="0" err="1"/>
              <a:t>pixabay.com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2086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Set Authority (</a:t>
            </a:r>
            <a:r>
              <a:rPr kumimoji="1" lang="en-US" altLang="ja-JP" sz="1050" err="1"/>
              <a:t>SetAuthority</a:t>
            </a:r>
            <a:r>
              <a:rPr kumimoji="1" lang="en-US" altLang="ja-JP" sz="1050"/>
              <a:t>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provider.wallet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pda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/>
              <a:t>(</a:t>
            </a:r>
            <a:r>
              <a:rPr kumimoji="1" lang="en-US" altLang="ja-JP" sz="1050" err="1"/>
              <a:t>findProgramAddress</a:t>
            </a:r>
            <a:r>
              <a:rPr kumimoji="1" lang="en-US" altLang="ja-JP" sz="105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pda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or Pull </a:t>
            </a:r>
            <a:r>
              <a:rPr lang="en-US" altLang="ja-JP"/>
              <a:t>r</a:t>
            </a:r>
            <a:r>
              <a:rPr kumimoji="1" lang="en-US" altLang="ja-JP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This document hasn't yet been reviewed by experts.</a:t>
            </a:r>
          </a:p>
          <a:p>
            <a:r>
              <a:rPr kumimoji="1" lang="en-US" altLang="ja-JP" sz="1600"/>
              <a:t>Let me know if incorrect. I'm opening to Issues or Pull requests on GitHub.</a:t>
            </a:r>
          </a:p>
          <a:p>
            <a:endParaRPr kumimoji="1" lang="en-US" altLang="ja-JP" sz="1600"/>
          </a:p>
          <a:p>
            <a:r>
              <a:rPr kumimoji="1" lang="en-US" altLang="ja-JP" sz="1600"/>
              <a:t>https://</a:t>
            </a:r>
            <a:r>
              <a:rPr kumimoji="1" lang="en-US" altLang="ja-JP" sz="1600" err="1"/>
              <a:t>github.com</a:t>
            </a:r>
            <a:r>
              <a:rPr kumimoji="1" lang="en-US" altLang="ja-JP" sz="1600"/>
              <a:t>/256hax/</a:t>
            </a:r>
            <a:r>
              <a:rPr kumimoji="1" lang="en-US" altLang="ja-JP" sz="1600" err="1"/>
              <a:t>solana</a:t>
            </a:r>
            <a:r>
              <a:rPr kumimoji="1" lang="en-US" altLang="ja-JP" sz="160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Architecture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9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Standard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Example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Mainnet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Permanent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Arweave, IPFS: NFT.Storage,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Vue, Metaplex, Raydium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Certik, PhishFort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CoinMarketCap, DefiLlama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8433661" y="4595429"/>
            <a:ext cx="254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Manage Solana Programs/Account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Send/Receive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7821766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Read/Verify</a:t>
            </a:r>
            <a:endParaRPr kumimoji="1" lang="ja-JP" altLang="en-US" sz="12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9423940" y="3124808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54545" y="2477082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711" y="1460477"/>
            <a:ext cx="851651" cy="2554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0D5957B-199F-D340-B1DA-713D46AB57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2693" y="3580397"/>
            <a:ext cx="360339" cy="378356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7EAD779-72E1-CF41-83ED-6F167911BA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83015" y="3074730"/>
            <a:ext cx="1" cy="4000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72CE8B-3B0A-9848-996E-396322DD13CD}"/>
              </a:ext>
            </a:extLst>
          </p:cNvPr>
          <p:cNvSpPr txBox="1"/>
          <p:nvPr/>
        </p:nvSpPr>
        <p:spPr>
          <a:xfrm>
            <a:off x="10470640" y="2534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Deploy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DEX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Mint</a:t>
            </a:r>
          </a:p>
          <a:p>
            <a:pPr algn="ctr"/>
            <a:r>
              <a:rPr kumimoji="1" lang="en-US" altLang="ja-JP" sz="120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AcceleRaytor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DropZone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Exchange</a:t>
            </a:r>
          </a:p>
          <a:p>
            <a:pPr algn="ctr"/>
            <a:r>
              <a:rPr kumimoji="1" lang="en-US" altLang="ja-JP" sz="120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Add Liquidity</a:t>
            </a:r>
          </a:p>
          <a:p>
            <a:pPr algn="ctr"/>
            <a:r>
              <a:rPr kumimoji="1" lang="en-US" altLang="ja-JP" sz="120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Earn</a:t>
            </a:r>
          </a:p>
          <a:p>
            <a:pPr algn="ctr"/>
            <a:r>
              <a:rPr kumimoji="1" lang="en-US" altLang="ja-JP" sz="120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Web3.0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(Raydium)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to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Create</a:t>
            </a:r>
          </a:p>
          <a:p>
            <a:pPr algn="ctr"/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Consumers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B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A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Reference: </a:t>
            </a:r>
            <a:r>
              <a:rPr kumimoji="1" lang="en-US" altLang="ja-JP" sz="105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How </a:t>
            </a:r>
            <a:r>
              <a:rPr lang="en-US" altLang="ja-JP" err="1"/>
              <a:t>Uniswap</a:t>
            </a:r>
            <a:r>
              <a:rPr lang="en-US" altLang="ja-JP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/>
              <a:t>In practice, </a:t>
            </a:r>
            <a:r>
              <a:rPr lang="en-US" altLang="ja-JP" sz="1200" err="1"/>
              <a:t>Uniswap</a:t>
            </a:r>
            <a:r>
              <a:rPr lang="en-US" altLang="ja-JP" sz="120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"Because the relative price of the two pair assets can only be changed through trading, divergences between the </a:t>
            </a:r>
            <a:r>
              <a:rPr lang="en-US" altLang="ja-JP" sz="1200" err="1"/>
              <a:t>Uniswap</a:t>
            </a:r>
            <a:r>
              <a:rPr lang="en-US" altLang="ja-JP" sz="1200"/>
              <a:t> price and external prices create arbitrage opportunities. This mechanism ensures that </a:t>
            </a:r>
            <a:r>
              <a:rPr lang="en-US" altLang="ja-JP" sz="1200" err="1"/>
              <a:t>Uniswap</a:t>
            </a:r>
            <a:r>
              <a:rPr lang="en-US" altLang="ja-JP" sz="120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Source: https://</a:t>
            </a:r>
            <a:r>
              <a:rPr lang="en-US" altLang="ja-JP" sz="1050" err="1"/>
              <a:t>docs.uniswap.org</a:t>
            </a:r>
            <a:r>
              <a:rPr lang="en-US" altLang="ja-JP" sz="1050"/>
              <a:t>/protocol/V2/concepts/protocol-overview/how-</a:t>
            </a:r>
            <a:r>
              <a:rPr lang="en-US" altLang="ja-JP" sz="1050" err="1"/>
              <a:t>uniswap</a:t>
            </a:r>
            <a:r>
              <a:rPr lang="en-US" altLang="ja-JP" sz="105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ctr"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5314</TotalTime>
  <Words>3252</Words>
  <Application>Microsoft Macintosh PowerPoint</Application>
  <PresentationFormat>ワイド画面</PresentationFormat>
  <Paragraphs>946</Paragraphs>
  <Slides>37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(Draft)</vt:lpstr>
      <vt:lpstr>List</vt:lpstr>
      <vt:lpstr>Listing Steps (Draft)</vt:lpstr>
      <vt:lpstr>System Architecture</vt:lpstr>
      <vt:lpstr>Standard System Architecture Example</vt:lpstr>
      <vt:lpstr>Yield Farming</vt:lpstr>
      <vt:lpstr>Yield Farming Customer Journey Outline</vt:lpstr>
      <vt:lpstr>Listing Token to Market - Outline Figure (Draft)</vt:lpstr>
      <vt:lpstr>How Uniswap V2 works</vt:lpstr>
      <vt:lpstr>NFT</vt:lpstr>
      <vt:lpstr>Start Up Metaplex Store Steps (Draft)</vt:lpstr>
      <vt:lpstr>What is Master Edition / Edition NFT?</vt:lpstr>
      <vt:lpstr>Metaplex Terminology - Storefront (http://localhost:3000/#/)</vt:lpstr>
      <vt:lpstr>Metaplex Terminology - Admin Page (http://localhost:3000/#/admin)</vt:lpstr>
      <vt:lpstr>Metaplex Admin Page Behavior (Draft)</vt:lpstr>
      <vt:lpstr>Metaplex Admin Page Transaction</vt:lpstr>
      <vt:lpstr>[IMPORTANT] Sign and Sell an NFT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Execution Programs/Transactions Process (Draft) – Signature (Devnet)</vt:lpstr>
      <vt:lpstr>Accounts – Sending Token Process (Draft)</vt:lpstr>
      <vt:lpstr>Accounts – Sending Token Process (Draft) – Signature (Devnet)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1466</cp:revision>
  <dcterms:created xsi:type="dcterms:W3CDTF">2021-12-18T05:33:19Z</dcterms:created>
  <dcterms:modified xsi:type="dcterms:W3CDTF">2022-02-07T14:03:40Z</dcterms:modified>
  <cp:category/>
</cp:coreProperties>
</file>