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34"/>
  </p:notesMasterIdLst>
  <p:sldIdLst>
    <p:sldId id="256" r:id="rId2"/>
    <p:sldId id="284" r:id="rId3"/>
    <p:sldId id="285" r:id="rId4"/>
    <p:sldId id="266" r:id="rId5"/>
    <p:sldId id="262" r:id="rId6"/>
    <p:sldId id="263" r:id="rId7"/>
    <p:sldId id="264" r:id="rId8"/>
    <p:sldId id="286" r:id="rId9"/>
    <p:sldId id="260" r:id="rId10"/>
    <p:sldId id="289" r:id="rId11"/>
    <p:sldId id="290" r:id="rId12"/>
    <p:sldId id="291" r:id="rId13"/>
    <p:sldId id="278" r:id="rId14"/>
    <p:sldId id="280" r:id="rId15"/>
    <p:sldId id="281" r:id="rId16"/>
    <p:sldId id="282" r:id="rId17"/>
    <p:sldId id="283" r:id="rId18"/>
    <p:sldId id="267" r:id="rId19"/>
    <p:sldId id="258" r:id="rId20"/>
    <p:sldId id="287" r:id="rId21"/>
    <p:sldId id="259" r:id="rId22"/>
    <p:sldId id="288" r:id="rId23"/>
    <p:sldId id="269" r:id="rId24"/>
    <p:sldId id="272" r:id="rId25"/>
    <p:sldId id="271" r:id="rId26"/>
    <p:sldId id="273" r:id="rId27"/>
    <p:sldId id="274" r:id="rId28"/>
    <p:sldId id="276" r:id="rId29"/>
    <p:sldId id="277" r:id="rId30"/>
    <p:sldId id="268" r:id="rId31"/>
    <p:sldId id="265" r:id="rId32"/>
    <p:sldId id="2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2"/>
    <p:restoredTop sz="96012"/>
  </p:normalViewPr>
  <p:slideViewPr>
    <p:cSldViewPr snapToGrid="0" snapToObjects="1">
      <p:cViewPr varScale="1">
        <p:scale>
          <a:sx n="108" d="100"/>
          <a:sy n="108" d="100"/>
        </p:scale>
        <p:origin x="216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01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40-8C3F-A944-983D-65243E3E0DC7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F4-14FC-314E-A304-69D6AC20AFC1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A7FA-4B80-324E-84D1-8F8384F1BA5D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0AC-C2A7-024E-ACAB-4DB6052A376C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FC5F-5874-5040-B9D3-0BB86491154B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59AF-CDDF-A545-B437-20B256967FD9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534E-A8F6-864C-985B-4DB3D4538E40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519C-9325-DD4F-A5F6-0AFD37CE8635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069-C866-8C47-A1B1-6AEF053A8792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13C-F2F4-B940-8F47-6502D3E9B9CA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etaplex-foundation/metaplex-program-library/blob/master/metaplex/js/src/transactions/SetStore.ts" TargetMode="External"/><Relationship Id="rId3" Type="http://schemas.openxmlformats.org/officeDocument/2006/relationships/image" Target="../media/image36.png"/><Relationship Id="rId7" Type="http://schemas.openxmlformats.org/officeDocument/2006/relationships/hyperlink" Target="https://github.com/metaplex-foundation/metaplex-program-library/blob/master/metaplex/program/src/processor/set_store.rs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taplex-foundation/metaplex-program-library/blob/master/metaplex/program/src/instruction.rs" TargetMode="External"/><Relationship Id="rId5" Type="http://schemas.openxmlformats.org/officeDocument/2006/relationships/hyperlink" Target="https://github.com/metaplex-foundation/metaplex-program-library/blob/master/metaplex/program/src/instruction.rs#L321" TargetMode="External"/><Relationship Id="rId10" Type="http://schemas.openxmlformats.org/officeDocument/2006/relationships/hyperlink" Target="https://github.com/metaplex-foundation/metaplex-program-library/blob/master/metaplex/js/src/transactions/SetWhitelistedCreator.ts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github.com/metaplex-foundation/metaplex-program-library/blob/master/metaplex/program/src/processor/set_whitelisted_creator.r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ca.so/" TargetMode="External"/><Relationship Id="rId4" Type="http://schemas.openxmlformats.org/officeDocument/2006/relationships/hyperlink" Target="https://phantom.app/blog/staying-safe-with-phanto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6hax/solana-anchor-react-minimal-example/tree/main/react/sign_and_transac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serum.github.io/anchor/ts/modules/web3.html#sendAndConfirmTransaction" TargetMode="External"/><Relationship Id="rId2" Type="http://schemas.openxmlformats.org/officeDocument/2006/relationships/hyperlink" Target="https://solana-labs.github.io/solana-web3.js/interfaces/Signe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MzxcwxR8z7AVbobkpdfnefpmNPBTXnheK7RQmvuTy5xCBq9pZutygnyuoSZqj4u7Fg7hX2bP4H8gHX3rfE18CQH?cluster=devnet" TargetMode="External"/><Relationship Id="rId2" Type="http://schemas.openxmlformats.org/officeDocument/2006/relationships/hyperlink" Target="https://explorer.solana.com/tx/2EJNKDAdHi8foaLirDrEjKrubBkMs27gQHYHCaFzehsVrUqqwELUXnbZa4fc2WJpPVdZqazvYVAkqs6Fhfd9cxUv?cluster=dev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plorer.solana.com/tx/2rAdweWojqqnnEGrrHGfHgaGFRSThS6cp2hJ6ZJvBwZacy4Z8R6cgn3iKQAnDK1rZdnarKETAL65MfsFGQ6V3LgH?cluster=devnet" TargetMode="External"/><Relationship Id="rId4" Type="http://schemas.openxmlformats.org/officeDocument/2006/relationships/hyperlink" Target="https://explorer.solana.com/tx/3ZK8pACVU5eKh5MegD7HXBLQQqQBk3NVTnFL7myNjVjWzb99WDP19ejz7cfXMcJdGieCLakqZ5Coe28cpMcNeQQV?cluster=devne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address/6cWxWxTHW2tAGLNfz37LDmASVY4wuzjCv2So6s8PpteX?cluster=dev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lorer.solana.com/address/TokenkegQfeZyiNwAJbNbGKPFXCWuBvf9Ss623VQ5DA?cluster=devne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hyperlink" Target="https://medium.com/@Austerity_Sucks/create-and-list-a-solana-token-with-zero-development-9f9aa88717c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NFT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4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DE793-BE15-4348-9096-F8CC4E4C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NFT Transaction Process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2E7875-539C-A444-8F79-75EDDE2E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8F15E5-F334-8E48-AC68-DBA84B9A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032790-9EDE-4649-ACFD-68AA7CC2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49080D-DDFE-114F-B7F8-990DEEE9F225}"/>
              </a:ext>
            </a:extLst>
          </p:cNvPr>
          <p:cNvSpPr/>
          <p:nvPr/>
        </p:nvSpPr>
        <p:spPr>
          <a:xfrm rot="1725816">
            <a:off x="2240446" y="2950520"/>
            <a:ext cx="8028248" cy="3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WIP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7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25D71-4281-D94B-A7BF-3615D8DB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Metaplex Admin Settings Transaction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1C4D1-E61E-FE4A-B535-D341BF92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Add store info and whitelist to </a:t>
            </a:r>
            <a:r>
              <a:rPr lang="en-US" altLang="ja-JP" dirty="0"/>
              <a:t>State Account </a:t>
            </a:r>
            <a:r>
              <a:rPr kumimoji="1" lang="en-US" altLang="ja-JP" dirty="0"/>
              <a:t>when you Submit.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A348E4-6622-5047-BA83-5043C4ED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E5723A-7EF9-F948-A937-6298295A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BE5ED49-2C55-3645-906F-3BA73FEA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704" y="1804780"/>
            <a:ext cx="3354186" cy="29348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C7113E2-A740-BE40-B97D-E8853772F5B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0643" y="1804780"/>
            <a:ext cx="5800653" cy="29348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DDD8DE9-5570-0946-BD11-F27527BFE8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410" y="1727906"/>
            <a:ext cx="2230713" cy="3223192"/>
          </a:xfrm>
          <a:prstGeom prst="rect">
            <a:avLst/>
          </a:prstGeom>
        </p:spPr>
      </p:pic>
      <p:sp>
        <p:nvSpPr>
          <p:cNvPr id="15" name="ホームベース 14">
            <a:extLst>
              <a:ext uri="{FF2B5EF4-FFF2-40B4-BE49-F238E27FC236}">
                <a16:creationId xmlns:a16="http://schemas.microsoft.com/office/drawing/2014/main" id="{38C11C1A-96EB-0141-9B06-5DEDA89E174D}"/>
              </a:ext>
            </a:extLst>
          </p:cNvPr>
          <p:cNvSpPr/>
          <p:nvPr/>
        </p:nvSpPr>
        <p:spPr>
          <a:xfrm>
            <a:off x="470704" y="1245129"/>
            <a:ext cx="3354186" cy="43471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1. Submit Admin Settings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en-US" altLang="ja-JP" sz="1050" dirty="0">
                <a:solidFill>
                  <a:schemeClr val="tx1"/>
                </a:solidFill>
              </a:rPr>
              <a:t>(http://localhost:3000/#/admin)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6" name="ホームベース 15">
            <a:extLst>
              <a:ext uri="{FF2B5EF4-FFF2-40B4-BE49-F238E27FC236}">
                <a16:creationId xmlns:a16="http://schemas.microsoft.com/office/drawing/2014/main" id="{B7320C6F-AB36-174A-A68B-F129B742E715}"/>
              </a:ext>
            </a:extLst>
          </p:cNvPr>
          <p:cNvSpPr/>
          <p:nvPr/>
        </p:nvSpPr>
        <p:spPr>
          <a:xfrm>
            <a:off x="3959577" y="1245129"/>
            <a:ext cx="1794595" cy="43471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2. Approve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Transaction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7" name="ホームベース 16">
            <a:extLst>
              <a:ext uri="{FF2B5EF4-FFF2-40B4-BE49-F238E27FC236}">
                <a16:creationId xmlns:a16="http://schemas.microsoft.com/office/drawing/2014/main" id="{8D3C63DB-011D-8344-9306-D43A0BF9A419}"/>
              </a:ext>
            </a:extLst>
          </p:cNvPr>
          <p:cNvSpPr/>
          <p:nvPr/>
        </p:nvSpPr>
        <p:spPr>
          <a:xfrm>
            <a:off x="5888859" y="1245129"/>
            <a:ext cx="5832436" cy="43471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3. Confirm Transactions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0A3A5A5-3487-AE46-B95A-19BE398A1A16}"/>
              </a:ext>
            </a:extLst>
          </p:cNvPr>
          <p:cNvSpPr/>
          <p:nvPr/>
        </p:nvSpPr>
        <p:spPr>
          <a:xfrm>
            <a:off x="1632032" y="2361235"/>
            <a:ext cx="2192858" cy="2378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13CDFAC-6313-5249-BDC1-5B5AA1340CC4}"/>
              </a:ext>
            </a:extLst>
          </p:cNvPr>
          <p:cNvSpPr txBox="1"/>
          <p:nvPr/>
        </p:nvSpPr>
        <p:spPr>
          <a:xfrm>
            <a:off x="470704" y="4788317"/>
            <a:ext cx="3354186" cy="1568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400" dirty="0"/>
              <a:t>Add Creators to Whitelist then Submit.</a:t>
            </a:r>
          </a:p>
          <a:p>
            <a:r>
              <a:rPr kumimoji="1" lang="en-US" altLang="ja-JP" sz="1400" dirty="0"/>
              <a:t>Send all Instructions (status) data.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Init (first time): </a:t>
            </a:r>
            <a:r>
              <a:rPr kumimoji="1" lang="en-US" altLang="ja-JP" sz="1400" dirty="0">
                <a:hlinkClick r:id="rId5"/>
              </a:rPr>
              <a:t>Set store</a:t>
            </a:r>
            <a:r>
              <a:rPr kumimoji="1" lang="en-US" altLang="ja-JP" sz="1400" dirty="0"/>
              <a:t> info and create accounts with data</a:t>
            </a:r>
          </a:p>
          <a:p>
            <a:r>
              <a:rPr kumimoji="1" lang="en-US" altLang="ja-JP" sz="1400" dirty="0"/>
              <a:t>Update: Set store info and update data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9731F9-5BAB-C349-A3D4-3C7C39476891}"/>
              </a:ext>
            </a:extLst>
          </p:cNvPr>
          <p:cNvSpPr txBox="1"/>
          <p:nvPr/>
        </p:nvSpPr>
        <p:spPr>
          <a:xfrm>
            <a:off x="5888859" y="4788317"/>
            <a:ext cx="5832436" cy="1568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400" dirty="0"/>
              <a:t>Save status to </a:t>
            </a:r>
            <a:r>
              <a:rPr kumimoji="1" lang="en-US" altLang="ja-JP" sz="1400" dirty="0" err="1"/>
              <a:t>accouns</a:t>
            </a:r>
            <a:r>
              <a:rPr kumimoji="1" lang="en-US" altLang="ja-JP" sz="1400" dirty="0"/>
              <a:t> On-Chain.</a:t>
            </a:r>
          </a:p>
          <a:p>
            <a:r>
              <a:rPr kumimoji="1" lang="en-US" altLang="ja-JP" sz="1400" dirty="0"/>
              <a:t>ex) Account A -&gt; activated(Whitelist): true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Ref:</a:t>
            </a:r>
          </a:p>
          <a:p>
            <a:r>
              <a:rPr kumimoji="1" lang="en-US" altLang="ja-JP" sz="1400" dirty="0"/>
              <a:t>Metaplex: </a:t>
            </a:r>
            <a:r>
              <a:rPr kumimoji="1" lang="en-US" altLang="ja-JP" sz="1400" dirty="0">
                <a:hlinkClick r:id="rId6"/>
              </a:rPr>
              <a:t>instrunctions.rs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hlinkClick r:id="rId7"/>
              </a:rPr>
              <a:t>set_store.rs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hlinkClick r:id="rId8"/>
              </a:rPr>
              <a:t>SetStore.ts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hlinkClick r:id="rId9"/>
              </a:rPr>
              <a:t>set_whitelisted_creator.rs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hlinkClick r:id="rId10"/>
              </a:rPr>
              <a:t>SetWhitelistedCreator.ts</a:t>
            </a:r>
            <a:endParaRPr kumimoji="1" lang="en-US" altLang="ja-JP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621843-68E6-FE4B-A062-117F57358A53}"/>
              </a:ext>
            </a:extLst>
          </p:cNvPr>
          <p:cNvSpPr txBox="1"/>
          <p:nvPr/>
        </p:nvSpPr>
        <p:spPr>
          <a:xfrm>
            <a:off x="3959577" y="4788317"/>
            <a:ext cx="1794595" cy="1568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400" dirty="0"/>
              <a:t>All Creators are approved with only one Approval.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988736-3216-BD4A-9706-7F501E40B060}"/>
              </a:ext>
            </a:extLst>
          </p:cNvPr>
          <p:cNvSpPr/>
          <p:nvPr/>
        </p:nvSpPr>
        <p:spPr>
          <a:xfrm>
            <a:off x="6096000" y="2482478"/>
            <a:ext cx="1161328" cy="1982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5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Transactions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Transaction Process with Phantom Wallet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13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26304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45B26C-9F6B-8A40-BA34-57872388399F}"/>
              </a:ext>
            </a:extLst>
          </p:cNvPr>
          <p:cNvSpPr/>
          <p:nvPr/>
        </p:nvSpPr>
        <p:spPr>
          <a:xfrm>
            <a:off x="156915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Visit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website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DAAF3-28ED-814F-A47E-F1CB035AB74F}"/>
              </a:ext>
            </a:extLst>
          </p:cNvPr>
          <p:cNvSpPr/>
          <p:nvPr/>
        </p:nvSpPr>
        <p:spPr>
          <a:xfrm>
            <a:off x="313275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connect to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5B58C1-9B18-7D40-BCD4-505CF79828D5}"/>
              </a:ext>
            </a:extLst>
          </p:cNvPr>
          <p:cNvSpPr/>
          <p:nvPr/>
        </p:nvSpPr>
        <p:spPr>
          <a:xfrm>
            <a:off x="473902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190540-64CA-DC4F-8815-CAB03A330023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>
            <a:off x="2104629" y="1714864"/>
            <a:ext cx="0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DD8CAC94-061D-C544-A59E-6C715D9D181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203703" y="1342504"/>
            <a:ext cx="535322" cy="210078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0DB11607-142C-5E46-9F1E-A97BB9C7DC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0785" y="4064444"/>
            <a:ext cx="1165588" cy="1986802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7A0CABF-CE47-7745-A8DE-3D4716EC9322}"/>
              </a:ext>
            </a:extLst>
          </p:cNvPr>
          <p:cNvSpPr/>
          <p:nvPr/>
        </p:nvSpPr>
        <p:spPr>
          <a:xfrm>
            <a:off x="1569155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 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481C9288-54D9-F542-A4C5-577C3E006A97}"/>
              </a:ext>
            </a:extLst>
          </p:cNvPr>
          <p:cNvCxnSpPr>
            <a:cxnSpLocks/>
            <a:stCxn id="34" idx="3"/>
            <a:endCxn id="13" idx="1"/>
          </p:cNvCxnSpPr>
          <p:nvPr/>
        </p:nvCxnSpPr>
        <p:spPr>
          <a:xfrm flipV="1">
            <a:off x="2640102" y="3443285"/>
            <a:ext cx="492654" cy="10944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3996631-ACA9-6A4D-8652-A5BFE213BE29}"/>
              </a:ext>
            </a:extLst>
          </p:cNvPr>
          <p:cNvSpPr/>
          <p:nvPr/>
        </p:nvSpPr>
        <p:spPr>
          <a:xfrm>
            <a:off x="6302474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(ex: Swap)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8E99059-2DC6-6B41-9DB6-A15DB31A966A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5809972" y="1342504"/>
            <a:ext cx="49250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53816B-C3A0-B749-81D2-3D996E010367}"/>
              </a:ext>
            </a:extLst>
          </p:cNvPr>
          <p:cNvSpPr/>
          <p:nvPr/>
        </p:nvSpPr>
        <p:spPr>
          <a:xfrm>
            <a:off x="6302473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0892CEE-460D-4E4C-A2D4-8AE2D31F1FA3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 flipH="1">
            <a:off x="6837947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CC2D7F8-9C02-C449-9711-7CB54195E226}"/>
              </a:ext>
            </a:extLst>
          </p:cNvPr>
          <p:cNvSpPr/>
          <p:nvPr/>
        </p:nvSpPr>
        <p:spPr>
          <a:xfrm>
            <a:off x="777401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51DC4D9-A517-0B4E-A20C-EFF792396B4D}"/>
              </a:ext>
            </a:extLst>
          </p:cNvPr>
          <p:cNvSpPr/>
          <p:nvPr/>
        </p:nvSpPr>
        <p:spPr>
          <a:xfrm>
            <a:off x="7774017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541B7CA2-1DE2-DB41-A866-960FB0CA04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2931" y="4064445"/>
            <a:ext cx="1263132" cy="1986801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370BEF-DBCA-D149-B683-CD894D226BA0}"/>
              </a:ext>
            </a:extLst>
          </p:cNvPr>
          <p:cNvSpPr/>
          <p:nvPr/>
        </p:nvSpPr>
        <p:spPr>
          <a:xfrm>
            <a:off x="777401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F380F3D8-E246-C044-BE21-7250BBFE3E34}"/>
              </a:ext>
            </a:extLst>
          </p:cNvPr>
          <p:cNvCxnSpPr>
            <a:cxnSpLocks/>
            <a:stCxn id="48" idx="3"/>
            <a:endCxn id="70" idx="1"/>
          </p:cNvCxnSpPr>
          <p:nvPr/>
        </p:nvCxnSpPr>
        <p:spPr>
          <a:xfrm>
            <a:off x="7373420" y="4537763"/>
            <a:ext cx="400596" cy="10514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457EFF1-B3A6-3649-A659-7898BFF44DFA}"/>
              </a:ext>
            </a:extLst>
          </p:cNvPr>
          <p:cNvCxnSpPr>
            <a:cxnSpLocks/>
            <a:stCxn id="70" idx="0"/>
            <a:endCxn id="58" idx="2"/>
          </p:cNvCxnSpPr>
          <p:nvPr/>
        </p:nvCxnSpPr>
        <p:spPr>
          <a:xfrm flipV="1">
            <a:off x="8309490" y="3815645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5307308-9AF5-E041-9FE3-3E1E23F76CB6}"/>
              </a:ext>
            </a:extLst>
          </p:cNvPr>
          <p:cNvCxnSpPr>
            <a:cxnSpLocks/>
            <a:stCxn id="58" idx="0"/>
            <a:endCxn id="61" idx="2"/>
          </p:cNvCxnSpPr>
          <p:nvPr/>
        </p:nvCxnSpPr>
        <p:spPr>
          <a:xfrm flipV="1">
            <a:off x="8309490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924006D-9733-1D45-B5EC-A92EB47EE877}"/>
              </a:ext>
            </a:extLst>
          </p:cNvPr>
          <p:cNvSpPr/>
          <p:nvPr/>
        </p:nvSpPr>
        <p:spPr>
          <a:xfrm>
            <a:off x="9241373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83" name="カギ線コネクタ 82">
            <a:extLst>
              <a:ext uri="{FF2B5EF4-FFF2-40B4-BE49-F238E27FC236}">
                <a16:creationId xmlns:a16="http://schemas.microsoft.com/office/drawing/2014/main" id="{4AA3D3F7-30FA-8742-ABF1-8E7F498ED876}"/>
              </a:ext>
            </a:extLst>
          </p:cNvPr>
          <p:cNvCxnSpPr>
            <a:cxnSpLocks/>
            <a:stCxn id="61" idx="3"/>
            <a:endCxn id="82" idx="1"/>
          </p:cNvCxnSpPr>
          <p:nvPr/>
        </p:nvCxnSpPr>
        <p:spPr>
          <a:xfrm>
            <a:off x="8844964" y="1342504"/>
            <a:ext cx="396409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CB645E1-993D-1949-A6FF-FCB9B5CCC37E}"/>
              </a:ext>
            </a:extLst>
          </p:cNvPr>
          <p:cNvSpPr/>
          <p:nvPr/>
        </p:nvSpPr>
        <p:spPr>
          <a:xfrm>
            <a:off x="4739025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Stored(?)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 address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D07EF6F-6854-B742-8977-90E3C225AB88}"/>
              </a:ext>
            </a:extLst>
          </p:cNvPr>
          <p:cNvCxnSpPr>
            <a:cxnSpLocks/>
            <a:stCxn id="14" idx="2"/>
            <a:endCxn id="88" idx="0"/>
          </p:cNvCxnSpPr>
          <p:nvPr/>
        </p:nvCxnSpPr>
        <p:spPr>
          <a:xfrm>
            <a:off x="5274499" y="1714864"/>
            <a:ext cx="0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D882E03-B197-E34F-B4DB-BD4A3E4F55A5}"/>
              </a:ext>
            </a:extLst>
          </p:cNvPr>
          <p:cNvSpPr txBox="1"/>
          <p:nvPr/>
        </p:nvSpPr>
        <p:spPr>
          <a:xfrm>
            <a:off x="5326658" y="2172281"/>
            <a:ext cx="89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wallet address?</a:t>
            </a:r>
            <a:endParaRPr kumimoji="1" lang="ja-JP" altLang="en-US" sz="120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94C660F-F4EE-CF4F-AA27-0317019A6A7E}"/>
              </a:ext>
            </a:extLst>
          </p:cNvPr>
          <p:cNvCxnSpPr>
            <a:cxnSpLocks/>
            <a:stCxn id="82" idx="2"/>
            <a:endCxn id="101" idx="0"/>
          </p:cNvCxnSpPr>
          <p:nvPr/>
        </p:nvCxnSpPr>
        <p:spPr>
          <a:xfrm>
            <a:off x="9776847" y="3815644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DDF136D-926C-7F49-AD7B-5DF7C6F35BF5}"/>
              </a:ext>
            </a:extLst>
          </p:cNvPr>
          <p:cNvSpPr/>
          <p:nvPr/>
        </p:nvSpPr>
        <p:spPr>
          <a:xfrm>
            <a:off x="9241373" y="5216860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6" name="曲線コネクタ 105">
            <a:extLst>
              <a:ext uri="{FF2B5EF4-FFF2-40B4-BE49-F238E27FC236}">
                <a16:creationId xmlns:a16="http://schemas.microsoft.com/office/drawing/2014/main" id="{E0AA53E5-F69B-3248-9E5D-43705E34D275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rot="5400000" flipH="1" flipV="1">
            <a:off x="3541505" y="3937720"/>
            <a:ext cx="248799" cy="4651"/>
          </a:xfrm>
          <a:prstGeom prst="curved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線コネクタ 106">
            <a:extLst>
              <a:ext uri="{FF2B5EF4-FFF2-40B4-BE49-F238E27FC236}">
                <a16:creationId xmlns:a16="http://schemas.microsoft.com/office/drawing/2014/main" id="{B13F857B-B3FE-A94B-A52A-0F9623362236}"/>
              </a:ext>
            </a:extLst>
          </p:cNvPr>
          <p:cNvCxnSpPr>
            <a:cxnSpLocks/>
            <a:stCxn id="69" idx="0"/>
            <a:endCxn id="58" idx="1"/>
          </p:cNvCxnSpPr>
          <p:nvPr/>
        </p:nvCxnSpPr>
        <p:spPr>
          <a:xfrm rot="5400000" flipH="1" flipV="1">
            <a:off x="6213676" y="2504106"/>
            <a:ext cx="621160" cy="2499519"/>
          </a:xfrm>
          <a:prstGeom prst="curvedConnector2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9EE9063-E65B-8D4B-BA8C-E06A32242600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Reference: </a:t>
            </a:r>
            <a:r>
              <a:rPr kumimoji="1" lang="en-US" altLang="ja-JP" sz="1200">
                <a:hlinkClick r:id="rId4"/>
              </a:rPr>
              <a:t>Phantom - Staying safe with Phantom</a:t>
            </a:r>
            <a:r>
              <a:rPr kumimoji="1" lang="en-US" altLang="ja-JP" sz="1200"/>
              <a:t>, </a:t>
            </a:r>
            <a:r>
              <a:rPr kumimoji="1" lang="en-US" altLang="ja-JP" sz="1200">
                <a:hlinkClick r:id="rId5"/>
              </a:rPr>
              <a:t>Orca</a:t>
            </a:r>
            <a:endParaRPr kumimoji="1" lang="ja-JP" altLang="en-US" sz="120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425DB85-FB48-CC4E-A557-58F9631C6C1C}"/>
              </a:ext>
            </a:extLst>
          </p:cNvPr>
          <p:cNvSpPr/>
          <p:nvPr/>
        </p:nvSpPr>
        <p:spPr>
          <a:xfrm>
            <a:off x="10656410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33" name="カギ線コネクタ 132">
            <a:extLst>
              <a:ext uri="{FF2B5EF4-FFF2-40B4-BE49-F238E27FC236}">
                <a16:creationId xmlns:a16="http://schemas.microsoft.com/office/drawing/2014/main" id="{E3A5AB9C-2C9F-6644-A363-EC1EEBBE4AA2}"/>
              </a:ext>
            </a:extLst>
          </p:cNvPr>
          <p:cNvCxnSpPr>
            <a:cxnSpLocks/>
            <a:stCxn id="101" idx="3"/>
            <a:endCxn id="132" idx="1"/>
          </p:cNvCxnSpPr>
          <p:nvPr/>
        </p:nvCxnSpPr>
        <p:spPr>
          <a:xfrm flipV="1">
            <a:off x="10312320" y="4537763"/>
            <a:ext cx="344090" cy="105145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3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Sign and Confirm Transaction Process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14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2585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 sign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74EEDF7-8E77-B641-92B7-80940AC4434A}"/>
              </a:ext>
            </a:extLst>
          </p:cNvPr>
          <p:cNvSpPr/>
          <p:nvPr/>
        </p:nvSpPr>
        <p:spPr>
          <a:xfrm>
            <a:off x="3183040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C8AF19B-1673-5D46-BAC6-710A500A24D9}"/>
              </a:ext>
            </a:extLst>
          </p:cNvPr>
          <p:cNvSpPr/>
          <p:nvPr/>
        </p:nvSpPr>
        <p:spPr>
          <a:xfrm>
            <a:off x="3183041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5C423B6-D98F-BC42-B54E-1ABAA69C7FD3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3718514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6643912-BD4A-3D45-942C-459607031DDA}"/>
              </a:ext>
            </a:extLst>
          </p:cNvPr>
          <p:cNvSpPr/>
          <p:nvPr/>
        </p:nvSpPr>
        <p:spPr>
          <a:xfrm>
            <a:off x="4789459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1E68C073-B7BF-EF4A-876B-B8F4F085F5CE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4253988" y="1342504"/>
            <a:ext cx="535471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4401567-4E63-8E4E-ABA5-1D57C30C1202}"/>
              </a:ext>
            </a:extLst>
          </p:cNvPr>
          <p:cNvSpPr/>
          <p:nvPr/>
        </p:nvSpPr>
        <p:spPr>
          <a:xfrm>
            <a:off x="4789459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27BB60F-4895-2C4C-B6EF-650E9FACD2E5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5324933" y="3815644"/>
            <a:ext cx="0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50BE383-4111-3E4D-8D8E-F8A13DC65388}"/>
              </a:ext>
            </a:extLst>
          </p:cNvPr>
          <p:cNvCxnSpPr>
            <a:cxnSpLocks/>
            <a:stCxn id="56" idx="0"/>
            <a:endCxn id="59" idx="2"/>
          </p:cNvCxnSpPr>
          <p:nvPr/>
        </p:nvCxnSpPr>
        <p:spPr>
          <a:xfrm flipH="1" flipV="1">
            <a:off x="3718514" y="3815645"/>
            <a:ext cx="1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84C8FC1-0286-FF45-85A0-20FFD952F6DB}"/>
              </a:ext>
            </a:extLst>
          </p:cNvPr>
          <p:cNvSpPr/>
          <p:nvPr/>
        </p:nvSpPr>
        <p:spPr>
          <a:xfrm>
            <a:off x="478945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signature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32F220A-3EE7-2649-BAF6-367E6AB101EC}"/>
              </a:ext>
            </a:extLst>
          </p:cNvPr>
          <p:cNvCxnSpPr>
            <a:cxnSpLocks/>
            <a:stCxn id="65" idx="2"/>
            <a:endCxn id="73" idx="0"/>
          </p:cNvCxnSpPr>
          <p:nvPr/>
        </p:nvCxnSpPr>
        <p:spPr>
          <a:xfrm>
            <a:off x="5324933" y="4910122"/>
            <a:ext cx="0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4FE4A99-CD89-C94F-96F8-3535AC8D9446}"/>
              </a:ext>
            </a:extLst>
          </p:cNvPr>
          <p:cNvSpPr/>
          <p:nvPr/>
        </p:nvSpPr>
        <p:spPr>
          <a:xfrm>
            <a:off x="6395876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</p:txBody>
      </p: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38B4F85F-566C-0F4C-B170-750A02DCA620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5860406" y="4537762"/>
            <a:ext cx="535470" cy="105146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FF75554-16AE-E343-B12B-9DF369355B01}"/>
              </a:ext>
            </a:extLst>
          </p:cNvPr>
          <p:cNvSpPr/>
          <p:nvPr/>
        </p:nvSpPr>
        <p:spPr>
          <a:xfrm>
            <a:off x="6395874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8BE331A-083F-004C-A1FA-9D3B97FBE0A3}"/>
              </a:ext>
            </a:extLst>
          </p:cNvPr>
          <p:cNvCxnSpPr>
            <a:cxnSpLocks/>
            <a:stCxn id="79" idx="2"/>
            <a:endCxn id="85" idx="0"/>
          </p:cNvCxnSpPr>
          <p:nvPr/>
        </p:nvCxnSpPr>
        <p:spPr>
          <a:xfrm flipH="1">
            <a:off x="6931348" y="4910122"/>
            <a:ext cx="2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44E5CB-8C35-2849-B220-27EA350E2960}"/>
              </a:ext>
            </a:extLst>
          </p:cNvPr>
          <p:cNvSpPr/>
          <p:nvPr/>
        </p:nvSpPr>
        <p:spPr>
          <a:xfrm>
            <a:off x="800228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06161EF-B329-924A-B30F-D23CEC997448}"/>
              </a:ext>
            </a:extLst>
          </p:cNvPr>
          <p:cNvCxnSpPr>
            <a:cxnSpLocks/>
            <a:stCxn id="85" idx="3"/>
            <a:endCxn id="90" idx="1"/>
          </p:cNvCxnSpPr>
          <p:nvPr/>
        </p:nvCxnSpPr>
        <p:spPr>
          <a:xfrm>
            <a:off x="7466821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0213CA9-25E2-2547-87B3-8904BA514473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Example Code: </a:t>
            </a:r>
            <a:r>
              <a:rPr kumimoji="1" lang="en-US" altLang="ja-JP" sz="1200">
                <a:hlinkClick r:id="rId2"/>
              </a:rPr>
              <a:t>256hax - react </a:t>
            </a:r>
            <a:r>
              <a:rPr kumimoji="1" lang="en-US" altLang="ja-JP" sz="1200" err="1">
                <a:hlinkClick r:id="rId2"/>
              </a:rPr>
              <a:t>sign_and_transaction</a:t>
            </a:r>
            <a:endParaRPr kumimoji="1" lang="ja-JP" altLang="en-US" sz="1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400FB3C-514C-AC48-9664-EED57AC40783}"/>
              </a:ext>
            </a:extLst>
          </p:cNvPr>
          <p:cNvSpPr/>
          <p:nvPr/>
        </p:nvSpPr>
        <p:spPr>
          <a:xfrm>
            <a:off x="3183040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840236E-8E93-6F4E-B45A-6587AFECA388}"/>
              </a:ext>
            </a:extLst>
          </p:cNvPr>
          <p:cNvCxnSpPr>
            <a:cxnSpLocks/>
            <a:stCxn id="28" idx="0"/>
            <a:endCxn id="56" idx="2"/>
          </p:cNvCxnSpPr>
          <p:nvPr/>
        </p:nvCxnSpPr>
        <p:spPr>
          <a:xfrm flipV="1">
            <a:off x="3718514" y="4910123"/>
            <a:ext cx="1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1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Send and Confirm Transaction Process (Skip Sign)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9532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and 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15BF6FE-4299-9D4B-81E4-B575042C4E84}"/>
              </a:ext>
            </a:extLst>
          </p:cNvPr>
          <p:cNvSpPr/>
          <p:nvPr/>
        </p:nvSpPr>
        <p:spPr>
          <a:xfrm>
            <a:off x="3183041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64C76FE-284A-3A4A-96E0-20B443FE3331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3718515" y="4910123"/>
            <a:ext cx="0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B777ED0-DC0A-4941-BAF3-B36959FDB75F}"/>
              </a:ext>
            </a:extLst>
          </p:cNvPr>
          <p:cNvSpPr/>
          <p:nvPr/>
        </p:nvSpPr>
        <p:spPr>
          <a:xfrm>
            <a:off x="478945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4AC3700-D93D-8445-96CF-CD2D69034F8F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253988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BF392B-B256-3745-B72B-509F92A5CC16}"/>
              </a:ext>
            </a:extLst>
          </p:cNvPr>
          <p:cNvSpPr txBox="1"/>
          <p:nvPr/>
        </p:nvSpPr>
        <p:spPr>
          <a:xfrm>
            <a:off x="1576620" y="5216861"/>
            <a:ext cx="1070947" cy="7447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200"/>
              <a:t>Give </a:t>
            </a:r>
            <a:r>
              <a:rPr kumimoji="1" lang="en-US" altLang="ja-JP" sz="1200">
                <a:hlinkClick r:id="rId2"/>
              </a:rPr>
              <a:t>Signer</a:t>
            </a:r>
            <a:endParaRPr kumimoji="1" lang="en-US" altLang="ja-JP" sz="1200"/>
          </a:p>
          <a:p>
            <a:r>
              <a:rPr kumimoji="1" lang="en-US" altLang="ja-JP" sz="1200"/>
              <a:t>(public key</a:t>
            </a:r>
          </a:p>
          <a:p>
            <a:r>
              <a:rPr kumimoji="1" lang="en-US" altLang="ja-JP" sz="1200"/>
              <a:t>and secret key)</a:t>
            </a:r>
            <a:endParaRPr kumimoji="1" lang="ja-JP" altLang="en-US" sz="1200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43890286-A569-A74B-B2ED-940D861831E8}"/>
              </a:ext>
            </a:extLst>
          </p:cNvPr>
          <p:cNvCxnSpPr>
            <a:cxnSpLocks/>
            <a:stCxn id="8" idx="1"/>
            <a:endCxn id="38" idx="2"/>
          </p:cNvCxnSpPr>
          <p:nvPr/>
        </p:nvCxnSpPr>
        <p:spPr>
          <a:xfrm rot="10800000" flipH="1">
            <a:off x="1576619" y="4910124"/>
            <a:ext cx="535475" cy="679099"/>
          </a:xfrm>
          <a:prstGeom prst="curvedConnector4">
            <a:avLst>
              <a:gd name="adj1" fmla="val -42691"/>
              <a:gd name="adj2" fmla="val 77416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820DE7-07E6-1D49-A229-133593CF9969}"/>
              </a:ext>
            </a:extLst>
          </p:cNvPr>
          <p:cNvSpPr txBox="1"/>
          <p:nvPr/>
        </p:nvSpPr>
        <p:spPr>
          <a:xfrm>
            <a:off x="4789455" y="4165402"/>
            <a:ext cx="1070947" cy="7447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200">
                <a:hlinkClick r:id="rId3"/>
              </a:rPr>
              <a:t>send and confirm function</a:t>
            </a:r>
            <a:endParaRPr kumimoji="1" lang="ja-JP" altLang="en-US" sz="1200"/>
          </a:p>
        </p:txBody>
      </p: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B2215275-0FB3-1443-B71B-D1749C4B72E3}"/>
              </a:ext>
            </a:extLst>
          </p:cNvPr>
          <p:cNvCxnSpPr>
            <a:cxnSpLocks/>
            <a:stCxn id="40" idx="0"/>
            <a:endCxn id="56" idx="3"/>
          </p:cNvCxnSpPr>
          <p:nvPr/>
        </p:nvCxnSpPr>
        <p:spPr>
          <a:xfrm rot="16200000" flipH="1" flipV="1">
            <a:off x="4603278" y="3816111"/>
            <a:ext cx="372361" cy="1070941"/>
          </a:xfrm>
          <a:prstGeom prst="curvedConnector4">
            <a:avLst>
              <a:gd name="adj1" fmla="val -61392"/>
              <a:gd name="adj2" fmla="val 75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59855-F622-944A-824D-5CE3E5F0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B8A571-F3B2-ED4B-9809-F48E06AB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DCD0B5-BA3C-454C-B3C2-4498787E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487736-FF23-A042-8303-D8F09A6EA4FA}"/>
              </a:ext>
            </a:extLst>
          </p:cNvPr>
          <p:cNvSpPr txBox="1"/>
          <p:nvPr/>
        </p:nvSpPr>
        <p:spPr>
          <a:xfrm>
            <a:off x="838200" y="1142188"/>
            <a:ext cx="10515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 Validator 101: Transaction Processing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jito-labs.medium.com</a:t>
            </a:r>
            <a:r>
              <a:rPr kumimoji="1" lang="en-US" altLang="ja-JP" sz="1050"/>
              <a:t>/solana-validator-101-transaction-processing-90bcdc271143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 Cookbook -  Retrying Transactions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solanacookbook.com</a:t>
            </a:r>
            <a:r>
              <a:rPr kumimoji="1" lang="en-US" altLang="ja-JP" sz="1050"/>
              <a:t>/guides/</a:t>
            </a:r>
            <a:r>
              <a:rPr kumimoji="1" lang="en-US" altLang="ja-JP" sz="1050" err="1"/>
              <a:t>retrying-transactions.html#how-rpc-nodes-broadcast-transactions</a:t>
            </a:r>
            <a:endParaRPr kumimoji="1" lang="en-US" altLang="ja-JP" sz="1050"/>
          </a:p>
          <a:p>
            <a:endParaRPr kumimoji="1"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130812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Accounts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42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959177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959177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959177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2"/>
              </a:rPr>
              <a:t>5BzF...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rgbClr val="FF0000"/>
                </a:solidFill>
              </a:rPr>
              <a:t>Executable: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err="1">
                <a:solidFill>
                  <a:schemeClr val="tx1"/>
                </a:solidFill>
              </a:rPr>
              <a:t>HMto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959176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Executable Data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HMto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Data (Bytes): 357501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3757395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2SN6...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3759947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State</a:t>
            </a:r>
            <a:r>
              <a:rPr kumimoji="1" lang="ja-JP" altLang="en-US" sz="1200" b="1">
                <a:solidFill>
                  <a:schemeClr val="tx1"/>
                </a:solidFill>
              </a:rPr>
              <a:t> </a:t>
            </a:r>
            <a:r>
              <a:rPr kumimoji="1" lang="en-US" altLang="ja-JP" sz="1200" b="1">
                <a:solidFill>
                  <a:schemeClr val="tx1"/>
                </a:solidFill>
              </a:rPr>
              <a:t>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Management State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Hd7E...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Allocated Data Size: 16 byte(S)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 Id: 5BzF...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1716748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4425389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503946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1716748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503946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262181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4425388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262181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4425388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262181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1716748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503946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1541532"/>
            <a:ext cx="8421512" cy="19347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136153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3552030"/>
            <a:ext cx="8421512" cy="1921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547403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02B0F-6AE7-2549-A696-14648CC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820ED-C505-EF40-A785-3629F7FE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D00874-9CD8-E442-97B2-2CD6D4EF1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52AB95-B9E2-8E40-B865-AEA345CE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2222C7-C6C5-4941-95B9-0EBA96F3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889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918FA-14B2-3E41-8D3C-B746B55A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 – Signature (</a:t>
            </a:r>
            <a:r>
              <a:rPr lang="en-US" altLang="ja-JP" dirty="0" err="1"/>
              <a:t>Devnet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F6876-2E34-A049-9B2E-92434CBED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914A9A-9835-A84D-86F1-4A4A8759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791D88-B828-6F43-806E-8D5C247A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19</a:t>
            </a:fld>
            <a:endParaRPr kumimoji="1" lang="ja-JP" altLang="en-US"/>
          </a:p>
        </p:txBody>
      </p:sp>
      <p:graphicFrame>
        <p:nvGraphicFramePr>
          <p:cNvPr id="6" name="表 46">
            <a:extLst>
              <a:ext uri="{FF2B5EF4-FFF2-40B4-BE49-F238E27FC236}">
                <a16:creationId xmlns:a16="http://schemas.microsoft.com/office/drawing/2014/main" id="{772C4ACC-7CF9-B74A-9026-A444C13B6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52880"/>
              </p:ext>
            </p:extLst>
          </p:nvPr>
        </p:nvGraphicFramePr>
        <p:xfrm>
          <a:off x="838201" y="1817225"/>
          <a:ext cx="10515600" cy="392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78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8957322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2452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1. First Deploy Program: </a:t>
                      </a:r>
                      <a:r>
                        <a:rPr kumimoji="1" lang="en-US" altLang="ja-JP" sz="900" b="0" dirty="0">
                          <a:hlinkClick r:id="rId2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3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4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5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1471274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Public Key (Address)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User Account (Developer):</a:t>
                      </a:r>
                      <a:r>
                        <a:rPr kumimoji="1" lang="en-US" altLang="ja-JP" sz="1200" dirty="0"/>
                        <a:t>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~/.config/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id.json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400" dirty="0"/>
                        <a:t>Program Account:</a:t>
                      </a:r>
                      <a:r>
                        <a:rPr kumimoji="1" lang="en-US" altLang="ja-JP" sz="1200" dirty="0"/>
                        <a:t>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target/deploy/&lt;Program Name&gt;-</a:t>
                      </a:r>
                      <a:r>
                        <a:rPr kumimoji="1" lang="en-US" altLang="ja-JP" sz="1200" dirty="0" err="1"/>
                        <a:t>keypair.json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234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Accounts – Sending Token Process 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238712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2"/>
              </a:rPr>
              <a:t>6cWx...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 Authority: </a:t>
            </a:r>
            <a:r>
              <a:rPr kumimoji="1" lang="en-US" altLang="ja-JP" sz="1200" err="1">
                <a:solidFill>
                  <a:srgbClr val="FF0000"/>
                </a:solidFill>
              </a:rPr>
              <a:t>HXtB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</a:t>
            </a:r>
            <a:r>
              <a:rPr kumimoji="1" lang="en-US" altLang="ja-JP" sz="1200" err="1">
                <a:solidFill>
                  <a:srgbClr val="FF0000"/>
                </a:solidFill>
              </a:rPr>
              <a:t>TokenkegQ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783504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 A)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961449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</a:t>
            </a:r>
            <a:r>
              <a:rPr kumimoji="1" lang="en-US" altLang="ja-JP" sz="1200" b="1">
                <a:solidFill>
                  <a:srgbClr val="FF0000"/>
                </a:solidFill>
              </a:rPr>
              <a:t>Token Account </a:t>
            </a:r>
            <a:r>
              <a:rPr kumimoji="1" lang="en-US" altLang="ja-JP" sz="1200" b="1">
                <a:solidFill>
                  <a:schemeClr val="tx1"/>
                </a:solidFill>
              </a:rPr>
              <a:t>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772U...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1235334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2412075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3"/>
              </a:rPr>
              <a:t>FHx9...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</a:t>
            </a:r>
            <a:r>
              <a:rPr kumimoji="1" lang="en-US" altLang="ja-JP" sz="1200" err="1">
                <a:solidFill>
                  <a:srgbClr val="FF0000"/>
                </a:solidFill>
              </a:rPr>
              <a:t>HXtB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783505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 B)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GV2U...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961450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9Ej4...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783504"/>
            <a:ext cx="3229026" cy="2194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4"/>
              </a:rPr>
              <a:t>TokenkegQ...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5436592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5436592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800429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2252259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800430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973226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Send?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973226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err="1"/>
              <a:t>Recieve</a:t>
            </a:r>
            <a:r>
              <a:rPr kumimoji="1" lang="en-US" altLang="ja-JP" sz="1200"/>
              <a:t>?</a:t>
            </a:r>
          </a:p>
          <a:p>
            <a:pPr algn="ctr"/>
            <a:r>
              <a:rPr kumimoji="1" lang="en-US" altLang="ja-JP" sz="120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103395"/>
            <a:ext cx="3474557" cy="1231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2338376"/>
            <a:ext cx="3555880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3603484"/>
            <a:ext cx="11441380" cy="252580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923394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1 (Create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823082" y="2333880"/>
            <a:ext cx="2710050" cy="461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2 (Create Token Account)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STEP 3 (Mint 100 Tokens)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6129292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4 (Send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646992" y="1235334"/>
            <a:ext cx="1044473" cy="1097792"/>
            <a:chOff x="10526638" y="655817"/>
            <a:chExt cx="1044473" cy="1097792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AD72A86-1F86-8349-9FC6-C819EEAAA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64B1133-A551-2F4E-BA03-84AF911C4E61}"/>
                </a:ext>
              </a:extLst>
            </p:cNvPr>
            <p:cNvSpPr txBox="1"/>
            <p:nvPr/>
          </p:nvSpPr>
          <p:spPr>
            <a:xfrm>
              <a:off x="10989220" y="1527944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5A4C7-25EB-624D-985B-1C09FE38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2E99D6FC-DD3A-6846-81BF-91F6FAFD06F9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rot="10800000" flipV="1">
            <a:off x="3671618" y="1743796"/>
            <a:ext cx="679025" cy="1689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線コネクタ 44">
            <a:extLst>
              <a:ext uri="{FF2B5EF4-FFF2-40B4-BE49-F238E27FC236}">
                <a16:creationId xmlns:a16="http://schemas.microsoft.com/office/drawing/2014/main" id="{9DDB3888-3840-544F-837B-D76875A546B3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rot="10800000">
            <a:off x="3671618" y="1745486"/>
            <a:ext cx="679025" cy="1175052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角丸四角形 50">
            <a:extLst>
              <a:ext uri="{FF2B5EF4-FFF2-40B4-BE49-F238E27FC236}">
                <a16:creationId xmlns:a16="http://schemas.microsoft.com/office/drawing/2014/main" id="{1580E681-005D-D844-B2B6-A06DCC85D22A}"/>
              </a:ext>
            </a:extLst>
          </p:cNvPr>
          <p:cNvSpPr/>
          <p:nvPr/>
        </p:nvSpPr>
        <p:spPr>
          <a:xfrm>
            <a:off x="3778179" y="4572470"/>
            <a:ext cx="381642" cy="3887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Token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5600E73-7330-5843-BF06-004514938F43}"/>
              </a:ext>
            </a:extLst>
          </p:cNvPr>
          <p:cNvSpPr/>
          <p:nvPr/>
        </p:nvSpPr>
        <p:spPr>
          <a:xfrm>
            <a:off x="7770055" y="4572470"/>
            <a:ext cx="381642" cy="3887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Token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AE353-4CBA-294C-81E0-F8E48C8C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Sending Token Process (Draft) – Signature (</a:t>
            </a:r>
            <a:r>
              <a:rPr lang="en-US" altLang="ja-JP" dirty="0" err="1"/>
              <a:t>Devnet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9B673E-975F-FA41-8D51-DF938A99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C8A3E5-2E6F-1243-9A93-E47541DB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40CEC1-9D2E-5045-92BE-FF9F6714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6" name="表 46">
            <a:extLst>
              <a:ext uri="{FF2B5EF4-FFF2-40B4-BE49-F238E27FC236}">
                <a16:creationId xmlns:a16="http://schemas.microsoft.com/office/drawing/2014/main" id="{F3419972-9D45-D642-A3F1-7F58AF2E9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10386"/>
              </p:ext>
            </p:extLst>
          </p:nvPr>
        </p:nvGraphicFramePr>
        <p:xfrm>
          <a:off x="838201" y="2089158"/>
          <a:ext cx="10515600" cy="3484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78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8957322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3484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1. Create Token: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2. Create Token Account and Association):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3. Mint 100 Tokens: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4. Send 10 Tokens from Developer to Consumer: omit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5. Send 1 Token from Consumer to Consumer: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9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Escrow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640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7BB6E-EC92-B34A-847D-915141D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Source Code and 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A16AF3-9B13-C243-A2A0-134DFFA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420C9A-60AE-F04F-8757-22E08737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30303-7AE5-FE47-B09C-2E7E48E0AE9C}"/>
              </a:ext>
            </a:extLst>
          </p:cNvPr>
          <p:cNvSpPr txBox="1"/>
          <p:nvPr/>
        </p:nvSpPr>
        <p:spPr>
          <a:xfrm>
            <a:off x="838200" y="11421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[Program Source]</a:t>
            </a:r>
          </a:p>
          <a:p>
            <a:pPr lvl="1"/>
            <a:r>
              <a:rPr kumimoji="1" lang="en-US" altLang="ja-JP" sz="1400"/>
              <a:t>GitHub - project-serum / anchor escrow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github.com</a:t>
            </a:r>
            <a:r>
              <a:rPr kumimoji="1" lang="en-US" altLang="ja-JP" sz="1050"/>
              <a:t>/project-serum/anchor/tree/master/tests/escrow</a:t>
            </a:r>
          </a:p>
          <a:p>
            <a:endParaRPr kumimoji="1" lang="en-US" altLang="ja-JP" sz="1400"/>
          </a:p>
          <a:p>
            <a:r>
              <a:rPr kumimoji="1" lang="en-US" altLang="ja-JP" sz="1400"/>
              <a:t>[Remarks]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Escrow behavior is based on anchor escrow program. Check </a:t>
            </a:r>
            <a:r>
              <a:rPr kumimoji="1" lang="en-US" altLang="ja-JP" sz="1400" err="1"/>
              <a:t>escrow.ts</a:t>
            </a:r>
            <a:r>
              <a:rPr kumimoji="1" lang="en-US" altLang="ja-JP" sz="1400"/>
              <a:t> and </a:t>
            </a:r>
            <a:r>
              <a:rPr kumimoji="1" lang="en-US" altLang="ja-JP" sz="1400" err="1"/>
              <a:t>lib.rs</a:t>
            </a:r>
            <a:r>
              <a:rPr kumimoji="1" lang="en-US" altLang="ja-JP" sz="1400"/>
              <a:t>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My debug program: </a:t>
            </a:r>
            <a:r>
              <a:rPr kumimoji="1" lang="en-US" altLang="ja-JP" sz="1050"/>
              <a:t>https://</a:t>
            </a:r>
            <a:r>
              <a:rPr kumimoji="1" lang="en-US" altLang="ja-JP" sz="1050" err="1"/>
              <a:t>github.com</a:t>
            </a:r>
            <a:r>
              <a:rPr kumimoji="1" lang="en-US" altLang="ja-JP" sz="1050"/>
              <a:t>/256hax/</a:t>
            </a:r>
            <a:r>
              <a:rPr kumimoji="1" lang="en-US" altLang="ja-JP" sz="1050" err="1"/>
              <a:t>solana</a:t>
            </a:r>
            <a:r>
              <a:rPr kumimoji="1" lang="en-US" altLang="ja-JP" sz="1050"/>
              <a:t>-anchor-react-minimal-example/tree/main/anchor/escrow</a:t>
            </a:r>
          </a:p>
          <a:p>
            <a:endParaRPr kumimoji="1" lang="en-US" altLang="ja-JP" sz="1400"/>
          </a:p>
          <a:p>
            <a:r>
              <a:rPr kumimoji="1" lang="en-US" altLang="ja-JP" sz="1400"/>
              <a:t>[Reference]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Programming on Solana - An Introduction | </a:t>
            </a:r>
            <a:r>
              <a:rPr kumimoji="1" lang="en-US" altLang="ja-JP" sz="1400" err="1"/>
              <a:t>Paulx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paulx.dev</a:t>
            </a:r>
            <a:r>
              <a:rPr kumimoji="1" lang="en-US" altLang="ja-JP" sz="1050"/>
              <a:t>/blog/2021/01/14/programming-on-</a:t>
            </a:r>
            <a:r>
              <a:rPr kumimoji="1" lang="en-US" altLang="ja-JP" sz="1050" err="1"/>
              <a:t>solana</a:t>
            </a:r>
            <a:r>
              <a:rPr kumimoji="1" lang="en-US" altLang="ja-JP" sz="1050"/>
              <a:t>-an-introduction/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</a:t>
            </a:r>
            <a:r>
              <a:rPr kumimoji="1" lang="ja-JP" altLang="en-US" sz="1400"/>
              <a:t>の</a:t>
            </a:r>
            <a:r>
              <a:rPr kumimoji="1" lang="en-US" altLang="ja-JP" sz="1400"/>
              <a:t>Anchor</a:t>
            </a:r>
            <a:r>
              <a:rPr kumimoji="1" lang="ja-JP" altLang="en-US" sz="1400"/>
              <a:t>で実装された</a:t>
            </a:r>
            <a:r>
              <a:rPr kumimoji="1" lang="en-US" altLang="ja-JP" sz="1400"/>
              <a:t>Escrow</a:t>
            </a:r>
            <a:r>
              <a:rPr kumimoji="1" lang="ja-JP" altLang="en-US" sz="1400"/>
              <a:t>のコード解説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zenn.dev</a:t>
            </a:r>
            <a:r>
              <a:rPr kumimoji="1" lang="en-US" altLang="ja-JP" sz="1050"/>
              <a:t>/</a:t>
            </a:r>
            <a:r>
              <a:rPr kumimoji="1" lang="en-US" altLang="ja-JP" sz="1050" err="1"/>
              <a:t>razokulover</a:t>
            </a:r>
            <a:r>
              <a:rPr kumimoji="1" lang="en-US" altLang="ja-JP" sz="1050"/>
              <a:t>/articles/c2338cb83f459b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Program Derived Address</a:t>
            </a:r>
            <a:r>
              <a:rPr kumimoji="1" lang="ja-JP" altLang="en-US" sz="1400"/>
              <a:t>日本語で</a:t>
            </a:r>
            <a:br>
              <a:rPr kumimoji="1" lang="en-US" altLang="ja-JP" sz="1400"/>
            </a:br>
            <a:r>
              <a:rPr kumimoji="1" lang="en-US" altLang="ja-JP" sz="1050"/>
              <a:t>https://efficacious-flat-24a.notion.site/Program-Derived-Address-8537ebca002245639beb531842f87f2c#3f01f8b4ddc04ed4b55fdfc0160b9436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Anchor Example: Escrow Program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hackmd.io</a:t>
            </a:r>
            <a:r>
              <a:rPr kumimoji="1" lang="en-US" altLang="ja-JP" sz="1050"/>
              <a:t>/@</a:t>
            </a:r>
            <a:r>
              <a:rPr kumimoji="1" lang="en-US" altLang="ja-JP" sz="1050" err="1"/>
              <a:t>ironaddicteddog</a:t>
            </a:r>
            <a:r>
              <a:rPr kumimoji="1" lang="en-US" altLang="ja-JP" sz="1050"/>
              <a:t>/</a:t>
            </a:r>
            <a:r>
              <a:rPr kumimoji="1" lang="en-US" altLang="ja-JP" sz="1050" err="1"/>
              <a:t>anchor_example_escrow</a:t>
            </a:r>
            <a:endParaRPr kumimoji="1" lang="en-US" altLang="ja-JP" sz="1050"/>
          </a:p>
        </p:txBody>
      </p:sp>
    </p:spTree>
    <p:extLst>
      <p:ext uri="{BB962C8B-B14F-4D97-AF65-F5344CB8AC3E}">
        <p14:creationId xmlns:p14="http://schemas.microsoft.com/office/powerpoint/2010/main" val="370081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Overview: Rolls and Relations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Create token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Mint token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Escrow and token owner account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42C16CF-BB4F-1B40-881D-289929869565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Initializer's token A account.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Initializer's token B account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Authorize transaction instead authorizer.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Management for state of escrow (Initializer's transaction)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0B7C5D3-06B6-A84C-83BE-0B2306605375}"/>
              </a:ext>
            </a:extLst>
          </p:cNvPr>
          <p:cNvSpPr txBox="1"/>
          <p:nvPr/>
        </p:nvSpPr>
        <p:spPr>
          <a:xfrm>
            <a:off x="3710212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26E883EB-F2D5-1A45-B089-A89E8957499B}"/>
              </a:ext>
            </a:extLst>
          </p:cNvPr>
          <p:cNvCxnSpPr>
            <a:cxnSpLocks/>
            <a:stCxn id="51" idx="1"/>
            <a:endCxn id="46" idx="2"/>
          </p:cNvCxnSpPr>
          <p:nvPr/>
        </p:nvCxnSpPr>
        <p:spPr>
          <a:xfrm rot="10800000">
            <a:off x="3198110" y="1905794"/>
            <a:ext cx="1185544" cy="97079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Escrow program.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Assigned Program</a:t>
            </a:r>
            <a:endParaRPr kumimoji="1" lang="ja-JP" altLang="en-US" sz="105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C984E13B-DF2A-8E4F-A15B-7302CEA84130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2903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1A9AF0AA-0C1D-6446-8809-73E541D7AABC}"/>
              </a:ext>
            </a:extLst>
          </p:cNvPr>
          <p:cNvSpPr txBox="1"/>
          <p:nvPr/>
        </p:nvSpPr>
        <p:spPr>
          <a:xfrm>
            <a:off x="4383655" y="1128465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Initializer want to send Token A (500) for Taker</a:t>
            </a:r>
            <a:endParaRPr kumimoji="1" lang="ja-JP" altLang="en-US" sz="12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282EEA4-736E-B94C-AA10-C7B2B43909D2}"/>
              </a:ext>
            </a:extLst>
          </p:cNvPr>
          <p:cNvSpPr txBox="1"/>
          <p:nvPr/>
        </p:nvSpPr>
        <p:spPr>
          <a:xfrm>
            <a:off x="4383655" y="5353974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Taker want to send Token B (1,000) for Initializer</a:t>
            </a:r>
            <a:endParaRPr kumimoji="1" lang="ja-JP" altLang="en-US" sz="120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BD780310-7185-8740-BB06-2924FA7F1B17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2697745-7235-9748-88BC-F53BF85FE751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フリーフォーム 196">
            <a:extLst>
              <a:ext uri="{FF2B5EF4-FFF2-40B4-BE49-F238E27FC236}">
                <a16:creationId xmlns:a16="http://schemas.microsoft.com/office/drawing/2014/main" id="{BA254AB1-62EE-4047-9B1C-F091994A2F97}"/>
              </a:ext>
            </a:extLst>
          </p:cNvPr>
          <p:cNvSpPr/>
          <p:nvPr/>
        </p:nvSpPr>
        <p:spPr>
          <a:xfrm rot="5400000" flipV="1">
            <a:off x="9422167" y="1694494"/>
            <a:ext cx="1661620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フリーフォーム 197">
            <a:extLst>
              <a:ext uri="{FF2B5EF4-FFF2-40B4-BE49-F238E27FC236}">
                <a16:creationId xmlns:a16="http://schemas.microsoft.com/office/drawing/2014/main" id="{BEBF2422-EE66-D149-A770-189D4E72F74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26D68E8-48C6-EB42-99D5-3BC70FF0C5B7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089F2C6B-1583-914B-9E7D-E3F343A87B3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>
            <a:extLst>
              <a:ext uri="{FF2B5EF4-FFF2-40B4-BE49-F238E27FC236}">
                <a16:creationId xmlns:a16="http://schemas.microsoft.com/office/drawing/2014/main" id="{EC9D9CC3-5831-5946-84D7-D1D77FA4B82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5354765" y="3116141"/>
            <a:ext cx="765324" cy="1279527"/>
          </a:xfrm>
          <a:prstGeom prst="bentConnector2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C0C0398F-3A80-CA45-9D0E-37741127A4A0}"/>
              </a:ext>
            </a:extLst>
          </p:cNvPr>
          <p:cNvSpPr txBox="1"/>
          <p:nvPr/>
        </p:nvSpPr>
        <p:spPr>
          <a:xfrm>
            <a:off x="5544865" y="3858286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937088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Step1. Initialize escrow state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10 SOL (airdrop)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1675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A30753C4-786D-5C4B-BF2D-D7BE2E301C93}"/>
              </a:ext>
            </a:extLst>
          </p:cNvPr>
          <p:cNvCxnSpPr>
            <a:cxnSpLocks/>
            <a:stCxn id="29" idx="3"/>
            <a:endCxn id="46" idx="2"/>
          </p:cNvCxnSpPr>
          <p:nvPr/>
        </p:nvCxnSpPr>
        <p:spPr>
          <a:xfrm flipV="1">
            <a:off x="1921083" y="1905794"/>
            <a:ext cx="1277027" cy="965476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C02B6EE1-76AC-3F49-945B-F2BC8EAB4E87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>
            <a:off x="1921082" y="4127843"/>
            <a:ext cx="7103283" cy="1003124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4C177E-5DE7-9E48-B38E-F32023289F0B}"/>
              </a:ext>
            </a:extLst>
          </p:cNvPr>
          <p:cNvSpPr txBox="1"/>
          <p:nvPr/>
        </p:nvSpPr>
        <p:spPr>
          <a:xfrm>
            <a:off x="2307409" y="2594270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mint 500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2660DAD-99E9-FA49-B4E9-A46CFE45F959}"/>
              </a:ext>
            </a:extLst>
          </p:cNvPr>
          <p:cNvSpPr txBox="1"/>
          <p:nvPr/>
        </p:nvSpPr>
        <p:spPr>
          <a:xfrm>
            <a:off x="2307409" y="3845828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mint 1,000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30AB6B-E6BA-0E47-B72A-636E871975FE}"/>
              </a:ext>
            </a:extLst>
          </p:cNvPr>
          <p:cNvSpPr txBox="1"/>
          <p:nvPr/>
        </p:nvSpPr>
        <p:spPr>
          <a:xfrm>
            <a:off x="10106934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7B7A92-D462-D740-A569-E62A668BAE3B}"/>
              </a:ext>
            </a:extLst>
          </p:cNvPr>
          <p:cNvSpPr txBox="1"/>
          <p:nvPr/>
        </p:nvSpPr>
        <p:spPr>
          <a:xfrm>
            <a:off x="10106934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CD32867D-BECA-3440-B393-8FBDC4357080}"/>
              </a:ext>
            </a:extLst>
          </p:cNvPr>
          <p:cNvSpPr/>
          <p:nvPr/>
        </p:nvSpPr>
        <p:spPr>
          <a:xfrm rot="5400000" flipV="1">
            <a:off x="9422780" y="1693879"/>
            <a:ext cx="1660393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3828E1D1-4FA4-0D4F-AC0B-8B6FDC554D5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720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Step2. Initialize escrow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Assigned Program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703504" y="2594270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708903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Set Authority (</a:t>
            </a:r>
            <a:r>
              <a:rPr kumimoji="1" lang="en-US" altLang="ja-JP" sz="1050" err="1"/>
              <a:t>SetAuthority</a:t>
            </a:r>
            <a:r>
              <a:rPr kumimoji="1" lang="en-US" altLang="ja-JP" sz="1050"/>
              <a:t>)</a:t>
            </a:r>
          </a:p>
          <a:p>
            <a:r>
              <a:rPr kumimoji="1" lang="en-US" altLang="ja-JP" sz="1050"/>
              <a:t>current: </a:t>
            </a:r>
            <a:r>
              <a:rPr kumimoji="1" lang="en-US" altLang="ja-JP" sz="1050" err="1"/>
              <a:t>provider.wallet</a:t>
            </a:r>
            <a:endParaRPr kumimoji="1" lang="en-US" altLang="ja-JP" sz="1050"/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pda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43A3126F-5907-D448-BC44-BF213FD51C0D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DDD955-B5E8-E940-B373-46D65F304EBC}"/>
              </a:ext>
            </a:extLst>
          </p:cNvPr>
          <p:cNvSpPr txBox="1"/>
          <p:nvPr/>
        </p:nvSpPr>
        <p:spPr>
          <a:xfrm>
            <a:off x="9761650" y="3647475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Deploy</a:t>
            </a:r>
            <a:endParaRPr kumimoji="1" lang="ja-JP" altLang="en-US" sz="1050"/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CDB33B8B-9EA2-8F4B-8ABD-C7419C39D014}"/>
              </a:ext>
            </a:extLst>
          </p:cNvPr>
          <p:cNvCxnSpPr>
            <a:cxnSpLocks/>
            <a:stCxn id="46" idx="2"/>
            <a:endCxn id="124" idx="1"/>
          </p:cNvCxnSpPr>
          <p:nvPr/>
        </p:nvCxnSpPr>
        <p:spPr>
          <a:xfrm rot="16200000" flipH="1">
            <a:off x="3671263" y="1432640"/>
            <a:ext cx="2232773" cy="3179079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2F8F2-D6C2-F34F-AD93-D58A0B1C63FB}"/>
              </a:ext>
            </a:extLst>
          </p:cNvPr>
          <p:cNvSpPr txBox="1"/>
          <p:nvPr/>
        </p:nvSpPr>
        <p:spPr>
          <a:xfrm>
            <a:off x="3703504" y="3524380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Create PDA from Seed</a:t>
            </a:r>
          </a:p>
          <a:p>
            <a:r>
              <a:rPr kumimoji="1" lang="en-US" altLang="ja-JP" sz="1050"/>
              <a:t>(</a:t>
            </a:r>
            <a:r>
              <a:rPr kumimoji="1" lang="en-US" altLang="ja-JP" sz="1050" err="1"/>
              <a:t>findProgramAddress</a:t>
            </a:r>
            <a:r>
              <a:rPr kumimoji="1" lang="en-US" altLang="ja-JP" sz="1050"/>
              <a:t>)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B93F43F-577F-3E44-B348-761FED395289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FB13B8B-4F60-6243-83D8-B829DF89D7B6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4135C0F-1A16-F04F-92FD-7206A50C94E0}"/>
              </a:ext>
            </a:extLst>
          </p:cNvPr>
          <p:cNvSpPr txBox="1"/>
          <p:nvPr/>
        </p:nvSpPr>
        <p:spPr>
          <a:xfrm>
            <a:off x="9761650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7F46F3-8D98-FD46-B72A-5850C850FB4B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CF00A7B-5CD9-584D-B7C1-BCA22C0058E7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10DF91AF-6762-AF43-A795-20C9D3E3B91C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>
            <a:extLst>
              <a:ext uri="{FF2B5EF4-FFF2-40B4-BE49-F238E27FC236}">
                <a16:creationId xmlns:a16="http://schemas.microsoft.com/office/drawing/2014/main" id="{DC05EA18-3157-984E-8CE1-86992F0BC0AE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A74690B4-1AA1-2140-9795-08DC613E3259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47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Step3-1. Exchange escrow – Transfer Token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...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Read and Verify Data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0F418AB-CE01-4749-A5B7-92B07896068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C900511-471B-D747-9441-7B0BDFD5BDFB}"/>
              </a:ext>
            </a:extLst>
          </p:cNvPr>
          <p:cNvSpPr txBox="1"/>
          <p:nvPr/>
        </p:nvSpPr>
        <p:spPr>
          <a:xfrm>
            <a:off x="3924349" y="1134111"/>
            <a:ext cx="179287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500 (Authority: PDA)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B994023-3C1D-6D43-B91C-8A5653A24CE3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96DCD79-BD96-8B45-B304-2BF7A3E7A9FE}"/>
              </a:ext>
            </a:extLst>
          </p:cNvPr>
          <p:cNvSpPr txBox="1"/>
          <p:nvPr/>
        </p:nvSpPr>
        <p:spPr>
          <a:xfrm>
            <a:off x="5991497" y="5350627"/>
            <a:ext cx="231885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1,000 (It doesn't need escrow)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799514-F4C5-1643-951C-CED312D4466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PDA Source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197FF4C-FB5D-9C48-883A-C49CFF877F7C}"/>
              </a:ext>
            </a:extLst>
          </p:cNvPr>
          <p:cNvSpPr txBox="1"/>
          <p:nvPr/>
        </p:nvSpPr>
        <p:spPr>
          <a:xfrm>
            <a:off x="511667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(token::transfer)</a:t>
            </a:r>
          </a:p>
        </p:txBody>
      </p:sp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487B683B-8CD0-0843-9E93-D44513DA4EA9}"/>
              </a:ext>
            </a:extLst>
          </p:cNvPr>
          <p:cNvCxnSpPr>
            <a:cxnSpLocks/>
            <a:stCxn id="49" idx="0"/>
            <a:endCxn id="124" idx="3"/>
          </p:cNvCxnSpPr>
          <p:nvPr/>
        </p:nvCxnSpPr>
        <p:spPr>
          <a:xfrm rot="16200000" flipV="1">
            <a:off x="7918587" y="4025188"/>
            <a:ext cx="992400" cy="1219157"/>
          </a:xfrm>
          <a:prstGeom prst="bentConnector2">
            <a:avLst/>
          </a:prstGeom>
          <a:ln w="952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2E93568-5756-BD40-AEE2-2C54588B5E12}"/>
              </a:ext>
            </a:extLst>
          </p:cNvPr>
          <p:cNvSpPr txBox="1"/>
          <p:nvPr/>
        </p:nvSpPr>
        <p:spPr>
          <a:xfrm>
            <a:off x="779891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(token::transfer)</a:t>
            </a:r>
          </a:p>
        </p:txBody>
      </p:sp>
      <p:sp>
        <p:nvSpPr>
          <p:cNvPr id="71" name="フリーフォーム 70">
            <a:extLst>
              <a:ext uri="{FF2B5EF4-FFF2-40B4-BE49-F238E27FC236}">
                <a16:creationId xmlns:a16="http://schemas.microsoft.com/office/drawing/2014/main" id="{18AF839D-2ACD-FC48-93EE-9795C5FBC164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D2576556-3540-9D40-A74A-D16B4F5EB6A1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リーフォーム 78">
            <a:extLst>
              <a:ext uri="{FF2B5EF4-FFF2-40B4-BE49-F238E27FC236}">
                <a16:creationId xmlns:a16="http://schemas.microsoft.com/office/drawing/2014/main" id="{F1904CF8-7D87-034D-B4B3-ADEFF1E6575D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72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Step3-2. Exchange escrow – Set Authority (Close Escrow)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bg1">
                    <a:lumMod val="75000"/>
                  </a:schemeClr>
                </a:solidFill>
              </a:rPr>
              <a:t>pda</a:t>
            </a:r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en-US" altLang="ja-JP" sz="1050" b="1" err="1">
                <a:solidFill>
                  <a:schemeClr val="bg1">
                    <a:lumMod val="75000"/>
                  </a:schemeClr>
                </a:solidFill>
              </a:rPr>
              <a:t>escrowAccount</a:t>
            </a:r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812077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Set Authority (close PDA)</a:t>
            </a:r>
          </a:p>
          <a:p>
            <a:r>
              <a:rPr kumimoji="1" lang="en-US" altLang="ja-JP" sz="1050"/>
              <a:t>current: </a:t>
            </a:r>
            <a:r>
              <a:rPr kumimoji="1" lang="en-US" altLang="ja-JP" sz="1050" err="1"/>
              <a:t>pda</a:t>
            </a:r>
            <a:endParaRPr kumimoji="1" lang="en-US" altLang="ja-JP" sz="1050"/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provider.wallet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EEFB726-17A9-2341-8899-23DAAC03755E}"/>
              </a:ext>
            </a:extLst>
          </p:cNvPr>
          <p:cNvSpPr txBox="1"/>
          <p:nvPr/>
        </p:nvSpPr>
        <p:spPr>
          <a:xfrm>
            <a:off x="7763394" y="3297949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Set Authority (close State Account)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provider.wallet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E2A0564-E64F-8B46-9717-FC7AAD43362E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47CCB7-C00F-A84C-B125-4B27CEACB5BF}"/>
              </a:ext>
            </a:extLst>
          </p:cNvPr>
          <p:cNvSpPr txBox="1"/>
          <p:nvPr/>
        </p:nvSpPr>
        <p:spPr>
          <a:xfrm>
            <a:off x="9557461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8D352233-2306-7441-A405-CDA4EC88CB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8D79920A-C104-3247-BA77-3BDD265A86D1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>
            <a:extLst>
              <a:ext uri="{FF2B5EF4-FFF2-40B4-BE49-F238E27FC236}">
                <a16:creationId xmlns:a16="http://schemas.microsoft.com/office/drawing/2014/main" id="{50957AF6-E759-A546-80E3-2313C6A8D505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49D350B-7369-6343-A555-2AF162ADE8FC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72482BB-8BC6-BF4E-80CB-AAEB2744891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17699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4CCC3-A70C-2444-872D-A0BC3B73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</a:t>
            </a:r>
            <a:r>
              <a:rPr kumimoji="1" lang="en-US" altLang="ja-JP"/>
              <a:t>Steps (</a:t>
            </a:r>
            <a:r>
              <a:rPr kumimoji="1" lang="en-US" altLang="ja-JP" dirty="0"/>
              <a:t>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BFF07F-E3AE-7940-A30A-638F0D76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6C9CC4-0DA2-1B42-A09A-CECDC7F2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55F42752-D45C-2548-9108-7CCC997C7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39004"/>
              </p:ext>
            </p:extLst>
          </p:nvPr>
        </p:nvGraphicFramePr>
        <p:xfrm>
          <a:off x="838199" y="1565847"/>
          <a:ext cx="10515600" cy="4353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115042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29849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033899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879545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69225775"/>
                    </a:ext>
                  </a:extLst>
                </a:gridCol>
              </a:tblGrid>
              <a:tr h="1717212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Milestones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Launch Prototype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Small Trading on DEX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Trading on DEX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Increase Token Value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50482"/>
                  </a:ext>
                </a:extLst>
              </a:tr>
              <a:tr h="479679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dirty="0"/>
                        <a:t>Make White Paper </a:t>
                      </a:r>
                      <a:r>
                        <a:rPr kumimoji="1" lang="en-US" altLang="ja-JP" sz="1050" dirty="0"/>
                        <a:t>(Business Pitch)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dirty="0"/>
                        <a:t>Develop prototype </a:t>
                      </a:r>
                      <a:r>
                        <a:rPr kumimoji="1" lang="en-US" altLang="ja-JP" sz="1050" dirty="0"/>
                        <a:t>(MVP, </a:t>
                      </a:r>
                      <a:r>
                        <a:rPr kumimoji="1" lang="en-US" altLang="ja-JP" sz="1050" dirty="0" err="1"/>
                        <a:t>PoC</a:t>
                      </a:r>
                      <a:r>
                        <a:rPr kumimoji="1" lang="en-US" altLang="ja-JP" sz="1050" dirty="0"/>
                        <a:t>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Create and mint token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Marketing campaign </a:t>
                      </a:r>
                      <a:r>
                        <a:rPr kumimoji="1" lang="en-US" altLang="ja-JP" sz="1050" dirty="0"/>
                        <a:t>(Airdrop or Token Sale for limited)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Communication with user </a:t>
                      </a:r>
                      <a:r>
                        <a:rPr kumimoji="1" lang="en-US" altLang="ja-JP" sz="1050" dirty="0"/>
                        <a:t>(ex: Discord, </a:t>
                      </a:r>
                      <a:r>
                        <a:rPr kumimoji="1" lang="en-US" altLang="ja-JP" sz="1050" dirty="0" err="1"/>
                        <a:t>Twitter,Telegram</a:t>
                      </a:r>
                      <a:r>
                        <a:rPr kumimoji="1" lang="en-US" altLang="ja-JP" sz="1050" dirty="0"/>
                        <a:t>)</a:t>
                      </a:r>
                      <a:endParaRPr kumimoji="1" lang="en-US" altLang="ja-JP" sz="9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Develop product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Prepare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 err="1"/>
                        <a:t>USDC:Token</a:t>
                      </a:r>
                      <a:r>
                        <a:rPr kumimoji="1" lang="en-US" altLang="ja-JP" sz="1400" dirty="0"/>
                        <a:t> =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$10K:$10K</a:t>
                      </a:r>
                      <a:endParaRPr kumimoji="1" lang="en-US" altLang="ja-JP" sz="105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Listing token to DEX </a:t>
                      </a:r>
                      <a:r>
                        <a:rPr kumimoji="1" lang="en-US" altLang="ja-JP" sz="1050" dirty="0"/>
                        <a:t>(ex: Serum, </a:t>
                      </a:r>
                      <a:r>
                        <a:rPr kumimoji="1" lang="en-US" altLang="ja-JP" sz="1050" dirty="0" err="1"/>
                        <a:t>Raydium</a:t>
                      </a:r>
                      <a:r>
                        <a:rPr kumimoji="1" lang="en-US" altLang="ja-JP" sz="105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Listing to Market Report </a:t>
                      </a:r>
                      <a:r>
                        <a:rPr kumimoji="1" lang="en-US" altLang="ja-JP" sz="1050" dirty="0"/>
                        <a:t>(ex: </a:t>
                      </a:r>
                      <a:r>
                        <a:rPr kumimoji="1" lang="en-US" altLang="ja-JP" sz="1050" dirty="0" err="1"/>
                        <a:t>CoinMarketCap</a:t>
                      </a:r>
                      <a:r>
                        <a:rPr kumimoji="1" lang="en-US" altLang="ja-JP" sz="1050" dirty="0"/>
                        <a:t>, </a:t>
                      </a:r>
                      <a:r>
                        <a:rPr kumimoji="1" lang="en-US" altLang="ja-JP" sz="1050" dirty="0" err="1"/>
                        <a:t>CoinGecko</a:t>
                      </a:r>
                      <a:r>
                        <a:rPr kumimoji="1" lang="en-US" altLang="ja-JP" sz="105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Develop product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Communication with user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Develop product hard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802314"/>
                  </a:ext>
                </a:extLst>
              </a:tr>
              <a:tr h="151355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 Paper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Prototype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Token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Liquidity Pool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Market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Awesome 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611427"/>
                  </a:ext>
                </a:extLst>
              </a:tr>
            </a:tbl>
          </a:graphicData>
        </a:graphic>
      </p:graphicFrame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3E48A0B-D997-1B42-AFE8-C0803FC88CD7}"/>
              </a:ext>
            </a:extLst>
          </p:cNvPr>
          <p:cNvGrpSpPr/>
          <p:nvPr/>
        </p:nvGrpSpPr>
        <p:grpSpPr>
          <a:xfrm>
            <a:off x="2964744" y="937224"/>
            <a:ext cx="8387199" cy="582228"/>
            <a:chOff x="2964744" y="1442383"/>
            <a:chExt cx="8387199" cy="415489"/>
          </a:xfrm>
          <a:solidFill>
            <a:schemeClr val="bg1">
              <a:lumMod val="75000"/>
            </a:schemeClr>
          </a:solidFill>
        </p:grpSpPr>
        <p:sp>
          <p:nvSpPr>
            <p:cNvPr id="9" name="ホームベース 8">
              <a:extLst>
                <a:ext uri="{FF2B5EF4-FFF2-40B4-BE49-F238E27FC236}">
                  <a16:creationId xmlns:a16="http://schemas.microsoft.com/office/drawing/2014/main" id="{E9D03D67-869A-E74C-B559-E2C601C5DDDF}"/>
                </a:ext>
              </a:extLst>
            </p:cNvPr>
            <p:cNvSpPr/>
            <p:nvPr/>
          </p:nvSpPr>
          <p:spPr>
            <a:xfrm>
              <a:off x="2964744" y="1442383"/>
              <a:ext cx="2088000" cy="415489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Planning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ホームベース 9">
              <a:extLst>
                <a:ext uri="{FF2B5EF4-FFF2-40B4-BE49-F238E27FC236}">
                  <a16:creationId xmlns:a16="http://schemas.microsoft.com/office/drawing/2014/main" id="{DE9D7C37-B7F2-C943-82A4-C0825A92F989}"/>
                </a:ext>
              </a:extLst>
            </p:cNvPr>
            <p:cNvSpPr/>
            <p:nvPr/>
          </p:nvSpPr>
          <p:spPr>
            <a:xfrm>
              <a:off x="5064477" y="1442383"/>
              <a:ext cx="2088000" cy="415489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>
                  <a:solidFill>
                    <a:schemeClr val="tx1"/>
                  </a:solidFill>
                </a:rPr>
                <a:t>Research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ホームベース 10">
              <a:extLst>
                <a:ext uri="{FF2B5EF4-FFF2-40B4-BE49-F238E27FC236}">
                  <a16:creationId xmlns:a16="http://schemas.microsoft.com/office/drawing/2014/main" id="{053AD247-7A1C-0844-8980-4BA249E9E2FC}"/>
                </a:ext>
              </a:extLst>
            </p:cNvPr>
            <p:cNvSpPr/>
            <p:nvPr/>
          </p:nvSpPr>
          <p:spPr>
            <a:xfrm>
              <a:off x="7164210" y="1442383"/>
              <a:ext cx="2088000" cy="41548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Listing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ホームベース 11">
              <a:extLst>
                <a:ext uri="{FF2B5EF4-FFF2-40B4-BE49-F238E27FC236}">
                  <a16:creationId xmlns:a16="http://schemas.microsoft.com/office/drawing/2014/main" id="{BF74B2EA-2C48-E442-8268-663B887602C7}"/>
                </a:ext>
              </a:extLst>
            </p:cNvPr>
            <p:cNvSpPr/>
            <p:nvPr/>
          </p:nvSpPr>
          <p:spPr>
            <a:xfrm>
              <a:off x="9263943" y="1442383"/>
              <a:ext cx="2088000" cy="415489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>
                  <a:solidFill>
                    <a:schemeClr val="tx1"/>
                  </a:solidFill>
                </a:rPr>
                <a:t>Growth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FEB037-CEAE-BA48-920C-960CB82F0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03555" y="1924294"/>
            <a:ext cx="1809845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47A6E71-3D25-514B-8052-4FB3B37E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821" y="1924293"/>
            <a:ext cx="1809845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68AE144-A6F6-294F-AF96-62E269934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03287" y="1924293"/>
            <a:ext cx="1809846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73F4058-DF04-6F47-AA17-B678F5F96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03020" y="1903664"/>
            <a:ext cx="1809845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6B8438A-FF54-2F41-8D68-D36FED53C7E3}"/>
              </a:ext>
            </a:extLst>
          </p:cNvPr>
          <p:cNvSpPr txBox="1"/>
          <p:nvPr/>
        </p:nvSpPr>
        <p:spPr>
          <a:xfrm>
            <a:off x="838199" y="6011006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Pictures: </a:t>
            </a:r>
            <a:r>
              <a:rPr kumimoji="1" lang="en-US" altLang="ja-JP" sz="1050" dirty="0" err="1"/>
              <a:t>pixabay.com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220861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IDO Pool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351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718AF-909B-1E44-B488-AA99B51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7575EF-74CF-AC47-8FBA-FB4C8BB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17AD0F-69D9-5143-9AD4-A79FA5C8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F890C4-3E1D-7B46-91E8-1DAD03F6ABEE}"/>
              </a:ext>
            </a:extLst>
          </p:cNvPr>
          <p:cNvSpPr/>
          <p:nvPr/>
        </p:nvSpPr>
        <p:spPr>
          <a:xfrm>
            <a:off x="838200" y="1796119"/>
            <a:ext cx="1588911" cy="3739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A56CC9-9ED4-E147-A978-5C5036C2A6F5}"/>
              </a:ext>
            </a:extLst>
          </p:cNvPr>
          <p:cNvSpPr/>
          <p:nvPr/>
        </p:nvSpPr>
        <p:spPr>
          <a:xfrm>
            <a:off x="305082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8AE5E3-7DCB-E34D-A4E2-E61A6CE992D0}"/>
              </a:ext>
            </a:extLst>
          </p:cNvPr>
          <p:cNvSpPr/>
          <p:nvPr/>
        </p:nvSpPr>
        <p:spPr>
          <a:xfrm>
            <a:off x="305082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8078DBE-3B64-0C45-91A6-271B0DFA5F16}"/>
              </a:ext>
            </a:extLst>
          </p:cNvPr>
          <p:cNvSpPr/>
          <p:nvPr/>
        </p:nvSpPr>
        <p:spPr>
          <a:xfrm>
            <a:off x="5259247" y="1796118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 IDO Pool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FD34B6-F92E-8B4A-B13F-47AEAF1DE691}"/>
              </a:ext>
            </a:extLst>
          </p:cNvPr>
          <p:cNvSpPr/>
          <p:nvPr/>
        </p:nvSpPr>
        <p:spPr>
          <a:xfrm>
            <a:off x="5259247" y="3805363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 IDO Pool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4106FB-E691-E848-8805-6415D89FDFF6}"/>
              </a:ext>
            </a:extLst>
          </p:cNvPr>
          <p:cNvSpPr/>
          <p:nvPr/>
        </p:nvSpPr>
        <p:spPr>
          <a:xfrm>
            <a:off x="746767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18AA63-E88C-3147-9BCA-B0EEBA7F57D8}"/>
              </a:ext>
            </a:extLst>
          </p:cNvPr>
          <p:cNvSpPr/>
          <p:nvPr/>
        </p:nvSpPr>
        <p:spPr>
          <a:xfrm>
            <a:off x="746767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7535CF-0C0D-794A-9DC6-09DB628F0608}"/>
              </a:ext>
            </a:extLst>
          </p:cNvPr>
          <p:cNvSpPr/>
          <p:nvPr/>
        </p:nvSpPr>
        <p:spPr>
          <a:xfrm>
            <a:off x="9676097" y="2304118"/>
            <a:ext cx="1588911" cy="272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B2A20F8-60A9-9549-B3A3-2002F91B850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27111" y="2934367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205DB15-5141-1C49-B93B-92058836BA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7111" y="4397771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C0A0DB3-4A36-774B-9044-2CF1C5BE76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056583" y="2934367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DB9F7C7-14DB-1744-9964-34F9928EE8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56583" y="4397771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D76F545-B5C2-B842-B6DF-C0C2CA249A1F}"/>
              </a:ext>
            </a:extLst>
          </p:cNvPr>
          <p:cNvCxnSpPr>
            <a:cxnSpLocks/>
          </p:cNvCxnSpPr>
          <p:nvPr/>
        </p:nvCxnSpPr>
        <p:spPr>
          <a:xfrm>
            <a:off x="2427111" y="5300882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EC30A8-57BB-7740-A21F-D3AC6AD8AE8E}"/>
              </a:ext>
            </a:extLst>
          </p:cNvPr>
          <p:cNvCxnSpPr>
            <a:cxnSpLocks/>
          </p:cNvCxnSpPr>
          <p:nvPr/>
        </p:nvCxnSpPr>
        <p:spPr>
          <a:xfrm>
            <a:off x="2427111" y="2027104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9B0F6CC-42DA-4040-96DB-72D3AAB9DACB}"/>
              </a:ext>
            </a:extLst>
          </p:cNvPr>
          <p:cNvCxnSpPr>
            <a:cxnSpLocks/>
          </p:cNvCxnSpPr>
          <p:nvPr/>
        </p:nvCxnSpPr>
        <p:spPr>
          <a:xfrm flipH="1">
            <a:off x="6848158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04C58BD-8615-0D4D-A4F1-A73222DF21AB}"/>
              </a:ext>
            </a:extLst>
          </p:cNvPr>
          <p:cNvCxnSpPr>
            <a:cxnSpLocks/>
          </p:cNvCxnSpPr>
          <p:nvPr/>
        </p:nvCxnSpPr>
        <p:spPr>
          <a:xfrm>
            <a:off x="4639733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447CB97-19EA-D84D-8293-F456206EE845}"/>
              </a:ext>
            </a:extLst>
          </p:cNvPr>
          <p:cNvCxnSpPr>
            <a:cxnSpLocks/>
          </p:cNvCxnSpPr>
          <p:nvPr/>
        </p:nvCxnSpPr>
        <p:spPr>
          <a:xfrm>
            <a:off x="4639733" y="4404164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6A6E3BE-66BE-2E4C-97AE-B5E17A12A55F}"/>
              </a:ext>
            </a:extLst>
          </p:cNvPr>
          <p:cNvCxnSpPr>
            <a:cxnSpLocks/>
          </p:cNvCxnSpPr>
          <p:nvPr/>
        </p:nvCxnSpPr>
        <p:spPr>
          <a:xfrm flipH="1">
            <a:off x="6848158" y="438084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E75BA0-6C40-F843-9C74-6D20A6A0084E}"/>
              </a:ext>
            </a:extLst>
          </p:cNvPr>
          <p:cNvSpPr/>
          <p:nvPr/>
        </p:nvSpPr>
        <p:spPr>
          <a:xfrm rot="1725816">
            <a:off x="2240446" y="2950520"/>
            <a:ext cx="8028248" cy="3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WIP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5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827C3-0CA9-1140-B93B-64711762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Issues or Pull </a:t>
            </a:r>
            <a:r>
              <a:rPr lang="en-US" altLang="ja-JP"/>
              <a:t>r</a:t>
            </a:r>
            <a:r>
              <a:rPr kumimoji="1" lang="en-US" altLang="ja-JP"/>
              <a:t>equests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EE8B65-9A3A-8B4E-9AAA-5DEA98F3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9BBC57-5D32-2441-B186-5D666FF4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40FAAB-57E0-5C47-80CE-5CA08BC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8B6990-7CB6-3B4A-897B-F800D394EA22}"/>
              </a:ext>
            </a:extLst>
          </p:cNvPr>
          <p:cNvSpPr txBox="1"/>
          <p:nvPr/>
        </p:nvSpPr>
        <p:spPr>
          <a:xfrm>
            <a:off x="838200" y="1679845"/>
            <a:ext cx="10578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This document hasn't yet been reviewed by experts.</a:t>
            </a:r>
          </a:p>
          <a:p>
            <a:r>
              <a:rPr kumimoji="1" lang="en-US" altLang="ja-JP" sz="1600"/>
              <a:t>Let me know if incorrect. I'm opening to Issues or Pull requests on GitHub.</a:t>
            </a:r>
          </a:p>
          <a:p>
            <a:endParaRPr kumimoji="1" lang="en-US" altLang="ja-JP" sz="1600"/>
          </a:p>
          <a:p>
            <a:r>
              <a:rPr kumimoji="1" lang="en-US" altLang="ja-JP" sz="1600"/>
              <a:t>https://</a:t>
            </a:r>
            <a:r>
              <a:rPr kumimoji="1" lang="en-US" altLang="ja-JP" sz="1600" err="1"/>
              <a:t>github.com</a:t>
            </a:r>
            <a:r>
              <a:rPr kumimoji="1" lang="en-US" altLang="ja-JP" sz="1600"/>
              <a:t>/256hax/</a:t>
            </a:r>
            <a:r>
              <a:rPr kumimoji="1" lang="en-US" altLang="ja-JP" sz="1600" err="1"/>
              <a:t>solana</a:t>
            </a:r>
            <a:r>
              <a:rPr kumimoji="1" lang="en-US" altLang="ja-JP" sz="1600"/>
              <a:t>-anchor-react-minimal-example</a:t>
            </a:r>
          </a:p>
        </p:txBody>
      </p:sp>
    </p:spTree>
    <p:extLst>
      <p:ext uri="{BB962C8B-B14F-4D97-AF65-F5344CB8AC3E}">
        <p14:creationId xmlns:p14="http://schemas.microsoft.com/office/powerpoint/2010/main" val="243621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Yield Farming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4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BEAF-155C-624C-B734-BF5EF1D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Yield Farming Customer Journey Outline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8E0DE-9619-9D44-B54A-59A941A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35C190-45C7-B74C-87FD-1548E57F2162}"/>
              </a:ext>
            </a:extLst>
          </p:cNvPr>
          <p:cNvSpPr/>
          <p:nvPr/>
        </p:nvSpPr>
        <p:spPr>
          <a:xfrm>
            <a:off x="626185" y="962627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Domestic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6D7F9C-E192-9E42-B8FF-BF4BD360C787}"/>
              </a:ext>
            </a:extLst>
          </p:cNvPr>
          <p:cNvSpPr/>
          <p:nvPr/>
        </p:nvSpPr>
        <p:spPr>
          <a:xfrm>
            <a:off x="626185" y="3101134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Overseas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7E3A8A-329C-3740-AFD4-71765A738121}"/>
              </a:ext>
            </a:extLst>
          </p:cNvPr>
          <p:cNvSpPr/>
          <p:nvPr/>
        </p:nvSpPr>
        <p:spPr>
          <a:xfrm>
            <a:off x="626185" y="5307150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E92ABF-C934-5842-95A2-1C7A5459905D}"/>
              </a:ext>
            </a:extLst>
          </p:cNvPr>
          <p:cNvSpPr/>
          <p:nvPr/>
        </p:nvSpPr>
        <p:spPr>
          <a:xfrm>
            <a:off x="2519844" y="962627"/>
            <a:ext cx="9082312" cy="539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DEX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29B592-D4A6-C941-B6B3-C72C1547640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30141" y="2011825"/>
            <a:ext cx="0" cy="10893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228DA6-EF3F-B645-AF8E-0C1B12691E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30141" y="4150332"/>
            <a:ext cx="0" cy="115681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ECFBF8-06B8-4241-9F84-836196B3B63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34097" y="5831749"/>
            <a:ext cx="68574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図 63">
            <a:extLst>
              <a:ext uri="{FF2B5EF4-FFF2-40B4-BE49-F238E27FC236}">
                <a16:creationId xmlns:a16="http://schemas.microsoft.com/office/drawing/2014/main" id="{8DD354D6-6878-C84F-9186-CB055F8A7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44" t="-16404" r="-5113" b="-9868"/>
          <a:stretch/>
        </p:blipFill>
        <p:spPr>
          <a:xfrm>
            <a:off x="5638876" y="1022895"/>
            <a:ext cx="1167897" cy="36616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7" name="フッター プレースホルダー 66">
            <a:extLst>
              <a:ext uri="{FF2B5EF4-FFF2-40B4-BE49-F238E27FC236}">
                <a16:creationId xmlns:a16="http://schemas.microsoft.com/office/drawing/2014/main" id="{F8020629-7124-4748-96D7-83BD141C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09A7532-8225-6F4D-97C3-9395D8120566}"/>
              </a:ext>
            </a:extLst>
          </p:cNvPr>
          <p:cNvSpPr/>
          <p:nvPr/>
        </p:nvSpPr>
        <p:spPr>
          <a:xfrm>
            <a:off x="2708222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ACA51E-BB1E-F845-9A78-64493E706678}"/>
              </a:ext>
            </a:extLst>
          </p:cNvPr>
          <p:cNvSpPr/>
          <p:nvPr/>
        </p:nvSpPr>
        <p:spPr>
          <a:xfrm>
            <a:off x="2888844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050">
                <a:solidFill>
                  <a:schemeClr val="tx1"/>
                </a:solidFill>
              </a:rPr>
              <a:t>(Orderbooks)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21A7FC7-4644-0041-8537-287D568E6806}"/>
              </a:ext>
            </a:extLst>
          </p:cNvPr>
          <p:cNvSpPr/>
          <p:nvPr/>
        </p:nvSpPr>
        <p:spPr>
          <a:xfrm>
            <a:off x="2888844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Swap</a:t>
            </a:r>
          </a:p>
          <a:p>
            <a:pPr algn="ctr"/>
            <a:r>
              <a:rPr kumimoji="1" lang="en-US" altLang="ja-JP" sz="1050">
                <a:solidFill>
                  <a:schemeClr val="tx1"/>
                </a:solidFill>
              </a:rPr>
              <a:t>(AMM)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20DF60B-8BAA-D747-842E-E2BE44514F59}"/>
              </a:ext>
            </a:extLst>
          </p:cNvPr>
          <p:cNvSpPr/>
          <p:nvPr/>
        </p:nvSpPr>
        <p:spPr>
          <a:xfrm>
            <a:off x="4774793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60CCDCA-9F78-B043-A2E3-9C187C59B6C6}"/>
              </a:ext>
            </a:extLst>
          </p:cNvPr>
          <p:cNvSpPr/>
          <p:nvPr/>
        </p:nvSpPr>
        <p:spPr>
          <a:xfrm>
            <a:off x="4955415" y="1916287"/>
            <a:ext cx="1207912" cy="3654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A0F1F0C-574F-074E-BCD9-965557BC9901}"/>
              </a:ext>
            </a:extLst>
          </p:cNvPr>
          <p:cNvSpPr/>
          <p:nvPr/>
        </p:nvSpPr>
        <p:spPr>
          <a:xfrm>
            <a:off x="6841364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Earn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638C446-D483-344C-A0B8-81F22864A4DE}"/>
              </a:ext>
            </a:extLst>
          </p:cNvPr>
          <p:cNvSpPr/>
          <p:nvPr/>
        </p:nvSpPr>
        <p:spPr>
          <a:xfrm>
            <a:off x="7021986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Pools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00F69C9-957F-7E40-8065-EB4E6B693A8B}"/>
              </a:ext>
            </a:extLst>
          </p:cNvPr>
          <p:cNvSpPr/>
          <p:nvPr/>
        </p:nvSpPr>
        <p:spPr>
          <a:xfrm>
            <a:off x="7021986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Farms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6C51F13A-A113-C747-99F3-7330C40D3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46" y="2695780"/>
            <a:ext cx="332085" cy="292234"/>
          </a:xfrm>
          <a:prstGeom prst="rect">
            <a:avLst/>
          </a:prstGeom>
        </p:spPr>
      </p:pic>
      <p:pic>
        <p:nvPicPr>
          <p:cNvPr id="125" name="Picture 6">
            <a:extLst>
              <a:ext uri="{FF2B5EF4-FFF2-40B4-BE49-F238E27FC236}">
                <a16:creationId xmlns:a16="http://schemas.microsoft.com/office/drawing/2014/main" id="{6AB142C0-F0BC-8C48-BFAC-72E7824C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2404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7283867-D5C2-B040-B172-C94F24B58617}"/>
              </a:ext>
            </a:extLst>
          </p:cNvPr>
          <p:cNvCxnSpPr>
            <a:cxnSpLocks/>
            <a:stCxn id="84" idx="3"/>
            <a:endCxn id="120" idx="1"/>
          </p:cNvCxnSpPr>
          <p:nvPr/>
        </p:nvCxnSpPr>
        <p:spPr>
          <a:xfrm>
            <a:off x="6313609" y="3646683"/>
            <a:ext cx="52775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865390E-1B2D-B44D-B8E1-C4440FAF27B2}"/>
              </a:ext>
            </a:extLst>
          </p:cNvPr>
          <p:cNvSpPr txBox="1"/>
          <p:nvPr/>
        </p:nvSpPr>
        <p:spPr>
          <a:xfrm>
            <a:off x="6841364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Earn Tokens</a:t>
            </a:r>
            <a:endParaRPr kumimoji="1" lang="ja-JP" altLang="en-US" sz="1200"/>
          </a:p>
        </p:txBody>
      </p:sp>
      <p:pic>
        <p:nvPicPr>
          <p:cNvPr id="135" name="Picture 6">
            <a:extLst>
              <a:ext uri="{FF2B5EF4-FFF2-40B4-BE49-F238E27FC236}">
                <a16:creationId xmlns:a16="http://schemas.microsoft.com/office/drawing/2014/main" id="{EDD33CCC-4A71-A347-A08A-B74D656A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9128" y="454285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537C217-2794-4744-81F8-20DDFBD56C3E}"/>
              </a:ext>
            </a:extLst>
          </p:cNvPr>
          <p:cNvSpPr/>
          <p:nvPr/>
        </p:nvSpPr>
        <p:spPr>
          <a:xfrm>
            <a:off x="8907935" y="1569905"/>
            <a:ext cx="1538816" cy="415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Specials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912AA90-CD85-E448-ADCE-4EE36716544E}"/>
              </a:ext>
            </a:extLst>
          </p:cNvPr>
          <p:cNvSpPr/>
          <p:nvPr/>
        </p:nvSpPr>
        <p:spPr>
          <a:xfrm>
            <a:off x="9088557" y="1863417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Staking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1197594-AE91-EE44-A876-55DB86C4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119" y="2138201"/>
            <a:ext cx="844995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B03190B-C2EC-4142-907A-09AAF754C641}"/>
              </a:ext>
            </a:extLst>
          </p:cNvPr>
          <p:cNvSpPr txBox="1"/>
          <p:nvPr/>
        </p:nvSpPr>
        <p:spPr>
          <a:xfrm>
            <a:off x="9088557" y="2591819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Mint</a:t>
            </a:r>
          </a:p>
          <a:p>
            <a:pPr algn="ctr"/>
            <a:r>
              <a:rPr kumimoji="1" lang="en-US" altLang="ja-JP" sz="1200"/>
              <a:t>Special NFTs</a:t>
            </a:r>
            <a:endParaRPr kumimoji="1" lang="ja-JP" altLang="en-US" sz="1200"/>
          </a:p>
        </p:txBody>
      </p:sp>
      <p:pic>
        <p:nvPicPr>
          <p:cNvPr id="145" name="Picture 6">
            <a:extLst>
              <a:ext uri="{FF2B5EF4-FFF2-40B4-BE49-F238E27FC236}">
                <a16:creationId xmlns:a16="http://schemas.microsoft.com/office/drawing/2014/main" id="{1B34EAEB-B7B4-A747-8541-ED2CFACC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8544" y="1897037"/>
            <a:ext cx="279251" cy="27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463BBC1-1193-C64F-A714-112CD78FD18F}"/>
              </a:ext>
            </a:extLst>
          </p:cNvPr>
          <p:cNvSpPr/>
          <p:nvPr/>
        </p:nvSpPr>
        <p:spPr>
          <a:xfrm>
            <a:off x="9088557" y="3129373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err="1">
                <a:solidFill>
                  <a:schemeClr val="tx1"/>
                </a:solidFill>
              </a:rPr>
              <a:t>AcceleRaytor</a:t>
            </a:r>
            <a:endParaRPr kumimoji="1" lang="en-US" altLang="ja-JP" sz="1400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23FED771-103B-5940-A514-680D8FD6F013}"/>
              </a:ext>
            </a:extLst>
          </p:cNvPr>
          <p:cNvSpPr txBox="1"/>
          <p:nvPr/>
        </p:nvSpPr>
        <p:spPr>
          <a:xfrm>
            <a:off x="9088557" y="3857775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IDO</a:t>
            </a:r>
            <a:endParaRPr kumimoji="1" lang="ja-JP" altLang="en-US" sz="1200"/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DA495528-6367-2F43-8173-7E8B68E670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9451" y="1615448"/>
            <a:ext cx="224200" cy="19729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8D6287-B311-4943-A601-9227BD33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2868" y="3423161"/>
            <a:ext cx="855666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9981F2C-92BE-2A40-A5C3-4308F71F167C}"/>
              </a:ext>
            </a:extLst>
          </p:cNvPr>
          <p:cNvSpPr/>
          <p:nvPr/>
        </p:nvSpPr>
        <p:spPr>
          <a:xfrm>
            <a:off x="9088557" y="4395329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err="1">
                <a:solidFill>
                  <a:schemeClr val="tx1"/>
                </a:solidFill>
              </a:rPr>
              <a:t>DropZone</a:t>
            </a:r>
            <a:endParaRPr kumimoji="1" lang="en-US" altLang="ja-JP" sz="140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80C2993-127F-1D46-AB93-F20439BB520C}"/>
              </a:ext>
            </a:extLst>
          </p:cNvPr>
          <p:cNvSpPr txBox="1"/>
          <p:nvPr/>
        </p:nvSpPr>
        <p:spPr>
          <a:xfrm>
            <a:off x="9088557" y="5123731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Lottery</a:t>
            </a:r>
            <a:endParaRPr kumimoji="1" lang="ja-JP" altLang="en-US" sz="120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098999D1-9761-8B45-B7EE-ADDB43E3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8612" y="4697056"/>
            <a:ext cx="84403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658E1C34-F625-8541-9F68-BEC2356924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4625737"/>
            <a:ext cx="332085" cy="292234"/>
          </a:xfrm>
          <a:prstGeom prst="rect">
            <a:avLst/>
          </a:prstGeom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id="{3B853947-A823-9F40-A319-161A502C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458226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9F8632A-03BF-FF41-9C8E-740D4824D821}"/>
              </a:ext>
            </a:extLst>
          </p:cNvPr>
          <p:cNvSpPr txBox="1"/>
          <p:nvPr/>
        </p:nvSpPr>
        <p:spPr>
          <a:xfrm>
            <a:off x="2708222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Exchange</a:t>
            </a:r>
          </a:p>
          <a:p>
            <a:pPr algn="ctr"/>
            <a:r>
              <a:rPr kumimoji="1" lang="en-US" altLang="ja-JP" sz="1200"/>
              <a:t>SOL to RAY Token</a:t>
            </a:r>
            <a:endParaRPr kumimoji="1" lang="ja-JP" altLang="en-US" sz="120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807FC1A-32C0-6E4E-9015-6F633FD60214}"/>
              </a:ext>
            </a:extLst>
          </p:cNvPr>
          <p:cNvCxnSpPr>
            <a:cxnSpLocks/>
          </p:cNvCxnSpPr>
          <p:nvPr/>
        </p:nvCxnSpPr>
        <p:spPr>
          <a:xfrm>
            <a:off x="3332639" y="4775900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F1E08728-0624-1944-B41F-D163F469D5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365" y="3580436"/>
            <a:ext cx="332085" cy="292234"/>
          </a:xfrm>
          <a:prstGeom prst="rect">
            <a:avLst/>
          </a:prstGeom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67E1965B-2355-844F-BE2D-2A4D0893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742" y="3536960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79EA391-C865-0047-98B2-6535B5ECD3F2}"/>
              </a:ext>
            </a:extLst>
          </p:cNvPr>
          <p:cNvSpPr txBox="1"/>
          <p:nvPr/>
        </p:nvSpPr>
        <p:spPr>
          <a:xfrm>
            <a:off x="4774793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Add Liquidity</a:t>
            </a:r>
          </a:p>
          <a:p>
            <a:pPr algn="ctr"/>
            <a:r>
              <a:rPr kumimoji="1" lang="en-US" altLang="ja-JP" sz="1200"/>
              <a:t>(Get LP Token)</a:t>
            </a:r>
            <a:endParaRPr kumimoji="1" lang="ja-JP" altLang="en-US" sz="12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C7BC168-AD3E-0F4B-B6FA-33BABB817F12}"/>
              </a:ext>
            </a:extLst>
          </p:cNvPr>
          <p:cNvSpPr txBox="1"/>
          <p:nvPr/>
        </p:nvSpPr>
        <p:spPr>
          <a:xfrm>
            <a:off x="5364989" y="3526940"/>
            <a:ext cx="343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+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0341050-35EB-5547-B99E-CCED8340E7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2695780"/>
            <a:ext cx="332085" cy="292234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08882B1-DABA-9541-ACFE-EB6930276209}"/>
              </a:ext>
            </a:extLst>
          </p:cNvPr>
          <p:cNvCxnSpPr>
            <a:cxnSpLocks/>
          </p:cNvCxnSpPr>
          <p:nvPr/>
        </p:nvCxnSpPr>
        <p:spPr>
          <a:xfrm>
            <a:off x="3332639" y="2845943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0BCE2C-9E0C-ED4C-865E-63F3724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8138595-026A-A74E-AE1D-B16FE72FFCA9}"/>
              </a:ext>
            </a:extLst>
          </p:cNvPr>
          <p:cNvSpPr txBox="1"/>
          <p:nvPr/>
        </p:nvSpPr>
        <p:spPr>
          <a:xfrm>
            <a:off x="8907935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Get Specials</a:t>
            </a:r>
            <a:endParaRPr kumimoji="1" lang="ja-JP" altLang="en-US" sz="1200"/>
          </a:p>
        </p:txBody>
      </p:sp>
      <p:pic>
        <p:nvPicPr>
          <p:cNvPr id="182" name="図 181">
            <a:extLst>
              <a:ext uri="{FF2B5EF4-FFF2-40B4-BE49-F238E27FC236}">
                <a16:creationId xmlns:a16="http://schemas.microsoft.com/office/drawing/2014/main" id="{3A1D6739-223A-2649-AB50-8F29748291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729116" y="5686134"/>
            <a:ext cx="1002048" cy="292234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762ED73E-C648-E441-A961-F965FB85A37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17" y="1485463"/>
            <a:ext cx="1002047" cy="18219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9E6ADBB4-F681-2641-8AF1-39092222F15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42" y="1691457"/>
            <a:ext cx="145793" cy="231944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CBDD11A5-2E01-184D-BD1E-A463CF0970BD}"/>
              </a:ext>
            </a:extLst>
          </p:cNvPr>
          <p:cNvCxnSpPr>
            <a:cxnSpLocks/>
          </p:cNvCxnSpPr>
          <p:nvPr/>
        </p:nvCxnSpPr>
        <p:spPr>
          <a:xfrm>
            <a:off x="8368186" y="2569613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A76DD16-E186-9446-80E0-5BB3F6A9B137}"/>
              </a:ext>
            </a:extLst>
          </p:cNvPr>
          <p:cNvCxnSpPr>
            <a:cxnSpLocks/>
          </p:cNvCxnSpPr>
          <p:nvPr/>
        </p:nvCxnSpPr>
        <p:spPr>
          <a:xfrm>
            <a:off x="8368186" y="3722752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767F71C-CF7E-E240-91B1-EA42C73638C7}"/>
              </a:ext>
            </a:extLst>
          </p:cNvPr>
          <p:cNvCxnSpPr>
            <a:cxnSpLocks/>
          </p:cNvCxnSpPr>
          <p:nvPr/>
        </p:nvCxnSpPr>
        <p:spPr>
          <a:xfrm>
            <a:off x="8368186" y="4995888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15BAE63-5D5E-1D4C-A4D5-19E24FED3BE5}"/>
              </a:ext>
            </a:extLst>
          </p:cNvPr>
          <p:cNvCxnSpPr>
            <a:cxnSpLocks/>
          </p:cNvCxnSpPr>
          <p:nvPr/>
        </p:nvCxnSpPr>
        <p:spPr>
          <a:xfrm>
            <a:off x="4247742" y="2569613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082856E2-6C30-1043-A4D5-78C4C83662D2}"/>
              </a:ext>
            </a:extLst>
          </p:cNvPr>
          <p:cNvCxnSpPr>
            <a:cxnSpLocks/>
          </p:cNvCxnSpPr>
          <p:nvPr/>
        </p:nvCxnSpPr>
        <p:spPr>
          <a:xfrm>
            <a:off x="4247742" y="4995888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7F7B146-662A-A948-A91C-1C904DCD34F5}"/>
              </a:ext>
            </a:extLst>
          </p:cNvPr>
          <p:cNvSpPr txBox="1"/>
          <p:nvPr/>
        </p:nvSpPr>
        <p:spPr>
          <a:xfrm>
            <a:off x="7021936" y="3334397"/>
            <a:ext cx="1207912" cy="29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Earn Tokens</a:t>
            </a:r>
            <a:endParaRPr kumimoji="1" lang="ja-JP" altLang="en-US" sz="12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8157A915-702C-FE4A-8838-E36EEF6EA2D2}"/>
              </a:ext>
            </a:extLst>
          </p:cNvPr>
          <p:cNvSpPr txBox="1"/>
          <p:nvPr/>
        </p:nvSpPr>
        <p:spPr>
          <a:xfrm>
            <a:off x="7021936" y="5123731"/>
            <a:ext cx="1207912" cy="4404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Earn</a:t>
            </a:r>
          </a:p>
          <a:p>
            <a:pPr algn="ctr"/>
            <a:r>
              <a:rPr kumimoji="1" lang="en-US" altLang="ja-JP" sz="1200"/>
              <a:t>Governance</a:t>
            </a:r>
            <a:r>
              <a:rPr kumimoji="1" lang="ja-JP" altLang="en-US" sz="1200"/>
              <a:t> </a:t>
            </a:r>
            <a:r>
              <a:rPr kumimoji="1" lang="en-US" altLang="ja-JP" sz="1200"/>
              <a:t>Token</a:t>
            </a:r>
            <a:endParaRPr kumimoji="1" lang="ja-JP" altLang="en-US" sz="1200"/>
          </a:p>
        </p:txBody>
      </p:sp>
      <p:pic>
        <p:nvPicPr>
          <p:cNvPr id="205" name="Picture 6">
            <a:extLst>
              <a:ext uri="{FF2B5EF4-FFF2-40B4-BE49-F238E27FC236}">
                <a16:creationId xmlns:a16="http://schemas.microsoft.com/office/drawing/2014/main" id="{F2789A5E-1A68-F14F-9437-50B4C85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3825" y="605326"/>
            <a:ext cx="223732" cy="2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86F80B9-F0DD-8B42-A023-5393965C18E6}"/>
              </a:ext>
            </a:extLst>
          </p:cNvPr>
          <p:cNvSpPr txBox="1"/>
          <p:nvPr/>
        </p:nvSpPr>
        <p:spPr>
          <a:xfrm>
            <a:off x="10207557" y="595169"/>
            <a:ext cx="1535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RAY, Governance Token</a:t>
            </a:r>
            <a:endParaRPr kumimoji="1" lang="ja-JP" altLang="en-US" sz="1050"/>
          </a:p>
        </p:txBody>
      </p:sp>
      <p:pic>
        <p:nvPicPr>
          <p:cNvPr id="196" name="図 195">
            <a:extLst>
              <a:ext uri="{FF2B5EF4-FFF2-40B4-BE49-F238E27FC236}">
                <a16:creationId xmlns:a16="http://schemas.microsoft.com/office/drawing/2014/main" id="{3056E2C0-D54D-C342-8F6F-DA97C0B1DAD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51" y="3573124"/>
            <a:ext cx="890177" cy="296726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2F4BAA98-98DA-294B-B780-F13219007C94}"/>
              </a:ext>
            </a:extLst>
          </p:cNvPr>
          <p:cNvSpPr txBox="1"/>
          <p:nvPr/>
        </p:nvSpPr>
        <p:spPr>
          <a:xfrm>
            <a:off x="1305792" y="2431113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ETH</a:t>
            </a:r>
            <a:endParaRPr kumimoji="1" lang="ja-JP" altLang="en-US" sz="120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6BD4541-44F3-3E45-9C5A-B151CBEBFA64}"/>
              </a:ext>
            </a:extLst>
          </p:cNvPr>
          <p:cNvSpPr txBox="1"/>
          <p:nvPr/>
        </p:nvSpPr>
        <p:spPr>
          <a:xfrm>
            <a:off x="1305792" y="4617481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SOL</a:t>
            </a:r>
            <a:endParaRPr kumimoji="1" lang="ja-JP" altLang="en-US" sz="1200"/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49148B6B-CCA0-6F49-98AF-77BC687FE056}"/>
              </a:ext>
            </a:extLst>
          </p:cNvPr>
          <p:cNvGrpSpPr/>
          <p:nvPr/>
        </p:nvGrpSpPr>
        <p:grpSpPr>
          <a:xfrm>
            <a:off x="1005646" y="3872670"/>
            <a:ext cx="535819" cy="222284"/>
            <a:chOff x="-395916" y="4553616"/>
            <a:chExt cx="939347" cy="389687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9A83B746-E119-3B4C-BEF4-B7EB6AF2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346" y="4609864"/>
              <a:ext cx="332085" cy="292234"/>
            </a:xfrm>
            <a:prstGeom prst="rect">
              <a:avLst/>
            </a:prstGeom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7454B2C-4D65-4A4E-A0E6-C43C8C8B2A7D}"/>
                </a:ext>
              </a:extLst>
            </p:cNvPr>
            <p:cNvCxnSpPr>
              <a:cxnSpLocks/>
            </p:cNvCxnSpPr>
            <p:nvPr/>
          </p:nvCxnSpPr>
          <p:spPr>
            <a:xfrm>
              <a:off x="-103388" y="4760027"/>
              <a:ext cx="2645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" name="図 193">
              <a:extLst>
                <a:ext uri="{FF2B5EF4-FFF2-40B4-BE49-F238E27FC236}">
                  <a16:creationId xmlns:a16="http://schemas.microsoft.com/office/drawing/2014/main" id="{ABCFCC73-E3B1-D847-9A64-E054973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95916" y="4553616"/>
              <a:ext cx="244946" cy="389687"/>
            </a:xfrm>
            <a:prstGeom prst="rect">
              <a:avLst/>
            </a:prstGeom>
          </p:spPr>
        </p:pic>
      </p:grpSp>
      <p:pic>
        <p:nvPicPr>
          <p:cNvPr id="214" name="図 213">
            <a:extLst>
              <a:ext uri="{FF2B5EF4-FFF2-40B4-BE49-F238E27FC236}">
                <a16:creationId xmlns:a16="http://schemas.microsoft.com/office/drawing/2014/main" id="{A82A57B6-8D18-334D-A555-8C124ABDB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918" y="5348826"/>
            <a:ext cx="224200" cy="1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B9C222C-C515-D84E-828C-28DA7E7A578F}"/>
              </a:ext>
            </a:extLst>
          </p:cNvPr>
          <p:cNvSpPr/>
          <p:nvPr/>
        </p:nvSpPr>
        <p:spPr>
          <a:xfrm>
            <a:off x="26643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Web3.0 Team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F98FBF3-F682-DC42-A30E-01295992F413}"/>
              </a:ext>
            </a:extLst>
          </p:cNvPr>
          <p:cNvSpPr/>
          <p:nvPr/>
        </p:nvSpPr>
        <p:spPr>
          <a:xfrm>
            <a:off x="3093157" y="3429000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AMM (</a:t>
            </a:r>
            <a:r>
              <a:rPr kumimoji="1" lang="en-US" altLang="ja-JP" sz="1400" err="1">
                <a:solidFill>
                  <a:schemeClr val="tx1"/>
                </a:solidFill>
              </a:rPr>
              <a:t>Raydium</a:t>
            </a:r>
            <a:r>
              <a:rPr kumimoji="1" lang="en-US" altLang="ja-JP" sz="1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25E808-40E1-3146-817B-A2C8E62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Token to Market - Outline Figure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D40248-A2B8-4A42-90A7-641A3EA8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6F8565-CD4E-1C4E-8C62-ADBFEF6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8ED6CC-4ACA-8840-AD57-7A58F2CA6D83}"/>
              </a:ext>
            </a:extLst>
          </p:cNvPr>
          <p:cNvSpPr/>
          <p:nvPr/>
        </p:nvSpPr>
        <p:spPr>
          <a:xfrm>
            <a:off x="3093157" y="1106746"/>
            <a:ext cx="6095296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Orderbooks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9BD3F-E2E6-1042-84E7-5B277E9E5434}"/>
              </a:ext>
            </a:extLst>
          </p:cNvPr>
          <p:cNvSpPr/>
          <p:nvPr/>
        </p:nvSpPr>
        <p:spPr>
          <a:xfrm>
            <a:off x="7830259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en-US" altLang="ja-JP" sz="140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CB3C3-1B57-EA40-B5C5-B08DC46C568A}"/>
              </a:ext>
            </a:extLst>
          </p:cNvPr>
          <p:cNvSpPr/>
          <p:nvPr/>
        </p:nvSpPr>
        <p:spPr>
          <a:xfrm>
            <a:off x="7830259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732FD2C-07E6-BF4C-890E-C7022175F6C2}"/>
              </a:ext>
            </a:extLst>
          </p:cNvPr>
          <p:cNvSpPr/>
          <p:nvPr/>
        </p:nvSpPr>
        <p:spPr>
          <a:xfrm>
            <a:off x="5537026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Serum Market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FF9EF8B-49E8-A542-859D-0BF4C801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2" y="2137543"/>
            <a:ext cx="457200" cy="4572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7AA52E3-D74C-8848-92C5-7EA3DB3B5D31}"/>
              </a:ext>
            </a:extLst>
          </p:cNvPr>
          <p:cNvSpPr/>
          <p:nvPr/>
        </p:nvSpPr>
        <p:spPr>
          <a:xfrm>
            <a:off x="5537026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Pools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EDF39D3-E9B4-9D48-9B62-FAE37B31FD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065" y="4337771"/>
            <a:ext cx="918635" cy="62518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7AF5CDD-2F39-6A44-8479-F981D796704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102" y="1979582"/>
            <a:ext cx="936598" cy="70331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06DC53B-8031-8A4C-885E-5C70AA5DB4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968" y="4337771"/>
            <a:ext cx="955093" cy="625182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69E1753-CE71-E249-ABF8-2DF330920365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6744938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0C327D2-7E43-D24C-92B6-8F23987C0238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6744938" y="4614268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A5CDA36A-F891-DD4B-9094-5475D1C50CC0}"/>
              </a:ext>
            </a:extLst>
          </p:cNvPr>
          <p:cNvSpPr/>
          <p:nvPr/>
        </p:nvSpPr>
        <p:spPr>
          <a:xfrm>
            <a:off x="920468" y="2116017"/>
            <a:ext cx="478726" cy="478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Token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A6CD3A-CEEF-404C-A6EF-8926427B07E2}"/>
              </a:ext>
            </a:extLst>
          </p:cNvPr>
          <p:cNvSpPr txBox="1"/>
          <p:nvPr/>
        </p:nvSpPr>
        <p:spPr>
          <a:xfrm>
            <a:off x="6867878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List?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1628CE-084D-AD4C-BAFF-89FEC9380A02}"/>
              </a:ext>
            </a:extLst>
          </p:cNvPr>
          <p:cNvSpPr txBox="1"/>
          <p:nvPr/>
        </p:nvSpPr>
        <p:spPr>
          <a:xfrm>
            <a:off x="6867878" y="4263076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List?</a:t>
            </a:r>
            <a:endParaRPr kumimoji="1" lang="ja-JP" altLang="en-US" sz="12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A45D259-50EE-EF4E-95F3-B8790743D944}"/>
              </a:ext>
            </a:extLst>
          </p:cNvPr>
          <p:cNvGrpSpPr/>
          <p:nvPr/>
        </p:nvGrpSpPr>
        <p:grpSpPr>
          <a:xfrm>
            <a:off x="985811" y="3429000"/>
            <a:ext cx="348041" cy="450054"/>
            <a:chOff x="490159" y="2239964"/>
            <a:chExt cx="348041" cy="450054"/>
          </a:xfrm>
        </p:grpSpPr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C9B29549-6E11-1346-814A-DFEE5214FF0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2751D31A-9E90-3C4F-B464-B27A52D5F926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Manager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50B8AEC-DA08-D349-82BA-8C4622F529F9}"/>
              </a:ext>
            </a:extLst>
          </p:cNvPr>
          <p:cNvSpPr/>
          <p:nvPr/>
        </p:nvSpPr>
        <p:spPr>
          <a:xfrm>
            <a:off x="3243793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Market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en-US" altLang="ja-JP" sz="140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7D56CC4-3F16-7149-915B-C7DD6371A178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4451705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B3E406-E991-5842-A755-93388138736E}"/>
              </a:ext>
            </a:extLst>
          </p:cNvPr>
          <p:cNvSpPr txBox="1"/>
          <p:nvPr/>
        </p:nvSpPr>
        <p:spPr>
          <a:xfrm>
            <a:off x="4578207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Submit?</a:t>
            </a:r>
            <a:endParaRPr kumimoji="1" lang="ja-JP" altLang="en-US" sz="120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6DF255D-3782-5B45-A020-90C81B4E680C}"/>
              </a:ext>
            </a:extLst>
          </p:cNvPr>
          <p:cNvCxnSpPr>
            <a:cxnSpLocks/>
          </p:cNvCxnSpPr>
          <p:nvPr/>
        </p:nvCxnSpPr>
        <p:spPr>
          <a:xfrm>
            <a:off x="2158472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335FB9A-5622-1445-B6BF-E15519BB045D}"/>
              </a:ext>
            </a:extLst>
          </p:cNvPr>
          <p:cNvSpPr txBox="1"/>
          <p:nvPr/>
        </p:nvSpPr>
        <p:spPr>
          <a:xfrm>
            <a:off x="2182134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Submit?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C0FC20-02CA-2E4D-AD60-E82E753DB0E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159831" y="2594743"/>
            <a:ext cx="0" cy="8342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9237E-CEEF-8A4D-9999-714B6FDE45DC}"/>
              </a:ext>
            </a:extLst>
          </p:cNvPr>
          <p:cNvSpPr txBox="1"/>
          <p:nvPr/>
        </p:nvSpPr>
        <p:spPr>
          <a:xfrm>
            <a:off x="1159831" y="2732656"/>
            <a:ext cx="8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Create</a:t>
            </a:r>
          </a:p>
          <a:p>
            <a:pPr algn="ctr"/>
            <a:r>
              <a:rPr kumimoji="1" lang="en-US" altLang="ja-JP" sz="1200"/>
              <a:t>Token</a:t>
            </a:r>
            <a:endParaRPr kumimoji="1" lang="ja-JP" altLang="en-US" sz="120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530721-BD2F-524E-B9B8-B809914097D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152680" y="4614268"/>
            <a:ext cx="338434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40570BC-2C4D-564A-8230-9A2FC002DC3C}"/>
              </a:ext>
            </a:extLst>
          </p:cNvPr>
          <p:cNvSpPr txBox="1"/>
          <p:nvPr/>
        </p:nvSpPr>
        <p:spPr>
          <a:xfrm>
            <a:off x="2152680" y="4263077"/>
            <a:ext cx="940477" cy="3031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Add to Pool?</a:t>
            </a:r>
            <a:endParaRPr kumimoji="1" lang="ja-JP" altLang="en-US" sz="120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4DAC1BD-A8D9-D244-87AF-1FE4D77AAB9F}"/>
              </a:ext>
            </a:extLst>
          </p:cNvPr>
          <p:cNvSpPr/>
          <p:nvPr/>
        </p:nvSpPr>
        <p:spPr>
          <a:xfrm>
            <a:off x="1007695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Consumers</a:t>
            </a: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C7939F2-62A8-F64F-A5CF-79BF002C33ED}"/>
              </a:ext>
            </a:extLst>
          </p:cNvPr>
          <p:cNvGrpSpPr/>
          <p:nvPr/>
        </p:nvGrpSpPr>
        <p:grpSpPr>
          <a:xfrm>
            <a:off x="10896777" y="4425335"/>
            <a:ext cx="348041" cy="450054"/>
            <a:chOff x="490159" y="2239964"/>
            <a:chExt cx="348041" cy="450054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11773EA-8D0B-034E-BE85-169CFFD34D2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三角形 84">
              <a:extLst>
                <a:ext uri="{FF2B5EF4-FFF2-40B4-BE49-F238E27FC236}">
                  <a16:creationId xmlns:a16="http://schemas.microsoft.com/office/drawing/2014/main" id="{9B3EC124-4857-114A-8A62-364F80F45630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 B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8DD629-4989-864B-B2C9-990ECA829B5A}"/>
              </a:ext>
            </a:extLst>
          </p:cNvPr>
          <p:cNvGrpSpPr/>
          <p:nvPr/>
        </p:nvGrpSpPr>
        <p:grpSpPr>
          <a:xfrm>
            <a:off x="10896777" y="2110849"/>
            <a:ext cx="348041" cy="450054"/>
            <a:chOff x="490159" y="2239964"/>
            <a:chExt cx="348041" cy="450054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C4FCAE79-D8C7-5749-8D24-5D6E69E5972D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0D8547FA-BEF1-9740-AF01-FBA870FFE9EF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 A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FF48079-32CF-9E4A-8E02-ABF451B7E6F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038171" y="23080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4046930-38CD-384D-B33B-E657EFFF319B}"/>
              </a:ext>
            </a:extLst>
          </p:cNvPr>
          <p:cNvSpPr txBox="1"/>
          <p:nvPr/>
        </p:nvSpPr>
        <p:spPr>
          <a:xfrm>
            <a:off x="9215910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Trade</a:t>
            </a:r>
            <a:endParaRPr kumimoji="1" lang="ja-JP" altLang="en-US" sz="120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BB37405-1FD5-284A-BDE7-D8F9891669A3}"/>
              </a:ext>
            </a:extLst>
          </p:cNvPr>
          <p:cNvCxnSpPr>
            <a:cxnSpLocks/>
          </p:cNvCxnSpPr>
          <p:nvPr/>
        </p:nvCxnSpPr>
        <p:spPr>
          <a:xfrm flipH="1">
            <a:off x="9038171" y="46448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4B23B8D-03A1-4741-BB71-643357AB10E3}"/>
              </a:ext>
            </a:extLst>
          </p:cNvPr>
          <p:cNvSpPr txBox="1"/>
          <p:nvPr/>
        </p:nvSpPr>
        <p:spPr>
          <a:xfrm>
            <a:off x="9215910" y="42892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Exchange</a:t>
            </a:r>
            <a:endParaRPr kumimoji="1" lang="ja-JP" altLang="en-US" sz="12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C916F33-4E6F-4441-B30D-8435B3E37271}"/>
              </a:ext>
            </a:extLst>
          </p:cNvPr>
          <p:cNvSpPr txBox="1"/>
          <p:nvPr/>
        </p:nvSpPr>
        <p:spPr>
          <a:xfrm>
            <a:off x="266432" y="5962218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Reference: </a:t>
            </a:r>
            <a:r>
              <a:rPr kumimoji="1" lang="en-US" altLang="ja-JP" sz="1050">
                <a:hlinkClick r:id="rId7"/>
              </a:rPr>
              <a:t>Create and List a Solana Token in a UI with Zero Development in 5 Minutes</a:t>
            </a:r>
            <a:endParaRPr kumimoji="1" lang="ja-JP" altLang="en-US" sz="1050"/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5303BB5F-1BA0-DD4F-A513-75F2368C47E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251" y="2227101"/>
            <a:ext cx="957452" cy="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5DB2E-3BC4-CE4A-8A1B-DD078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How </a:t>
            </a:r>
            <a:r>
              <a:rPr lang="en-US" altLang="ja-JP" err="1"/>
              <a:t>Uniswap</a:t>
            </a:r>
            <a:r>
              <a:rPr lang="en-US" altLang="ja-JP"/>
              <a:t> V2 works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F94AA4-AB4E-324F-8027-9D29D92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705DBA-FF44-8F4E-990A-F906E11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85182-278E-EC43-B3F1-5216926592DF}"/>
              </a:ext>
            </a:extLst>
          </p:cNvPr>
          <p:cNvSpPr txBox="1"/>
          <p:nvPr/>
        </p:nvSpPr>
        <p:spPr>
          <a:xfrm>
            <a:off x="5576711" y="714905"/>
            <a:ext cx="6118578" cy="1633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"Anyone can become a liquidity provider (LP) for a pool by depositing an equivalent value of each underlying token in return for pool tokens. These tokens track pro-rata LP shares of the total reserves, and can be redeemed for the underlying assets at any time."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C0EDA6-91E1-AE43-99CC-7CDDCCED986F}"/>
              </a:ext>
            </a:extLst>
          </p:cNvPr>
          <p:cNvSpPr txBox="1"/>
          <p:nvPr/>
        </p:nvSpPr>
        <p:spPr>
          <a:xfrm>
            <a:off x="5576711" y="2428954"/>
            <a:ext cx="6118578" cy="1913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"Pairs act as automated market makers, standing ready to accept one token for the other as long as the “constant product” formula is preserved. This formula, most simply expressed as x * y = k, states that trades must not change the product (k) of a pair’s reserve balances (x and y). Because k remains unchanged from the reference frame of a trade, it is often referred to as the invariant. This formula has the desirable property that larger trades (relative to reserves) execute at exponentially worse rates than smaller ones.</a:t>
            </a:r>
          </a:p>
          <a:p>
            <a:r>
              <a:rPr lang="en-US" altLang="ja-JP" sz="1200"/>
              <a:t>In practice, </a:t>
            </a:r>
            <a:r>
              <a:rPr lang="en-US" altLang="ja-JP" sz="1200" err="1"/>
              <a:t>Uniswap</a:t>
            </a:r>
            <a:r>
              <a:rPr lang="en-US" altLang="ja-JP" sz="1200"/>
              <a:t> applies a 0.30% fee to trades, which is added to reserves. As a result, each trade actually increases k. This functions as a payout to LPs, which is realized when they burn their pool tokens to withdraw their portion of total reserves. In the future, this fee may be reduced to 0.25%, with the remaining 0.05% withheld as a protocol-wide charge."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2A80F-5E05-0F43-8FCD-5F39A752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714905"/>
            <a:ext cx="5064004" cy="16333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D6C070-9601-F74F-A766-D67B71AB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2428954"/>
            <a:ext cx="5069009" cy="1913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A832C1-0D02-FC4E-A428-5FBF0938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253" y="4423139"/>
            <a:ext cx="5074014" cy="20106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8F5FB8-241E-D44F-8EC5-A239493BCD65}"/>
              </a:ext>
            </a:extLst>
          </p:cNvPr>
          <p:cNvSpPr txBox="1"/>
          <p:nvPr/>
        </p:nvSpPr>
        <p:spPr>
          <a:xfrm>
            <a:off x="5576711" y="4423139"/>
            <a:ext cx="6118578" cy="2010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"Because the relative price of the two pair assets can only be changed through trading, divergences between the </a:t>
            </a:r>
            <a:r>
              <a:rPr lang="en-US" altLang="ja-JP" sz="1200" err="1"/>
              <a:t>Uniswap</a:t>
            </a:r>
            <a:r>
              <a:rPr lang="en-US" altLang="ja-JP" sz="1200"/>
              <a:t> price and external prices create arbitrage opportunities. This mechanism ensures that </a:t>
            </a:r>
            <a:r>
              <a:rPr lang="en-US" altLang="ja-JP" sz="1200" err="1"/>
              <a:t>Uniswap</a:t>
            </a:r>
            <a:r>
              <a:rPr lang="en-US" altLang="ja-JP" sz="1200"/>
              <a:t> prices always trend toward the market-clearing price."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7FAAB5-7062-4B4A-8E0D-1AF9E1FAABE8}"/>
              </a:ext>
            </a:extLst>
          </p:cNvPr>
          <p:cNvSpPr txBox="1"/>
          <p:nvPr/>
        </p:nvSpPr>
        <p:spPr>
          <a:xfrm>
            <a:off x="5576712" y="412947"/>
            <a:ext cx="6118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/>
              <a:t>Source: https://</a:t>
            </a:r>
            <a:r>
              <a:rPr lang="en-US" altLang="ja-JP" sz="1050" err="1"/>
              <a:t>docs.uniswap.org</a:t>
            </a:r>
            <a:r>
              <a:rPr lang="en-US" altLang="ja-JP" sz="1050"/>
              <a:t>/protocol/V2/concepts/protocol-overview/how-</a:t>
            </a:r>
            <a:r>
              <a:rPr lang="en-US" altLang="ja-JP" sz="1050" err="1"/>
              <a:t>uniswap</a:t>
            </a:r>
            <a:r>
              <a:rPr lang="en-US" altLang="ja-JP" sz="1050"/>
              <a:t>-works</a:t>
            </a:r>
          </a:p>
        </p:txBody>
      </p:sp>
    </p:spTree>
    <p:extLst>
      <p:ext uri="{BB962C8B-B14F-4D97-AF65-F5344CB8AC3E}">
        <p14:creationId xmlns:p14="http://schemas.microsoft.com/office/powerpoint/2010/main" val="232987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System Architectures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FE88-7019-4F43-8B30-C0AC0250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Production System Architecture</a:t>
            </a:r>
            <a:r>
              <a:rPr kumimoji="1" lang="ja-JP" altLang="en-US"/>
              <a:t> </a:t>
            </a:r>
            <a:r>
              <a:rPr kumimoji="1" lang="en-US" altLang="ja-JP"/>
              <a:t>Example</a:t>
            </a:r>
            <a:r>
              <a:rPr kumimoji="1" lang="ja-JP" altLang="en-US"/>
              <a:t> </a:t>
            </a:r>
            <a:r>
              <a:rPr kumimoji="1" lang="en-US" altLang="ja-JP"/>
              <a:t>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19304D-DB9E-0848-9482-0874A7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3E1F5-A2CC-E742-B513-66E69DC205B9}"/>
              </a:ext>
            </a:extLst>
          </p:cNvPr>
          <p:cNvGrpSpPr/>
          <p:nvPr/>
        </p:nvGrpSpPr>
        <p:grpSpPr>
          <a:xfrm>
            <a:off x="302728" y="2382838"/>
            <a:ext cx="348041" cy="450054"/>
            <a:chOff x="490159" y="2239964"/>
            <a:chExt cx="348041" cy="450054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7D0E64E-0144-454D-9AB4-39AC6F089A9A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258A3296-52CE-8D4B-93F1-9E487E22C304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C4A2B2-FD98-B84F-AAA2-85E37DFF32CC}"/>
              </a:ext>
            </a:extLst>
          </p:cNvPr>
          <p:cNvSpPr/>
          <p:nvPr/>
        </p:nvSpPr>
        <p:spPr>
          <a:xfrm>
            <a:off x="736600" y="2203682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Phantom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0E9CD14-2FB9-2748-8B4C-508B21636FDE}"/>
              </a:ext>
            </a:extLst>
          </p:cNvPr>
          <p:cNvGrpSpPr/>
          <p:nvPr/>
        </p:nvGrpSpPr>
        <p:grpSpPr>
          <a:xfrm>
            <a:off x="10808860" y="5769023"/>
            <a:ext cx="348041" cy="450054"/>
            <a:chOff x="490159" y="2239964"/>
            <a:chExt cx="348041" cy="45005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C9DC9F2C-3947-924A-8B0E-9DF60EE6293B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526B37ED-45DD-064F-BB18-00AC56B4CCA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Developer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20C55-8C20-894C-A1A4-37152A9A8B87}"/>
              </a:ext>
            </a:extLst>
          </p:cNvPr>
          <p:cNvSpPr/>
          <p:nvPr/>
        </p:nvSpPr>
        <p:spPr>
          <a:xfrm>
            <a:off x="8788758" y="2140999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Solana Cluster</a:t>
            </a:r>
          </a:p>
          <a:p>
            <a:r>
              <a:rPr kumimoji="1" lang="en-US" altLang="ja-JP" sz="1200" b="1">
                <a:solidFill>
                  <a:schemeClr val="tx1"/>
                </a:solidFill>
              </a:rPr>
              <a:t>(Blockchain)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Solana </a:t>
            </a:r>
            <a:r>
              <a:rPr kumimoji="1" lang="en-US" altLang="ja-JP" sz="1200" err="1">
                <a:solidFill>
                  <a:schemeClr val="tx1"/>
                </a:solidFill>
              </a:rPr>
              <a:t>Mainnet</a:t>
            </a:r>
            <a:r>
              <a:rPr kumimoji="1" lang="en-US" altLang="ja-JP" sz="1200">
                <a:solidFill>
                  <a:schemeClr val="tx1"/>
                </a:solidFill>
              </a:rPr>
              <a:t> Beta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B27697-0F8F-514F-BA7C-825CE8DF450E}"/>
              </a:ext>
            </a:extLst>
          </p:cNvPr>
          <p:cNvSpPr/>
          <p:nvPr/>
        </p:nvSpPr>
        <p:spPr>
          <a:xfrm>
            <a:off x="8788759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Permanent Storage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</a:t>
            </a:r>
            <a:r>
              <a:rPr kumimoji="1" lang="en-US" altLang="ja-JP" sz="1200" err="1">
                <a:solidFill>
                  <a:schemeClr val="tx1"/>
                </a:solidFill>
              </a:rPr>
              <a:t>arweave</a:t>
            </a:r>
            <a:r>
              <a:rPr kumimoji="1" lang="en-US" altLang="ja-JP" sz="1200">
                <a:solidFill>
                  <a:schemeClr val="tx1"/>
                </a:solidFill>
              </a:rPr>
              <a:t>, IPFS: </a:t>
            </a:r>
            <a:r>
              <a:rPr kumimoji="1" lang="en-US" altLang="ja-JP" sz="1200" err="1">
                <a:solidFill>
                  <a:schemeClr val="tx1"/>
                </a:solidFill>
              </a:rPr>
              <a:t>NFT.Storage</a:t>
            </a:r>
            <a:r>
              <a:rPr kumimoji="1" lang="en-US" altLang="ja-JP" sz="1200">
                <a:solidFill>
                  <a:schemeClr val="tx1"/>
                </a:solidFill>
              </a:rPr>
              <a:t>, Pinata Cloud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D0F255-547D-4243-80B1-B7CF73F35F8C}"/>
              </a:ext>
            </a:extLst>
          </p:cNvPr>
          <p:cNvSpPr/>
          <p:nvPr/>
        </p:nvSpPr>
        <p:spPr>
          <a:xfrm>
            <a:off x="6554334" y="2143964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JS (Solana/Anchor Web3), React, Vue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882191-7DAA-C44A-B78F-C105645615CA}"/>
              </a:ext>
            </a:extLst>
          </p:cNvPr>
          <p:cNvSpPr/>
          <p:nvPr/>
        </p:nvSpPr>
        <p:spPr>
          <a:xfrm>
            <a:off x="4314271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Ruby on Rails, PHP, Python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FC0B0-CF17-D845-B24F-AA3BB6A4F9C9}"/>
              </a:ext>
            </a:extLst>
          </p:cNvPr>
          <p:cNvSpPr/>
          <p:nvPr/>
        </p:nvSpPr>
        <p:spPr>
          <a:xfrm>
            <a:off x="878875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Security Check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</a:t>
            </a:r>
            <a:r>
              <a:rPr kumimoji="1" lang="en-US" altLang="ja-JP" sz="1200" err="1">
                <a:solidFill>
                  <a:schemeClr val="tx1"/>
                </a:solidFill>
              </a:rPr>
              <a:t>Certik</a:t>
            </a:r>
            <a:r>
              <a:rPr kumimoji="1" lang="en-US" altLang="ja-JP" sz="1200">
                <a:solidFill>
                  <a:schemeClr val="tx1"/>
                </a:solidFill>
              </a:rPr>
              <a:t>, </a:t>
            </a:r>
            <a:r>
              <a:rPr kumimoji="1" lang="en-US" altLang="ja-JP" sz="1200" err="1">
                <a:solidFill>
                  <a:schemeClr val="tx1"/>
                </a:solidFill>
              </a:rPr>
              <a:t>PhishFort</a:t>
            </a:r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FD7B9B-2C35-0844-BAAB-AB107AF85A12}"/>
              </a:ext>
            </a:extLst>
          </p:cNvPr>
          <p:cNvSpPr/>
          <p:nvPr/>
        </p:nvSpPr>
        <p:spPr>
          <a:xfrm>
            <a:off x="2077027" y="3455933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Market / Report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Serum DEX, </a:t>
            </a:r>
            <a:r>
              <a:rPr kumimoji="1" lang="en-US" altLang="ja-JP" sz="1200" err="1">
                <a:solidFill>
                  <a:schemeClr val="tx1"/>
                </a:solidFill>
              </a:rPr>
              <a:t>CoinMarketCap</a:t>
            </a:r>
            <a:r>
              <a:rPr kumimoji="1" lang="en-US" altLang="ja-JP" sz="1200">
                <a:solidFill>
                  <a:schemeClr val="tx1"/>
                </a:solidFill>
              </a:rPr>
              <a:t>, </a:t>
            </a:r>
            <a:r>
              <a:rPr kumimoji="1" lang="en-US" altLang="ja-JP" sz="1200" err="1">
                <a:solidFill>
                  <a:schemeClr val="tx1"/>
                </a:solidFill>
              </a:rPr>
              <a:t>DefiLlama</a:t>
            </a:r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FB114-7357-BE4E-B3E7-80E4F644A17C}"/>
              </a:ext>
            </a:extLst>
          </p:cNvPr>
          <p:cNvSpPr/>
          <p:nvPr/>
        </p:nvSpPr>
        <p:spPr>
          <a:xfrm>
            <a:off x="4314271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Web Analytics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Google Analytics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9E1A7FD-FDBE-6F4F-B95F-EC815E30F536}"/>
              </a:ext>
            </a:extLst>
          </p:cNvPr>
          <p:cNvSpPr/>
          <p:nvPr/>
        </p:nvSpPr>
        <p:spPr>
          <a:xfrm>
            <a:off x="207702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UI/UX Improvement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The Graph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53FFAA-6687-4B49-9B50-899181A0D5AA}"/>
              </a:ext>
            </a:extLst>
          </p:cNvPr>
          <p:cNvSpPr txBox="1"/>
          <p:nvPr/>
        </p:nvSpPr>
        <p:spPr>
          <a:xfrm>
            <a:off x="8433661" y="4595429"/>
            <a:ext cx="254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Manage Solana Programs/Account</a:t>
            </a: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7B216BA-D93A-AC49-8FE8-126A44195EEF}"/>
              </a:ext>
            </a:extLst>
          </p:cNvPr>
          <p:cNvSpPr/>
          <p:nvPr/>
        </p:nvSpPr>
        <p:spPr>
          <a:xfrm>
            <a:off x="5166912" y="1744673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84E36C0-8CE8-1644-A92C-DB3203D2894C}"/>
              </a:ext>
            </a:extLst>
          </p:cNvPr>
          <p:cNvSpPr/>
          <p:nvPr/>
        </p:nvSpPr>
        <p:spPr>
          <a:xfrm>
            <a:off x="2830113" y="1744673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7B7C8492-25A3-9E4B-99AD-83C4F41AE782}"/>
              </a:ext>
            </a:extLst>
          </p:cNvPr>
          <p:cNvSpPr/>
          <p:nvPr/>
        </p:nvSpPr>
        <p:spPr>
          <a:xfrm flipV="1">
            <a:off x="5166912" y="2944219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2E7C27-A8FB-234F-B546-E2FD62BB3D01}"/>
              </a:ext>
            </a:extLst>
          </p:cNvPr>
          <p:cNvSpPr/>
          <p:nvPr/>
        </p:nvSpPr>
        <p:spPr>
          <a:xfrm flipV="1">
            <a:off x="2830113" y="2762294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6818FA-E851-1E46-B877-3B40A1342B7F}"/>
              </a:ext>
            </a:extLst>
          </p:cNvPr>
          <p:cNvSpPr txBox="1"/>
          <p:nvPr/>
        </p:nvSpPr>
        <p:spPr>
          <a:xfrm>
            <a:off x="5328256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AC6B58-3663-FB4C-969F-B2CAAB0A2260}"/>
              </a:ext>
            </a:extLst>
          </p:cNvPr>
          <p:cNvSpPr txBox="1"/>
          <p:nvPr/>
        </p:nvSpPr>
        <p:spPr>
          <a:xfrm>
            <a:off x="5328256" y="3042963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Read/Write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D56B4-9535-B248-AF38-235AF84CAA49}"/>
              </a:ext>
            </a:extLst>
          </p:cNvPr>
          <p:cNvSpPr txBox="1"/>
          <p:nvPr/>
        </p:nvSpPr>
        <p:spPr>
          <a:xfrm>
            <a:off x="3032221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9F1665-97BE-FA4A-8E2C-D8731DE867BB}"/>
              </a:ext>
            </a:extLst>
          </p:cNvPr>
          <p:cNvSpPr txBox="1"/>
          <p:nvPr/>
        </p:nvSpPr>
        <p:spPr>
          <a:xfrm>
            <a:off x="3032221" y="3042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4320851-533F-1646-B6A9-2492603297D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8342847" y="2607865"/>
            <a:ext cx="445911" cy="296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67297-3B22-1F44-960D-858604C80859}"/>
              </a:ext>
            </a:extLst>
          </p:cNvPr>
          <p:cNvSpPr txBox="1"/>
          <p:nvPr/>
        </p:nvSpPr>
        <p:spPr>
          <a:xfrm>
            <a:off x="8036255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Write</a:t>
            </a:r>
            <a:endParaRPr kumimoji="1" lang="ja-JP" altLang="en-US" sz="12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C636CF-710A-9D47-BBCC-888F9865663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1716914" y="2610830"/>
            <a:ext cx="4837420" cy="266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7871-FEE0-9448-A6E0-7BBF5533F890}"/>
              </a:ext>
            </a:extLst>
          </p:cNvPr>
          <p:cNvSpPr txBox="1"/>
          <p:nvPr/>
        </p:nvSpPr>
        <p:spPr>
          <a:xfrm>
            <a:off x="1716914" y="2218906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Send/Receive</a:t>
            </a:r>
            <a:endParaRPr kumimoji="1" lang="ja-JP" altLang="en-US" sz="1200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00AB6C-3A12-7246-9F3C-11BC8AB9B5CE}"/>
              </a:ext>
            </a:extLst>
          </p:cNvPr>
          <p:cNvSpPr/>
          <p:nvPr/>
        </p:nvSpPr>
        <p:spPr>
          <a:xfrm flipV="1">
            <a:off x="7756152" y="1277033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CEB0C-4C02-884B-9F16-6B2D23734C8E}"/>
              </a:ext>
            </a:extLst>
          </p:cNvPr>
          <p:cNvSpPr txBox="1"/>
          <p:nvPr/>
        </p:nvSpPr>
        <p:spPr>
          <a:xfrm>
            <a:off x="7821766" y="818310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Read/Verify</a:t>
            </a:r>
            <a:endParaRPr kumimoji="1" lang="ja-JP" altLang="en-US" sz="12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4D03D-4F20-034D-AB9A-ADC13650B8DE}"/>
              </a:ext>
            </a:extLst>
          </p:cNvPr>
          <p:cNvSpPr txBox="1"/>
          <p:nvPr/>
        </p:nvSpPr>
        <p:spPr>
          <a:xfrm>
            <a:off x="9423940" y="3124808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Write</a:t>
            </a:r>
            <a:endParaRPr kumimoji="1" lang="ja-JP" altLang="en-US" sz="1200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B29A11F9-9C57-8C41-BC39-B8DFDCDDEF14}"/>
              </a:ext>
            </a:extLst>
          </p:cNvPr>
          <p:cNvSpPr/>
          <p:nvPr/>
        </p:nvSpPr>
        <p:spPr>
          <a:xfrm rot="10800000">
            <a:off x="10566143" y="2352611"/>
            <a:ext cx="908589" cy="2548935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F2CD93-63E9-FA44-8FCC-823DF5BDA98C}"/>
              </a:ext>
            </a:extLst>
          </p:cNvPr>
          <p:cNvSpPr txBox="1"/>
          <p:nvPr/>
        </p:nvSpPr>
        <p:spPr>
          <a:xfrm>
            <a:off x="10470640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Mint</a:t>
            </a:r>
            <a:endParaRPr kumimoji="1" lang="ja-JP" altLang="en-US" sz="1200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4584A906-5BF6-9143-A827-A8A9790CA4CF}"/>
              </a:ext>
            </a:extLst>
          </p:cNvPr>
          <p:cNvSpPr/>
          <p:nvPr/>
        </p:nvSpPr>
        <p:spPr>
          <a:xfrm rot="10800000">
            <a:off x="10577269" y="2860608"/>
            <a:ext cx="233283" cy="204093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D6175A75-3CC3-894B-8607-953FDDDD081A}"/>
              </a:ext>
            </a:extLst>
          </p:cNvPr>
          <p:cNvSpPr/>
          <p:nvPr/>
        </p:nvSpPr>
        <p:spPr>
          <a:xfrm>
            <a:off x="5166911" y="4408528"/>
            <a:ext cx="3621847" cy="930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4DE582-B9F7-B74F-9925-74992F3630D6}"/>
              </a:ext>
            </a:extLst>
          </p:cNvPr>
          <p:cNvSpPr txBox="1"/>
          <p:nvPr/>
        </p:nvSpPr>
        <p:spPr>
          <a:xfrm>
            <a:off x="5328256" y="4757616"/>
            <a:ext cx="208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Deploy Files</a:t>
            </a:r>
            <a:endParaRPr kumimoji="1" lang="ja-JP" altLang="en-US" sz="1200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6EBC820-EA0A-BB4C-B09E-57CA9958BF34}"/>
              </a:ext>
            </a:extLst>
          </p:cNvPr>
          <p:cNvSpPr/>
          <p:nvPr/>
        </p:nvSpPr>
        <p:spPr>
          <a:xfrm>
            <a:off x="8788758" y="4901547"/>
            <a:ext cx="2101763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Develop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ex) Solana CLI, Rust, Anchor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F40A375-F1A1-FB43-AE9B-AA734FADC17E}"/>
              </a:ext>
            </a:extLst>
          </p:cNvPr>
          <p:cNvSpPr/>
          <p:nvPr/>
        </p:nvSpPr>
        <p:spPr>
          <a:xfrm>
            <a:off x="11039576" y="4901548"/>
            <a:ext cx="980314" cy="867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Solana CLI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195D7D3-B4D0-0349-B900-4F7E377334B1}"/>
              </a:ext>
            </a:extLst>
          </p:cNvPr>
          <p:cNvGrpSpPr/>
          <p:nvPr/>
        </p:nvGrpSpPr>
        <p:grpSpPr>
          <a:xfrm>
            <a:off x="302728" y="5502802"/>
            <a:ext cx="1044473" cy="832478"/>
            <a:chOff x="10526638" y="655817"/>
            <a:chExt cx="1044473" cy="8324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4C105B-7D18-8B44-BC1C-EF24BF99AEA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7115418D-6FD7-F84F-B1C4-A64E62A2A20E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F025BBC-4384-4A47-91A1-1C01B72E5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2AB3508-FD18-B34E-8373-304A48280E5B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Device</a:t>
              </a:r>
              <a:endParaRPr kumimoji="1" lang="ja-JP" altLang="en-US" sz="9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960CD50-C95A-6C48-A1B0-40EAA1529C4A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System</a:t>
              </a:r>
              <a:endParaRPr kumimoji="1" lang="ja-JP" altLang="en-US" sz="9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926DBD-D847-C04E-84C5-B3077F04CD06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955F18C5-6A8C-9A42-9EA2-544DC14F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700D3D-2A5D-5145-9BA6-2683E04D4F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4592" y="2229512"/>
            <a:ext cx="332085" cy="29223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172BE660-4E56-D94B-BC1A-D63EDE9A15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854545" y="2477082"/>
            <a:ext cx="705646" cy="205792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AB9FD06-9BC2-5D4F-BF91-AD4E9633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74" y="3857522"/>
            <a:ext cx="457200" cy="457200"/>
          </a:xfrm>
          <a:prstGeom prst="rect">
            <a:avLst/>
          </a:prstGeom>
        </p:spPr>
      </p:pic>
      <p:pic>
        <p:nvPicPr>
          <p:cNvPr id="1026" name="Picture 2" descr="GitHub - project-serum/anchor: ⚓ Solana Sealevel Framework">
            <a:extLst>
              <a:ext uri="{FF2B5EF4-FFF2-40B4-BE49-F238E27FC236}">
                <a16:creationId xmlns:a16="http://schemas.microsoft.com/office/drawing/2014/main" id="{F444EE1F-2789-5543-A7BE-00808100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5644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t (プログラミング言語) - Wikipedia">
            <a:extLst>
              <a:ext uri="{FF2B5EF4-FFF2-40B4-BE49-F238E27FC236}">
                <a16:creationId xmlns:a16="http://schemas.microsoft.com/office/drawing/2014/main" id="{FAD96C84-798B-3A41-B670-EA6FCF63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510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- Wikipedia">
            <a:extLst>
              <a:ext uri="{FF2B5EF4-FFF2-40B4-BE49-F238E27FC236}">
                <a16:creationId xmlns:a16="http://schemas.microsoft.com/office/drawing/2014/main" id="{2BE68272-4A1A-E243-9CAC-EF51C51B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8535" y="2167787"/>
            <a:ext cx="539915" cy="3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D7A546-5BEF-A14A-9A0D-43902C7984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6711" y="1460477"/>
            <a:ext cx="851651" cy="25549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0D5957B-199F-D340-B1DA-713D46AB57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2693" y="3580397"/>
            <a:ext cx="360339" cy="378356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77EAD779-72E1-CF41-83ED-6F167911BAD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683015" y="3074730"/>
            <a:ext cx="1" cy="40006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D72CE8B-3B0A-9848-996E-396322DD13CD}"/>
              </a:ext>
            </a:extLst>
          </p:cNvPr>
          <p:cNvSpPr txBox="1"/>
          <p:nvPr/>
        </p:nvSpPr>
        <p:spPr>
          <a:xfrm>
            <a:off x="10470640" y="2534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Deploy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79168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4766</TotalTime>
  <Words>2572</Words>
  <Application>Microsoft Macintosh PowerPoint</Application>
  <PresentationFormat>ワイド画面</PresentationFormat>
  <Paragraphs>756</Paragraphs>
  <Slides>32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游ゴシック</vt:lpstr>
      <vt:lpstr>游ゴシック</vt:lpstr>
      <vt:lpstr>Arial</vt:lpstr>
      <vt:lpstr>Calibri</vt:lpstr>
      <vt:lpstr>Office テーマ</vt:lpstr>
      <vt:lpstr>Solana Blockchain Outline Figure for Product Manager (Draft)</vt:lpstr>
      <vt:lpstr>List</vt:lpstr>
      <vt:lpstr>Listing Steps (Draft)</vt:lpstr>
      <vt:lpstr>Yield Farming</vt:lpstr>
      <vt:lpstr>Yield Farming Customer Journey Outline</vt:lpstr>
      <vt:lpstr>Listing Token to Market - Outline Figure (Draft)</vt:lpstr>
      <vt:lpstr>How Uniswap V2 works</vt:lpstr>
      <vt:lpstr>System Architectures</vt:lpstr>
      <vt:lpstr>Production System Architecture Example (Draft)</vt:lpstr>
      <vt:lpstr>NFT</vt:lpstr>
      <vt:lpstr>NFT Transaction Process</vt:lpstr>
      <vt:lpstr>Metaplex Admin Settings Transaction</vt:lpstr>
      <vt:lpstr>Transactions</vt:lpstr>
      <vt:lpstr>Transaction Process with Phantom Wallet (Draft)</vt:lpstr>
      <vt:lpstr>Sign and Confirm Transaction Process (Draft)</vt:lpstr>
      <vt:lpstr>Send and Confirm Transaction Process (Skip Sign) (Draft)</vt:lpstr>
      <vt:lpstr>Reference</vt:lpstr>
      <vt:lpstr>Accounts</vt:lpstr>
      <vt:lpstr>Accounts – Execution Programs/Transactions Process (Draft)</vt:lpstr>
      <vt:lpstr>Accounts – Execution Programs/Transactions Process (Draft) – Signature (Devnet)</vt:lpstr>
      <vt:lpstr>Accounts – Sending Token Process (Draft)</vt:lpstr>
      <vt:lpstr>Accounts – Sending Token Process (Draft) – Signature (Devnet)</vt:lpstr>
      <vt:lpstr>Escrow</vt:lpstr>
      <vt:lpstr>Source Code and Reference</vt:lpstr>
      <vt:lpstr>Overview: Rolls and Relations</vt:lpstr>
      <vt:lpstr>Step1. Initialize escrow state</vt:lpstr>
      <vt:lpstr>Step2. Initialize escrow</vt:lpstr>
      <vt:lpstr>Step3-1. Exchange escrow – Transfer Token</vt:lpstr>
      <vt:lpstr>Step3-2. Exchange escrow – Set Authority (Close Escrow)</vt:lpstr>
      <vt:lpstr>IDO Pool</vt:lpstr>
      <vt:lpstr>PowerPoint プレゼンテーション</vt:lpstr>
      <vt:lpstr>Issues or Pull requests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1159</cp:revision>
  <dcterms:created xsi:type="dcterms:W3CDTF">2021-12-18T05:33:19Z</dcterms:created>
  <dcterms:modified xsi:type="dcterms:W3CDTF">2022-01-25T09:14:10Z</dcterms:modified>
  <cp:category/>
</cp:coreProperties>
</file>