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49"/>
  </p:notesMasterIdLst>
  <p:sldIdLst>
    <p:sldId id="256" r:id="rId2"/>
    <p:sldId id="284" r:id="rId3"/>
    <p:sldId id="285" r:id="rId4"/>
    <p:sldId id="300" r:id="rId5"/>
    <p:sldId id="260" r:id="rId6"/>
    <p:sldId id="301" r:id="rId7"/>
    <p:sldId id="308" r:id="rId8"/>
    <p:sldId id="309" r:id="rId9"/>
    <p:sldId id="310" r:id="rId10"/>
    <p:sldId id="311" r:id="rId11"/>
    <p:sldId id="312" r:id="rId12"/>
    <p:sldId id="313" r:id="rId13"/>
    <p:sldId id="266" r:id="rId14"/>
    <p:sldId id="262" r:id="rId15"/>
    <p:sldId id="263" r:id="rId16"/>
    <p:sldId id="264" r:id="rId17"/>
    <p:sldId id="289" r:id="rId18"/>
    <p:sldId id="297" r:id="rId19"/>
    <p:sldId id="298" r:id="rId20"/>
    <p:sldId id="294" r:id="rId21"/>
    <p:sldId id="293" r:id="rId22"/>
    <p:sldId id="292" r:id="rId23"/>
    <p:sldId id="291" r:id="rId24"/>
    <p:sldId id="299" r:id="rId25"/>
    <p:sldId id="303" r:id="rId26"/>
    <p:sldId id="305" r:id="rId27"/>
    <p:sldId id="278" r:id="rId28"/>
    <p:sldId id="280" r:id="rId29"/>
    <p:sldId id="281" r:id="rId30"/>
    <p:sldId id="282" r:id="rId31"/>
    <p:sldId id="283" r:id="rId32"/>
    <p:sldId id="267" r:id="rId33"/>
    <p:sldId id="258" r:id="rId34"/>
    <p:sldId id="287" r:id="rId35"/>
    <p:sldId id="259" r:id="rId36"/>
    <p:sldId id="288" r:id="rId37"/>
    <p:sldId id="302" r:id="rId38"/>
    <p:sldId id="269" r:id="rId39"/>
    <p:sldId id="272" r:id="rId40"/>
    <p:sldId id="271" r:id="rId41"/>
    <p:sldId id="273" r:id="rId42"/>
    <p:sldId id="274" r:id="rId43"/>
    <p:sldId id="276" r:id="rId44"/>
    <p:sldId id="277" r:id="rId45"/>
    <p:sldId id="275" r:id="rId46"/>
    <p:sldId id="306" r:id="rId47"/>
    <p:sldId id="307"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C2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6"/>
    <p:restoredTop sz="96012"/>
  </p:normalViewPr>
  <p:slideViewPr>
    <p:cSldViewPr snapToGrid="0" snapToObjects="1">
      <p:cViewPr varScale="1">
        <p:scale>
          <a:sx n="112" d="100"/>
          <a:sy n="112" d="100"/>
        </p:scale>
        <p:origin x="488"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2022/7/5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4</a:t>
            </a:fld>
            <a:endParaRPr kumimoji="1" lang="ja-JP" altLang="en-US"/>
          </a:p>
        </p:txBody>
      </p:sp>
    </p:spTree>
    <p:extLst>
      <p:ext uri="{BB962C8B-B14F-4D97-AF65-F5344CB8AC3E}">
        <p14:creationId xmlns:p14="http://schemas.microsoft.com/office/powerpoint/2010/main" val="2896140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7</a:t>
            </a:fld>
            <a:endParaRPr kumimoji="1" lang="ja-JP" altLang="en-US"/>
          </a:p>
        </p:txBody>
      </p:sp>
    </p:spTree>
    <p:extLst>
      <p:ext uri="{BB962C8B-B14F-4D97-AF65-F5344CB8AC3E}">
        <p14:creationId xmlns:p14="http://schemas.microsoft.com/office/powerpoint/2010/main" val="188180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14</a:t>
            </a:fld>
            <a:endParaRPr kumimoji="1" lang="ja-JP" altLang="en-US"/>
          </a:p>
        </p:txBody>
      </p:sp>
    </p:spTree>
    <p:extLst>
      <p:ext uri="{BB962C8B-B14F-4D97-AF65-F5344CB8AC3E}">
        <p14:creationId xmlns:p14="http://schemas.microsoft.com/office/powerpoint/2010/main" val="324201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2022/7/5</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E6DFB40-8C3F-A944-983D-65243E3E0DC7}" type="datetime1">
              <a:rPr kumimoji="1" lang="ja-JP" altLang="en-US" smtClean="0"/>
              <a:t>2022/7/5</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31B2AF4-14FC-314E-A304-69D6AC20AFC1}" type="datetime1">
              <a:rPr kumimoji="1" lang="ja-JP" altLang="en-US" smtClean="0"/>
              <a:t>2022/7/5</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637866"/>
            <a:ext cx="1440000" cy="173921"/>
          </a:xfrm>
          <a:prstGeom prst="rect">
            <a:avLst/>
          </a:prstGeom>
        </p:spPr>
        <p:txBody>
          <a:bodyPr/>
          <a:lstStyle/>
          <a:p>
            <a:fld id="{73EFA7FA-4B80-324E-84D1-8F8384F1BA5D}" type="datetime1">
              <a:rPr kumimoji="1" lang="ja-JP" altLang="en-US" smtClean="0"/>
              <a:t>2022/7/5</a:t>
            </a:fld>
            <a:endParaRPr kumimoji="1" lang="ja-JP" altLang="en-US"/>
          </a:p>
        </p:txBody>
      </p:sp>
      <p:sp>
        <p:nvSpPr>
          <p:cNvPr id="5" name="Footer Placeholder 4"/>
          <p:cNvSpPr>
            <a:spLocks noGrp="1"/>
          </p:cNvSpPr>
          <p:nvPr>
            <p:ph type="ftr" sz="quarter" idx="11"/>
          </p:nvPr>
        </p:nvSpPr>
        <p:spPr>
          <a:xfrm>
            <a:off x="5376000" y="6637866"/>
            <a:ext cx="1440000" cy="173921"/>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9913800" y="6637866"/>
            <a:ext cx="1440000" cy="173921"/>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2E220AC-C2A7-024E-ACAB-4DB6052A376C}" type="datetime1">
              <a:rPr kumimoji="1" lang="ja-JP" altLang="en-US" smtClean="0"/>
              <a:t>2022/7/5</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C48FC5F-5874-5040-B9D3-0BB86491154B}" type="datetime1">
              <a:rPr kumimoji="1" lang="ja-JP" altLang="en-US" smtClean="0"/>
              <a:t>2022/7/5</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67059AF-CDDF-A545-B437-20B256967FD9}" type="datetime1">
              <a:rPr kumimoji="1" lang="ja-JP" altLang="en-US" smtClean="0"/>
              <a:t>2022/7/5</a:t>
            </a:fld>
            <a:endParaRPr kumimoji="1" lang="ja-JP"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5B6534E-A8F6-864C-985B-4DB3D4538E40}" type="datetime1">
              <a:rPr kumimoji="1" lang="ja-JP" altLang="en-US" smtClean="0"/>
              <a:t>2022/7/5</a:t>
            </a:fld>
            <a:endParaRPr kumimoji="1" lang="ja-JP"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63D519C-9325-DD4F-A5F6-0AFD37CE8635}" type="datetime1">
              <a:rPr kumimoji="1" lang="ja-JP" altLang="en-US" smtClean="0"/>
              <a:t>2022/7/5</a:t>
            </a:fld>
            <a:endParaRPr kumimoji="1" lang="ja-JP"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503B069-C866-8C47-A1B1-6AEF053A8792}" type="datetime1">
              <a:rPr kumimoji="1" lang="ja-JP" altLang="en-US" smtClean="0"/>
              <a:t>2022/7/5</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83513C-F2F4-B940-8F47-6502D3E9B9CA}" type="datetime1">
              <a:rPr kumimoji="1" lang="ja-JP" altLang="en-US" smtClean="0"/>
              <a:t>2022/7/5</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Yu Gothic" panose="020B0400000000000000" pitchFamily="34" charset="-128"/>
                <a:ea typeface="Yu Gothic" panose="020B0400000000000000" pitchFamily="34" charset="-128"/>
              </a:defRPr>
            </a:lvl1pPr>
          </a:lstStyle>
          <a:p>
            <a:fld id="{E55A93C3-7990-6040-9FF9-3C243F65B473}" type="datetime1">
              <a:rPr kumimoji="1" lang="ja-JP" altLang="en-US" smtClean="0"/>
              <a:t>2022/7/5</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1600" kern="1200">
          <a:solidFill>
            <a:schemeClr val="tx1"/>
          </a:solidFill>
          <a:latin typeface="Yu Gothic" panose="020B0400000000000000" pitchFamily="34" charset="-128"/>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400" kern="1200">
          <a:solidFill>
            <a:schemeClr val="tx1"/>
          </a:solidFill>
          <a:latin typeface="Yu Gothic" panose="020B0400000000000000" pitchFamily="34" charset="-128"/>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solanacookbook.com/guides/retrying-transactions.html#the-journey-of-a-transac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36.jpeg"/><Relationship Id="rId13" Type="http://schemas.openxmlformats.org/officeDocument/2006/relationships/image" Target="../media/image41.png"/><Relationship Id="rId3" Type="http://schemas.openxmlformats.org/officeDocument/2006/relationships/image" Target="../media/image6.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image" Target="../media/image31.png"/><Relationship Id="rId16"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jpeg"/><Relationship Id="rId15" Type="http://schemas.openxmlformats.org/officeDocument/2006/relationships/image" Target="../media/image4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_rels/slide1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8.png"/><Relationship Id="rId7" Type="http://schemas.openxmlformats.org/officeDocument/2006/relationships/hyperlink" Target="https://medium.com/@Austerity_Sucks/create-and-list-a-solana-token-with-zero-development-9f9aa88717c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2.xml"/><Relationship Id="rId4" Type="http://schemas.openxmlformats.org/officeDocument/2006/relationships/image" Target="../media/image5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jpe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github.com/metaplex-foundation/metaplex-program-library/blob/master/metaplex/js/src/transactions/SetStore.ts" TargetMode="External"/><Relationship Id="rId3" Type="http://schemas.openxmlformats.org/officeDocument/2006/relationships/image" Target="../media/image64.png"/><Relationship Id="rId7" Type="http://schemas.openxmlformats.org/officeDocument/2006/relationships/hyperlink" Target="https://github.com/metaplex-foundation/metaplex-program-library/blob/master/metaplex/program/src/processor/set_store.rs" TargetMode="External"/><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hyperlink" Target="https://github.com/metaplex-foundation/metaplex-program-library/blob/master/metaplex/program/src/instruction.rs" TargetMode="External"/><Relationship Id="rId5" Type="http://schemas.openxmlformats.org/officeDocument/2006/relationships/hyperlink" Target="https://github.com/metaplex-foundation/metaplex-program-library/blob/master/metaplex/program/src/instruction.rs#L321" TargetMode="External"/><Relationship Id="rId10" Type="http://schemas.openxmlformats.org/officeDocument/2006/relationships/hyperlink" Target="https://github.com/metaplex-foundation/metaplex-program-library/blob/master/metaplex/js/src/transactions/SetWhitelistedCreator.ts" TargetMode="External"/><Relationship Id="rId4" Type="http://schemas.openxmlformats.org/officeDocument/2006/relationships/image" Target="../media/image65.png"/><Relationship Id="rId9" Type="http://schemas.openxmlformats.org/officeDocument/2006/relationships/hyperlink" Target="https://github.com/metaplex-foundation/metaplex-program-library/blob/master/metaplex/program/src/processor/set_whitelisted_creator.r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0.jpe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26.xml.rels><?xml version="1.0" encoding="UTF-8" standalone="yes"?>
<Relationships xmlns="http://schemas.openxmlformats.org/package/2006/relationships"><Relationship Id="rId8" Type="http://schemas.openxmlformats.org/officeDocument/2006/relationships/hyperlink" Target="https://www.arweave.net/Ne7hl4Bu_vx4w5pl1IlpV1JtlIAis8Y1m7L_4cv5apw?ext=png" TargetMode="External"/><Relationship Id="rId3" Type="http://schemas.openxmlformats.org/officeDocument/2006/relationships/image" Target="../media/image68.png"/><Relationship Id="rId7" Type="http://schemas.openxmlformats.org/officeDocument/2006/relationships/image" Target="../media/image70.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hyperlink" Target="https://arweave.net/67lw9AsTdJqtfwM4okk9k56GOWn3BRwPabdffMDJFIA" TargetMode="External"/><Relationship Id="rId5" Type="http://schemas.openxmlformats.org/officeDocument/2006/relationships/hyperlink" Target="https://solscan.io/token/5iqm5u2KQ2nGP2wnpFh5RaHKCd2toS8umopq7Dt2UbhZ?cluster=devnet#metadata" TargetMode="External"/><Relationship Id="rId4" Type="http://schemas.openxmlformats.org/officeDocument/2006/relationships/image" Target="../media/image69.png"/><Relationship Id="rId9" Type="http://schemas.openxmlformats.org/officeDocument/2006/relationships/hyperlink" Target="https://solscan.io/token/5iqm5u2KQ2nGP2wnpFh5RaHKCd2toS8umopq7Dt2UbhZ?cluster=devne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hyperlink" Target="https://www.orca.so/" TargetMode="External"/><Relationship Id="rId4" Type="http://schemas.openxmlformats.org/officeDocument/2006/relationships/hyperlink" Target="https://phantom.app/blog/staying-safe-with-phantom"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256hax/solana-anchor-react-minimal-example/tree/main/react/sign_and_transa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hyperlink" Target="https://project-serum.github.io/anchor/ts/modules/web3.html#sendAndConfirmTransaction" TargetMode="External"/><Relationship Id="rId2" Type="http://schemas.openxmlformats.org/officeDocument/2006/relationships/hyperlink" Target="https://solana-labs.github.io/solana-web3.js/interfaces/Signer.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s://explorer.solana.com/address/5BzFfGjUzPuHSXGPCxGksjpbCKPYiUc8tprjvn8tY2dC?cluster=devnet"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explorer.solana.com/tx/2MzxcwxR8z7AVbobkpdfnefpmNPBTXnheK7RQmvuTy5xCBq9pZutygnyuoSZqj4u7Fg7hX2bP4H8gHX3rfE18CQH?cluster=devnet" TargetMode="External"/><Relationship Id="rId2" Type="http://schemas.openxmlformats.org/officeDocument/2006/relationships/hyperlink" Target="https://explorer.solana.com/tx/2EJNKDAdHi8foaLirDrEjKrubBkMs27gQHYHCaFzehsVrUqqwELUXnbZa4fc2WJpPVdZqazvYVAkqs6Fhfd9cxUv?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2rAdweWojqqnnEGrrHGfHgaGFRSThS6cp2hJ6ZJvBwZacy4Z8R6cgn3iKQAnDK1rZdnarKETAL65MfsFGQ6V3LgH?cluster=devnet" TargetMode="External"/><Relationship Id="rId4" Type="http://schemas.openxmlformats.org/officeDocument/2006/relationships/hyperlink" Target="https://explorer.solana.com/tx/3ZK8pACVU5eKh5MegD7HXBLQQqQBk3NVTnFL7myNjVjWzb99WDP19ejz7cfXMcJdGieCLakqZ5Coe28cpMcNeQQV?cluster=devnet"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explorer.solana.com/address/FHx9QX4CMmqWDASRe2uTtbdMcfex94Q1oJ39ZBnc1Cm7?cluster=devnet" TargetMode="External"/><Relationship Id="rId2" Type="http://schemas.openxmlformats.org/officeDocument/2006/relationships/hyperlink" Target="https://explorer.solana.com/address/6cWxWxTHW2tAGLNfz37LDmASVY4wuzjCv2So6s8PpteX?cluster=devnet" TargetMode="External"/><Relationship Id="rId1" Type="http://schemas.openxmlformats.org/officeDocument/2006/relationships/slideLayout" Target="../slideLayouts/slideLayout2.xml"/><Relationship Id="rId4" Type="http://schemas.openxmlformats.org/officeDocument/2006/relationships/hyperlink" Target="https://explorer.solana.com/address/TokenkegQfeZyiNwAJbNbGKPFXCWuBvf9Ss623VQ5DA?cluster=devnet"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explorer.solana.com/tx/28pZaLUia6BDcPARLcyDsVZhc3ADVsS9kxNeMxmKwEij1UhraYc4xV6cF85m4sJye1KofW9BjynVXGj83SF4uvQA?cluster=devnet" TargetMode="External"/><Relationship Id="rId2" Type="http://schemas.openxmlformats.org/officeDocument/2006/relationships/hyperlink" Target="https://explorer.solana.com/tx/2c67zVpfkUdJP2ZziC1nBmGsEPC3NoK6fisxDJKpZCuZERajyycchWunkSspjvdcxMnMSzxjvfoo7dKkNeDKbs6p?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3RQ52gXVRkphwJFJehcLawDyi2isZ4A6JkKonW8QnA9N28pUkAqZ8Yevi8R656drk8JzAXvWCDToiBQxMrkCsVif?cluster=devnet" TargetMode="External"/><Relationship Id="rId4" Type="http://schemas.openxmlformats.org/officeDocument/2006/relationships/hyperlink" Target="https://explorer.solana.com/tx/5U8bH6paBugh96HjTy1haUbCZijpVUK4MoPXqdCVZGNjP2kz5WQk3aGr4By5VPEtSfagpVZ91rTeWpj4tsNQRBs2?cluster=devnet"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17163-9315-7646-91E5-E14EE2482A18}"/>
              </a:ext>
            </a:extLst>
          </p:cNvPr>
          <p:cNvSpPr>
            <a:spLocks noGrp="1"/>
          </p:cNvSpPr>
          <p:nvPr>
            <p:ph type="ctrTitle"/>
          </p:nvPr>
        </p:nvSpPr>
        <p:spPr/>
        <p:txBody>
          <a:bodyPr/>
          <a:lstStyle/>
          <a:p>
            <a:r>
              <a:rPr kumimoji="1" lang="en-US" altLang="ja-JP" dirty="0"/>
              <a:t>Solana Blockchain</a:t>
            </a:r>
            <a:br>
              <a:rPr kumimoji="1" lang="en-US" altLang="ja-JP" dirty="0"/>
            </a:br>
            <a:r>
              <a:rPr kumimoji="1" lang="en-US" altLang="ja-JP" dirty="0"/>
              <a:t>Outline Figure for Product Manager</a:t>
            </a:r>
            <a:br>
              <a:rPr kumimoji="1" lang="en-US" altLang="ja-JP" dirty="0"/>
            </a:br>
            <a:r>
              <a:rPr kumimoji="1" lang="en-US" altLang="ja-JP" dirty="0"/>
              <a:t>(Unofficial, Draft)</a:t>
            </a:r>
            <a:endParaRPr kumimoji="1" lang="ja-JP" altLang="en-US"/>
          </a:p>
        </p:txBody>
      </p:sp>
      <p:sp>
        <p:nvSpPr>
          <p:cNvPr id="3" name="字幕 2">
            <a:extLst>
              <a:ext uri="{FF2B5EF4-FFF2-40B4-BE49-F238E27FC236}">
                <a16:creationId xmlns:a16="http://schemas.microsoft.com/office/drawing/2014/main" id="{6784775C-D1BE-4A41-B5EC-63B34DD08028}"/>
              </a:ext>
            </a:extLst>
          </p:cNvPr>
          <p:cNvSpPr>
            <a:spLocks noGrp="1"/>
          </p:cNvSpPr>
          <p:nvPr>
            <p:ph type="subTitle" idx="1"/>
          </p:nvPr>
        </p:nvSpPr>
        <p:spPr/>
        <p:txBody>
          <a:bodyPr/>
          <a:lstStyle/>
          <a:p>
            <a:r>
              <a:rPr lang="en-US" altLang="ja-JP" dirty="0"/>
              <a:t>by </a:t>
            </a:r>
            <a:r>
              <a:rPr kumimoji="1" lang="en-US" altLang="ja-JP" dirty="0"/>
              <a:t>256hax</a:t>
            </a:r>
            <a:endParaRPr kumimoji="1" lang="ja-JP" altLang="en-US"/>
          </a:p>
        </p:txBody>
      </p:sp>
      <p:pic>
        <p:nvPicPr>
          <p:cNvPr id="1026" name="Picture 2">
            <a:extLst>
              <a:ext uri="{FF2B5EF4-FFF2-40B4-BE49-F238E27FC236}">
                <a16:creationId xmlns:a16="http://schemas.microsoft.com/office/drawing/2014/main" id="{2BF8A41A-50F6-F141-9791-AB6480A542D4}"/>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972755" y="1122363"/>
            <a:ext cx="2246489" cy="27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1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06F4F7DF-D924-AEB3-08C2-63EFA3FFAD7C}"/>
              </a:ext>
            </a:extLst>
          </p:cNvPr>
          <p:cNvPicPr>
            <a:picLocks noChangeAspect="1"/>
          </p:cNvPicPr>
          <p:nvPr/>
        </p:nvPicPr>
        <p:blipFill>
          <a:blip r:embed="rId2"/>
          <a:stretch>
            <a:fillRect/>
          </a:stretch>
        </p:blipFill>
        <p:spPr>
          <a:xfrm>
            <a:off x="869950" y="917573"/>
            <a:ext cx="10452100" cy="557530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Web3.js Mapping to System</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9</a:t>
            </a:fld>
            <a:endParaRPr kumimoji="1" lang="ja-JP" altLang="en-US"/>
          </a:p>
        </p:txBody>
      </p:sp>
      <p:sp>
        <p:nvSpPr>
          <p:cNvPr id="8" name="正方形/長方形 7">
            <a:extLst>
              <a:ext uri="{FF2B5EF4-FFF2-40B4-BE49-F238E27FC236}">
                <a16:creationId xmlns:a16="http://schemas.microsoft.com/office/drawing/2014/main" id="{76208771-A464-6893-39D0-29882679E102}"/>
              </a:ext>
            </a:extLst>
          </p:cNvPr>
          <p:cNvSpPr/>
          <p:nvPr/>
        </p:nvSpPr>
        <p:spPr>
          <a:xfrm>
            <a:off x="838200" y="917574"/>
            <a:ext cx="485394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Web2.0 Tech only?</a:t>
            </a:r>
            <a:endParaRPr kumimoji="1" lang="ja-JP" altLang="en-US" sz="1600">
              <a:solidFill>
                <a:schemeClr val="bg1"/>
              </a:solidFill>
            </a:endParaRPr>
          </a:p>
        </p:txBody>
      </p:sp>
      <p:sp>
        <p:nvSpPr>
          <p:cNvPr id="9" name="正方形/長方形 8">
            <a:extLst>
              <a:ext uri="{FF2B5EF4-FFF2-40B4-BE49-F238E27FC236}">
                <a16:creationId xmlns:a16="http://schemas.microsoft.com/office/drawing/2014/main" id="{81462497-DF30-4963-CBF8-1F09C2B18052}"/>
              </a:ext>
            </a:extLst>
          </p:cNvPr>
          <p:cNvSpPr/>
          <p:nvPr/>
        </p:nvSpPr>
        <p:spPr>
          <a:xfrm>
            <a:off x="6446520" y="917574"/>
            <a:ext cx="194310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sz="1400" dirty="0">
                <a:solidFill>
                  <a:schemeClr val="bg1"/>
                </a:solidFill>
              </a:rPr>
              <a:t>Solana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Candy Machine(JS)</a:t>
            </a:r>
          </a:p>
          <a:p>
            <a:pPr marL="285750" indent="-285750">
              <a:buFont typeface="Arial" panose="020B0604020202020204" pitchFamily="34" charset="0"/>
              <a:buChar char="•"/>
            </a:pPr>
            <a:r>
              <a:rPr kumimoji="1" lang="en-US" altLang="ja-JP" sz="1400" dirty="0">
                <a:solidFill>
                  <a:schemeClr val="bg1"/>
                </a:solidFill>
              </a:rPr>
              <a:t>(</a:t>
            </a:r>
            <a:r>
              <a:rPr kumimoji="1" lang="en-US" altLang="ja-JP" sz="1400" dirty="0" err="1">
                <a:solidFill>
                  <a:schemeClr val="bg1"/>
                </a:solidFill>
              </a:rPr>
              <a:t>Metaplex</a:t>
            </a:r>
            <a:r>
              <a:rPr kumimoji="1" lang="en-US" altLang="ja-JP" sz="1400" dirty="0">
                <a:solidFill>
                  <a:schemeClr val="bg1"/>
                </a:solidFill>
              </a:rPr>
              <a:t> Sugar)</a:t>
            </a:r>
          </a:p>
          <a:p>
            <a:pPr marL="285750" indent="-285750">
              <a:buFont typeface="Arial" panose="020B0604020202020204" pitchFamily="34" charset="0"/>
              <a:buChar char="•"/>
            </a:pPr>
            <a:r>
              <a:rPr kumimoji="1" lang="en-US" altLang="ja-JP" sz="1400" dirty="0" err="1">
                <a:solidFill>
                  <a:schemeClr val="bg1"/>
                </a:solidFill>
              </a:rPr>
              <a:t>Metaboss</a:t>
            </a:r>
            <a:r>
              <a:rPr kumimoji="1" lang="en-US" altLang="ja-JP" sz="1400" dirty="0">
                <a:solidFill>
                  <a:schemeClr val="bg1"/>
                </a:solidFill>
              </a:rPr>
              <a:t>(CLI)</a:t>
            </a:r>
            <a:endParaRPr kumimoji="1" lang="ja-JP" altLang="en-US" sz="1400">
              <a:solidFill>
                <a:schemeClr val="bg1"/>
              </a:solidFill>
            </a:endParaRPr>
          </a:p>
        </p:txBody>
      </p:sp>
      <p:sp>
        <p:nvSpPr>
          <p:cNvPr id="10" name="正方形/長方形 9">
            <a:extLst>
              <a:ext uri="{FF2B5EF4-FFF2-40B4-BE49-F238E27FC236}">
                <a16:creationId xmlns:a16="http://schemas.microsoft.com/office/drawing/2014/main" id="{DE9E3136-EB9D-4BFA-DFD7-0815BFD8DE34}"/>
              </a:ext>
            </a:extLst>
          </p:cNvPr>
          <p:cNvSpPr/>
          <p:nvPr/>
        </p:nvSpPr>
        <p:spPr>
          <a:xfrm>
            <a:off x="9258300" y="917574"/>
            <a:ext cx="2032000" cy="331152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rPr>
              <a:t>How to implementation?</a:t>
            </a:r>
            <a:endParaRPr kumimoji="1" lang="ja-JP" altLang="en-US" sz="1600">
              <a:solidFill>
                <a:schemeClr val="bg1"/>
              </a:solidFill>
            </a:endParaRPr>
          </a:p>
        </p:txBody>
      </p:sp>
      <p:sp>
        <p:nvSpPr>
          <p:cNvPr id="13" name="テキスト ボックス 12">
            <a:extLst>
              <a:ext uri="{FF2B5EF4-FFF2-40B4-BE49-F238E27FC236}">
                <a16:creationId xmlns:a16="http://schemas.microsoft.com/office/drawing/2014/main" id="{C4E5F6CC-524D-400B-7165-323F7CE0D785}"/>
              </a:ext>
            </a:extLst>
          </p:cNvPr>
          <p:cNvSpPr txBox="1"/>
          <p:nvPr/>
        </p:nvSpPr>
        <p:spPr>
          <a:xfrm>
            <a:off x="4773932" y="357659"/>
            <a:ext cx="2514058" cy="340249"/>
          </a:xfrm>
          <a:prstGeom prst="rect">
            <a:avLst/>
          </a:prstGeom>
          <a:noFill/>
        </p:spPr>
        <p:txBody>
          <a:bodyPr wrap="square" rtlCol="0">
            <a:noAutofit/>
          </a:bodyPr>
          <a:lstStyle/>
          <a:p>
            <a:r>
              <a:rPr kumimoji="1" lang="en-US" altLang="ja-JP" sz="1200" dirty="0"/>
              <a:t>It doesn't need to transfer real token.</a:t>
            </a:r>
            <a:endParaRPr kumimoji="1" lang="ja-JP" altLang="en-US" sz="1200"/>
          </a:p>
        </p:txBody>
      </p:sp>
      <p:cxnSp>
        <p:nvCxnSpPr>
          <p:cNvPr id="14" name="曲線コネクタ 13">
            <a:extLst>
              <a:ext uri="{FF2B5EF4-FFF2-40B4-BE49-F238E27FC236}">
                <a16:creationId xmlns:a16="http://schemas.microsoft.com/office/drawing/2014/main" id="{41C463E3-BF21-20BD-A4E2-F26C33ABFEC0}"/>
              </a:ext>
            </a:extLst>
          </p:cNvPr>
          <p:cNvCxnSpPr>
            <a:cxnSpLocks/>
            <a:stCxn id="13" idx="2"/>
          </p:cNvCxnSpPr>
          <p:nvPr/>
        </p:nvCxnSpPr>
        <p:spPr>
          <a:xfrm rot="5400000">
            <a:off x="4672586" y="2050739"/>
            <a:ext cx="2711206" cy="5545"/>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EC961F31-85D6-F97F-EFD2-84984638116A}"/>
              </a:ext>
            </a:extLst>
          </p:cNvPr>
          <p:cNvSpPr txBox="1"/>
          <p:nvPr/>
        </p:nvSpPr>
        <p:spPr>
          <a:xfrm>
            <a:off x="7845552" y="357659"/>
            <a:ext cx="1921157" cy="439332"/>
          </a:xfrm>
          <a:prstGeom prst="rect">
            <a:avLst/>
          </a:prstGeom>
          <a:noFill/>
        </p:spPr>
        <p:txBody>
          <a:bodyPr wrap="square" rtlCol="0">
            <a:noAutofit/>
          </a:bodyPr>
          <a:lstStyle/>
          <a:p>
            <a:pPr algn="ctr"/>
            <a:r>
              <a:rPr kumimoji="1" lang="en-US" altLang="ja-JP" sz="1200" dirty="0"/>
              <a:t>STEPN doesn't use own Rust programs?</a:t>
            </a:r>
            <a:endParaRPr kumimoji="1" lang="ja-JP" altLang="en-US" sz="1200" dirty="0"/>
          </a:p>
        </p:txBody>
      </p:sp>
      <p:cxnSp>
        <p:nvCxnSpPr>
          <p:cNvPr id="18" name="曲線コネクタ 17">
            <a:extLst>
              <a:ext uri="{FF2B5EF4-FFF2-40B4-BE49-F238E27FC236}">
                <a16:creationId xmlns:a16="http://schemas.microsoft.com/office/drawing/2014/main" id="{DB5D575D-4C56-F1A3-10A9-CBC1442F906D}"/>
              </a:ext>
            </a:extLst>
          </p:cNvPr>
          <p:cNvCxnSpPr>
            <a:cxnSpLocks/>
            <a:stCxn id="17" idx="1"/>
            <a:endCxn id="9" idx="0"/>
          </p:cNvCxnSpPr>
          <p:nvPr/>
        </p:nvCxnSpPr>
        <p:spPr>
          <a:xfrm rot="10800000" flipV="1">
            <a:off x="7418070" y="577324"/>
            <a:ext cx="427482" cy="34024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3930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A3DF5-4372-6446-9791-6EC57C32A1F9}"/>
              </a:ext>
            </a:extLst>
          </p:cNvPr>
          <p:cNvSpPr>
            <a:spLocks noGrp="1"/>
          </p:cNvSpPr>
          <p:nvPr>
            <p:ph type="title"/>
          </p:nvPr>
        </p:nvSpPr>
        <p:spPr/>
        <p:txBody>
          <a:bodyPr/>
          <a:lstStyle/>
          <a:p>
            <a:r>
              <a:rPr lang="en-US" altLang="ja-JP" dirty="0"/>
              <a:t>Where S</a:t>
            </a:r>
            <a:r>
              <a:rPr kumimoji="1" lang="en-US" altLang="ja-JP" dirty="0"/>
              <a:t>tored NFTs of STEPN?</a:t>
            </a:r>
            <a:endParaRPr kumimoji="1" lang="ja-JP" altLang="en-US"/>
          </a:p>
        </p:txBody>
      </p:sp>
      <p:sp>
        <p:nvSpPr>
          <p:cNvPr id="4" name="フッター プレースホルダー 3">
            <a:extLst>
              <a:ext uri="{FF2B5EF4-FFF2-40B4-BE49-F238E27FC236}">
                <a16:creationId xmlns:a16="http://schemas.microsoft.com/office/drawing/2014/main" id="{7F9E9B3B-C333-4531-7D92-57F2FDDBF5B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282419E9-3994-B0BD-DEB3-BF5C74563C67}"/>
              </a:ext>
            </a:extLst>
          </p:cNvPr>
          <p:cNvSpPr>
            <a:spLocks noGrp="1"/>
          </p:cNvSpPr>
          <p:nvPr>
            <p:ph type="sldNum" sz="quarter" idx="12"/>
          </p:nvPr>
        </p:nvSpPr>
        <p:spPr/>
        <p:txBody>
          <a:bodyPr/>
          <a:lstStyle/>
          <a:p>
            <a:fld id="{51BE5F08-58E8-9243-A834-2B76637F595D}" type="slidenum">
              <a:rPr kumimoji="1" lang="ja-JP" altLang="en-US" smtClean="0"/>
              <a:t>10</a:t>
            </a:fld>
            <a:endParaRPr kumimoji="1" lang="ja-JP" altLang="en-US"/>
          </a:p>
        </p:txBody>
      </p:sp>
      <p:pic>
        <p:nvPicPr>
          <p:cNvPr id="13" name="図 12">
            <a:extLst>
              <a:ext uri="{FF2B5EF4-FFF2-40B4-BE49-F238E27FC236}">
                <a16:creationId xmlns:a16="http://schemas.microsoft.com/office/drawing/2014/main" id="{0701E86F-E01A-1FFD-8EED-B9C29369685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1609789"/>
            <a:ext cx="3392170" cy="1373864"/>
          </a:xfrm>
          <a:prstGeom prst="rect">
            <a:avLst/>
          </a:prstGeom>
        </p:spPr>
      </p:pic>
      <p:pic>
        <p:nvPicPr>
          <p:cNvPr id="15" name="図 14">
            <a:extLst>
              <a:ext uri="{FF2B5EF4-FFF2-40B4-BE49-F238E27FC236}">
                <a16:creationId xmlns:a16="http://schemas.microsoft.com/office/drawing/2014/main" id="{AFFF94A1-7811-3A03-39E1-82BC4F8F0F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50081" y="3441302"/>
            <a:ext cx="3392170" cy="1459274"/>
          </a:xfrm>
          <a:prstGeom prst="rect">
            <a:avLst/>
          </a:prstGeom>
        </p:spPr>
      </p:pic>
      <p:pic>
        <p:nvPicPr>
          <p:cNvPr id="2050" name="Picture 2">
            <a:extLst>
              <a:ext uri="{FF2B5EF4-FFF2-40B4-BE49-F238E27FC236}">
                <a16:creationId xmlns:a16="http://schemas.microsoft.com/office/drawing/2014/main" id="{F30DD3A6-F86E-8ED9-839C-1D8A2701245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9106536" y="5189854"/>
            <a:ext cx="1303020" cy="1303020"/>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3C444DCA-0D32-9429-CFF6-2EE53EF5F492}"/>
              </a:ext>
            </a:extLst>
          </p:cNvPr>
          <p:cNvSpPr txBox="1"/>
          <p:nvPr/>
        </p:nvSpPr>
        <p:spPr>
          <a:xfrm>
            <a:off x="83820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Solana chain (On-chain)</a:t>
            </a:r>
          </a:p>
        </p:txBody>
      </p:sp>
      <p:sp>
        <p:nvSpPr>
          <p:cNvPr id="18" name="テキスト ボックス 17">
            <a:extLst>
              <a:ext uri="{FF2B5EF4-FFF2-40B4-BE49-F238E27FC236}">
                <a16:creationId xmlns:a16="http://schemas.microsoft.com/office/drawing/2014/main" id="{18452466-7DFC-6748-A83B-0B04449B2FF2}"/>
              </a:ext>
            </a:extLst>
          </p:cNvPr>
          <p:cNvSpPr txBox="1"/>
          <p:nvPr/>
        </p:nvSpPr>
        <p:spPr>
          <a:xfrm>
            <a:off x="445008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STEPN Server (Off-chain)</a:t>
            </a:r>
          </a:p>
        </p:txBody>
      </p:sp>
      <p:sp>
        <p:nvSpPr>
          <p:cNvPr id="19" name="テキスト ボックス 18">
            <a:extLst>
              <a:ext uri="{FF2B5EF4-FFF2-40B4-BE49-F238E27FC236}">
                <a16:creationId xmlns:a16="http://schemas.microsoft.com/office/drawing/2014/main" id="{611E34F5-8898-25BF-8289-AC07D5075581}"/>
              </a:ext>
            </a:extLst>
          </p:cNvPr>
          <p:cNvSpPr txBox="1"/>
          <p:nvPr/>
        </p:nvSpPr>
        <p:spPr>
          <a:xfrm>
            <a:off x="806196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err="1"/>
              <a:t>Arweave</a:t>
            </a:r>
            <a:r>
              <a:rPr kumimoji="1" lang="en-US" altLang="ja-JP" sz="1400" dirty="0"/>
              <a:t> chain (On-chain)</a:t>
            </a:r>
          </a:p>
        </p:txBody>
      </p:sp>
      <p:cxnSp>
        <p:nvCxnSpPr>
          <p:cNvPr id="20" name="カギ線コネクタ 19">
            <a:extLst>
              <a:ext uri="{FF2B5EF4-FFF2-40B4-BE49-F238E27FC236}">
                <a16:creationId xmlns:a16="http://schemas.microsoft.com/office/drawing/2014/main" id="{B8BD037F-9627-DD70-AAD9-8737B5A3AEE8}"/>
              </a:ext>
            </a:extLst>
          </p:cNvPr>
          <p:cNvCxnSpPr>
            <a:stCxn id="13" idx="2"/>
            <a:endCxn id="15" idx="1"/>
          </p:cNvCxnSpPr>
          <p:nvPr/>
        </p:nvCxnSpPr>
        <p:spPr>
          <a:xfrm rot="16200000" flipH="1">
            <a:off x="2898540" y="2619398"/>
            <a:ext cx="1187286" cy="1915796"/>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カギ線コネクタ 21">
            <a:extLst>
              <a:ext uri="{FF2B5EF4-FFF2-40B4-BE49-F238E27FC236}">
                <a16:creationId xmlns:a16="http://schemas.microsoft.com/office/drawing/2014/main" id="{8E71CC9F-B190-0B63-DF42-69252F595D51}"/>
              </a:ext>
            </a:extLst>
          </p:cNvPr>
          <p:cNvCxnSpPr>
            <a:cxnSpLocks/>
            <a:stCxn id="15" idx="2"/>
            <a:endCxn id="2050" idx="1"/>
          </p:cNvCxnSpPr>
          <p:nvPr/>
        </p:nvCxnSpPr>
        <p:spPr>
          <a:xfrm rot="16200000" flipH="1">
            <a:off x="7155957" y="3890785"/>
            <a:ext cx="940788" cy="2960370"/>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93112E1F-9137-79FB-7BC3-47FAED22EEF3}"/>
              </a:ext>
            </a:extLst>
          </p:cNvPr>
          <p:cNvSpPr txBox="1"/>
          <p:nvPr/>
        </p:nvSpPr>
        <p:spPr>
          <a:xfrm>
            <a:off x="4450081" y="3102445"/>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api.stepn.com</a:t>
            </a:r>
            <a:r>
              <a:rPr kumimoji="1" lang="en-US" altLang="ja-JP" sz="1100" dirty="0"/>
              <a:t>/run/</a:t>
            </a:r>
            <a:r>
              <a:rPr kumimoji="1" lang="en-US" altLang="ja-JP" sz="1100" dirty="0" err="1"/>
              <a:t>nftjson</a:t>
            </a:r>
            <a:r>
              <a:rPr kumimoji="1" lang="en-US" altLang="ja-JP" sz="1100" dirty="0"/>
              <a:t>/103/33778417947</a:t>
            </a:r>
            <a:endParaRPr kumimoji="1" lang="ja-JP" altLang="en-US" sz="1100" dirty="0"/>
          </a:p>
        </p:txBody>
      </p:sp>
      <p:sp>
        <p:nvSpPr>
          <p:cNvPr id="26" name="テキスト ボックス 25">
            <a:extLst>
              <a:ext uri="{FF2B5EF4-FFF2-40B4-BE49-F238E27FC236}">
                <a16:creationId xmlns:a16="http://schemas.microsoft.com/office/drawing/2014/main" id="{E3CCFCCA-7F70-F946-A695-A7AA535BCFED}"/>
              </a:ext>
            </a:extLst>
          </p:cNvPr>
          <p:cNvSpPr txBox="1"/>
          <p:nvPr/>
        </p:nvSpPr>
        <p:spPr>
          <a:xfrm>
            <a:off x="838200" y="1100004"/>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explorer.solana.com</a:t>
            </a:r>
            <a:r>
              <a:rPr kumimoji="1" lang="en-US" altLang="ja-JP" sz="1100" dirty="0"/>
              <a:t>/address/3jG1i97xv1kvvhxCe6TPjRPbRNf78hFbhgZWUQon9R3Y/metadata</a:t>
            </a:r>
            <a:endParaRPr kumimoji="1" lang="ja-JP" altLang="en-US" sz="1100" dirty="0"/>
          </a:p>
        </p:txBody>
      </p:sp>
      <p:sp>
        <p:nvSpPr>
          <p:cNvPr id="27" name="テキスト ボックス 26">
            <a:extLst>
              <a:ext uri="{FF2B5EF4-FFF2-40B4-BE49-F238E27FC236}">
                <a16:creationId xmlns:a16="http://schemas.microsoft.com/office/drawing/2014/main" id="{28A05F82-7EE1-8E49-43F0-447D0ECA7CC6}"/>
              </a:ext>
            </a:extLst>
          </p:cNvPr>
          <p:cNvSpPr txBox="1"/>
          <p:nvPr/>
        </p:nvSpPr>
        <p:spPr>
          <a:xfrm>
            <a:off x="8061961" y="4756806"/>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arweave.net</a:t>
            </a:r>
            <a:r>
              <a:rPr kumimoji="1" lang="en-US" altLang="ja-JP" sz="1100" dirty="0"/>
              <a:t>/biVpKyWJV8yFKZ0PNfZmeGknzc-fIv9oZwMePMebEhY</a:t>
            </a:r>
            <a:endParaRPr kumimoji="1" lang="ja-JP" altLang="en-US" sz="1100" dirty="0"/>
          </a:p>
        </p:txBody>
      </p:sp>
      <p:sp>
        <p:nvSpPr>
          <p:cNvPr id="25" name="テキスト ボックス 24">
            <a:extLst>
              <a:ext uri="{FF2B5EF4-FFF2-40B4-BE49-F238E27FC236}">
                <a16:creationId xmlns:a16="http://schemas.microsoft.com/office/drawing/2014/main" id="{CAF7F666-5EFC-378C-BF02-FE3C28F45227}"/>
              </a:ext>
            </a:extLst>
          </p:cNvPr>
          <p:cNvSpPr txBox="1"/>
          <p:nvPr/>
        </p:nvSpPr>
        <p:spPr>
          <a:xfrm>
            <a:off x="838200" y="4290199"/>
            <a:ext cx="3392170" cy="610376"/>
          </a:xfrm>
          <a:prstGeom prst="rect">
            <a:avLst/>
          </a:prstGeom>
          <a:noFill/>
        </p:spPr>
        <p:txBody>
          <a:bodyPr wrap="square" rtlCol="0">
            <a:noAutofit/>
          </a:bodyPr>
          <a:lstStyle/>
          <a:p>
            <a:pPr algn="ctr"/>
            <a:r>
              <a:rPr kumimoji="1" lang="en-US" altLang="ja-JP" sz="1400" dirty="0"/>
              <a:t>Refer to the Metadata Account Address.</a:t>
            </a:r>
          </a:p>
          <a:p>
            <a:pPr algn="ctr"/>
            <a:r>
              <a:rPr kumimoji="1" lang="en-US" altLang="ja-JP" sz="1400" dirty="0"/>
              <a:t>(Using </a:t>
            </a:r>
            <a:r>
              <a:rPr kumimoji="1" lang="en-US" altLang="ja-JP" sz="1400" dirty="0" err="1"/>
              <a:t>Metaplex</a:t>
            </a:r>
            <a:r>
              <a:rPr kumimoji="1" lang="en-US" altLang="ja-JP" sz="1400" dirty="0"/>
              <a:t> Token Metadata Program)</a:t>
            </a:r>
          </a:p>
        </p:txBody>
      </p:sp>
      <p:sp>
        <p:nvSpPr>
          <p:cNvPr id="29" name="テキスト ボックス 28">
            <a:extLst>
              <a:ext uri="{FF2B5EF4-FFF2-40B4-BE49-F238E27FC236}">
                <a16:creationId xmlns:a16="http://schemas.microsoft.com/office/drawing/2014/main" id="{583139D7-9825-9F83-F687-F4631469185A}"/>
              </a:ext>
            </a:extLst>
          </p:cNvPr>
          <p:cNvSpPr txBox="1"/>
          <p:nvPr/>
        </p:nvSpPr>
        <p:spPr>
          <a:xfrm>
            <a:off x="5714366" y="5962907"/>
            <a:ext cx="3392170" cy="610376"/>
          </a:xfrm>
          <a:prstGeom prst="rect">
            <a:avLst/>
          </a:prstGeom>
          <a:noFill/>
        </p:spPr>
        <p:txBody>
          <a:bodyPr wrap="square" rtlCol="0">
            <a:noAutofit/>
          </a:bodyPr>
          <a:lstStyle/>
          <a:p>
            <a:pPr algn="ctr"/>
            <a:r>
              <a:rPr kumimoji="1" lang="en-US" altLang="ja-JP" sz="1400" dirty="0"/>
              <a:t>Refer to Image file in </a:t>
            </a:r>
            <a:r>
              <a:rPr kumimoji="1" lang="en-US" altLang="ja-JP" sz="1400" dirty="0" err="1"/>
              <a:t>Arweave</a:t>
            </a:r>
            <a:r>
              <a:rPr kumimoji="1" lang="en-US" altLang="ja-JP" sz="1400" dirty="0"/>
              <a:t>.</a:t>
            </a:r>
            <a:endParaRPr kumimoji="1" lang="ja-JP" altLang="en-US" sz="1400" dirty="0"/>
          </a:p>
        </p:txBody>
      </p:sp>
      <p:sp>
        <p:nvSpPr>
          <p:cNvPr id="30" name="テキスト ボックス 29">
            <a:extLst>
              <a:ext uri="{FF2B5EF4-FFF2-40B4-BE49-F238E27FC236}">
                <a16:creationId xmlns:a16="http://schemas.microsoft.com/office/drawing/2014/main" id="{301705B4-E107-ABFD-FEE4-4EC77C59B214}"/>
              </a:ext>
            </a:extLst>
          </p:cNvPr>
          <p:cNvSpPr txBox="1"/>
          <p:nvPr/>
        </p:nvSpPr>
        <p:spPr>
          <a:xfrm>
            <a:off x="5714366" y="2127368"/>
            <a:ext cx="2127885" cy="643270"/>
          </a:xfrm>
          <a:prstGeom prst="rect">
            <a:avLst/>
          </a:prstGeom>
          <a:noFill/>
        </p:spPr>
        <p:txBody>
          <a:bodyPr wrap="square" rtlCol="0">
            <a:noAutofit/>
          </a:bodyPr>
          <a:lstStyle/>
          <a:p>
            <a:r>
              <a:rPr kumimoji="1" lang="en-US" altLang="ja-JP" sz="1200" dirty="0"/>
              <a:t>There's not in </a:t>
            </a:r>
            <a:r>
              <a:rPr kumimoji="1" lang="en-US" altLang="ja-JP" sz="1200" dirty="0" err="1"/>
              <a:t>Arweave</a:t>
            </a:r>
            <a:r>
              <a:rPr kumimoji="1" lang="en-US" altLang="ja-JP" sz="1200" dirty="0"/>
              <a:t>.</a:t>
            </a:r>
          </a:p>
          <a:p>
            <a:r>
              <a:rPr kumimoji="1" lang="en-US" altLang="ja-JP" sz="1200" dirty="0"/>
              <a:t>Because of reduce updating Metadata cost?</a:t>
            </a:r>
            <a:endParaRPr kumimoji="1" lang="ja-JP" altLang="en-US" sz="1200"/>
          </a:p>
        </p:txBody>
      </p:sp>
      <p:cxnSp>
        <p:nvCxnSpPr>
          <p:cNvPr id="31" name="曲線コネクタ 30">
            <a:extLst>
              <a:ext uri="{FF2B5EF4-FFF2-40B4-BE49-F238E27FC236}">
                <a16:creationId xmlns:a16="http://schemas.microsoft.com/office/drawing/2014/main" id="{63E282CB-ABF5-5499-B3B6-584AEC833622}"/>
              </a:ext>
            </a:extLst>
          </p:cNvPr>
          <p:cNvCxnSpPr>
            <a:cxnSpLocks/>
            <a:stCxn id="30" idx="2"/>
            <a:endCxn id="24" idx="0"/>
          </p:cNvCxnSpPr>
          <p:nvPr/>
        </p:nvCxnSpPr>
        <p:spPr>
          <a:xfrm rot="5400000">
            <a:off x="6296335" y="2620470"/>
            <a:ext cx="331807" cy="632143"/>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5769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Why does </a:t>
            </a:r>
            <a:r>
              <a:rPr lang="en-US" altLang="ja-JP" dirty="0"/>
              <a:t>Solana sometime </a:t>
            </a:r>
            <a:r>
              <a:rPr kumimoji="1" lang="en-US" altLang="ja-JP" dirty="0"/>
              <a:t>so slowly transaction?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11</a:t>
            </a:fld>
            <a:endParaRPr kumimoji="1" lang="ja-JP" altLang="en-US"/>
          </a:p>
        </p:txBody>
      </p:sp>
      <p:sp>
        <p:nvSpPr>
          <p:cNvPr id="11" name="コンテンツ プレースホルダー 2">
            <a:extLst>
              <a:ext uri="{FF2B5EF4-FFF2-40B4-BE49-F238E27FC236}">
                <a16:creationId xmlns:a16="http://schemas.microsoft.com/office/drawing/2014/main" id="{245C5124-47D1-8604-6627-2AE595BBE1B2}"/>
              </a:ext>
            </a:extLst>
          </p:cNvPr>
          <p:cNvSpPr>
            <a:spLocks noGrp="1"/>
          </p:cNvSpPr>
          <p:nvPr>
            <p:ph idx="1"/>
          </p:nvPr>
        </p:nvSpPr>
        <p:spPr>
          <a:xfrm>
            <a:off x="838200" y="833166"/>
            <a:ext cx="10515600" cy="694551"/>
          </a:xfrm>
        </p:spPr>
        <p:txBody>
          <a:bodyPr/>
          <a:lstStyle/>
          <a:p>
            <a:r>
              <a:rPr kumimoji="1" lang="en-US" altLang="ja-JP" dirty="0"/>
              <a:t>One of case, Custom RPC and Validator's Server making traffic jam?</a:t>
            </a:r>
            <a:endParaRPr kumimoji="1" lang="ja-JP" altLang="en-US"/>
          </a:p>
        </p:txBody>
      </p:sp>
      <p:sp>
        <p:nvSpPr>
          <p:cNvPr id="13" name="正方形/長方形 12">
            <a:extLst>
              <a:ext uri="{FF2B5EF4-FFF2-40B4-BE49-F238E27FC236}">
                <a16:creationId xmlns:a16="http://schemas.microsoft.com/office/drawing/2014/main" id="{26EB96A7-48D6-C64E-C80F-94BE894CE4D7}"/>
              </a:ext>
            </a:extLst>
          </p:cNvPr>
          <p:cNvSpPr/>
          <p:nvPr/>
        </p:nvSpPr>
        <p:spPr>
          <a:xfrm>
            <a:off x="106680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Spending = Game Wallet</a:t>
            </a:r>
          </a:p>
        </p:txBody>
      </p:sp>
      <p:sp>
        <p:nvSpPr>
          <p:cNvPr id="14" name="正方形/長方形 13">
            <a:extLst>
              <a:ext uri="{FF2B5EF4-FFF2-40B4-BE49-F238E27FC236}">
                <a16:creationId xmlns:a16="http://schemas.microsoft.com/office/drawing/2014/main" id="{35E59813-E3B8-170B-2307-9BD429C8F462}"/>
              </a:ext>
            </a:extLst>
          </p:cNvPr>
          <p:cNvSpPr/>
          <p:nvPr/>
        </p:nvSpPr>
        <p:spPr>
          <a:xfrm>
            <a:off x="405808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 Server</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15" name="正方形/長方形 14">
            <a:extLst>
              <a:ext uri="{FF2B5EF4-FFF2-40B4-BE49-F238E27FC236}">
                <a16:creationId xmlns:a16="http://schemas.microsoft.com/office/drawing/2014/main" id="{EAD8F745-DFF7-0B1C-5B95-19C6A23AB226}"/>
              </a:ext>
            </a:extLst>
          </p:cNvPr>
          <p:cNvSpPr/>
          <p:nvPr/>
        </p:nvSpPr>
        <p:spPr>
          <a:xfrm>
            <a:off x="704936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8" name="正方形/長方形 17">
            <a:extLst>
              <a:ext uri="{FF2B5EF4-FFF2-40B4-BE49-F238E27FC236}">
                <a16:creationId xmlns:a16="http://schemas.microsoft.com/office/drawing/2014/main" id="{83708A78-1C11-42B0-CBFA-2241027F8B5F}"/>
              </a:ext>
            </a:extLst>
          </p:cNvPr>
          <p:cNvSpPr/>
          <p:nvPr/>
        </p:nvSpPr>
        <p:spPr>
          <a:xfrm>
            <a:off x="4058080" y="1848888"/>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Custom RPC</a:t>
            </a:r>
          </a:p>
          <a:p>
            <a:pPr algn="ctr"/>
            <a:r>
              <a:rPr kumimoji="1" lang="en-US" altLang="ja-JP" sz="1400" dirty="0">
                <a:solidFill>
                  <a:schemeClr val="tx1"/>
                </a:solidFill>
              </a:rPr>
              <a:t>(Solana Endpoint)</a:t>
            </a:r>
          </a:p>
        </p:txBody>
      </p:sp>
      <p:sp>
        <p:nvSpPr>
          <p:cNvPr id="19" name="正方形/長方形 18">
            <a:extLst>
              <a:ext uri="{FF2B5EF4-FFF2-40B4-BE49-F238E27FC236}">
                <a16:creationId xmlns:a16="http://schemas.microsoft.com/office/drawing/2014/main" id="{EF3C4418-964B-EB27-A954-7274F20D7399}"/>
              </a:ext>
            </a:extLst>
          </p:cNvPr>
          <p:cNvSpPr/>
          <p:nvPr/>
        </p:nvSpPr>
        <p:spPr>
          <a:xfrm>
            <a:off x="7049360" y="1848888"/>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Validator's Server</a:t>
            </a:r>
          </a:p>
        </p:txBody>
      </p:sp>
      <p:cxnSp>
        <p:nvCxnSpPr>
          <p:cNvPr id="20" name="直線矢印コネクタ 19">
            <a:extLst>
              <a:ext uri="{FF2B5EF4-FFF2-40B4-BE49-F238E27FC236}">
                <a16:creationId xmlns:a16="http://schemas.microsoft.com/office/drawing/2014/main" id="{C295ABAE-9575-39F6-8852-581F0306ADD4}"/>
              </a:ext>
            </a:extLst>
          </p:cNvPr>
          <p:cNvCxnSpPr>
            <a:cxnSpLocks/>
            <a:stCxn id="13" idx="3"/>
            <a:endCxn id="14" idx="1"/>
          </p:cNvCxnSpPr>
          <p:nvPr/>
        </p:nvCxnSpPr>
        <p:spPr>
          <a:xfrm>
            <a:off x="2719688" y="4685020"/>
            <a:ext cx="1338392" cy="0"/>
          </a:xfrm>
          <a:prstGeom prst="straightConnector1">
            <a:avLst/>
          </a:prstGeom>
          <a:ln w="762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3C9C0F8F-8A70-D255-CC05-E865F8522FD1}"/>
              </a:ext>
            </a:extLst>
          </p:cNvPr>
          <p:cNvCxnSpPr>
            <a:cxnSpLocks/>
            <a:stCxn id="14" idx="0"/>
            <a:endCxn id="18" idx="2"/>
          </p:cNvCxnSpPr>
          <p:nvPr/>
        </p:nvCxnSpPr>
        <p:spPr>
          <a:xfrm flipV="1">
            <a:off x="4884524" y="3157734"/>
            <a:ext cx="0" cy="872863"/>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F528A4FF-EBBD-C13B-30E3-273AEF08CBA2}"/>
              </a:ext>
            </a:extLst>
          </p:cNvPr>
          <p:cNvCxnSpPr>
            <a:cxnSpLocks/>
            <a:stCxn id="18" idx="3"/>
            <a:endCxn id="19" idx="1"/>
          </p:cNvCxnSpPr>
          <p:nvPr/>
        </p:nvCxnSpPr>
        <p:spPr>
          <a:xfrm>
            <a:off x="5710968" y="2503311"/>
            <a:ext cx="1338392" cy="0"/>
          </a:xfrm>
          <a:prstGeom prst="straightConnector1">
            <a:avLst/>
          </a:prstGeom>
          <a:ln w="762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1EB3708-BFBF-D0C1-C0F3-99BA0BC1A0A2}"/>
              </a:ext>
            </a:extLst>
          </p:cNvPr>
          <p:cNvCxnSpPr>
            <a:cxnSpLocks/>
            <a:stCxn id="19" idx="2"/>
            <a:endCxn id="15" idx="0"/>
          </p:cNvCxnSpPr>
          <p:nvPr/>
        </p:nvCxnSpPr>
        <p:spPr>
          <a:xfrm>
            <a:off x="7875804" y="3157734"/>
            <a:ext cx="0" cy="872863"/>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C354E4C8-8189-96D9-6620-766506525A23}"/>
              </a:ext>
            </a:extLst>
          </p:cNvPr>
          <p:cNvSpPr txBox="1"/>
          <p:nvPr/>
        </p:nvSpPr>
        <p:spPr>
          <a:xfrm>
            <a:off x="2718319" y="4027406"/>
            <a:ext cx="1338389" cy="537210"/>
          </a:xfrm>
          <a:prstGeom prst="rect">
            <a:avLst/>
          </a:prstGeom>
          <a:noFill/>
        </p:spPr>
        <p:txBody>
          <a:bodyPr wrap="square" rtlCol="0">
            <a:noAutofit/>
          </a:bodyPr>
          <a:lstStyle/>
          <a:p>
            <a:pPr algn="ctr"/>
            <a:r>
              <a:rPr kumimoji="1" lang="en-US" altLang="ja-JP" sz="1400" dirty="0"/>
              <a:t>Transfer Request</a:t>
            </a:r>
            <a:endParaRPr kumimoji="1" lang="ja-JP" altLang="en-US" sz="1400" dirty="0"/>
          </a:p>
        </p:txBody>
      </p:sp>
      <p:sp>
        <p:nvSpPr>
          <p:cNvPr id="38" name="テキスト ボックス 37">
            <a:extLst>
              <a:ext uri="{FF2B5EF4-FFF2-40B4-BE49-F238E27FC236}">
                <a16:creationId xmlns:a16="http://schemas.microsoft.com/office/drawing/2014/main" id="{D6779A6A-B292-8E4C-B83F-BD5D9C81174F}"/>
              </a:ext>
            </a:extLst>
          </p:cNvPr>
          <p:cNvSpPr txBox="1"/>
          <p:nvPr/>
        </p:nvSpPr>
        <p:spPr>
          <a:xfrm>
            <a:off x="3889032" y="3253790"/>
            <a:ext cx="995492" cy="537210"/>
          </a:xfrm>
          <a:prstGeom prst="rect">
            <a:avLst/>
          </a:prstGeom>
          <a:noFill/>
        </p:spPr>
        <p:txBody>
          <a:bodyPr wrap="square" rtlCol="0">
            <a:noAutofit/>
          </a:bodyPr>
          <a:lstStyle/>
          <a:p>
            <a:pPr algn="ctr"/>
            <a:r>
              <a:rPr kumimoji="1" lang="en-US" altLang="ja-JP" sz="1400" dirty="0"/>
              <a:t>Transfer Request</a:t>
            </a:r>
            <a:endParaRPr kumimoji="1" lang="ja-JP" altLang="en-US" sz="1400" dirty="0"/>
          </a:p>
        </p:txBody>
      </p:sp>
      <p:sp>
        <p:nvSpPr>
          <p:cNvPr id="41" name="テキスト ボックス 40">
            <a:extLst>
              <a:ext uri="{FF2B5EF4-FFF2-40B4-BE49-F238E27FC236}">
                <a16:creationId xmlns:a16="http://schemas.microsoft.com/office/drawing/2014/main" id="{E2689C92-233D-1801-2403-EC087B12B7AA}"/>
              </a:ext>
            </a:extLst>
          </p:cNvPr>
          <p:cNvSpPr txBox="1"/>
          <p:nvPr/>
        </p:nvSpPr>
        <p:spPr>
          <a:xfrm>
            <a:off x="7875803" y="3253790"/>
            <a:ext cx="995492" cy="537210"/>
          </a:xfrm>
          <a:prstGeom prst="rect">
            <a:avLst/>
          </a:prstGeom>
          <a:noFill/>
        </p:spPr>
        <p:txBody>
          <a:bodyPr wrap="square" rtlCol="0">
            <a:noAutofit/>
          </a:bodyPr>
          <a:lstStyle/>
          <a:p>
            <a:pPr algn="ctr"/>
            <a:r>
              <a:rPr kumimoji="1" lang="en-US" altLang="ja-JP" sz="1400" dirty="0"/>
              <a:t>Block</a:t>
            </a:r>
          </a:p>
          <a:p>
            <a:pPr algn="ctr"/>
            <a:r>
              <a:rPr kumimoji="1" lang="en-US" altLang="ja-JP" sz="1400" dirty="0"/>
              <a:t>Confirmed</a:t>
            </a:r>
            <a:endParaRPr kumimoji="1" lang="ja-JP" altLang="en-US" sz="1400" dirty="0"/>
          </a:p>
        </p:txBody>
      </p:sp>
      <p:sp>
        <p:nvSpPr>
          <p:cNvPr id="45" name="テキスト ボックス 44">
            <a:extLst>
              <a:ext uri="{FF2B5EF4-FFF2-40B4-BE49-F238E27FC236}">
                <a16:creationId xmlns:a16="http://schemas.microsoft.com/office/drawing/2014/main" id="{16446F6F-7E5D-9A11-B028-3E387E91092E}"/>
              </a:ext>
            </a:extLst>
          </p:cNvPr>
          <p:cNvSpPr txBox="1"/>
          <p:nvPr/>
        </p:nvSpPr>
        <p:spPr>
          <a:xfrm>
            <a:off x="1065431" y="6061426"/>
            <a:ext cx="3731732" cy="328564"/>
          </a:xfrm>
          <a:prstGeom prst="rect">
            <a:avLst/>
          </a:prstGeom>
          <a:noFill/>
        </p:spPr>
        <p:txBody>
          <a:bodyPr wrap="square" rtlCol="0">
            <a:noAutofit/>
          </a:bodyPr>
          <a:lstStyle/>
          <a:p>
            <a:r>
              <a:rPr kumimoji="1" lang="en-US" altLang="ja-JP" sz="1200" dirty="0"/>
              <a:t>Ref: </a:t>
            </a:r>
            <a:r>
              <a:rPr kumimoji="1" lang="en-US" altLang="ja-JP" sz="1200" dirty="0">
                <a:hlinkClick r:id="rId2"/>
              </a:rPr>
              <a:t>The Journey of a Transaction – Solana Cookbook</a:t>
            </a:r>
            <a:r>
              <a:rPr kumimoji="1" lang="en-US" altLang="ja-JP" sz="1200" dirty="0"/>
              <a:t> </a:t>
            </a:r>
            <a:endParaRPr kumimoji="1" lang="ja-JP" altLang="en-US" sz="1200" dirty="0"/>
          </a:p>
        </p:txBody>
      </p:sp>
      <p:sp>
        <p:nvSpPr>
          <p:cNvPr id="46" name="テキスト ボックス 45">
            <a:extLst>
              <a:ext uri="{FF2B5EF4-FFF2-40B4-BE49-F238E27FC236}">
                <a16:creationId xmlns:a16="http://schemas.microsoft.com/office/drawing/2014/main" id="{2BBD7AF4-4322-6C5F-F0B9-B8CAC8A2E0EE}"/>
              </a:ext>
            </a:extLst>
          </p:cNvPr>
          <p:cNvSpPr txBox="1"/>
          <p:nvPr/>
        </p:nvSpPr>
        <p:spPr>
          <a:xfrm>
            <a:off x="5710968" y="1835157"/>
            <a:ext cx="1333632" cy="537210"/>
          </a:xfrm>
          <a:prstGeom prst="rect">
            <a:avLst/>
          </a:prstGeom>
          <a:noFill/>
        </p:spPr>
        <p:txBody>
          <a:bodyPr wrap="square" rtlCol="0">
            <a:noAutofit/>
          </a:bodyPr>
          <a:lstStyle/>
          <a:p>
            <a:pPr algn="ctr"/>
            <a:r>
              <a:rPr kumimoji="1" lang="en-US" altLang="ja-JP" sz="1400" dirty="0"/>
              <a:t>Broadcast</a:t>
            </a:r>
            <a:endParaRPr kumimoji="1" lang="ja-JP" altLang="en-US" sz="1400" dirty="0"/>
          </a:p>
        </p:txBody>
      </p:sp>
      <p:sp>
        <p:nvSpPr>
          <p:cNvPr id="50" name="テキスト ボックス 49">
            <a:extLst>
              <a:ext uri="{FF2B5EF4-FFF2-40B4-BE49-F238E27FC236}">
                <a16:creationId xmlns:a16="http://schemas.microsoft.com/office/drawing/2014/main" id="{628F2D1E-8FC0-67F1-C994-D3721A4D7705}"/>
              </a:ext>
            </a:extLst>
          </p:cNvPr>
          <p:cNvSpPr txBox="1"/>
          <p:nvPr/>
        </p:nvSpPr>
        <p:spPr>
          <a:xfrm>
            <a:off x="1065431" y="5510596"/>
            <a:ext cx="1652888"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51" name="テキスト ボックス 50">
            <a:extLst>
              <a:ext uri="{FF2B5EF4-FFF2-40B4-BE49-F238E27FC236}">
                <a16:creationId xmlns:a16="http://schemas.microsoft.com/office/drawing/2014/main" id="{BEA5E3BB-2537-9409-C22F-53C5BD983B30}"/>
              </a:ext>
            </a:extLst>
          </p:cNvPr>
          <p:cNvSpPr txBox="1"/>
          <p:nvPr/>
        </p:nvSpPr>
        <p:spPr>
          <a:xfrm>
            <a:off x="4056709" y="5510596"/>
            <a:ext cx="464553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sp>
        <p:nvSpPr>
          <p:cNvPr id="54" name="テキスト ボックス 53">
            <a:extLst>
              <a:ext uri="{FF2B5EF4-FFF2-40B4-BE49-F238E27FC236}">
                <a16:creationId xmlns:a16="http://schemas.microsoft.com/office/drawing/2014/main" id="{EE90EA48-7421-43C8-6E08-A8374E60AB3E}"/>
              </a:ext>
            </a:extLst>
          </p:cNvPr>
          <p:cNvSpPr txBox="1"/>
          <p:nvPr/>
        </p:nvSpPr>
        <p:spPr>
          <a:xfrm>
            <a:off x="1862167" y="1855860"/>
            <a:ext cx="2191153" cy="551251"/>
          </a:xfrm>
          <a:prstGeom prst="rect">
            <a:avLst/>
          </a:prstGeom>
          <a:noFill/>
        </p:spPr>
        <p:txBody>
          <a:bodyPr wrap="square" rtlCol="0">
            <a:noAutofit/>
          </a:bodyPr>
          <a:lstStyle/>
          <a:p>
            <a:r>
              <a:rPr kumimoji="1" lang="en-US" altLang="ja-JP" sz="1200" dirty="0"/>
              <a:t>Slow Reason: Request limit?</a:t>
            </a:r>
          </a:p>
          <a:p>
            <a:r>
              <a:rPr kumimoji="1" lang="en-US" altLang="ja-JP" sz="1200" dirty="0"/>
              <a:t>(ex: </a:t>
            </a:r>
            <a:r>
              <a:rPr kumimoji="1" lang="en-US" altLang="ja-JP" sz="1200" dirty="0" err="1"/>
              <a:t>QuickNode</a:t>
            </a:r>
            <a:r>
              <a:rPr kumimoji="1" lang="en-US" altLang="ja-JP" sz="1200" dirty="0"/>
              <a:t>, Solana Beach)</a:t>
            </a:r>
            <a:endParaRPr kumimoji="1" lang="ja-JP" altLang="en-US" sz="1200"/>
          </a:p>
        </p:txBody>
      </p:sp>
      <p:cxnSp>
        <p:nvCxnSpPr>
          <p:cNvPr id="55" name="曲線コネクタ 54">
            <a:extLst>
              <a:ext uri="{FF2B5EF4-FFF2-40B4-BE49-F238E27FC236}">
                <a16:creationId xmlns:a16="http://schemas.microsoft.com/office/drawing/2014/main" id="{B2FB893F-C93D-19DA-E37E-D9D21B2A6C96}"/>
              </a:ext>
            </a:extLst>
          </p:cNvPr>
          <p:cNvCxnSpPr>
            <a:cxnSpLocks/>
            <a:stCxn id="54" idx="2"/>
            <a:endCxn id="18" idx="1"/>
          </p:cNvCxnSpPr>
          <p:nvPr/>
        </p:nvCxnSpPr>
        <p:spPr>
          <a:xfrm rot="16200000" flipH="1">
            <a:off x="3459812" y="1905043"/>
            <a:ext cx="96200" cy="1100336"/>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2E17E683-9BE4-1A0A-5A57-C4CA354E183D}"/>
              </a:ext>
            </a:extLst>
          </p:cNvPr>
          <p:cNvSpPr txBox="1"/>
          <p:nvPr/>
        </p:nvSpPr>
        <p:spPr>
          <a:xfrm>
            <a:off x="8851624" y="1855861"/>
            <a:ext cx="2358829" cy="326280"/>
          </a:xfrm>
          <a:prstGeom prst="rect">
            <a:avLst/>
          </a:prstGeom>
          <a:noFill/>
        </p:spPr>
        <p:txBody>
          <a:bodyPr wrap="square" rtlCol="0">
            <a:noAutofit/>
          </a:bodyPr>
          <a:lstStyle/>
          <a:p>
            <a:r>
              <a:rPr kumimoji="1" lang="en-US" altLang="ja-JP" sz="1200" dirty="0"/>
              <a:t>Slow Reason: Server performance</a:t>
            </a:r>
            <a:endParaRPr kumimoji="1" lang="ja-JP" altLang="en-US" sz="1200"/>
          </a:p>
        </p:txBody>
      </p:sp>
      <p:cxnSp>
        <p:nvCxnSpPr>
          <p:cNvPr id="64" name="曲線コネクタ 63">
            <a:extLst>
              <a:ext uri="{FF2B5EF4-FFF2-40B4-BE49-F238E27FC236}">
                <a16:creationId xmlns:a16="http://schemas.microsoft.com/office/drawing/2014/main" id="{71E1D776-82C4-D198-1838-1E73AC6C964C}"/>
              </a:ext>
            </a:extLst>
          </p:cNvPr>
          <p:cNvCxnSpPr>
            <a:cxnSpLocks/>
            <a:stCxn id="63" idx="2"/>
            <a:endCxn id="19" idx="3"/>
          </p:cNvCxnSpPr>
          <p:nvPr/>
        </p:nvCxnSpPr>
        <p:spPr>
          <a:xfrm rot="5400000">
            <a:off x="9206059" y="1678331"/>
            <a:ext cx="321170" cy="1328791"/>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78" name="グループ化 77">
            <a:extLst>
              <a:ext uri="{FF2B5EF4-FFF2-40B4-BE49-F238E27FC236}">
                <a16:creationId xmlns:a16="http://schemas.microsoft.com/office/drawing/2014/main" id="{32762743-88C8-9555-FD31-39BE8D6E1A15}"/>
              </a:ext>
            </a:extLst>
          </p:cNvPr>
          <p:cNvGrpSpPr/>
          <p:nvPr/>
        </p:nvGrpSpPr>
        <p:grpSpPr>
          <a:xfrm>
            <a:off x="10492740" y="5329940"/>
            <a:ext cx="861060" cy="461247"/>
            <a:chOff x="10492740" y="759641"/>
            <a:chExt cx="861060" cy="461247"/>
          </a:xfrm>
        </p:grpSpPr>
        <p:cxnSp>
          <p:nvCxnSpPr>
            <p:cNvPr id="72" name="直線矢印コネクタ 71">
              <a:extLst>
                <a:ext uri="{FF2B5EF4-FFF2-40B4-BE49-F238E27FC236}">
                  <a16:creationId xmlns:a16="http://schemas.microsoft.com/office/drawing/2014/main" id="{5A40BE96-3671-FED1-138F-8E0C64C901FF}"/>
                </a:ext>
              </a:extLst>
            </p:cNvPr>
            <p:cNvCxnSpPr>
              <a:cxnSpLocks/>
            </p:cNvCxnSpPr>
            <p:nvPr/>
          </p:nvCxnSpPr>
          <p:spPr>
            <a:xfrm>
              <a:off x="10492740" y="867400"/>
              <a:ext cx="320470" cy="0"/>
            </a:xfrm>
            <a:prstGeom prst="straightConnector1">
              <a:avLst/>
            </a:prstGeom>
            <a:ln w="381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41EB0898-1984-1E74-753C-B60613D212DA}"/>
                </a:ext>
              </a:extLst>
            </p:cNvPr>
            <p:cNvSpPr txBox="1"/>
            <p:nvPr/>
          </p:nvSpPr>
          <p:spPr>
            <a:xfrm>
              <a:off x="10813210" y="759641"/>
              <a:ext cx="540590" cy="229824"/>
            </a:xfrm>
            <a:prstGeom prst="rect">
              <a:avLst/>
            </a:prstGeom>
            <a:noFill/>
          </p:spPr>
          <p:txBody>
            <a:bodyPr wrap="square" rtlCol="0" anchor="ctr">
              <a:noAutofit/>
            </a:bodyPr>
            <a:lstStyle/>
            <a:p>
              <a:r>
                <a:rPr kumimoji="1" lang="en-US" altLang="ja-JP" sz="1200" dirty="0"/>
                <a:t>Fast</a:t>
              </a:r>
              <a:endParaRPr kumimoji="1" lang="ja-JP" altLang="en-US" sz="1200" dirty="0"/>
            </a:p>
          </p:txBody>
        </p:sp>
        <p:cxnSp>
          <p:nvCxnSpPr>
            <p:cNvPr id="76" name="直線矢印コネクタ 75">
              <a:extLst>
                <a:ext uri="{FF2B5EF4-FFF2-40B4-BE49-F238E27FC236}">
                  <a16:creationId xmlns:a16="http://schemas.microsoft.com/office/drawing/2014/main" id="{9EB5719E-E3E9-5DAC-272A-A0A187C9CC01}"/>
                </a:ext>
              </a:extLst>
            </p:cNvPr>
            <p:cNvCxnSpPr>
              <a:cxnSpLocks/>
            </p:cNvCxnSpPr>
            <p:nvPr/>
          </p:nvCxnSpPr>
          <p:spPr>
            <a:xfrm>
              <a:off x="10492740" y="1098823"/>
              <a:ext cx="320470"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32D881E9-2FC2-4CEF-CAAF-CF97D6851707}"/>
                </a:ext>
              </a:extLst>
            </p:cNvPr>
            <p:cNvSpPr txBox="1"/>
            <p:nvPr/>
          </p:nvSpPr>
          <p:spPr>
            <a:xfrm>
              <a:off x="10813210" y="991064"/>
              <a:ext cx="540590" cy="229824"/>
            </a:xfrm>
            <a:prstGeom prst="rect">
              <a:avLst/>
            </a:prstGeom>
            <a:noFill/>
          </p:spPr>
          <p:txBody>
            <a:bodyPr wrap="square" rtlCol="0" anchor="ctr">
              <a:noAutofit/>
            </a:bodyPr>
            <a:lstStyle/>
            <a:p>
              <a:r>
                <a:rPr kumimoji="1" lang="en-US" altLang="ja-JP" sz="1200" dirty="0"/>
                <a:t>Slow</a:t>
              </a:r>
              <a:endParaRPr kumimoji="1" lang="ja-JP" altLang="en-US" sz="1200" dirty="0"/>
            </a:p>
          </p:txBody>
        </p:sp>
      </p:grpSp>
      <p:sp>
        <p:nvSpPr>
          <p:cNvPr id="79" name="テキスト ボックス 78">
            <a:extLst>
              <a:ext uri="{FF2B5EF4-FFF2-40B4-BE49-F238E27FC236}">
                <a16:creationId xmlns:a16="http://schemas.microsoft.com/office/drawing/2014/main" id="{9AB12EBE-828B-2CA5-6F55-34A85EB2F38F}"/>
              </a:ext>
            </a:extLst>
          </p:cNvPr>
          <p:cNvSpPr txBox="1"/>
          <p:nvPr/>
        </p:nvSpPr>
        <p:spPr>
          <a:xfrm>
            <a:off x="836831" y="1284952"/>
            <a:ext cx="3312260" cy="385143"/>
          </a:xfrm>
          <a:prstGeom prst="rect">
            <a:avLst/>
          </a:prstGeom>
          <a:noFill/>
        </p:spPr>
        <p:txBody>
          <a:bodyPr wrap="square" rtlCol="0">
            <a:noAutofit/>
          </a:bodyPr>
          <a:lstStyle/>
          <a:p>
            <a:r>
              <a:rPr kumimoji="1" lang="en-US" altLang="ja-JP" sz="1600" u="sng" dirty="0"/>
              <a:t>For</a:t>
            </a:r>
            <a:r>
              <a:rPr kumimoji="1" lang="ja-JP" altLang="en-US" sz="1600" u="sng"/>
              <a:t> </a:t>
            </a:r>
            <a:r>
              <a:rPr kumimoji="1" lang="en-US" altLang="ja-JP" sz="1600" u="sng" dirty="0"/>
              <a:t>example: Journey of Transfer</a:t>
            </a:r>
            <a:endParaRPr kumimoji="1" lang="ja-JP" altLang="en-US" sz="1600" u="sng" dirty="0"/>
          </a:p>
        </p:txBody>
      </p:sp>
      <p:pic>
        <p:nvPicPr>
          <p:cNvPr id="80" name="Picture 6" descr="GST">
            <a:extLst>
              <a:ext uri="{FF2B5EF4-FFF2-40B4-BE49-F238E27FC236}">
                <a16:creationId xmlns:a16="http://schemas.microsoft.com/office/drawing/2014/main" id="{209ECE4C-5B97-D02E-2BE9-B9C27C81A290}"/>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771845" y="3429000"/>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descr="GST">
            <a:extLst>
              <a:ext uri="{FF2B5EF4-FFF2-40B4-BE49-F238E27FC236}">
                <a16:creationId xmlns:a16="http://schemas.microsoft.com/office/drawing/2014/main" id="{C0123DC8-C664-358A-0DFE-A328CD7A2F66}"/>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851624" y="3429000"/>
            <a:ext cx="234374" cy="234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13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a:t>Yield Farming</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12</a:t>
            </a:fld>
            <a:endParaRPr kumimoji="1" lang="ja-JP" altLang="en-US"/>
          </a:p>
        </p:txBody>
      </p:sp>
    </p:spTree>
    <p:extLst>
      <p:ext uri="{BB962C8B-B14F-4D97-AF65-F5344CB8AC3E}">
        <p14:creationId xmlns:p14="http://schemas.microsoft.com/office/powerpoint/2010/main" val="358845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ABEAF-155C-624C-B734-BF5EF1D16338}"/>
              </a:ext>
            </a:extLst>
          </p:cNvPr>
          <p:cNvSpPr>
            <a:spLocks noGrp="1"/>
          </p:cNvSpPr>
          <p:nvPr>
            <p:ph type="title"/>
          </p:nvPr>
        </p:nvSpPr>
        <p:spPr/>
        <p:txBody>
          <a:bodyPr/>
          <a:lstStyle/>
          <a:p>
            <a:r>
              <a:rPr kumimoji="1" lang="en-US" altLang="ja-JP"/>
              <a:t>Yield Farming Customer Journey Outline</a:t>
            </a:r>
            <a:endParaRPr kumimoji="1" lang="ja-JP" altLang="en-US"/>
          </a:p>
        </p:txBody>
      </p:sp>
      <p:sp>
        <p:nvSpPr>
          <p:cNvPr id="5" name="スライド番号プレースホルダー 4">
            <a:extLst>
              <a:ext uri="{FF2B5EF4-FFF2-40B4-BE49-F238E27FC236}">
                <a16:creationId xmlns:a16="http://schemas.microsoft.com/office/drawing/2014/main" id="{E5A8E0DE-9619-9D44-B54A-59A941A6EDFC}"/>
              </a:ext>
            </a:extLst>
          </p:cNvPr>
          <p:cNvSpPr>
            <a:spLocks noGrp="1"/>
          </p:cNvSpPr>
          <p:nvPr>
            <p:ph type="sldNum" sz="quarter" idx="12"/>
          </p:nvPr>
        </p:nvSpPr>
        <p:spPr/>
        <p:txBody>
          <a:bodyPr/>
          <a:lstStyle/>
          <a:p>
            <a:fld id="{51BE5F08-58E8-9243-A834-2B76637F595D}" type="slidenum">
              <a:rPr kumimoji="1" lang="ja-JP" altLang="en-US" smtClean="0"/>
              <a:t>13</a:t>
            </a:fld>
            <a:endParaRPr kumimoji="1" lang="ja-JP" altLang="en-US"/>
          </a:p>
        </p:txBody>
      </p:sp>
      <p:sp>
        <p:nvSpPr>
          <p:cNvPr id="7" name="正方形/長方形 6">
            <a:extLst>
              <a:ext uri="{FF2B5EF4-FFF2-40B4-BE49-F238E27FC236}">
                <a16:creationId xmlns:a16="http://schemas.microsoft.com/office/drawing/2014/main" id="{F235C190-45C7-B74C-87FD-1548E57F2162}"/>
              </a:ext>
            </a:extLst>
          </p:cNvPr>
          <p:cNvSpPr/>
          <p:nvPr/>
        </p:nvSpPr>
        <p:spPr>
          <a:xfrm>
            <a:off x="626185" y="962627"/>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Domestic</a:t>
            </a:r>
          </a:p>
          <a:p>
            <a:pPr algn="ctr"/>
            <a:r>
              <a:rPr kumimoji="1" lang="en-US" altLang="ja-JP" sz="1400">
                <a:solidFill>
                  <a:schemeClr val="tx1"/>
                </a:solidFill>
              </a:rPr>
              <a:t>Exchange</a:t>
            </a:r>
            <a:endParaRPr kumimoji="1" lang="ja-JP" altLang="en-US" sz="1400">
              <a:solidFill>
                <a:schemeClr val="tx1"/>
              </a:solidFill>
            </a:endParaRPr>
          </a:p>
        </p:txBody>
      </p:sp>
      <p:sp>
        <p:nvSpPr>
          <p:cNvPr id="8" name="正方形/長方形 7">
            <a:extLst>
              <a:ext uri="{FF2B5EF4-FFF2-40B4-BE49-F238E27FC236}">
                <a16:creationId xmlns:a16="http://schemas.microsoft.com/office/drawing/2014/main" id="{D86D7F9C-E192-9E42-B8FF-BF4BD360C787}"/>
              </a:ext>
            </a:extLst>
          </p:cNvPr>
          <p:cNvSpPr/>
          <p:nvPr/>
        </p:nvSpPr>
        <p:spPr>
          <a:xfrm>
            <a:off x="626185" y="3101134"/>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Overseas</a:t>
            </a:r>
          </a:p>
          <a:p>
            <a:pPr algn="ctr"/>
            <a:r>
              <a:rPr kumimoji="1" lang="en-US" altLang="ja-JP" sz="1400">
                <a:solidFill>
                  <a:schemeClr val="tx1"/>
                </a:solidFill>
              </a:rPr>
              <a:t>Exchange</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6E7E3A8A-329C-3740-AFD4-71765A738121}"/>
              </a:ext>
            </a:extLst>
          </p:cNvPr>
          <p:cNvSpPr/>
          <p:nvPr/>
        </p:nvSpPr>
        <p:spPr>
          <a:xfrm>
            <a:off x="626185" y="5307150"/>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Wallet</a:t>
            </a:r>
          </a:p>
        </p:txBody>
      </p:sp>
      <p:sp>
        <p:nvSpPr>
          <p:cNvPr id="10" name="正方形/長方形 9">
            <a:extLst>
              <a:ext uri="{FF2B5EF4-FFF2-40B4-BE49-F238E27FC236}">
                <a16:creationId xmlns:a16="http://schemas.microsoft.com/office/drawing/2014/main" id="{FDE92ABF-C934-5842-95A2-1C7A5459905D}"/>
              </a:ext>
            </a:extLst>
          </p:cNvPr>
          <p:cNvSpPr/>
          <p:nvPr/>
        </p:nvSpPr>
        <p:spPr>
          <a:xfrm>
            <a:off x="2519844" y="962627"/>
            <a:ext cx="9082312" cy="5393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a:t>
            </a:r>
            <a:endParaRPr kumimoji="1" lang="ja-JP" altLang="en-US" sz="1400">
              <a:solidFill>
                <a:schemeClr val="tx1"/>
              </a:solidFill>
            </a:endParaRPr>
          </a:p>
        </p:txBody>
      </p:sp>
      <p:cxnSp>
        <p:nvCxnSpPr>
          <p:cNvPr id="11" name="直線矢印コネクタ 10">
            <a:extLst>
              <a:ext uri="{FF2B5EF4-FFF2-40B4-BE49-F238E27FC236}">
                <a16:creationId xmlns:a16="http://schemas.microsoft.com/office/drawing/2014/main" id="{6029B592-D4A6-C941-B6B3-C72C1547640F}"/>
              </a:ext>
            </a:extLst>
          </p:cNvPr>
          <p:cNvCxnSpPr>
            <a:cxnSpLocks/>
            <a:stCxn id="7" idx="2"/>
            <a:endCxn id="8" idx="0"/>
          </p:cNvCxnSpPr>
          <p:nvPr/>
        </p:nvCxnSpPr>
        <p:spPr>
          <a:xfrm>
            <a:off x="1230141" y="2011825"/>
            <a:ext cx="0" cy="108930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8228DA6-EF3F-B645-AF8E-0C1B12691E0F}"/>
              </a:ext>
            </a:extLst>
          </p:cNvPr>
          <p:cNvCxnSpPr>
            <a:cxnSpLocks/>
            <a:stCxn id="8" idx="2"/>
            <a:endCxn id="9" idx="0"/>
          </p:cNvCxnSpPr>
          <p:nvPr/>
        </p:nvCxnSpPr>
        <p:spPr>
          <a:xfrm>
            <a:off x="1230141" y="4150332"/>
            <a:ext cx="0" cy="115681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76ECFBF8-06B8-4241-9F84-836196B3B635}"/>
              </a:ext>
            </a:extLst>
          </p:cNvPr>
          <p:cNvCxnSpPr>
            <a:cxnSpLocks/>
            <a:stCxn id="9" idx="3"/>
          </p:cNvCxnSpPr>
          <p:nvPr/>
        </p:nvCxnSpPr>
        <p:spPr>
          <a:xfrm>
            <a:off x="1834097" y="5831749"/>
            <a:ext cx="6857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4" name="図 63">
            <a:extLst>
              <a:ext uri="{FF2B5EF4-FFF2-40B4-BE49-F238E27FC236}">
                <a16:creationId xmlns:a16="http://schemas.microsoft.com/office/drawing/2014/main" id="{8DD354D6-6878-C84F-9186-CB055F8A7F8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5644" t="-16404" r="-5113" b="-9868"/>
          <a:stretch/>
        </p:blipFill>
        <p:spPr>
          <a:xfrm>
            <a:off x="5638876" y="1022895"/>
            <a:ext cx="1167897" cy="366163"/>
          </a:xfrm>
          <a:prstGeom prst="rect">
            <a:avLst/>
          </a:prstGeom>
          <a:solidFill>
            <a:schemeClr val="tx1"/>
          </a:solidFill>
        </p:spPr>
      </p:pic>
      <p:sp>
        <p:nvSpPr>
          <p:cNvPr id="67" name="フッター プレースホルダー 66">
            <a:extLst>
              <a:ext uri="{FF2B5EF4-FFF2-40B4-BE49-F238E27FC236}">
                <a16:creationId xmlns:a16="http://schemas.microsoft.com/office/drawing/2014/main" id="{F8020629-7124-4748-96D7-83BD141C9F6A}"/>
              </a:ext>
            </a:extLst>
          </p:cNvPr>
          <p:cNvSpPr>
            <a:spLocks noGrp="1"/>
          </p:cNvSpPr>
          <p:nvPr>
            <p:ph type="ftr" sz="quarter" idx="11"/>
          </p:nvPr>
        </p:nvSpPr>
        <p:spPr/>
        <p:txBody>
          <a:bodyPr/>
          <a:lstStyle/>
          <a:p>
            <a:r>
              <a:rPr kumimoji="1" lang="en-US" altLang="ja-JP"/>
              <a:t>256hax</a:t>
            </a:r>
            <a:endParaRPr kumimoji="1" lang="ja-JP" altLang="en-US"/>
          </a:p>
        </p:txBody>
      </p:sp>
      <p:sp>
        <p:nvSpPr>
          <p:cNvPr id="83" name="正方形/長方形 82">
            <a:extLst>
              <a:ext uri="{FF2B5EF4-FFF2-40B4-BE49-F238E27FC236}">
                <a16:creationId xmlns:a16="http://schemas.microsoft.com/office/drawing/2014/main" id="{B09A7532-8225-6F4D-97C3-9395D8120566}"/>
              </a:ext>
            </a:extLst>
          </p:cNvPr>
          <p:cNvSpPr/>
          <p:nvPr/>
        </p:nvSpPr>
        <p:spPr>
          <a:xfrm>
            <a:off x="2708222"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Exchange</a:t>
            </a:r>
          </a:p>
        </p:txBody>
      </p:sp>
      <p:sp>
        <p:nvSpPr>
          <p:cNvPr id="69" name="正方形/長方形 68">
            <a:extLst>
              <a:ext uri="{FF2B5EF4-FFF2-40B4-BE49-F238E27FC236}">
                <a16:creationId xmlns:a16="http://schemas.microsoft.com/office/drawing/2014/main" id="{9BACA51E-BB1E-F845-9A78-64493E706678}"/>
              </a:ext>
            </a:extLst>
          </p:cNvPr>
          <p:cNvSpPr/>
          <p:nvPr/>
        </p:nvSpPr>
        <p:spPr>
          <a:xfrm>
            <a:off x="2888844"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050">
                <a:solidFill>
                  <a:schemeClr val="tx1"/>
                </a:solidFill>
              </a:rPr>
              <a:t>(Orderbooks)</a:t>
            </a:r>
            <a:endParaRPr kumimoji="1" lang="ja-JP" altLang="en-US" sz="1050">
              <a:solidFill>
                <a:schemeClr val="tx1"/>
              </a:solidFill>
            </a:endParaRPr>
          </a:p>
        </p:txBody>
      </p:sp>
      <p:sp>
        <p:nvSpPr>
          <p:cNvPr id="71" name="正方形/長方形 70">
            <a:extLst>
              <a:ext uri="{FF2B5EF4-FFF2-40B4-BE49-F238E27FC236}">
                <a16:creationId xmlns:a16="http://schemas.microsoft.com/office/drawing/2014/main" id="{621A7FC7-4644-0041-8537-287D568E6806}"/>
              </a:ext>
            </a:extLst>
          </p:cNvPr>
          <p:cNvSpPr/>
          <p:nvPr/>
        </p:nvSpPr>
        <p:spPr>
          <a:xfrm>
            <a:off x="2888844"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a:p>
            <a:pPr algn="ctr"/>
            <a:r>
              <a:rPr kumimoji="1" lang="en-US" altLang="ja-JP" sz="1050">
                <a:solidFill>
                  <a:schemeClr val="tx1"/>
                </a:solidFill>
              </a:rPr>
              <a:t>(AMM)</a:t>
            </a:r>
          </a:p>
        </p:txBody>
      </p:sp>
      <p:sp>
        <p:nvSpPr>
          <p:cNvPr id="84" name="正方形/長方形 83">
            <a:extLst>
              <a:ext uri="{FF2B5EF4-FFF2-40B4-BE49-F238E27FC236}">
                <a16:creationId xmlns:a16="http://schemas.microsoft.com/office/drawing/2014/main" id="{F20DF60B-8BAA-D747-842E-E2BE44514F59}"/>
              </a:ext>
            </a:extLst>
          </p:cNvPr>
          <p:cNvSpPr/>
          <p:nvPr/>
        </p:nvSpPr>
        <p:spPr>
          <a:xfrm>
            <a:off x="4774793"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85" name="正方形/長方形 84">
            <a:extLst>
              <a:ext uri="{FF2B5EF4-FFF2-40B4-BE49-F238E27FC236}">
                <a16:creationId xmlns:a16="http://schemas.microsoft.com/office/drawing/2014/main" id="{460CCDCA-9F78-B043-A2E3-9C187C59B6C6}"/>
              </a:ext>
            </a:extLst>
          </p:cNvPr>
          <p:cNvSpPr/>
          <p:nvPr/>
        </p:nvSpPr>
        <p:spPr>
          <a:xfrm>
            <a:off x="4955415" y="1916287"/>
            <a:ext cx="1207912" cy="36549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120" name="正方形/長方形 119">
            <a:extLst>
              <a:ext uri="{FF2B5EF4-FFF2-40B4-BE49-F238E27FC236}">
                <a16:creationId xmlns:a16="http://schemas.microsoft.com/office/drawing/2014/main" id="{EA0F1F0C-574F-074E-BCD9-965557BC9901}"/>
              </a:ext>
            </a:extLst>
          </p:cNvPr>
          <p:cNvSpPr/>
          <p:nvPr/>
        </p:nvSpPr>
        <p:spPr>
          <a:xfrm>
            <a:off x="6841364"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Earn</a:t>
            </a:r>
          </a:p>
        </p:txBody>
      </p:sp>
      <p:sp>
        <p:nvSpPr>
          <p:cNvPr id="121" name="正方形/長方形 120">
            <a:extLst>
              <a:ext uri="{FF2B5EF4-FFF2-40B4-BE49-F238E27FC236}">
                <a16:creationId xmlns:a16="http://schemas.microsoft.com/office/drawing/2014/main" id="{E638C446-D483-344C-A0B8-81F22864A4DE}"/>
              </a:ext>
            </a:extLst>
          </p:cNvPr>
          <p:cNvSpPr/>
          <p:nvPr/>
        </p:nvSpPr>
        <p:spPr>
          <a:xfrm>
            <a:off x="7021986"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sp>
        <p:nvSpPr>
          <p:cNvPr id="122" name="正方形/長方形 121">
            <a:extLst>
              <a:ext uri="{FF2B5EF4-FFF2-40B4-BE49-F238E27FC236}">
                <a16:creationId xmlns:a16="http://schemas.microsoft.com/office/drawing/2014/main" id="{900F69C9-957F-7E40-8065-EB4E6B693A8B}"/>
              </a:ext>
            </a:extLst>
          </p:cNvPr>
          <p:cNvSpPr/>
          <p:nvPr/>
        </p:nvSpPr>
        <p:spPr>
          <a:xfrm>
            <a:off x="7021986"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Farms</a:t>
            </a:r>
          </a:p>
        </p:txBody>
      </p:sp>
      <p:pic>
        <p:nvPicPr>
          <p:cNvPr id="123" name="図 122">
            <a:extLst>
              <a:ext uri="{FF2B5EF4-FFF2-40B4-BE49-F238E27FC236}">
                <a16:creationId xmlns:a16="http://schemas.microsoft.com/office/drawing/2014/main" id="{6C51F13A-A113-C747-99F3-7330C40D3E2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45746" y="2695780"/>
            <a:ext cx="332085" cy="292234"/>
          </a:xfrm>
          <a:prstGeom prst="rect">
            <a:avLst/>
          </a:prstGeom>
        </p:spPr>
      </p:pic>
      <p:pic>
        <p:nvPicPr>
          <p:cNvPr id="125" name="Picture 6">
            <a:extLst>
              <a:ext uri="{FF2B5EF4-FFF2-40B4-BE49-F238E27FC236}">
                <a16:creationId xmlns:a16="http://schemas.microsoft.com/office/drawing/2014/main" id="{6AB142C0-F0BC-8C48-BFAC-72E7824C4661}"/>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602404" y="2652304"/>
            <a:ext cx="413627" cy="413627"/>
          </a:xfrm>
          <a:prstGeom prst="rect">
            <a:avLst/>
          </a:prstGeom>
          <a:noFill/>
          <a:extLst>
            <a:ext uri="{909E8E84-426E-40DD-AFC4-6F175D3DCCD1}">
              <a14:hiddenFill xmlns:a14="http://schemas.microsoft.com/office/drawing/2010/main">
                <a:solidFill>
                  <a:srgbClr val="FFFFFF"/>
                </a:solidFill>
              </a14:hiddenFill>
            </a:ext>
          </a:extLst>
        </p:spPr>
      </p:pic>
      <p:cxnSp>
        <p:nvCxnSpPr>
          <p:cNvPr id="129" name="直線矢印コネクタ 128">
            <a:extLst>
              <a:ext uri="{FF2B5EF4-FFF2-40B4-BE49-F238E27FC236}">
                <a16:creationId xmlns:a16="http://schemas.microsoft.com/office/drawing/2014/main" id="{07283867-D5C2-B040-B172-C94F24B58617}"/>
              </a:ext>
            </a:extLst>
          </p:cNvPr>
          <p:cNvCxnSpPr>
            <a:cxnSpLocks/>
            <a:stCxn id="84" idx="3"/>
            <a:endCxn id="120" idx="1"/>
          </p:cNvCxnSpPr>
          <p:nvPr/>
        </p:nvCxnSpPr>
        <p:spPr>
          <a:xfrm>
            <a:off x="6313609" y="3646683"/>
            <a:ext cx="527755"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9865390E-1B2D-B44D-B8E1-C4440FAF27B2}"/>
              </a:ext>
            </a:extLst>
          </p:cNvPr>
          <p:cNvSpPr txBox="1"/>
          <p:nvPr/>
        </p:nvSpPr>
        <p:spPr>
          <a:xfrm>
            <a:off x="6841364" y="5764556"/>
            <a:ext cx="1538816" cy="461664"/>
          </a:xfrm>
          <a:prstGeom prst="rect">
            <a:avLst/>
          </a:prstGeom>
          <a:noFill/>
        </p:spPr>
        <p:txBody>
          <a:bodyPr wrap="square" rtlCol="0">
            <a:noAutofit/>
          </a:bodyPr>
          <a:lstStyle/>
          <a:p>
            <a:pPr algn="ctr"/>
            <a:r>
              <a:rPr kumimoji="1" lang="en-US" altLang="ja-JP" sz="1200"/>
              <a:t>Earn Tokens</a:t>
            </a:r>
            <a:endParaRPr kumimoji="1" lang="ja-JP" altLang="en-US" sz="1200"/>
          </a:p>
        </p:txBody>
      </p:sp>
      <p:pic>
        <p:nvPicPr>
          <p:cNvPr id="135" name="Picture 6">
            <a:extLst>
              <a:ext uri="{FF2B5EF4-FFF2-40B4-BE49-F238E27FC236}">
                <a16:creationId xmlns:a16="http://schemas.microsoft.com/office/drawing/2014/main" id="{EDD33CCC-4A71-A347-A08A-B74D656A7C27}"/>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419128" y="454285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36" name="正方形/長方形 135">
            <a:extLst>
              <a:ext uri="{FF2B5EF4-FFF2-40B4-BE49-F238E27FC236}">
                <a16:creationId xmlns:a16="http://schemas.microsoft.com/office/drawing/2014/main" id="{D537C217-2794-4744-81F8-20DDFBD56C3E}"/>
              </a:ext>
            </a:extLst>
          </p:cNvPr>
          <p:cNvSpPr/>
          <p:nvPr/>
        </p:nvSpPr>
        <p:spPr>
          <a:xfrm>
            <a:off x="8907935" y="1569905"/>
            <a:ext cx="1538816" cy="4153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Specials</a:t>
            </a:r>
          </a:p>
        </p:txBody>
      </p:sp>
      <p:sp>
        <p:nvSpPr>
          <p:cNvPr id="137" name="正方形/長方形 136">
            <a:extLst>
              <a:ext uri="{FF2B5EF4-FFF2-40B4-BE49-F238E27FC236}">
                <a16:creationId xmlns:a16="http://schemas.microsoft.com/office/drawing/2014/main" id="{C912AA90-CD85-E448-ADCE-4EE36716544E}"/>
              </a:ext>
            </a:extLst>
          </p:cNvPr>
          <p:cNvSpPr/>
          <p:nvPr/>
        </p:nvSpPr>
        <p:spPr>
          <a:xfrm>
            <a:off x="9088557" y="1863417"/>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Staking</a:t>
            </a:r>
          </a:p>
        </p:txBody>
      </p:sp>
      <p:pic>
        <p:nvPicPr>
          <p:cNvPr id="3080" name="Picture 8">
            <a:extLst>
              <a:ext uri="{FF2B5EF4-FFF2-40B4-BE49-F238E27FC236}">
                <a16:creationId xmlns:a16="http://schemas.microsoft.com/office/drawing/2014/main" id="{61197594-AE91-EE44-A876-55DB86C49D0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268119" y="2138201"/>
            <a:ext cx="844995" cy="475200"/>
          </a:xfrm>
          <a:prstGeom prst="rect">
            <a:avLst/>
          </a:prstGeom>
          <a:noFill/>
          <a:extLst>
            <a:ext uri="{909E8E84-426E-40DD-AFC4-6F175D3DCCD1}">
              <a14:hiddenFill xmlns:a14="http://schemas.microsoft.com/office/drawing/2010/main">
                <a:solidFill>
                  <a:srgbClr val="FFFFFF"/>
                </a:solidFill>
              </a14:hiddenFill>
            </a:ext>
          </a:extLst>
        </p:spPr>
      </p:pic>
      <p:sp>
        <p:nvSpPr>
          <p:cNvPr id="144" name="テキスト ボックス 143">
            <a:extLst>
              <a:ext uri="{FF2B5EF4-FFF2-40B4-BE49-F238E27FC236}">
                <a16:creationId xmlns:a16="http://schemas.microsoft.com/office/drawing/2014/main" id="{6B03190B-C2EC-4142-907A-09AAF754C641}"/>
              </a:ext>
            </a:extLst>
          </p:cNvPr>
          <p:cNvSpPr txBox="1"/>
          <p:nvPr/>
        </p:nvSpPr>
        <p:spPr>
          <a:xfrm>
            <a:off x="9088557" y="2591819"/>
            <a:ext cx="1207912" cy="461664"/>
          </a:xfrm>
          <a:prstGeom prst="rect">
            <a:avLst/>
          </a:prstGeom>
          <a:noFill/>
        </p:spPr>
        <p:txBody>
          <a:bodyPr wrap="square" rtlCol="0">
            <a:noAutofit/>
          </a:bodyPr>
          <a:lstStyle/>
          <a:p>
            <a:pPr algn="ctr"/>
            <a:r>
              <a:rPr kumimoji="1" lang="en-US" altLang="ja-JP" sz="1200"/>
              <a:t>Mint</a:t>
            </a:r>
          </a:p>
          <a:p>
            <a:pPr algn="ctr"/>
            <a:r>
              <a:rPr kumimoji="1" lang="en-US" altLang="ja-JP" sz="1200"/>
              <a:t>Special NFTs</a:t>
            </a:r>
            <a:endParaRPr kumimoji="1" lang="ja-JP" altLang="en-US" sz="1200"/>
          </a:p>
        </p:txBody>
      </p:sp>
      <p:pic>
        <p:nvPicPr>
          <p:cNvPr id="145" name="Picture 6">
            <a:extLst>
              <a:ext uri="{FF2B5EF4-FFF2-40B4-BE49-F238E27FC236}">
                <a16:creationId xmlns:a16="http://schemas.microsoft.com/office/drawing/2014/main" id="{1B34EAEB-B7B4-A747-8541-ED2CFACC4D9C}"/>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498544" y="1897037"/>
            <a:ext cx="279251" cy="279251"/>
          </a:xfrm>
          <a:prstGeom prst="rect">
            <a:avLst/>
          </a:prstGeom>
          <a:noFill/>
          <a:extLst>
            <a:ext uri="{909E8E84-426E-40DD-AFC4-6F175D3DCCD1}">
              <a14:hiddenFill xmlns:a14="http://schemas.microsoft.com/office/drawing/2010/main">
                <a:solidFill>
                  <a:srgbClr val="FFFFFF"/>
                </a:solidFill>
              </a14:hiddenFill>
            </a:ext>
          </a:extLst>
        </p:spPr>
      </p:pic>
      <p:sp>
        <p:nvSpPr>
          <p:cNvPr id="146" name="正方形/長方形 145">
            <a:extLst>
              <a:ext uri="{FF2B5EF4-FFF2-40B4-BE49-F238E27FC236}">
                <a16:creationId xmlns:a16="http://schemas.microsoft.com/office/drawing/2014/main" id="{8463BBC1-1193-C64F-A714-112CD78FD18F}"/>
              </a:ext>
            </a:extLst>
          </p:cNvPr>
          <p:cNvSpPr/>
          <p:nvPr/>
        </p:nvSpPr>
        <p:spPr>
          <a:xfrm>
            <a:off x="9088557" y="3129373"/>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AcceleRaytor</a:t>
            </a:r>
            <a:endParaRPr kumimoji="1" lang="en-US" altLang="ja-JP" sz="1400">
              <a:solidFill>
                <a:schemeClr val="tx1"/>
              </a:solidFill>
            </a:endParaRPr>
          </a:p>
        </p:txBody>
      </p:sp>
      <p:sp>
        <p:nvSpPr>
          <p:cNvPr id="148" name="テキスト ボックス 147">
            <a:extLst>
              <a:ext uri="{FF2B5EF4-FFF2-40B4-BE49-F238E27FC236}">
                <a16:creationId xmlns:a16="http://schemas.microsoft.com/office/drawing/2014/main" id="{23FED771-103B-5940-A514-680D8FD6F013}"/>
              </a:ext>
            </a:extLst>
          </p:cNvPr>
          <p:cNvSpPr txBox="1"/>
          <p:nvPr/>
        </p:nvSpPr>
        <p:spPr>
          <a:xfrm>
            <a:off x="9088557" y="3857775"/>
            <a:ext cx="1207912" cy="461664"/>
          </a:xfrm>
          <a:prstGeom prst="rect">
            <a:avLst/>
          </a:prstGeom>
          <a:noFill/>
        </p:spPr>
        <p:txBody>
          <a:bodyPr wrap="square" rtlCol="0">
            <a:noAutofit/>
          </a:bodyPr>
          <a:lstStyle/>
          <a:p>
            <a:pPr algn="ctr"/>
            <a:r>
              <a:rPr kumimoji="1" lang="en-US" altLang="ja-JP" sz="1200"/>
              <a:t>IDO</a:t>
            </a:r>
            <a:endParaRPr kumimoji="1" lang="ja-JP" altLang="en-US" sz="1200"/>
          </a:p>
        </p:txBody>
      </p:sp>
      <p:pic>
        <p:nvPicPr>
          <p:cNvPr id="152" name="図 151">
            <a:extLst>
              <a:ext uri="{FF2B5EF4-FFF2-40B4-BE49-F238E27FC236}">
                <a16:creationId xmlns:a16="http://schemas.microsoft.com/office/drawing/2014/main" id="{DA495528-6367-2F43-8173-7E8B68E6702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529451" y="1615448"/>
            <a:ext cx="224200" cy="197295"/>
          </a:xfrm>
          <a:prstGeom prst="rect">
            <a:avLst/>
          </a:prstGeom>
        </p:spPr>
      </p:pic>
      <p:pic>
        <p:nvPicPr>
          <p:cNvPr id="3082" name="Picture 10">
            <a:extLst>
              <a:ext uri="{FF2B5EF4-FFF2-40B4-BE49-F238E27FC236}">
                <a16:creationId xmlns:a16="http://schemas.microsoft.com/office/drawing/2014/main" id="{C08D6287-B311-4943-A601-9227BD335282}"/>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272868" y="3423161"/>
            <a:ext cx="855666" cy="475200"/>
          </a:xfrm>
          <a:prstGeom prst="rect">
            <a:avLst/>
          </a:prstGeom>
          <a:noFill/>
          <a:extLst>
            <a:ext uri="{909E8E84-426E-40DD-AFC4-6F175D3DCCD1}">
              <a14:hiddenFill xmlns:a14="http://schemas.microsoft.com/office/drawing/2010/main">
                <a:solidFill>
                  <a:srgbClr val="FFFFFF"/>
                </a:solidFill>
              </a14:hiddenFill>
            </a:ext>
          </a:extLst>
        </p:spPr>
      </p:pic>
      <p:sp>
        <p:nvSpPr>
          <p:cNvPr id="154" name="正方形/長方形 153">
            <a:extLst>
              <a:ext uri="{FF2B5EF4-FFF2-40B4-BE49-F238E27FC236}">
                <a16:creationId xmlns:a16="http://schemas.microsoft.com/office/drawing/2014/main" id="{D9981F2C-92BE-2A40-A5C3-4308F71F167C}"/>
              </a:ext>
            </a:extLst>
          </p:cNvPr>
          <p:cNvSpPr/>
          <p:nvPr/>
        </p:nvSpPr>
        <p:spPr>
          <a:xfrm>
            <a:off x="9088557" y="4395329"/>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DropZone</a:t>
            </a:r>
            <a:endParaRPr kumimoji="1" lang="en-US" altLang="ja-JP" sz="1400">
              <a:solidFill>
                <a:schemeClr val="tx1"/>
              </a:solidFill>
            </a:endParaRPr>
          </a:p>
        </p:txBody>
      </p:sp>
      <p:sp>
        <p:nvSpPr>
          <p:cNvPr id="155" name="テキスト ボックス 154">
            <a:extLst>
              <a:ext uri="{FF2B5EF4-FFF2-40B4-BE49-F238E27FC236}">
                <a16:creationId xmlns:a16="http://schemas.microsoft.com/office/drawing/2014/main" id="{780C2993-127F-1D46-AB93-F20439BB520C}"/>
              </a:ext>
            </a:extLst>
          </p:cNvPr>
          <p:cNvSpPr txBox="1"/>
          <p:nvPr/>
        </p:nvSpPr>
        <p:spPr>
          <a:xfrm>
            <a:off x="9088557" y="5123731"/>
            <a:ext cx="1207912" cy="461664"/>
          </a:xfrm>
          <a:prstGeom prst="rect">
            <a:avLst/>
          </a:prstGeom>
          <a:noFill/>
        </p:spPr>
        <p:txBody>
          <a:bodyPr wrap="square" rtlCol="0">
            <a:noAutofit/>
          </a:bodyPr>
          <a:lstStyle/>
          <a:p>
            <a:pPr algn="ctr"/>
            <a:r>
              <a:rPr kumimoji="1" lang="en-US" altLang="ja-JP" sz="1200"/>
              <a:t>Lottery</a:t>
            </a:r>
            <a:endParaRPr kumimoji="1" lang="ja-JP" altLang="en-US" sz="1200"/>
          </a:p>
        </p:txBody>
      </p:sp>
      <p:pic>
        <p:nvPicPr>
          <p:cNvPr id="3084" name="Picture 12">
            <a:extLst>
              <a:ext uri="{FF2B5EF4-FFF2-40B4-BE49-F238E27FC236}">
                <a16:creationId xmlns:a16="http://schemas.microsoft.com/office/drawing/2014/main" id="{098999D1-9761-8B45-B7EE-ADDB43E3E3C0}"/>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9258612" y="4697056"/>
            <a:ext cx="844030" cy="475200"/>
          </a:xfrm>
          <a:prstGeom prst="rect">
            <a:avLst/>
          </a:prstGeom>
          <a:noFill/>
          <a:extLst>
            <a:ext uri="{909E8E84-426E-40DD-AFC4-6F175D3DCCD1}">
              <a14:hiddenFill xmlns:a14="http://schemas.microsoft.com/office/drawing/2010/main">
                <a:solidFill>
                  <a:srgbClr val="FFFFFF"/>
                </a:solidFill>
              </a14:hiddenFill>
            </a:ext>
          </a:extLst>
        </p:spPr>
      </p:pic>
      <p:pic>
        <p:nvPicPr>
          <p:cNvPr id="80" name="図 79">
            <a:extLst>
              <a:ext uri="{FF2B5EF4-FFF2-40B4-BE49-F238E27FC236}">
                <a16:creationId xmlns:a16="http://schemas.microsoft.com/office/drawing/2014/main" id="{658E1C34-F625-8541-9F68-BEC23569244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4625737"/>
            <a:ext cx="332085" cy="292234"/>
          </a:xfrm>
          <a:prstGeom prst="rect">
            <a:avLst/>
          </a:prstGeom>
        </p:spPr>
      </p:pic>
      <p:pic>
        <p:nvPicPr>
          <p:cNvPr id="82" name="Picture 6">
            <a:extLst>
              <a:ext uri="{FF2B5EF4-FFF2-40B4-BE49-F238E27FC236}">
                <a16:creationId xmlns:a16="http://schemas.microsoft.com/office/drawing/2014/main" id="{3B853947-A823-9F40-A319-161A502C951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458226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95" name="テキスト ボックス 94">
            <a:extLst>
              <a:ext uri="{FF2B5EF4-FFF2-40B4-BE49-F238E27FC236}">
                <a16:creationId xmlns:a16="http://schemas.microsoft.com/office/drawing/2014/main" id="{19F8632A-03BF-FF41-9C8E-740D4824D821}"/>
              </a:ext>
            </a:extLst>
          </p:cNvPr>
          <p:cNvSpPr txBox="1"/>
          <p:nvPr/>
        </p:nvSpPr>
        <p:spPr>
          <a:xfrm>
            <a:off x="2708222" y="5764556"/>
            <a:ext cx="1538816" cy="461665"/>
          </a:xfrm>
          <a:prstGeom prst="rect">
            <a:avLst/>
          </a:prstGeom>
          <a:noFill/>
        </p:spPr>
        <p:txBody>
          <a:bodyPr wrap="square" rtlCol="0">
            <a:noAutofit/>
          </a:bodyPr>
          <a:lstStyle/>
          <a:p>
            <a:pPr algn="ctr"/>
            <a:r>
              <a:rPr kumimoji="1" lang="en-US" altLang="ja-JP" sz="1200"/>
              <a:t>Exchange</a:t>
            </a:r>
          </a:p>
          <a:p>
            <a:pPr algn="ctr"/>
            <a:r>
              <a:rPr kumimoji="1" lang="en-US" altLang="ja-JP" sz="1200"/>
              <a:t>SOL to RAY Token</a:t>
            </a:r>
            <a:endParaRPr kumimoji="1" lang="ja-JP" altLang="en-US" sz="1200"/>
          </a:p>
        </p:txBody>
      </p:sp>
      <p:cxnSp>
        <p:nvCxnSpPr>
          <p:cNvPr id="81" name="直線矢印コネクタ 80">
            <a:extLst>
              <a:ext uri="{FF2B5EF4-FFF2-40B4-BE49-F238E27FC236}">
                <a16:creationId xmlns:a16="http://schemas.microsoft.com/office/drawing/2014/main" id="{3807FC1A-32C0-6E4E-9015-6F633FD60214}"/>
              </a:ext>
            </a:extLst>
          </p:cNvPr>
          <p:cNvCxnSpPr>
            <a:cxnSpLocks/>
          </p:cNvCxnSpPr>
          <p:nvPr/>
        </p:nvCxnSpPr>
        <p:spPr>
          <a:xfrm>
            <a:off x="3332639" y="4775900"/>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87" name="図 86">
            <a:extLst>
              <a:ext uri="{FF2B5EF4-FFF2-40B4-BE49-F238E27FC236}">
                <a16:creationId xmlns:a16="http://schemas.microsoft.com/office/drawing/2014/main" id="{F1E08728-0624-1944-B41F-D163F469D5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3365" y="3580436"/>
            <a:ext cx="332085" cy="292234"/>
          </a:xfrm>
          <a:prstGeom prst="rect">
            <a:avLst/>
          </a:prstGeom>
        </p:spPr>
      </p:pic>
      <p:pic>
        <p:nvPicPr>
          <p:cNvPr id="89" name="Picture 6">
            <a:extLst>
              <a:ext uri="{FF2B5EF4-FFF2-40B4-BE49-F238E27FC236}">
                <a16:creationId xmlns:a16="http://schemas.microsoft.com/office/drawing/2014/main" id="{67E1965B-2355-844F-BE2D-2A4D0893CFC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663742" y="3536960"/>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19" name="テキスト ボックス 118">
            <a:extLst>
              <a:ext uri="{FF2B5EF4-FFF2-40B4-BE49-F238E27FC236}">
                <a16:creationId xmlns:a16="http://schemas.microsoft.com/office/drawing/2014/main" id="{279EA391-C865-0047-98B2-6535B5ECD3F2}"/>
              </a:ext>
            </a:extLst>
          </p:cNvPr>
          <p:cNvSpPr txBox="1"/>
          <p:nvPr/>
        </p:nvSpPr>
        <p:spPr>
          <a:xfrm>
            <a:off x="4774793" y="5764556"/>
            <a:ext cx="1538816" cy="461665"/>
          </a:xfrm>
          <a:prstGeom prst="rect">
            <a:avLst/>
          </a:prstGeom>
          <a:noFill/>
        </p:spPr>
        <p:txBody>
          <a:bodyPr wrap="square" rtlCol="0">
            <a:noAutofit/>
          </a:bodyPr>
          <a:lstStyle/>
          <a:p>
            <a:pPr algn="ctr"/>
            <a:r>
              <a:rPr kumimoji="1" lang="en-US" altLang="ja-JP" sz="1200"/>
              <a:t>Add Liquidity</a:t>
            </a:r>
          </a:p>
          <a:p>
            <a:pPr algn="ctr"/>
            <a:r>
              <a:rPr kumimoji="1" lang="en-US" altLang="ja-JP" sz="1200"/>
              <a:t>(Get LP Token)</a:t>
            </a:r>
            <a:endParaRPr kumimoji="1" lang="ja-JP" altLang="en-US" sz="1200"/>
          </a:p>
        </p:txBody>
      </p:sp>
      <p:sp>
        <p:nvSpPr>
          <p:cNvPr id="131" name="テキスト ボックス 130">
            <a:extLst>
              <a:ext uri="{FF2B5EF4-FFF2-40B4-BE49-F238E27FC236}">
                <a16:creationId xmlns:a16="http://schemas.microsoft.com/office/drawing/2014/main" id="{0C7BC168-AD3E-0F4B-B6FA-33BABB817F12}"/>
              </a:ext>
            </a:extLst>
          </p:cNvPr>
          <p:cNvSpPr txBox="1"/>
          <p:nvPr/>
        </p:nvSpPr>
        <p:spPr>
          <a:xfrm>
            <a:off x="5364989" y="3526940"/>
            <a:ext cx="343743" cy="369332"/>
          </a:xfrm>
          <a:prstGeom prst="rect">
            <a:avLst/>
          </a:prstGeom>
          <a:noFill/>
        </p:spPr>
        <p:txBody>
          <a:bodyPr wrap="square" rtlCol="0" anchor="ctr">
            <a:spAutoFit/>
          </a:bodyPr>
          <a:lstStyle/>
          <a:p>
            <a:pPr algn="ctr"/>
            <a:r>
              <a:rPr kumimoji="1" lang="en-US" altLang="ja-JP"/>
              <a:t>+</a:t>
            </a:r>
          </a:p>
        </p:txBody>
      </p:sp>
      <p:pic>
        <p:nvPicPr>
          <p:cNvPr id="74" name="図 73">
            <a:extLst>
              <a:ext uri="{FF2B5EF4-FFF2-40B4-BE49-F238E27FC236}">
                <a16:creationId xmlns:a16="http://schemas.microsoft.com/office/drawing/2014/main" id="{40341050-35EB-5547-B99E-CCED8340E71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2695780"/>
            <a:ext cx="332085" cy="292234"/>
          </a:xfrm>
          <a:prstGeom prst="rect">
            <a:avLst/>
          </a:prstGeom>
        </p:spPr>
      </p:pic>
      <p:cxnSp>
        <p:nvCxnSpPr>
          <p:cNvPr id="76" name="直線矢印コネクタ 75">
            <a:extLst>
              <a:ext uri="{FF2B5EF4-FFF2-40B4-BE49-F238E27FC236}">
                <a16:creationId xmlns:a16="http://schemas.microsoft.com/office/drawing/2014/main" id="{808882B1-DABA-9541-ACFE-EB6930276209}"/>
              </a:ext>
            </a:extLst>
          </p:cNvPr>
          <p:cNvCxnSpPr>
            <a:cxnSpLocks/>
          </p:cNvCxnSpPr>
          <p:nvPr/>
        </p:nvCxnSpPr>
        <p:spPr>
          <a:xfrm>
            <a:off x="3332639" y="2845943"/>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078" name="Picture 6">
            <a:extLst>
              <a:ext uri="{FF2B5EF4-FFF2-40B4-BE49-F238E27FC236}">
                <a16:creationId xmlns:a16="http://schemas.microsoft.com/office/drawing/2014/main" id="{9E0BCE2C-9E0C-ED4C-865E-63F3724F3EF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2652304"/>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86" name="テキスト ボックス 185">
            <a:extLst>
              <a:ext uri="{FF2B5EF4-FFF2-40B4-BE49-F238E27FC236}">
                <a16:creationId xmlns:a16="http://schemas.microsoft.com/office/drawing/2014/main" id="{C8138595-026A-A74E-AE1D-B16FE72FFCA9}"/>
              </a:ext>
            </a:extLst>
          </p:cNvPr>
          <p:cNvSpPr txBox="1"/>
          <p:nvPr/>
        </p:nvSpPr>
        <p:spPr>
          <a:xfrm>
            <a:off x="8907935" y="5764556"/>
            <a:ext cx="1538816" cy="461664"/>
          </a:xfrm>
          <a:prstGeom prst="rect">
            <a:avLst/>
          </a:prstGeom>
          <a:noFill/>
        </p:spPr>
        <p:txBody>
          <a:bodyPr wrap="square" rtlCol="0">
            <a:noAutofit/>
          </a:bodyPr>
          <a:lstStyle/>
          <a:p>
            <a:pPr algn="ctr"/>
            <a:r>
              <a:rPr kumimoji="1" lang="en-US" altLang="ja-JP" sz="1200"/>
              <a:t>Get Specials</a:t>
            </a:r>
            <a:endParaRPr kumimoji="1" lang="ja-JP" altLang="en-US" sz="1200"/>
          </a:p>
        </p:txBody>
      </p:sp>
      <p:pic>
        <p:nvPicPr>
          <p:cNvPr id="182" name="図 181">
            <a:extLst>
              <a:ext uri="{FF2B5EF4-FFF2-40B4-BE49-F238E27FC236}">
                <a16:creationId xmlns:a16="http://schemas.microsoft.com/office/drawing/2014/main" id="{3A1D6739-223A-2649-AB50-8F2974829185}"/>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l="-4042" t="-17445" r="-4042" b="-17911"/>
          <a:stretch/>
        </p:blipFill>
        <p:spPr>
          <a:xfrm>
            <a:off x="729116" y="5686134"/>
            <a:ext cx="1002048" cy="292234"/>
          </a:xfrm>
          <a:prstGeom prst="rect">
            <a:avLst/>
          </a:prstGeom>
          <a:solidFill>
            <a:srgbClr val="2C2D30"/>
          </a:solidFill>
        </p:spPr>
      </p:pic>
      <p:pic>
        <p:nvPicPr>
          <p:cNvPr id="184" name="図 183">
            <a:extLst>
              <a:ext uri="{FF2B5EF4-FFF2-40B4-BE49-F238E27FC236}">
                <a16:creationId xmlns:a16="http://schemas.microsoft.com/office/drawing/2014/main" id="{762ED73E-C648-E441-A961-F965FB85A37B}"/>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29117" y="1485463"/>
            <a:ext cx="1002047" cy="182190"/>
          </a:xfrm>
          <a:prstGeom prst="rect">
            <a:avLst/>
          </a:prstGeom>
        </p:spPr>
      </p:pic>
      <p:pic>
        <p:nvPicPr>
          <p:cNvPr id="189" name="図 188">
            <a:extLst>
              <a:ext uri="{FF2B5EF4-FFF2-40B4-BE49-F238E27FC236}">
                <a16:creationId xmlns:a16="http://schemas.microsoft.com/office/drawing/2014/main" id="{9E6ADBB4-F681-2641-8AF1-39092222F152}"/>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57242" y="1691457"/>
            <a:ext cx="145793" cy="231944"/>
          </a:xfrm>
          <a:prstGeom prst="rect">
            <a:avLst/>
          </a:prstGeom>
        </p:spPr>
      </p:pic>
      <p:cxnSp>
        <p:nvCxnSpPr>
          <p:cNvPr id="195" name="直線矢印コネクタ 194">
            <a:extLst>
              <a:ext uri="{FF2B5EF4-FFF2-40B4-BE49-F238E27FC236}">
                <a16:creationId xmlns:a16="http://schemas.microsoft.com/office/drawing/2014/main" id="{CBDD11A5-2E01-184D-BD1E-A463CF0970BD}"/>
              </a:ext>
            </a:extLst>
          </p:cNvPr>
          <p:cNvCxnSpPr>
            <a:cxnSpLocks/>
          </p:cNvCxnSpPr>
          <p:nvPr/>
        </p:nvCxnSpPr>
        <p:spPr>
          <a:xfrm>
            <a:off x="8368186" y="2569613"/>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5A76DD16-E186-9446-80E0-5BB3F6A9B137}"/>
              </a:ext>
            </a:extLst>
          </p:cNvPr>
          <p:cNvCxnSpPr>
            <a:cxnSpLocks/>
          </p:cNvCxnSpPr>
          <p:nvPr/>
        </p:nvCxnSpPr>
        <p:spPr>
          <a:xfrm>
            <a:off x="8368186" y="3722752"/>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8" name="直線矢印コネクタ 197">
            <a:extLst>
              <a:ext uri="{FF2B5EF4-FFF2-40B4-BE49-F238E27FC236}">
                <a16:creationId xmlns:a16="http://schemas.microsoft.com/office/drawing/2014/main" id="{1767F71C-CF7E-E240-91B1-EA42C73638C7}"/>
              </a:ext>
            </a:extLst>
          </p:cNvPr>
          <p:cNvCxnSpPr>
            <a:cxnSpLocks/>
          </p:cNvCxnSpPr>
          <p:nvPr/>
        </p:nvCxnSpPr>
        <p:spPr>
          <a:xfrm>
            <a:off x="8368186" y="4995888"/>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9" name="直線矢印コネクタ 198">
            <a:extLst>
              <a:ext uri="{FF2B5EF4-FFF2-40B4-BE49-F238E27FC236}">
                <a16:creationId xmlns:a16="http://schemas.microsoft.com/office/drawing/2014/main" id="{715BAE63-5D5E-1D4C-A4D5-19E24FED3BE5}"/>
              </a:ext>
            </a:extLst>
          </p:cNvPr>
          <p:cNvCxnSpPr>
            <a:cxnSpLocks/>
          </p:cNvCxnSpPr>
          <p:nvPr/>
        </p:nvCxnSpPr>
        <p:spPr>
          <a:xfrm>
            <a:off x="4247742" y="2569613"/>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0" name="直線矢印コネクタ 199">
            <a:extLst>
              <a:ext uri="{FF2B5EF4-FFF2-40B4-BE49-F238E27FC236}">
                <a16:creationId xmlns:a16="http://schemas.microsoft.com/office/drawing/2014/main" id="{082856E2-6C30-1043-A4D5-78C4C83662D2}"/>
              </a:ext>
            </a:extLst>
          </p:cNvPr>
          <p:cNvCxnSpPr>
            <a:cxnSpLocks/>
          </p:cNvCxnSpPr>
          <p:nvPr/>
        </p:nvCxnSpPr>
        <p:spPr>
          <a:xfrm>
            <a:off x="4247742" y="4995888"/>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テキスト ボックス 202">
            <a:extLst>
              <a:ext uri="{FF2B5EF4-FFF2-40B4-BE49-F238E27FC236}">
                <a16:creationId xmlns:a16="http://schemas.microsoft.com/office/drawing/2014/main" id="{C7F7B146-662A-A948-A91C-1C904DCD34F5}"/>
              </a:ext>
            </a:extLst>
          </p:cNvPr>
          <p:cNvSpPr txBox="1"/>
          <p:nvPr/>
        </p:nvSpPr>
        <p:spPr>
          <a:xfrm>
            <a:off x="7021936" y="3334397"/>
            <a:ext cx="1207912" cy="296879"/>
          </a:xfrm>
          <a:prstGeom prst="rect">
            <a:avLst/>
          </a:prstGeom>
          <a:noFill/>
        </p:spPr>
        <p:txBody>
          <a:bodyPr wrap="square" rtlCol="0">
            <a:noAutofit/>
          </a:bodyPr>
          <a:lstStyle/>
          <a:p>
            <a:pPr algn="ctr"/>
            <a:r>
              <a:rPr kumimoji="1" lang="en-US" altLang="ja-JP" sz="1200"/>
              <a:t>Earn Tokens</a:t>
            </a:r>
            <a:endParaRPr kumimoji="1" lang="ja-JP" altLang="en-US" sz="1200"/>
          </a:p>
        </p:txBody>
      </p:sp>
      <p:sp>
        <p:nvSpPr>
          <p:cNvPr id="204" name="テキスト ボックス 203">
            <a:extLst>
              <a:ext uri="{FF2B5EF4-FFF2-40B4-BE49-F238E27FC236}">
                <a16:creationId xmlns:a16="http://schemas.microsoft.com/office/drawing/2014/main" id="{8157A915-702C-FE4A-8838-E36EEF6EA2D2}"/>
              </a:ext>
            </a:extLst>
          </p:cNvPr>
          <p:cNvSpPr txBox="1"/>
          <p:nvPr/>
        </p:nvSpPr>
        <p:spPr>
          <a:xfrm>
            <a:off x="7021936" y="5123731"/>
            <a:ext cx="1207912" cy="440415"/>
          </a:xfrm>
          <a:prstGeom prst="rect">
            <a:avLst/>
          </a:prstGeom>
          <a:noFill/>
        </p:spPr>
        <p:txBody>
          <a:bodyPr wrap="none" rtlCol="0">
            <a:noAutofit/>
          </a:bodyPr>
          <a:lstStyle/>
          <a:p>
            <a:pPr algn="ctr"/>
            <a:r>
              <a:rPr kumimoji="1" lang="en-US" altLang="ja-JP" sz="1200"/>
              <a:t>Earn</a:t>
            </a:r>
          </a:p>
          <a:p>
            <a:pPr algn="ctr"/>
            <a:r>
              <a:rPr kumimoji="1" lang="en-US" altLang="ja-JP" sz="1200"/>
              <a:t>Governance</a:t>
            </a:r>
            <a:r>
              <a:rPr kumimoji="1" lang="ja-JP" altLang="en-US" sz="1200"/>
              <a:t> </a:t>
            </a:r>
            <a:r>
              <a:rPr kumimoji="1" lang="en-US" altLang="ja-JP" sz="1200"/>
              <a:t>Token</a:t>
            </a:r>
            <a:endParaRPr kumimoji="1" lang="ja-JP" altLang="en-US" sz="1200"/>
          </a:p>
        </p:txBody>
      </p:sp>
      <p:pic>
        <p:nvPicPr>
          <p:cNvPr id="205" name="Picture 6">
            <a:extLst>
              <a:ext uri="{FF2B5EF4-FFF2-40B4-BE49-F238E27FC236}">
                <a16:creationId xmlns:a16="http://schemas.microsoft.com/office/drawing/2014/main" id="{F2789A5E-1A68-F14F-9437-50B4C85EF675}"/>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9983825" y="605326"/>
            <a:ext cx="223732" cy="223732"/>
          </a:xfrm>
          <a:prstGeom prst="rect">
            <a:avLst/>
          </a:prstGeom>
          <a:noFill/>
          <a:extLst>
            <a:ext uri="{909E8E84-426E-40DD-AFC4-6F175D3DCCD1}">
              <a14:hiddenFill xmlns:a14="http://schemas.microsoft.com/office/drawing/2010/main">
                <a:solidFill>
                  <a:srgbClr val="FFFFFF"/>
                </a:solidFill>
              </a14:hiddenFill>
            </a:ext>
          </a:extLst>
        </p:spPr>
      </p:pic>
      <p:sp>
        <p:nvSpPr>
          <p:cNvPr id="193" name="テキスト ボックス 192">
            <a:extLst>
              <a:ext uri="{FF2B5EF4-FFF2-40B4-BE49-F238E27FC236}">
                <a16:creationId xmlns:a16="http://schemas.microsoft.com/office/drawing/2014/main" id="{586F80B9-F0DD-8B42-A023-5393965C18E6}"/>
              </a:ext>
            </a:extLst>
          </p:cNvPr>
          <p:cNvSpPr txBox="1"/>
          <p:nvPr/>
        </p:nvSpPr>
        <p:spPr>
          <a:xfrm>
            <a:off x="10207557" y="595169"/>
            <a:ext cx="1535289" cy="253916"/>
          </a:xfrm>
          <a:prstGeom prst="rect">
            <a:avLst/>
          </a:prstGeom>
          <a:noFill/>
        </p:spPr>
        <p:txBody>
          <a:bodyPr wrap="square" rtlCol="0">
            <a:spAutoFit/>
          </a:bodyPr>
          <a:lstStyle/>
          <a:p>
            <a:r>
              <a:rPr kumimoji="1" lang="en-US" altLang="ja-JP" sz="1050"/>
              <a:t>RAY, Governance Token</a:t>
            </a:r>
            <a:endParaRPr kumimoji="1" lang="ja-JP" altLang="en-US" sz="1050"/>
          </a:p>
        </p:txBody>
      </p:sp>
      <p:pic>
        <p:nvPicPr>
          <p:cNvPr id="196" name="図 195">
            <a:extLst>
              <a:ext uri="{FF2B5EF4-FFF2-40B4-BE49-F238E27FC236}">
                <a16:creationId xmlns:a16="http://schemas.microsoft.com/office/drawing/2014/main" id="{3056E2C0-D54D-C342-8F6F-DA97C0B1DAD1}"/>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85051" y="3573124"/>
            <a:ext cx="890177" cy="296726"/>
          </a:xfrm>
          <a:prstGeom prst="rect">
            <a:avLst/>
          </a:prstGeom>
        </p:spPr>
      </p:pic>
      <p:sp>
        <p:nvSpPr>
          <p:cNvPr id="201" name="テキスト ボックス 200">
            <a:extLst>
              <a:ext uri="{FF2B5EF4-FFF2-40B4-BE49-F238E27FC236}">
                <a16:creationId xmlns:a16="http://schemas.microsoft.com/office/drawing/2014/main" id="{2F4BAA98-98DA-294B-B780-F13219007C94}"/>
              </a:ext>
            </a:extLst>
          </p:cNvPr>
          <p:cNvSpPr txBox="1"/>
          <p:nvPr/>
        </p:nvSpPr>
        <p:spPr>
          <a:xfrm>
            <a:off x="1305792" y="2431113"/>
            <a:ext cx="954771" cy="276999"/>
          </a:xfrm>
          <a:prstGeom prst="rect">
            <a:avLst/>
          </a:prstGeom>
          <a:noFill/>
        </p:spPr>
        <p:txBody>
          <a:bodyPr wrap="square" rtlCol="0">
            <a:spAutoFit/>
          </a:bodyPr>
          <a:lstStyle/>
          <a:p>
            <a:r>
              <a:rPr kumimoji="1" lang="en-US" altLang="ja-JP" sz="1200"/>
              <a:t>Send ETH</a:t>
            </a:r>
            <a:endParaRPr kumimoji="1" lang="ja-JP" altLang="en-US" sz="1200"/>
          </a:p>
        </p:txBody>
      </p:sp>
      <p:sp>
        <p:nvSpPr>
          <p:cNvPr id="209" name="テキスト ボックス 208">
            <a:extLst>
              <a:ext uri="{FF2B5EF4-FFF2-40B4-BE49-F238E27FC236}">
                <a16:creationId xmlns:a16="http://schemas.microsoft.com/office/drawing/2014/main" id="{A6BD4541-44F3-3E45-9C5A-B151CBEBFA64}"/>
              </a:ext>
            </a:extLst>
          </p:cNvPr>
          <p:cNvSpPr txBox="1"/>
          <p:nvPr/>
        </p:nvSpPr>
        <p:spPr>
          <a:xfrm>
            <a:off x="1305792" y="4617481"/>
            <a:ext cx="954771" cy="276999"/>
          </a:xfrm>
          <a:prstGeom prst="rect">
            <a:avLst/>
          </a:prstGeom>
          <a:noFill/>
        </p:spPr>
        <p:txBody>
          <a:bodyPr wrap="square" rtlCol="0">
            <a:spAutoFit/>
          </a:bodyPr>
          <a:lstStyle/>
          <a:p>
            <a:r>
              <a:rPr kumimoji="1" lang="en-US" altLang="ja-JP" sz="1200"/>
              <a:t>Send SOL</a:t>
            </a:r>
            <a:endParaRPr kumimoji="1" lang="ja-JP" altLang="en-US" sz="1200"/>
          </a:p>
        </p:txBody>
      </p:sp>
      <p:grpSp>
        <p:nvGrpSpPr>
          <p:cNvPr id="202" name="グループ化 201">
            <a:extLst>
              <a:ext uri="{FF2B5EF4-FFF2-40B4-BE49-F238E27FC236}">
                <a16:creationId xmlns:a16="http://schemas.microsoft.com/office/drawing/2014/main" id="{49148B6B-CCA0-6F49-98AF-77BC687FE056}"/>
              </a:ext>
            </a:extLst>
          </p:cNvPr>
          <p:cNvGrpSpPr/>
          <p:nvPr/>
        </p:nvGrpSpPr>
        <p:grpSpPr>
          <a:xfrm>
            <a:off x="1005646" y="3872670"/>
            <a:ext cx="535819" cy="222284"/>
            <a:chOff x="-395916" y="4553616"/>
            <a:chExt cx="939347" cy="389687"/>
          </a:xfrm>
        </p:grpSpPr>
        <p:pic>
          <p:nvPicPr>
            <p:cNvPr id="65" name="図 64">
              <a:extLst>
                <a:ext uri="{FF2B5EF4-FFF2-40B4-BE49-F238E27FC236}">
                  <a16:creationId xmlns:a16="http://schemas.microsoft.com/office/drawing/2014/main" id="{9A83B746-E119-3B4C-BEF4-B7EB6AF2040F}"/>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11346" y="4609864"/>
              <a:ext cx="332085" cy="292234"/>
            </a:xfrm>
            <a:prstGeom prst="rect">
              <a:avLst/>
            </a:prstGeom>
          </p:spPr>
        </p:pic>
        <p:cxnSp>
          <p:nvCxnSpPr>
            <p:cNvPr id="75" name="直線矢印コネクタ 74">
              <a:extLst>
                <a:ext uri="{FF2B5EF4-FFF2-40B4-BE49-F238E27FC236}">
                  <a16:creationId xmlns:a16="http://schemas.microsoft.com/office/drawing/2014/main" id="{27454B2C-4D65-4A4E-A0E6-C43C8C8B2A7D}"/>
                </a:ext>
              </a:extLst>
            </p:cNvPr>
            <p:cNvCxnSpPr>
              <a:cxnSpLocks/>
            </p:cNvCxnSpPr>
            <p:nvPr/>
          </p:nvCxnSpPr>
          <p:spPr>
            <a:xfrm>
              <a:off x="-103388" y="4760027"/>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94" name="図 193">
              <a:extLst>
                <a:ext uri="{FF2B5EF4-FFF2-40B4-BE49-F238E27FC236}">
                  <a16:creationId xmlns:a16="http://schemas.microsoft.com/office/drawing/2014/main" id="{ABCFCC73-E3B1-D847-9A64-E0549735C036}"/>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95916" y="4553616"/>
              <a:ext cx="244946" cy="389687"/>
            </a:xfrm>
            <a:prstGeom prst="rect">
              <a:avLst/>
            </a:prstGeom>
          </p:spPr>
        </p:pic>
      </p:grpSp>
      <p:pic>
        <p:nvPicPr>
          <p:cNvPr id="214" name="図 213">
            <a:extLst>
              <a:ext uri="{FF2B5EF4-FFF2-40B4-BE49-F238E27FC236}">
                <a16:creationId xmlns:a16="http://schemas.microsoft.com/office/drawing/2014/main" id="{A82A57B6-8D18-334D-A555-8C124ABDBDF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060918" y="5348826"/>
            <a:ext cx="224200" cy="197295"/>
          </a:xfrm>
          <a:prstGeom prst="rect">
            <a:avLst/>
          </a:prstGeom>
        </p:spPr>
      </p:pic>
    </p:spTree>
    <p:extLst>
      <p:ext uri="{BB962C8B-B14F-4D97-AF65-F5344CB8AC3E}">
        <p14:creationId xmlns:p14="http://schemas.microsoft.com/office/powerpoint/2010/main" val="3606300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6B9C222C-C515-D84E-828C-28DA7E7A578F}"/>
              </a:ext>
            </a:extLst>
          </p:cNvPr>
          <p:cNvSpPr/>
          <p:nvPr/>
        </p:nvSpPr>
        <p:spPr>
          <a:xfrm>
            <a:off x="26643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Web3.0 Team</a:t>
            </a:r>
          </a:p>
        </p:txBody>
      </p:sp>
      <p:sp>
        <p:nvSpPr>
          <p:cNvPr id="34" name="正方形/長方形 33">
            <a:extLst>
              <a:ext uri="{FF2B5EF4-FFF2-40B4-BE49-F238E27FC236}">
                <a16:creationId xmlns:a16="http://schemas.microsoft.com/office/drawing/2014/main" id="{3F98FBF3-F682-DC42-A30E-01295992F413}"/>
              </a:ext>
            </a:extLst>
          </p:cNvPr>
          <p:cNvSpPr/>
          <p:nvPr/>
        </p:nvSpPr>
        <p:spPr>
          <a:xfrm>
            <a:off x="3093157" y="3429000"/>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AMM (Raydium)</a:t>
            </a:r>
          </a:p>
        </p:txBody>
      </p:sp>
      <p:sp>
        <p:nvSpPr>
          <p:cNvPr id="2" name="タイトル 1">
            <a:extLst>
              <a:ext uri="{FF2B5EF4-FFF2-40B4-BE49-F238E27FC236}">
                <a16:creationId xmlns:a16="http://schemas.microsoft.com/office/drawing/2014/main" id="{4D25E808-40E1-3146-817B-A2C8E62D3DEE}"/>
              </a:ext>
            </a:extLst>
          </p:cNvPr>
          <p:cNvSpPr>
            <a:spLocks noGrp="1"/>
          </p:cNvSpPr>
          <p:nvPr>
            <p:ph type="title"/>
          </p:nvPr>
        </p:nvSpPr>
        <p:spPr/>
        <p:txBody>
          <a:bodyPr/>
          <a:lstStyle/>
          <a:p>
            <a:r>
              <a:rPr kumimoji="1" lang="en-US" altLang="ja-JP" dirty="0"/>
              <a:t>Listing Token to Market - Outline Figure (Draft)</a:t>
            </a:r>
            <a:endParaRPr kumimoji="1" lang="ja-JP" altLang="en-US"/>
          </a:p>
        </p:txBody>
      </p:sp>
      <p:sp>
        <p:nvSpPr>
          <p:cNvPr id="4" name="フッター プレースホルダー 3">
            <a:extLst>
              <a:ext uri="{FF2B5EF4-FFF2-40B4-BE49-F238E27FC236}">
                <a16:creationId xmlns:a16="http://schemas.microsoft.com/office/drawing/2014/main" id="{87D40248-A2B8-4A42-90A7-641A3EA89C87}"/>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86F8565-CD4E-1C4E-8C62-ADBFEF642BBF}"/>
              </a:ext>
            </a:extLst>
          </p:cNvPr>
          <p:cNvSpPr>
            <a:spLocks noGrp="1"/>
          </p:cNvSpPr>
          <p:nvPr>
            <p:ph type="sldNum" sz="quarter" idx="12"/>
          </p:nvPr>
        </p:nvSpPr>
        <p:spPr/>
        <p:txBody>
          <a:bodyPr/>
          <a:lstStyle/>
          <a:p>
            <a:fld id="{51BE5F08-58E8-9243-A834-2B76637F595D}" type="slidenum">
              <a:rPr kumimoji="1" lang="ja-JP" altLang="en-US" smtClean="0"/>
              <a:t>14</a:t>
            </a:fld>
            <a:endParaRPr kumimoji="1" lang="ja-JP" altLang="en-US"/>
          </a:p>
        </p:txBody>
      </p:sp>
      <p:sp>
        <p:nvSpPr>
          <p:cNvPr id="6" name="正方形/長方形 5">
            <a:extLst>
              <a:ext uri="{FF2B5EF4-FFF2-40B4-BE49-F238E27FC236}">
                <a16:creationId xmlns:a16="http://schemas.microsoft.com/office/drawing/2014/main" id="{988ED6CC-4ACA-8840-AD57-7A58F2CA6D83}"/>
              </a:ext>
            </a:extLst>
          </p:cNvPr>
          <p:cNvSpPr/>
          <p:nvPr/>
        </p:nvSpPr>
        <p:spPr>
          <a:xfrm>
            <a:off x="3093157" y="1106746"/>
            <a:ext cx="6095296"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Orderbooks</a:t>
            </a:r>
          </a:p>
        </p:txBody>
      </p:sp>
      <p:sp>
        <p:nvSpPr>
          <p:cNvPr id="7" name="正方形/長方形 6">
            <a:extLst>
              <a:ext uri="{FF2B5EF4-FFF2-40B4-BE49-F238E27FC236}">
                <a16:creationId xmlns:a16="http://schemas.microsoft.com/office/drawing/2014/main" id="{C649BD3F-E2E6-1042-84E7-5B277E9E5434}"/>
              </a:ext>
            </a:extLst>
          </p:cNvPr>
          <p:cNvSpPr/>
          <p:nvPr/>
        </p:nvSpPr>
        <p:spPr>
          <a:xfrm>
            <a:off x="7830259"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sp>
        <p:nvSpPr>
          <p:cNvPr id="8" name="正方形/長方形 7">
            <a:extLst>
              <a:ext uri="{FF2B5EF4-FFF2-40B4-BE49-F238E27FC236}">
                <a16:creationId xmlns:a16="http://schemas.microsoft.com/office/drawing/2014/main" id="{939CB3C3-1B57-EA40-B5C5-B08DC46C568A}"/>
              </a:ext>
            </a:extLst>
          </p:cNvPr>
          <p:cNvSpPr/>
          <p:nvPr/>
        </p:nvSpPr>
        <p:spPr>
          <a:xfrm>
            <a:off x="7830259"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p:txBody>
      </p:sp>
      <p:sp>
        <p:nvSpPr>
          <p:cNvPr id="30" name="正方形/長方形 29">
            <a:extLst>
              <a:ext uri="{FF2B5EF4-FFF2-40B4-BE49-F238E27FC236}">
                <a16:creationId xmlns:a16="http://schemas.microsoft.com/office/drawing/2014/main" id="{D732FD2C-07E6-BF4C-890E-C7022175F6C2}"/>
              </a:ext>
            </a:extLst>
          </p:cNvPr>
          <p:cNvSpPr/>
          <p:nvPr/>
        </p:nvSpPr>
        <p:spPr>
          <a:xfrm>
            <a:off x="5537026"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Serum Market</a:t>
            </a:r>
          </a:p>
        </p:txBody>
      </p:sp>
      <p:pic>
        <p:nvPicPr>
          <p:cNvPr id="28" name="図 27">
            <a:extLst>
              <a:ext uri="{FF2B5EF4-FFF2-40B4-BE49-F238E27FC236}">
                <a16:creationId xmlns:a16="http://schemas.microsoft.com/office/drawing/2014/main" id="{CFF9EF8B-49E8-A542-859D-0BF4C801F080}"/>
              </a:ext>
            </a:extLst>
          </p:cNvPr>
          <p:cNvPicPr>
            <a:picLocks noChangeAspect="1"/>
          </p:cNvPicPr>
          <p:nvPr/>
        </p:nvPicPr>
        <p:blipFill>
          <a:blip r:embed="rId3"/>
          <a:stretch>
            <a:fillRect/>
          </a:stretch>
        </p:blipFill>
        <p:spPr>
          <a:xfrm>
            <a:off x="5912382" y="2137543"/>
            <a:ext cx="457200" cy="457200"/>
          </a:xfrm>
          <a:prstGeom prst="rect">
            <a:avLst/>
          </a:prstGeom>
        </p:spPr>
      </p:pic>
      <p:sp>
        <p:nvSpPr>
          <p:cNvPr id="38" name="正方形/長方形 37">
            <a:extLst>
              <a:ext uri="{FF2B5EF4-FFF2-40B4-BE49-F238E27FC236}">
                <a16:creationId xmlns:a16="http://schemas.microsoft.com/office/drawing/2014/main" id="{27AA52E3-D74C-8848-92C5-7EA3DB3B5D31}"/>
              </a:ext>
            </a:extLst>
          </p:cNvPr>
          <p:cNvSpPr/>
          <p:nvPr/>
        </p:nvSpPr>
        <p:spPr>
          <a:xfrm>
            <a:off x="5537026"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pic>
        <p:nvPicPr>
          <p:cNvPr id="40" name="図 39">
            <a:extLst>
              <a:ext uri="{FF2B5EF4-FFF2-40B4-BE49-F238E27FC236}">
                <a16:creationId xmlns:a16="http://schemas.microsoft.com/office/drawing/2014/main" id="{BEDF39D3-E9B4-9D48-9B62-FAE37B31FDE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96065" y="4337771"/>
            <a:ext cx="918635" cy="625182"/>
          </a:xfrm>
          <a:prstGeom prst="rect">
            <a:avLst/>
          </a:prstGeom>
        </p:spPr>
      </p:pic>
      <p:pic>
        <p:nvPicPr>
          <p:cNvPr id="41" name="図 40">
            <a:extLst>
              <a:ext uri="{FF2B5EF4-FFF2-40B4-BE49-F238E27FC236}">
                <a16:creationId xmlns:a16="http://schemas.microsoft.com/office/drawing/2014/main" id="{B7AF5CDD-2F39-6A44-8479-F981D796704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78102" y="1979582"/>
            <a:ext cx="936598" cy="703312"/>
          </a:xfrm>
          <a:prstGeom prst="rect">
            <a:avLst/>
          </a:prstGeom>
        </p:spPr>
      </p:pic>
      <p:pic>
        <p:nvPicPr>
          <p:cNvPr id="42" name="図 41">
            <a:extLst>
              <a:ext uri="{FF2B5EF4-FFF2-40B4-BE49-F238E27FC236}">
                <a16:creationId xmlns:a16="http://schemas.microsoft.com/office/drawing/2014/main" id="{B06DC53B-8031-8A4C-885E-5C70AA5DB48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662968" y="4337771"/>
            <a:ext cx="955093" cy="625182"/>
          </a:xfrm>
          <a:prstGeom prst="rect">
            <a:avLst/>
          </a:prstGeom>
        </p:spPr>
      </p:pic>
      <p:cxnSp>
        <p:nvCxnSpPr>
          <p:cNvPr id="43" name="直線矢印コネクタ 42">
            <a:extLst>
              <a:ext uri="{FF2B5EF4-FFF2-40B4-BE49-F238E27FC236}">
                <a16:creationId xmlns:a16="http://schemas.microsoft.com/office/drawing/2014/main" id="{C69E1753-CE71-E249-ABF8-2DF330920365}"/>
              </a:ext>
            </a:extLst>
          </p:cNvPr>
          <p:cNvCxnSpPr>
            <a:cxnSpLocks/>
            <a:stCxn id="30" idx="3"/>
            <a:endCxn id="7" idx="1"/>
          </p:cNvCxnSpPr>
          <p:nvPr/>
        </p:nvCxnSpPr>
        <p:spPr>
          <a:xfrm>
            <a:off x="6744938"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D0C327D2-7E43-D24C-92B6-8F23987C0238}"/>
              </a:ext>
            </a:extLst>
          </p:cNvPr>
          <p:cNvCxnSpPr>
            <a:cxnSpLocks/>
            <a:stCxn id="38" idx="3"/>
            <a:endCxn id="8" idx="1"/>
          </p:cNvCxnSpPr>
          <p:nvPr/>
        </p:nvCxnSpPr>
        <p:spPr>
          <a:xfrm>
            <a:off x="6744938" y="4614268"/>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円/楕円 50">
            <a:extLst>
              <a:ext uri="{FF2B5EF4-FFF2-40B4-BE49-F238E27FC236}">
                <a16:creationId xmlns:a16="http://schemas.microsoft.com/office/drawing/2014/main" id="{A5CDA36A-F891-DD4B-9094-5475D1C50CC0}"/>
              </a:ext>
            </a:extLst>
          </p:cNvPr>
          <p:cNvSpPr/>
          <p:nvPr/>
        </p:nvSpPr>
        <p:spPr>
          <a:xfrm>
            <a:off x="920468" y="2116017"/>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a:solidFill>
                  <a:schemeClr val="tx1"/>
                </a:solidFill>
              </a:rPr>
              <a:t>Token</a:t>
            </a:r>
            <a:endParaRPr kumimoji="1" lang="ja-JP" altLang="en-US" sz="1400">
              <a:solidFill>
                <a:schemeClr val="tx1"/>
              </a:solidFill>
            </a:endParaRPr>
          </a:p>
        </p:txBody>
      </p:sp>
      <p:sp>
        <p:nvSpPr>
          <p:cNvPr id="52" name="テキスト ボックス 51">
            <a:extLst>
              <a:ext uri="{FF2B5EF4-FFF2-40B4-BE49-F238E27FC236}">
                <a16:creationId xmlns:a16="http://schemas.microsoft.com/office/drawing/2014/main" id="{FAA6CD3A-CEEF-404C-A6EF-8926427B07E2}"/>
              </a:ext>
            </a:extLst>
          </p:cNvPr>
          <p:cNvSpPr txBox="1"/>
          <p:nvPr/>
        </p:nvSpPr>
        <p:spPr>
          <a:xfrm>
            <a:off x="6867878" y="1952413"/>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sp>
        <p:nvSpPr>
          <p:cNvPr id="53" name="テキスト ボックス 52">
            <a:extLst>
              <a:ext uri="{FF2B5EF4-FFF2-40B4-BE49-F238E27FC236}">
                <a16:creationId xmlns:a16="http://schemas.microsoft.com/office/drawing/2014/main" id="{231628CE-084D-AD4C-BAFF-89FEC9380A02}"/>
              </a:ext>
            </a:extLst>
          </p:cNvPr>
          <p:cNvSpPr txBox="1"/>
          <p:nvPr/>
        </p:nvSpPr>
        <p:spPr>
          <a:xfrm>
            <a:off x="6867878" y="4263076"/>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grpSp>
        <p:nvGrpSpPr>
          <p:cNvPr id="56" name="グループ化 55">
            <a:extLst>
              <a:ext uri="{FF2B5EF4-FFF2-40B4-BE49-F238E27FC236}">
                <a16:creationId xmlns:a16="http://schemas.microsoft.com/office/drawing/2014/main" id="{EA45D259-50EE-EF4E-95F3-B8790743D944}"/>
              </a:ext>
            </a:extLst>
          </p:cNvPr>
          <p:cNvGrpSpPr/>
          <p:nvPr/>
        </p:nvGrpSpPr>
        <p:grpSpPr>
          <a:xfrm>
            <a:off x="985811" y="3429000"/>
            <a:ext cx="348041" cy="450054"/>
            <a:chOff x="490159" y="2239964"/>
            <a:chExt cx="348041" cy="450054"/>
          </a:xfrm>
        </p:grpSpPr>
        <p:sp>
          <p:nvSpPr>
            <p:cNvPr id="57" name="円/楕円 56">
              <a:extLst>
                <a:ext uri="{FF2B5EF4-FFF2-40B4-BE49-F238E27FC236}">
                  <a16:creationId xmlns:a16="http://schemas.microsoft.com/office/drawing/2014/main" id="{C9B29549-6E11-1346-814A-DFEE5214FF0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8" name="三角形 57">
              <a:extLst>
                <a:ext uri="{FF2B5EF4-FFF2-40B4-BE49-F238E27FC236}">
                  <a16:creationId xmlns:a16="http://schemas.microsoft.com/office/drawing/2014/main" id="{2751D31A-9E90-3C4F-B464-B27A52D5F926}"/>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Product</a:t>
              </a:r>
            </a:p>
            <a:p>
              <a:pPr algn="ctr"/>
              <a:r>
                <a:rPr kumimoji="1" lang="en-US" altLang="ja-JP" sz="1200" dirty="0">
                  <a:solidFill>
                    <a:schemeClr val="tx1"/>
                  </a:solidFill>
                </a:rPr>
                <a:t>Manager</a:t>
              </a:r>
              <a:endParaRPr kumimoji="1" lang="ja-JP" altLang="en-US" sz="1200">
                <a:solidFill>
                  <a:schemeClr val="tx1"/>
                </a:solidFill>
              </a:endParaRPr>
            </a:p>
          </p:txBody>
        </p:sp>
      </p:grpSp>
      <p:sp>
        <p:nvSpPr>
          <p:cNvPr id="60" name="正方形/長方形 59">
            <a:extLst>
              <a:ext uri="{FF2B5EF4-FFF2-40B4-BE49-F238E27FC236}">
                <a16:creationId xmlns:a16="http://schemas.microsoft.com/office/drawing/2014/main" id="{C50B8AEC-DA08-D349-82BA-8C4622F529F9}"/>
              </a:ext>
            </a:extLst>
          </p:cNvPr>
          <p:cNvSpPr/>
          <p:nvPr/>
        </p:nvSpPr>
        <p:spPr>
          <a:xfrm>
            <a:off x="3243793"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Market</a:t>
            </a:r>
          </a:p>
          <a:p>
            <a:pPr algn="ctr"/>
            <a:r>
              <a:rPr kumimoji="1" lang="en-US" altLang="ja-JP" sz="1400">
                <a:solidFill>
                  <a:schemeClr val="tx1"/>
                </a:solidFill>
              </a:rPr>
              <a:t>Application</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cxnSp>
        <p:nvCxnSpPr>
          <p:cNvPr id="65" name="直線矢印コネクタ 64">
            <a:extLst>
              <a:ext uri="{FF2B5EF4-FFF2-40B4-BE49-F238E27FC236}">
                <a16:creationId xmlns:a16="http://schemas.microsoft.com/office/drawing/2014/main" id="{87D56CC4-3F16-7149-915B-C7DD6371A178}"/>
              </a:ext>
            </a:extLst>
          </p:cNvPr>
          <p:cNvCxnSpPr>
            <a:cxnSpLocks/>
            <a:stCxn id="60" idx="3"/>
            <a:endCxn id="30" idx="1"/>
          </p:cNvCxnSpPr>
          <p:nvPr/>
        </p:nvCxnSpPr>
        <p:spPr>
          <a:xfrm>
            <a:off x="4451705"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79B3E406-E991-5842-A755-93388138736E}"/>
              </a:ext>
            </a:extLst>
          </p:cNvPr>
          <p:cNvSpPr txBox="1"/>
          <p:nvPr/>
        </p:nvSpPr>
        <p:spPr>
          <a:xfrm>
            <a:off x="4578207"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69" name="直線矢印コネクタ 68">
            <a:extLst>
              <a:ext uri="{FF2B5EF4-FFF2-40B4-BE49-F238E27FC236}">
                <a16:creationId xmlns:a16="http://schemas.microsoft.com/office/drawing/2014/main" id="{66DF255D-3782-5B45-A020-90C81B4E680C}"/>
              </a:ext>
            </a:extLst>
          </p:cNvPr>
          <p:cNvCxnSpPr>
            <a:cxnSpLocks/>
          </p:cNvCxnSpPr>
          <p:nvPr/>
        </p:nvCxnSpPr>
        <p:spPr>
          <a:xfrm>
            <a:off x="2158472"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A335FB9A-5622-1445-B6BF-E15519BB045D}"/>
              </a:ext>
            </a:extLst>
          </p:cNvPr>
          <p:cNvSpPr txBox="1"/>
          <p:nvPr/>
        </p:nvSpPr>
        <p:spPr>
          <a:xfrm>
            <a:off x="2182134"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72" name="直線矢印コネクタ 71">
            <a:extLst>
              <a:ext uri="{FF2B5EF4-FFF2-40B4-BE49-F238E27FC236}">
                <a16:creationId xmlns:a16="http://schemas.microsoft.com/office/drawing/2014/main" id="{74C0FC20-02CA-2E4D-AD60-E82E753DB0E3}"/>
              </a:ext>
            </a:extLst>
          </p:cNvPr>
          <p:cNvCxnSpPr>
            <a:cxnSpLocks/>
            <a:stCxn id="51" idx="4"/>
          </p:cNvCxnSpPr>
          <p:nvPr/>
        </p:nvCxnSpPr>
        <p:spPr>
          <a:xfrm>
            <a:off x="1159831" y="2594743"/>
            <a:ext cx="0" cy="8342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7089237E-CEEF-8A4D-9999-714B6FDE45DC}"/>
              </a:ext>
            </a:extLst>
          </p:cNvPr>
          <p:cNvSpPr txBox="1"/>
          <p:nvPr/>
        </p:nvSpPr>
        <p:spPr>
          <a:xfrm>
            <a:off x="1159831" y="2732656"/>
            <a:ext cx="835378" cy="461665"/>
          </a:xfrm>
          <a:prstGeom prst="rect">
            <a:avLst/>
          </a:prstGeom>
          <a:noFill/>
        </p:spPr>
        <p:txBody>
          <a:bodyPr wrap="square" rtlCol="0">
            <a:spAutoFit/>
          </a:bodyPr>
          <a:lstStyle/>
          <a:p>
            <a:pPr algn="ctr"/>
            <a:r>
              <a:rPr kumimoji="1" lang="en-US" altLang="ja-JP" sz="1200"/>
              <a:t>Create</a:t>
            </a:r>
          </a:p>
          <a:p>
            <a:pPr algn="ctr"/>
            <a:r>
              <a:rPr kumimoji="1" lang="en-US" altLang="ja-JP" sz="1200"/>
              <a:t>Token</a:t>
            </a:r>
            <a:endParaRPr kumimoji="1" lang="ja-JP" altLang="en-US" sz="1200"/>
          </a:p>
        </p:txBody>
      </p:sp>
      <p:cxnSp>
        <p:nvCxnSpPr>
          <p:cNvPr id="79" name="直線矢印コネクタ 78">
            <a:extLst>
              <a:ext uri="{FF2B5EF4-FFF2-40B4-BE49-F238E27FC236}">
                <a16:creationId xmlns:a16="http://schemas.microsoft.com/office/drawing/2014/main" id="{1D530721-BD2F-524E-B9B8-B809914097D1}"/>
              </a:ext>
            </a:extLst>
          </p:cNvPr>
          <p:cNvCxnSpPr>
            <a:cxnSpLocks/>
            <a:endCxn id="38" idx="1"/>
          </p:cNvCxnSpPr>
          <p:nvPr/>
        </p:nvCxnSpPr>
        <p:spPr>
          <a:xfrm>
            <a:off x="2152680" y="4614268"/>
            <a:ext cx="338434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340570BC-2C4D-564A-8230-9A2FC002DC3C}"/>
              </a:ext>
            </a:extLst>
          </p:cNvPr>
          <p:cNvSpPr txBox="1"/>
          <p:nvPr/>
        </p:nvSpPr>
        <p:spPr>
          <a:xfrm>
            <a:off x="2152680" y="4263077"/>
            <a:ext cx="940477" cy="303136"/>
          </a:xfrm>
          <a:prstGeom prst="rect">
            <a:avLst/>
          </a:prstGeom>
          <a:noFill/>
        </p:spPr>
        <p:txBody>
          <a:bodyPr wrap="none" rtlCol="0">
            <a:noAutofit/>
          </a:bodyPr>
          <a:lstStyle/>
          <a:p>
            <a:pPr algn="ctr"/>
            <a:r>
              <a:rPr kumimoji="1" lang="en-US" altLang="ja-JP" sz="1200"/>
              <a:t>Add to Pool?</a:t>
            </a:r>
            <a:endParaRPr kumimoji="1" lang="ja-JP" altLang="en-US" sz="1200"/>
          </a:p>
        </p:txBody>
      </p:sp>
      <p:sp>
        <p:nvSpPr>
          <p:cNvPr id="86" name="正方形/長方形 85">
            <a:extLst>
              <a:ext uri="{FF2B5EF4-FFF2-40B4-BE49-F238E27FC236}">
                <a16:creationId xmlns:a16="http://schemas.microsoft.com/office/drawing/2014/main" id="{14DAC1BD-A8D9-D244-87AF-1FE4D77AAB9F}"/>
              </a:ext>
            </a:extLst>
          </p:cNvPr>
          <p:cNvSpPr/>
          <p:nvPr/>
        </p:nvSpPr>
        <p:spPr>
          <a:xfrm>
            <a:off x="1007695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Consumers</a:t>
            </a:r>
          </a:p>
        </p:txBody>
      </p:sp>
      <p:grpSp>
        <p:nvGrpSpPr>
          <p:cNvPr id="83" name="グループ化 82">
            <a:extLst>
              <a:ext uri="{FF2B5EF4-FFF2-40B4-BE49-F238E27FC236}">
                <a16:creationId xmlns:a16="http://schemas.microsoft.com/office/drawing/2014/main" id="{FC7939F2-62A8-F64F-A5CF-79BF002C33ED}"/>
              </a:ext>
            </a:extLst>
          </p:cNvPr>
          <p:cNvGrpSpPr/>
          <p:nvPr/>
        </p:nvGrpSpPr>
        <p:grpSpPr>
          <a:xfrm>
            <a:off x="10896777" y="4425335"/>
            <a:ext cx="348041" cy="450054"/>
            <a:chOff x="490159" y="2239964"/>
            <a:chExt cx="348041" cy="450054"/>
          </a:xfrm>
        </p:grpSpPr>
        <p:sp>
          <p:nvSpPr>
            <p:cNvPr id="84" name="円/楕円 83">
              <a:extLst>
                <a:ext uri="{FF2B5EF4-FFF2-40B4-BE49-F238E27FC236}">
                  <a16:creationId xmlns:a16="http://schemas.microsoft.com/office/drawing/2014/main" id="{F11773EA-8D0B-034E-BE85-169CFFD34D2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5" name="三角形 84">
              <a:extLst>
                <a:ext uri="{FF2B5EF4-FFF2-40B4-BE49-F238E27FC236}">
                  <a16:creationId xmlns:a16="http://schemas.microsoft.com/office/drawing/2014/main" id="{9B3EC124-4857-114A-8A62-364F80F45630}"/>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B</a:t>
              </a:r>
              <a:endParaRPr kumimoji="1" lang="ja-JP" altLang="en-US" sz="1200">
                <a:solidFill>
                  <a:schemeClr val="tx1"/>
                </a:solidFill>
              </a:endParaRPr>
            </a:p>
          </p:txBody>
        </p:sp>
      </p:grpSp>
      <p:grpSp>
        <p:nvGrpSpPr>
          <p:cNvPr id="87" name="グループ化 86">
            <a:extLst>
              <a:ext uri="{FF2B5EF4-FFF2-40B4-BE49-F238E27FC236}">
                <a16:creationId xmlns:a16="http://schemas.microsoft.com/office/drawing/2014/main" id="{448DD629-4989-864B-B2C9-990ECA829B5A}"/>
              </a:ext>
            </a:extLst>
          </p:cNvPr>
          <p:cNvGrpSpPr/>
          <p:nvPr/>
        </p:nvGrpSpPr>
        <p:grpSpPr>
          <a:xfrm>
            <a:off x="10896777" y="2110849"/>
            <a:ext cx="348041" cy="450054"/>
            <a:chOff x="490159" y="2239964"/>
            <a:chExt cx="348041" cy="450054"/>
          </a:xfrm>
        </p:grpSpPr>
        <p:sp>
          <p:nvSpPr>
            <p:cNvPr id="88" name="円/楕円 87">
              <a:extLst>
                <a:ext uri="{FF2B5EF4-FFF2-40B4-BE49-F238E27FC236}">
                  <a16:creationId xmlns:a16="http://schemas.microsoft.com/office/drawing/2014/main" id="{C4FCAE79-D8C7-5749-8D24-5D6E69E5972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9" name="三角形 88">
              <a:extLst>
                <a:ext uri="{FF2B5EF4-FFF2-40B4-BE49-F238E27FC236}">
                  <a16:creationId xmlns:a16="http://schemas.microsoft.com/office/drawing/2014/main" id="{0D8547FA-BEF1-9740-AF01-FBA870FFE9EF}"/>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A</a:t>
              </a:r>
              <a:endParaRPr kumimoji="1" lang="ja-JP" altLang="en-US" sz="1200">
                <a:solidFill>
                  <a:schemeClr val="tx1"/>
                </a:solidFill>
              </a:endParaRPr>
            </a:p>
          </p:txBody>
        </p:sp>
      </p:grpSp>
      <p:cxnSp>
        <p:nvCxnSpPr>
          <p:cNvPr id="90" name="直線矢印コネクタ 89">
            <a:extLst>
              <a:ext uri="{FF2B5EF4-FFF2-40B4-BE49-F238E27FC236}">
                <a16:creationId xmlns:a16="http://schemas.microsoft.com/office/drawing/2014/main" id="{0FF48079-32CF-9E4A-8E02-ABF451B7E6F5}"/>
              </a:ext>
            </a:extLst>
          </p:cNvPr>
          <p:cNvCxnSpPr>
            <a:cxnSpLocks/>
            <a:endCxn id="7" idx="3"/>
          </p:cNvCxnSpPr>
          <p:nvPr/>
        </p:nvCxnSpPr>
        <p:spPr>
          <a:xfrm flipH="1">
            <a:off x="9038171" y="23080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34046930-38CD-384D-B33B-E657EFFF319B}"/>
              </a:ext>
            </a:extLst>
          </p:cNvPr>
          <p:cNvSpPr txBox="1"/>
          <p:nvPr/>
        </p:nvSpPr>
        <p:spPr>
          <a:xfrm>
            <a:off x="9215910" y="1952413"/>
            <a:ext cx="835378" cy="276999"/>
          </a:xfrm>
          <a:prstGeom prst="rect">
            <a:avLst/>
          </a:prstGeom>
          <a:noFill/>
        </p:spPr>
        <p:txBody>
          <a:bodyPr wrap="square" rtlCol="0">
            <a:spAutoFit/>
          </a:bodyPr>
          <a:lstStyle/>
          <a:p>
            <a:pPr algn="ctr"/>
            <a:r>
              <a:rPr kumimoji="1" lang="en-US" altLang="ja-JP" sz="1200"/>
              <a:t>Trade</a:t>
            </a:r>
            <a:endParaRPr kumimoji="1" lang="ja-JP" altLang="en-US" sz="1200"/>
          </a:p>
        </p:txBody>
      </p:sp>
      <p:cxnSp>
        <p:nvCxnSpPr>
          <p:cNvPr id="94" name="直線矢印コネクタ 93">
            <a:extLst>
              <a:ext uri="{FF2B5EF4-FFF2-40B4-BE49-F238E27FC236}">
                <a16:creationId xmlns:a16="http://schemas.microsoft.com/office/drawing/2014/main" id="{ABB37405-1FD5-284A-BDE7-D8F9891669A3}"/>
              </a:ext>
            </a:extLst>
          </p:cNvPr>
          <p:cNvCxnSpPr>
            <a:cxnSpLocks/>
          </p:cNvCxnSpPr>
          <p:nvPr/>
        </p:nvCxnSpPr>
        <p:spPr>
          <a:xfrm flipH="1">
            <a:off x="9038171" y="46448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4B23B8D-03A1-4741-BB71-643357AB10E3}"/>
              </a:ext>
            </a:extLst>
          </p:cNvPr>
          <p:cNvSpPr txBox="1"/>
          <p:nvPr/>
        </p:nvSpPr>
        <p:spPr>
          <a:xfrm>
            <a:off x="9215910" y="4289213"/>
            <a:ext cx="835378" cy="276999"/>
          </a:xfrm>
          <a:prstGeom prst="rect">
            <a:avLst/>
          </a:prstGeom>
          <a:noFill/>
        </p:spPr>
        <p:txBody>
          <a:bodyPr wrap="square" rtlCol="0">
            <a:spAutoFit/>
          </a:bodyPr>
          <a:lstStyle/>
          <a:p>
            <a:pPr algn="ctr"/>
            <a:r>
              <a:rPr kumimoji="1" lang="en-US" altLang="ja-JP" sz="1200"/>
              <a:t>Exchange</a:t>
            </a:r>
            <a:endParaRPr kumimoji="1" lang="ja-JP" altLang="en-US" sz="1200"/>
          </a:p>
        </p:txBody>
      </p:sp>
      <p:sp>
        <p:nvSpPr>
          <p:cNvPr id="98" name="テキスト ボックス 97">
            <a:extLst>
              <a:ext uri="{FF2B5EF4-FFF2-40B4-BE49-F238E27FC236}">
                <a16:creationId xmlns:a16="http://schemas.microsoft.com/office/drawing/2014/main" id="{EC916F33-4E6F-4441-B30D-8435B3E37271}"/>
              </a:ext>
            </a:extLst>
          </p:cNvPr>
          <p:cNvSpPr txBox="1"/>
          <p:nvPr/>
        </p:nvSpPr>
        <p:spPr>
          <a:xfrm>
            <a:off x="266432" y="5962218"/>
            <a:ext cx="6010189" cy="253916"/>
          </a:xfrm>
          <a:prstGeom prst="rect">
            <a:avLst/>
          </a:prstGeom>
          <a:noFill/>
        </p:spPr>
        <p:txBody>
          <a:bodyPr wrap="square" rtlCol="0">
            <a:spAutoFit/>
          </a:bodyPr>
          <a:lstStyle/>
          <a:p>
            <a:r>
              <a:rPr kumimoji="1" lang="en-US" altLang="ja-JP" sz="1050"/>
              <a:t>Reference: </a:t>
            </a:r>
            <a:r>
              <a:rPr kumimoji="1" lang="en-US" altLang="ja-JP" sz="1050">
                <a:hlinkClick r:id="rId7"/>
              </a:rPr>
              <a:t>Create and List a Solana Token in a UI with Zero Development in 5 Minutes</a:t>
            </a:r>
            <a:endParaRPr kumimoji="1" lang="ja-JP" altLang="en-US" sz="1050"/>
          </a:p>
        </p:txBody>
      </p:sp>
      <p:pic>
        <p:nvPicPr>
          <p:cNvPr id="99" name="図 98">
            <a:extLst>
              <a:ext uri="{FF2B5EF4-FFF2-40B4-BE49-F238E27FC236}">
                <a16:creationId xmlns:a16="http://schemas.microsoft.com/office/drawing/2014/main" id="{5303BB5F-1BA0-DD4F-A513-75F2368C47E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67251" y="2227101"/>
            <a:ext cx="957452" cy="489173"/>
          </a:xfrm>
          <a:prstGeom prst="rect">
            <a:avLst/>
          </a:prstGeom>
        </p:spPr>
      </p:pic>
    </p:spTree>
    <p:extLst>
      <p:ext uri="{BB962C8B-B14F-4D97-AF65-F5344CB8AC3E}">
        <p14:creationId xmlns:p14="http://schemas.microsoft.com/office/powerpoint/2010/main" val="1115809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5DB2E-3BC4-CE4A-8A1B-DD078F1FCBDD}"/>
              </a:ext>
            </a:extLst>
          </p:cNvPr>
          <p:cNvSpPr>
            <a:spLocks noGrp="1"/>
          </p:cNvSpPr>
          <p:nvPr>
            <p:ph type="title"/>
          </p:nvPr>
        </p:nvSpPr>
        <p:spPr/>
        <p:txBody>
          <a:bodyPr/>
          <a:lstStyle/>
          <a:p>
            <a:r>
              <a:rPr lang="en-US" altLang="ja-JP"/>
              <a:t>How </a:t>
            </a:r>
            <a:r>
              <a:rPr lang="en-US" altLang="ja-JP" err="1"/>
              <a:t>Uniswap</a:t>
            </a:r>
            <a:r>
              <a:rPr lang="en-US" altLang="ja-JP"/>
              <a:t> V2 works</a:t>
            </a:r>
            <a:endParaRPr kumimoji="1" lang="ja-JP" altLang="en-US"/>
          </a:p>
        </p:txBody>
      </p:sp>
      <p:sp>
        <p:nvSpPr>
          <p:cNvPr id="4" name="フッター プレースホルダー 3">
            <a:extLst>
              <a:ext uri="{FF2B5EF4-FFF2-40B4-BE49-F238E27FC236}">
                <a16:creationId xmlns:a16="http://schemas.microsoft.com/office/drawing/2014/main" id="{4CF94AA4-AB4E-324F-8027-9D29D920579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3705DBA-FF44-8F4E-990A-F906E11289AE}"/>
              </a:ext>
            </a:extLst>
          </p:cNvPr>
          <p:cNvSpPr>
            <a:spLocks noGrp="1"/>
          </p:cNvSpPr>
          <p:nvPr>
            <p:ph type="sldNum" sz="quarter" idx="12"/>
          </p:nvPr>
        </p:nvSpPr>
        <p:spPr/>
        <p:txBody>
          <a:bodyPr/>
          <a:lstStyle/>
          <a:p>
            <a:fld id="{51BE5F08-58E8-9243-A834-2B76637F595D}" type="slidenum">
              <a:rPr kumimoji="1" lang="ja-JP" altLang="en-US" smtClean="0"/>
              <a:t>15</a:t>
            </a:fld>
            <a:endParaRPr kumimoji="1" lang="ja-JP" altLang="en-US"/>
          </a:p>
        </p:txBody>
      </p:sp>
      <p:sp>
        <p:nvSpPr>
          <p:cNvPr id="6" name="テキスト ボックス 5">
            <a:extLst>
              <a:ext uri="{FF2B5EF4-FFF2-40B4-BE49-F238E27FC236}">
                <a16:creationId xmlns:a16="http://schemas.microsoft.com/office/drawing/2014/main" id="{2A285182-278E-EC43-B3F1-5216926592DF}"/>
              </a:ext>
            </a:extLst>
          </p:cNvPr>
          <p:cNvSpPr txBox="1"/>
          <p:nvPr/>
        </p:nvSpPr>
        <p:spPr>
          <a:xfrm>
            <a:off x="5576711" y="714905"/>
            <a:ext cx="6118578" cy="1633353"/>
          </a:xfrm>
          <a:prstGeom prst="rect">
            <a:avLst/>
          </a:prstGeom>
          <a:noFill/>
        </p:spPr>
        <p:txBody>
          <a:bodyPr wrap="square" rtlCol="0">
            <a:noAutofit/>
          </a:bodyPr>
          <a:lstStyle/>
          <a:p>
            <a:r>
              <a:rPr lang="en-US" altLang="ja-JP" sz="1200"/>
              <a:t>"Anyone can become a liquidity provider (LP) for a pool by depositing an equivalent value of each underlying token in return for pool tokens. These tokens track pro-rata LP shares of the total reserves, and can be redeemed for the underlying assets at any time."</a:t>
            </a:r>
          </a:p>
        </p:txBody>
      </p:sp>
      <p:sp>
        <p:nvSpPr>
          <p:cNvPr id="9" name="テキスト ボックス 8">
            <a:extLst>
              <a:ext uri="{FF2B5EF4-FFF2-40B4-BE49-F238E27FC236}">
                <a16:creationId xmlns:a16="http://schemas.microsoft.com/office/drawing/2014/main" id="{75C0EDA6-91E1-AE43-99CC-7CDDCCED986F}"/>
              </a:ext>
            </a:extLst>
          </p:cNvPr>
          <p:cNvSpPr txBox="1"/>
          <p:nvPr/>
        </p:nvSpPr>
        <p:spPr>
          <a:xfrm>
            <a:off x="5576711" y="2428954"/>
            <a:ext cx="6118578" cy="1913489"/>
          </a:xfrm>
          <a:prstGeom prst="rect">
            <a:avLst/>
          </a:prstGeom>
          <a:noFill/>
        </p:spPr>
        <p:txBody>
          <a:bodyPr wrap="square" rtlCol="0">
            <a:noAutofit/>
          </a:bodyPr>
          <a:lstStyle/>
          <a:p>
            <a:r>
              <a:rPr lang="en-US" altLang="ja-JP" sz="1200" dirty="0"/>
              <a:t>"Pairs act as automated market makers, standing ready to accept one token for the other as long as the “constant product” formula is preserved. This formula, most simply expressed as x * y = k, states that trades must not change the product (k) of a pair’s reserve balances (x and y). Because k remains unchanged from the reference frame of a trade, it is often referred to as the invariant. This formula has the desirable property that larger trades (relative to reserves) execute at exponentially worse rates than smaller ones.</a:t>
            </a:r>
          </a:p>
          <a:p>
            <a:r>
              <a:rPr lang="en-US" altLang="ja-JP" sz="1200" dirty="0"/>
              <a:t>In practice, </a:t>
            </a:r>
            <a:r>
              <a:rPr lang="en-US" altLang="ja-JP" sz="1200" dirty="0" err="1"/>
              <a:t>Uniswap</a:t>
            </a:r>
            <a:r>
              <a:rPr lang="en-US" altLang="ja-JP" sz="1200" dirty="0"/>
              <a:t> applies a 0.30% fee to trades, which is added to reserves. As a result, each trade actually increases k. This functions as a payout to LPs, which is realized when they burn their pool tokens to withdraw their portion of total reserves. In the future, this fee may be reduced to 0.25%, with the remaining 0.05% withheld as a protocol-wide charge."</a:t>
            </a:r>
          </a:p>
        </p:txBody>
      </p:sp>
      <p:pic>
        <p:nvPicPr>
          <p:cNvPr id="1026" name="Picture 2">
            <a:extLst>
              <a:ext uri="{FF2B5EF4-FFF2-40B4-BE49-F238E27FC236}">
                <a16:creationId xmlns:a16="http://schemas.microsoft.com/office/drawing/2014/main" id="{28A2A80F-5E05-0F43-8FCD-5F39A752170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51259" y="714905"/>
            <a:ext cx="5064004" cy="1633353"/>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8D6C070-9601-F74F-A766-D67B71ABB48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51259" y="2428954"/>
            <a:ext cx="5069009" cy="191348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5A832C1-0D02-FC4E-A428-5FBF09383B9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46253" y="4423139"/>
            <a:ext cx="5074014" cy="201063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BC8F5FB8-241E-D44F-8EC5-A239493BCD65}"/>
              </a:ext>
            </a:extLst>
          </p:cNvPr>
          <p:cNvSpPr txBox="1"/>
          <p:nvPr/>
        </p:nvSpPr>
        <p:spPr>
          <a:xfrm>
            <a:off x="5576711" y="4423139"/>
            <a:ext cx="6118578" cy="2010639"/>
          </a:xfrm>
          <a:prstGeom prst="rect">
            <a:avLst/>
          </a:prstGeom>
          <a:noFill/>
        </p:spPr>
        <p:txBody>
          <a:bodyPr wrap="square" rtlCol="0">
            <a:noAutofit/>
          </a:bodyPr>
          <a:lstStyle/>
          <a:p>
            <a:r>
              <a:rPr lang="en-US" altLang="ja-JP" sz="1200"/>
              <a:t>"Because the relative price of the two pair assets can only be changed through trading, divergences between the </a:t>
            </a:r>
            <a:r>
              <a:rPr lang="en-US" altLang="ja-JP" sz="1200" err="1"/>
              <a:t>Uniswap</a:t>
            </a:r>
            <a:r>
              <a:rPr lang="en-US" altLang="ja-JP" sz="1200"/>
              <a:t> price and external prices create arbitrage opportunities. This mechanism ensures that </a:t>
            </a:r>
            <a:r>
              <a:rPr lang="en-US" altLang="ja-JP" sz="1200" err="1"/>
              <a:t>Uniswap</a:t>
            </a:r>
            <a:r>
              <a:rPr lang="en-US" altLang="ja-JP" sz="1200"/>
              <a:t> prices always trend toward the market-clearing price."</a:t>
            </a:r>
          </a:p>
        </p:txBody>
      </p:sp>
      <p:sp>
        <p:nvSpPr>
          <p:cNvPr id="8" name="テキスト ボックス 7">
            <a:extLst>
              <a:ext uri="{FF2B5EF4-FFF2-40B4-BE49-F238E27FC236}">
                <a16:creationId xmlns:a16="http://schemas.microsoft.com/office/drawing/2014/main" id="{D37FAAB5-7062-4B4A-8E0D-1AF9E1FAABE8}"/>
              </a:ext>
            </a:extLst>
          </p:cNvPr>
          <p:cNvSpPr txBox="1"/>
          <p:nvPr/>
        </p:nvSpPr>
        <p:spPr>
          <a:xfrm>
            <a:off x="5576712" y="412947"/>
            <a:ext cx="6118578" cy="253916"/>
          </a:xfrm>
          <a:prstGeom prst="rect">
            <a:avLst/>
          </a:prstGeom>
          <a:noFill/>
        </p:spPr>
        <p:txBody>
          <a:bodyPr wrap="square" rtlCol="0">
            <a:spAutoFit/>
          </a:bodyPr>
          <a:lstStyle/>
          <a:p>
            <a:r>
              <a:rPr lang="en-US" altLang="ja-JP" sz="1050"/>
              <a:t>Source: https://</a:t>
            </a:r>
            <a:r>
              <a:rPr lang="en-US" altLang="ja-JP" sz="1050" err="1"/>
              <a:t>docs.uniswap.org</a:t>
            </a:r>
            <a:r>
              <a:rPr lang="en-US" altLang="ja-JP" sz="1050"/>
              <a:t>/protocol/V2/concepts/protocol-overview/how-</a:t>
            </a:r>
            <a:r>
              <a:rPr lang="en-US" altLang="ja-JP" sz="1050" err="1"/>
              <a:t>uniswap</a:t>
            </a:r>
            <a:r>
              <a:rPr lang="en-US" altLang="ja-JP" sz="1050"/>
              <a:t>-works</a:t>
            </a:r>
          </a:p>
        </p:txBody>
      </p:sp>
    </p:spTree>
    <p:extLst>
      <p:ext uri="{BB962C8B-B14F-4D97-AF65-F5344CB8AC3E}">
        <p14:creationId xmlns:p14="http://schemas.microsoft.com/office/powerpoint/2010/main" val="2329877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NFT</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16</a:t>
            </a:fld>
            <a:endParaRPr kumimoji="1" lang="ja-JP" altLang="en-US"/>
          </a:p>
        </p:txBody>
      </p:sp>
    </p:spTree>
    <p:extLst>
      <p:ext uri="{BB962C8B-B14F-4D97-AF65-F5344CB8AC3E}">
        <p14:creationId xmlns:p14="http://schemas.microsoft.com/office/powerpoint/2010/main" val="2143241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lang="en-US" altLang="ja-JP" dirty="0"/>
              <a:t>Start Up Metaplex Store Steps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17</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44727039"/>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dirty="0">
                          <a:solidFill>
                            <a:schemeClr val="tx1"/>
                          </a:solidFill>
                        </a:rPr>
                        <a:t>Creator</a:t>
                      </a:r>
                    </a:p>
                    <a:p>
                      <a:pPr algn="ctr"/>
                      <a:r>
                        <a:rPr kumimoji="1" lang="en-US" altLang="ja-JP" sz="1400" b="0" dirty="0">
                          <a:solidFill>
                            <a:schemeClr val="tx1"/>
                          </a:solidFill>
                        </a:rPr>
                        <a:t>(Owner)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dirty="0">
                          <a:solidFill>
                            <a:schemeClr val="tx1"/>
                          </a:solidFill>
                        </a:rPr>
                        <a:t>Consumer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dirty="0">
                          <a:solidFill>
                            <a:schemeClr val="tx1"/>
                          </a:solidFill>
                        </a:rPr>
                        <a:t>Metaplex</a:t>
                      </a:r>
                    </a:p>
                    <a:p>
                      <a:pPr algn="ctr"/>
                      <a:r>
                        <a:rPr kumimoji="1" lang="en-US" altLang="ja-JP" sz="1400" b="0" dirty="0">
                          <a:solidFill>
                            <a:schemeClr val="tx1"/>
                          </a:solidFill>
                        </a:rPr>
                        <a:t>(UI)</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dirty="0">
                          <a:solidFill>
                            <a:schemeClr val="tx1"/>
                          </a:solidFill>
                        </a:rPr>
                        <a:t>Solana</a:t>
                      </a:r>
                    </a:p>
                    <a:p>
                      <a:pPr algn="ctr"/>
                      <a:r>
                        <a:rPr kumimoji="1" lang="en-US" altLang="ja-JP" sz="1400" b="0" dirty="0">
                          <a:solidFill>
                            <a:schemeClr val="tx1"/>
                          </a:solidFill>
                        </a:rPr>
                        <a:t>Cluster</a:t>
                      </a:r>
                    </a:p>
                    <a:p>
                      <a:pPr algn="ctr"/>
                      <a:r>
                        <a:rPr kumimoji="1" lang="en-US" altLang="ja-JP" sz="1400" b="0" dirty="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dirty="0">
                          <a:solidFill>
                            <a:schemeClr val="tx1"/>
                          </a:solidFill>
                        </a:rPr>
                        <a:t>Arweave</a:t>
                      </a:r>
                    </a:p>
                    <a:p>
                      <a:pPr algn="ctr"/>
                      <a:r>
                        <a:rPr kumimoji="1" lang="en-US" altLang="ja-JP" sz="1400" b="0" dirty="0">
                          <a:solidFill>
                            <a:schemeClr val="tx1"/>
                          </a:solidFill>
                        </a:rPr>
                        <a:t>(Storage)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7FE7D42E-60BD-9B4E-A818-BF3B62CDDA9C}"/>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 Store</a:t>
            </a:r>
            <a:endParaRPr kumimoji="1" lang="ja-JP" altLang="en-US" sz="1200">
              <a:solidFill>
                <a:schemeClr val="tx1"/>
              </a:solidFill>
            </a:endParaRPr>
          </a:p>
        </p:txBody>
      </p:sp>
      <p:sp>
        <p:nvSpPr>
          <p:cNvPr id="38" name="正方形/長方形 37">
            <a:extLst>
              <a:ext uri="{FF2B5EF4-FFF2-40B4-BE49-F238E27FC236}">
                <a16:creationId xmlns:a16="http://schemas.microsoft.com/office/drawing/2014/main" id="{40090326-E241-0946-BD25-FF2845968FFB}"/>
              </a:ext>
            </a:extLst>
          </p:cNvPr>
          <p:cNvSpPr/>
          <p:nvPr/>
        </p:nvSpPr>
        <p:spPr>
          <a:xfrm>
            <a:off x="1569155"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a:t>
            </a:r>
          </a:p>
          <a:p>
            <a:pPr algn="ctr"/>
            <a:r>
              <a:rPr kumimoji="1" lang="en-US" altLang="ja-JP" sz="1200" dirty="0">
                <a:solidFill>
                  <a:schemeClr val="tx1"/>
                </a:solidFill>
              </a:rPr>
              <a:t>Init Page</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EC7526E4-376E-8A48-88A8-36F1A119BB55}"/>
              </a:ext>
            </a:extLst>
          </p:cNvPr>
          <p:cNvSpPr/>
          <p:nvPr/>
        </p:nvSpPr>
        <p:spPr>
          <a:xfrm>
            <a:off x="1569154"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a:t>
            </a:r>
          </a:p>
          <a:p>
            <a:pPr algn="ctr"/>
            <a:r>
              <a:rPr kumimoji="1" lang="en-US" altLang="ja-JP" sz="1200" dirty="0">
                <a:solidFill>
                  <a:schemeClr val="tx1"/>
                </a:solidFill>
              </a:rPr>
              <a:t>(create many accounts.)</a:t>
            </a:r>
            <a:endParaRPr kumimoji="1" lang="ja-JP" altLang="en-US" sz="1200">
              <a:solidFill>
                <a:schemeClr val="tx1"/>
              </a:solidFill>
            </a:endParaRPr>
          </a:p>
        </p:txBody>
      </p:sp>
      <p:cxnSp>
        <p:nvCxnSpPr>
          <p:cNvPr id="42" name="直線矢印コネクタ 41">
            <a:extLst>
              <a:ext uri="{FF2B5EF4-FFF2-40B4-BE49-F238E27FC236}">
                <a16:creationId xmlns:a16="http://schemas.microsoft.com/office/drawing/2014/main" id="{9AC8A52D-1A96-F64A-BFA6-590DA0A385BD}"/>
              </a:ext>
            </a:extLst>
          </p:cNvPr>
          <p:cNvCxnSpPr>
            <a:cxnSpLocks/>
            <a:stCxn id="37" idx="2"/>
            <a:endCxn id="38" idx="0"/>
          </p:cNvCxnSpPr>
          <p:nvPr/>
        </p:nvCxnSpPr>
        <p:spPr>
          <a:xfrm>
            <a:off x="2104629" y="1714864"/>
            <a:ext cx="0" cy="138236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1646FF44-D68A-4B4E-B471-E060399F9730}"/>
              </a:ext>
            </a:extLst>
          </p:cNvPr>
          <p:cNvCxnSpPr>
            <a:cxnSpLocks/>
            <a:stCxn id="38" idx="2"/>
            <a:endCxn id="39" idx="0"/>
          </p:cNvCxnSpPr>
          <p:nvPr/>
        </p:nvCxnSpPr>
        <p:spPr>
          <a:xfrm flipH="1">
            <a:off x="2104628" y="3841954"/>
            <a:ext cx="1" cy="28910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C0EE66A8-A36D-A84B-BF8C-601217A23347}"/>
              </a:ext>
            </a:extLst>
          </p:cNvPr>
          <p:cNvSpPr/>
          <p:nvPr/>
        </p:nvSpPr>
        <p:spPr>
          <a:xfrm>
            <a:off x="3132756" y="97014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an NFT</a:t>
            </a:r>
            <a:endParaRPr kumimoji="1" lang="ja-JP" altLang="en-US" sz="1200">
              <a:solidFill>
                <a:schemeClr val="tx1"/>
              </a:solidFill>
            </a:endParaRPr>
          </a:p>
        </p:txBody>
      </p:sp>
      <p:cxnSp>
        <p:nvCxnSpPr>
          <p:cNvPr id="51" name="カギ線コネクタ 50">
            <a:extLst>
              <a:ext uri="{FF2B5EF4-FFF2-40B4-BE49-F238E27FC236}">
                <a16:creationId xmlns:a16="http://schemas.microsoft.com/office/drawing/2014/main" id="{FE0F63EA-26B2-CF42-8D88-1C44D96C4F7E}"/>
              </a:ext>
            </a:extLst>
          </p:cNvPr>
          <p:cNvCxnSpPr>
            <a:cxnSpLocks/>
            <a:stCxn id="39" idx="3"/>
            <a:endCxn id="50" idx="1"/>
          </p:cNvCxnSpPr>
          <p:nvPr/>
        </p:nvCxnSpPr>
        <p:spPr>
          <a:xfrm flipV="1">
            <a:off x="2640101" y="1342503"/>
            <a:ext cx="492655" cy="3160917"/>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ホームベース 53">
            <a:extLst>
              <a:ext uri="{FF2B5EF4-FFF2-40B4-BE49-F238E27FC236}">
                <a16:creationId xmlns:a16="http://schemas.microsoft.com/office/drawing/2014/main" id="{62D130B7-567B-9143-A24E-F2C5CF0E750D}"/>
              </a:ext>
            </a:extLst>
          </p:cNvPr>
          <p:cNvSpPr/>
          <p:nvPr/>
        </p:nvSpPr>
        <p:spPr>
          <a:xfrm>
            <a:off x="1569154" y="703762"/>
            <a:ext cx="1317979"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Init</a:t>
            </a:r>
            <a:endParaRPr kumimoji="1" lang="ja-JP" altLang="en-US" sz="1050">
              <a:solidFill>
                <a:schemeClr val="bg1"/>
              </a:solidFill>
            </a:endParaRPr>
          </a:p>
        </p:txBody>
      </p:sp>
      <p:sp>
        <p:nvSpPr>
          <p:cNvPr id="55" name="ホームベース 54">
            <a:extLst>
              <a:ext uri="{FF2B5EF4-FFF2-40B4-BE49-F238E27FC236}">
                <a16:creationId xmlns:a16="http://schemas.microsoft.com/office/drawing/2014/main" id="{C92E422F-2F8E-9840-B28A-E008F177C7C7}"/>
              </a:ext>
            </a:extLst>
          </p:cNvPr>
          <p:cNvSpPr/>
          <p:nvPr/>
        </p:nvSpPr>
        <p:spPr>
          <a:xfrm>
            <a:off x="2887133" y="703762"/>
            <a:ext cx="3124200"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Create</a:t>
            </a:r>
            <a:endParaRPr kumimoji="1" lang="ja-JP" altLang="en-US" sz="1050">
              <a:solidFill>
                <a:schemeClr val="bg1"/>
              </a:solidFill>
            </a:endParaRPr>
          </a:p>
        </p:txBody>
      </p:sp>
      <p:sp>
        <p:nvSpPr>
          <p:cNvPr id="56" name="ホームベース 55">
            <a:extLst>
              <a:ext uri="{FF2B5EF4-FFF2-40B4-BE49-F238E27FC236}">
                <a16:creationId xmlns:a16="http://schemas.microsoft.com/office/drawing/2014/main" id="{FF612E69-9E35-E54B-A9A8-2567910947CA}"/>
              </a:ext>
            </a:extLst>
          </p:cNvPr>
          <p:cNvSpPr/>
          <p:nvPr/>
        </p:nvSpPr>
        <p:spPr>
          <a:xfrm>
            <a:off x="6011333" y="703762"/>
            <a:ext cx="3156656"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Mint*</a:t>
            </a:r>
            <a:endParaRPr kumimoji="1" lang="ja-JP" altLang="en-US" sz="1050">
              <a:solidFill>
                <a:schemeClr val="bg1"/>
              </a:solidFill>
            </a:endParaRPr>
          </a:p>
        </p:txBody>
      </p:sp>
      <p:sp>
        <p:nvSpPr>
          <p:cNvPr id="57" name="ホームベース 56">
            <a:extLst>
              <a:ext uri="{FF2B5EF4-FFF2-40B4-BE49-F238E27FC236}">
                <a16:creationId xmlns:a16="http://schemas.microsoft.com/office/drawing/2014/main" id="{78F2DC38-BD29-5E44-B0FD-F930F23E0895}"/>
              </a:ext>
            </a:extLst>
          </p:cNvPr>
          <p:cNvSpPr/>
          <p:nvPr/>
        </p:nvSpPr>
        <p:spPr>
          <a:xfrm>
            <a:off x="9135533" y="703762"/>
            <a:ext cx="2706511"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Sell</a:t>
            </a:r>
            <a:endParaRPr kumimoji="1" lang="ja-JP" altLang="en-US" sz="1050">
              <a:solidFill>
                <a:schemeClr val="bg1"/>
              </a:solidFill>
            </a:endParaRPr>
          </a:p>
        </p:txBody>
      </p:sp>
      <p:sp>
        <p:nvSpPr>
          <p:cNvPr id="59" name="正方形/長方形 58">
            <a:extLst>
              <a:ext uri="{FF2B5EF4-FFF2-40B4-BE49-F238E27FC236}">
                <a16:creationId xmlns:a16="http://schemas.microsoft.com/office/drawing/2014/main" id="{55AA21AB-7464-A846-8833-55F90A373A30}"/>
              </a:ext>
            </a:extLst>
          </p:cNvPr>
          <p:cNvSpPr/>
          <p:nvPr/>
        </p:nvSpPr>
        <p:spPr>
          <a:xfrm>
            <a:off x="313275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Create Page</a:t>
            </a:r>
            <a:endParaRPr kumimoji="1" lang="ja-JP" altLang="en-US" sz="1200">
              <a:solidFill>
                <a:schemeClr val="tx1"/>
              </a:solidFill>
            </a:endParaRPr>
          </a:p>
        </p:txBody>
      </p:sp>
      <p:cxnSp>
        <p:nvCxnSpPr>
          <p:cNvPr id="60" name="直線矢印コネクタ 59">
            <a:extLst>
              <a:ext uri="{FF2B5EF4-FFF2-40B4-BE49-F238E27FC236}">
                <a16:creationId xmlns:a16="http://schemas.microsoft.com/office/drawing/2014/main" id="{F48B8AB9-A3DC-204C-B48F-8FB4AADCB219}"/>
              </a:ext>
            </a:extLst>
          </p:cNvPr>
          <p:cNvCxnSpPr>
            <a:cxnSpLocks/>
            <a:stCxn id="50" idx="2"/>
            <a:endCxn id="59" idx="0"/>
          </p:cNvCxnSpPr>
          <p:nvPr/>
        </p:nvCxnSpPr>
        <p:spPr>
          <a:xfrm>
            <a:off x="3668230" y="1714863"/>
            <a:ext cx="0" cy="138237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3C3D09F6-63FD-4348-964B-7E854D675722}"/>
              </a:ext>
            </a:extLst>
          </p:cNvPr>
          <p:cNvSpPr/>
          <p:nvPr/>
        </p:nvSpPr>
        <p:spPr>
          <a:xfrm>
            <a:off x="4696357"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65" name="正方形/長方形 64">
            <a:extLst>
              <a:ext uri="{FF2B5EF4-FFF2-40B4-BE49-F238E27FC236}">
                <a16:creationId xmlns:a16="http://schemas.microsoft.com/office/drawing/2014/main" id="{0DE3DCF4-DA5A-504D-9051-01D4FC20B0D7}"/>
              </a:ext>
            </a:extLst>
          </p:cNvPr>
          <p:cNvSpPr/>
          <p:nvPr/>
        </p:nvSpPr>
        <p:spPr>
          <a:xfrm>
            <a:off x="4696357"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66" name="カギ線コネクタ 65">
            <a:extLst>
              <a:ext uri="{FF2B5EF4-FFF2-40B4-BE49-F238E27FC236}">
                <a16:creationId xmlns:a16="http://schemas.microsoft.com/office/drawing/2014/main" id="{F7E673C7-8B31-DA43-B667-4FD881ACC964}"/>
              </a:ext>
            </a:extLst>
          </p:cNvPr>
          <p:cNvCxnSpPr>
            <a:cxnSpLocks/>
            <a:stCxn id="59" idx="3"/>
            <a:endCxn id="64" idx="1"/>
          </p:cNvCxnSpPr>
          <p:nvPr/>
        </p:nvCxnSpPr>
        <p:spPr>
          <a:xfrm>
            <a:off x="4203703" y="3469594"/>
            <a:ext cx="492654"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カギ線コネクタ 71">
            <a:extLst>
              <a:ext uri="{FF2B5EF4-FFF2-40B4-BE49-F238E27FC236}">
                <a16:creationId xmlns:a16="http://schemas.microsoft.com/office/drawing/2014/main" id="{553386D2-D94A-D043-A64D-CF10CCF2C175}"/>
              </a:ext>
            </a:extLst>
          </p:cNvPr>
          <p:cNvCxnSpPr>
            <a:cxnSpLocks/>
            <a:stCxn id="59" idx="3"/>
            <a:endCxn id="65" idx="1"/>
          </p:cNvCxnSpPr>
          <p:nvPr/>
        </p:nvCxnSpPr>
        <p:spPr>
          <a:xfrm>
            <a:off x="4203703" y="3469594"/>
            <a:ext cx="492654"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84152964-DC20-D349-90DC-ADF3CF8CBF8D}"/>
              </a:ext>
            </a:extLst>
          </p:cNvPr>
          <p:cNvSpPr/>
          <p:nvPr/>
        </p:nvSpPr>
        <p:spPr>
          <a:xfrm>
            <a:off x="6259958" y="97014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Mint from Master Edition NFT</a:t>
            </a:r>
            <a:endParaRPr kumimoji="1" lang="ja-JP" altLang="en-US" sz="1200">
              <a:solidFill>
                <a:schemeClr val="tx1"/>
              </a:solidFill>
            </a:endParaRPr>
          </a:p>
        </p:txBody>
      </p:sp>
      <p:cxnSp>
        <p:nvCxnSpPr>
          <p:cNvPr id="75" name="カギ線コネクタ 74">
            <a:extLst>
              <a:ext uri="{FF2B5EF4-FFF2-40B4-BE49-F238E27FC236}">
                <a16:creationId xmlns:a16="http://schemas.microsoft.com/office/drawing/2014/main" id="{683B79A1-AE2A-E148-AF71-F26AF2F97BCF}"/>
              </a:ext>
            </a:extLst>
          </p:cNvPr>
          <p:cNvCxnSpPr>
            <a:cxnSpLocks/>
            <a:stCxn id="64" idx="3"/>
            <a:endCxn id="73" idx="1"/>
          </p:cNvCxnSpPr>
          <p:nvPr/>
        </p:nvCxnSpPr>
        <p:spPr>
          <a:xfrm flipV="1">
            <a:off x="5767304" y="1342502"/>
            <a:ext cx="492654" cy="316091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24F38922-71F5-1341-AC20-85ACEB5AFEE9}"/>
              </a:ext>
            </a:extLst>
          </p:cNvPr>
          <p:cNvSpPr/>
          <p:nvPr/>
        </p:nvSpPr>
        <p:spPr>
          <a:xfrm>
            <a:off x="625627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NFT Details Page with Mint Button</a:t>
            </a:r>
            <a:endParaRPr kumimoji="1" lang="ja-JP" altLang="en-US" sz="1200">
              <a:solidFill>
                <a:schemeClr val="tx1"/>
              </a:solidFill>
            </a:endParaRPr>
          </a:p>
        </p:txBody>
      </p:sp>
      <p:cxnSp>
        <p:nvCxnSpPr>
          <p:cNvPr id="80" name="直線矢印コネクタ 79">
            <a:extLst>
              <a:ext uri="{FF2B5EF4-FFF2-40B4-BE49-F238E27FC236}">
                <a16:creationId xmlns:a16="http://schemas.microsoft.com/office/drawing/2014/main" id="{86E4B5D1-EBDC-C746-BBC0-896A1E884C86}"/>
              </a:ext>
            </a:extLst>
          </p:cNvPr>
          <p:cNvCxnSpPr>
            <a:cxnSpLocks/>
            <a:stCxn id="73" idx="2"/>
            <a:endCxn id="79" idx="0"/>
          </p:cNvCxnSpPr>
          <p:nvPr/>
        </p:nvCxnSpPr>
        <p:spPr>
          <a:xfrm flipH="1">
            <a:off x="6791750" y="1714862"/>
            <a:ext cx="3682" cy="1382371"/>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3DD314D9-214F-724C-A71B-AF383E0CB197}"/>
              </a:ext>
            </a:extLst>
          </p:cNvPr>
          <p:cNvSpPr/>
          <p:nvPr/>
        </p:nvSpPr>
        <p:spPr>
          <a:xfrm>
            <a:off x="7823559"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91" name="正方形/長方形 90">
            <a:extLst>
              <a:ext uri="{FF2B5EF4-FFF2-40B4-BE49-F238E27FC236}">
                <a16:creationId xmlns:a16="http://schemas.microsoft.com/office/drawing/2014/main" id="{3638A7DF-3694-B141-8911-7B8375793532}"/>
              </a:ext>
            </a:extLst>
          </p:cNvPr>
          <p:cNvSpPr/>
          <p:nvPr/>
        </p:nvSpPr>
        <p:spPr>
          <a:xfrm>
            <a:off x="7823559"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93" name="カギ線コネクタ 92">
            <a:extLst>
              <a:ext uri="{FF2B5EF4-FFF2-40B4-BE49-F238E27FC236}">
                <a16:creationId xmlns:a16="http://schemas.microsoft.com/office/drawing/2014/main" id="{E10CB3A1-04C2-CC4F-8470-5061F32F64A1}"/>
              </a:ext>
            </a:extLst>
          </p:cNvPr>
          <p:cNvCxnSpPr>
            <a:cxnSpLocks/>
            <a:stCxn id="79" idx="3"/>
            <a:endCxn id="91" idx="1"/>
          </p:cNvCxnSpPr>
          <p:nvPr/>
        </p:nvCxnSpPr>
        <p:spPr>
          <a:xfrm>
            <a:off x="7327223" y="3469594"/>
            <a:ext cx="49633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カギ線コネクタ 94">
            <a:extLst>
              <a:ext uri="{FF2B5EF4-FFF2-40B4-BE49-F238E27FC236}">
                <a16:creationId xmlns:a16="http://schemas.microsoft.com/office/drawing/2014/main" id="{08033420-36E3-F54C-9244-97CD08640F0D}"/>
              </a:ext>
            </a:extLst>
          </p:cNvPr>
          <p:cNvCxnSpPr>
            <a:cxnSpLocks/>
            <a:stCxn id="79" idx="3"/>
            <a:endCxn id="90" idx="1"/>
          </p:cNvCxnSpPr>
          <p:nvPr/>
        </p:nvCxnSpPr>
        <p:spPr>
          <a:xfrm>
            <a:off x="7327223" y="3469594"/>
            <a:ext cx="49633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正方形/長方形 99">
            <a:extLst>
              <a:ext uri="{FF2B5EF4-FFF2-40B4-BE49-F238E27FC236}">
                <a16:creationId xmlns:a16="http://schemas.microsoft.com/office/drawing/2014/main" id="{A1821423-98B3-F04C-9FBC-32B3B1E17789}"/>
              </a:ext>
            </a:extLst>
          </p:cNvPr>
          <p:cNvSpPr/>
          <p:nvPr/>
        </p:nvSpPr>
        <p:spPr>
          <a:xfrm>
            <a:off x="9387160" y="9819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Sell an NFT</a:t>
            </a:r>
            <a:endParaRPr kumimoji="1" lang="ja-JP" altLang="en-US" sz="1200">
              <a:solidFill>
                <a:schemeClr val="tx1"/>
              </a:solidFill>
            </a:endParaRPr>
          </a:p>
        </p:txBody>
      </p:sp>
      <p:cxnSp>
        <p:nvCxnSpPr>
          <p:cNvPr id="102" name="カギ線コネクタ 101">
            <a:extLst>
              <a:ext uri="{FF2B5EF4-FFF2-40B4-BE49-F238E27FC236}">
                <a16:creationId xmlns:a16="http://schemas.microsoft.com/office/drawing/2014/main" id="{79141BEA-E7AA-B343-9733-23281AD3BD75}"/>
              </a:ext>
            </a:extLst>
          </p:cNvPr>
          <p:cNvCxnSpPr>
            <a:cxnSpLocks/>
            <a:stCxn id="90" idx="3"/>
            <a:endCxn id="100" idx="1"/>
          </p:cNvCxnSpPr>
          <p:nvPr/>
        </p:nvCxnSpPr>
        <p:spPr>
          <a:xfrm flipV="1">
            <a:off x="8894506" y="1354294"/>
            <a:ext cx="492654" cy="31491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E1DB1C86-9620-BD41-8B42-0AE0E3EF1943}"/>
              </a:ext>
            </a:extLst>
          </p:cNvPr>
          <p:cNvSpPr/>
          <p:nvPr/>
        </p:nvSpPr>
        <p:spPr>
          <a:xfrm>
            <a:off x="9383478"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Sell Page</a:t>
            </a:r>
            <a:endParaRPr kumimoji="1" lang="ja-JP" altLang="en-US" sz="1200">
              <a:solidFill>
                <a:schemeClr val="tx1"/>
              </a:solidFill>
            </a:endParaRPr>
          </a:p>
        </p:txBody>
      </p:sp>
      <p:cxnSp>
        <p:nvCxnSpPr>
          <p:cNvPr id="122" name="直線矢印コネクタ 121">
            <a:extLst>
              <a:ext uri="{FF2B5EF4-FFF2-40B4-BE49-F238E27FC236}">
                <a16:creationId xmlns:a16="http://schemas.microsoft.com/office/drawing/2014/main" id="{F32FD0F6-CAF3-AD43-832E-E4C49B1EB046}"/>
              </a:ext>
            </a:extLst>
          </p:cNvPr>
          <p:cNvCxnSpPr>
            <a:cxnSpLocks/>
            <a:stCxn id="100" idx="2"/>
            <a:endCxn id="121" idx="0"/>
          </p:cNvCxnSpPr>
          <p:nvPr/>
        </p:nvCxnSpPr>
        <p:spPr>
          <a:xfrm flipH="1">
            <a:off x="9918952" y="1726654"/>
            <a:ext cx="3682" cy="137057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正方形/長方形 127">
            <a:extLst>
              <a:ext uri="{FF2B5EF4-FFF2-40B4-BE49-F238E27FC236}">
                <a16:creationId xmlns:a16="http://schemas.microsoft.com/office/drawing/2014/main" id="{AAEA6404-F0E6-944A-A802-52ED224473F8}"/>
              </a:ext>
            </a:extLst>
          </p:cNvPr>
          <p:cNvSpPr/>
          <p:nvPr/>
        </p:nvSpPr>
        <p:spPr>
          <a:xfrm>
            <a:off x="10724101"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State Account?</a:t>
            </a:r>
          </a:p>
          <a:p>
            <a:pPr algn="ctr"/>
            <a:r>
              <a:rPr kumimoji="1" lang="en-US" altLang="ja-JP" sz="1200" dirty="0">
                <a:solidFill>
                  <a:schemeClr val="tx1"/>
                </a:solidFill>
              </a:rPr>
              <a:t>(selling mode?)</a:t>
            </a:r>
          </a:p>
        </p:txBody>
      </p:sp>
      <p:sp>
        <p:nvSpPr>
          <p:cNvPr id="129" name="正方形/長方形 128">
            <a:extLst>
              <a:ext uri="{FF2B5EF4-FFF2-40B4-BE49-F238E27FC236}">
                <a16:creationId xmlns:a16="http://schemas.microsoft.com/office/drawing/2014/main" id="{1CAC67FE-9104-6E41-AE60-43C47314CB57}"/>
              </a:ext>
            </a:extLst>
          </p:cNvPr>
          <p:cNvSpPr/>
          <p:nvPr/>
        </p:nvSpPr>
        <p:spPr>
          <a:xfrm>
            <a:off x="10724101"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Metadata?</a:t>
            </a:r>
          </a:p>
          <a:p>
            <a:pPr algn="ctr"/>
            <a:r>
              <a:rPr kumimoji="1" lang="en-US" altLang="ja-JP" sz="1200" dirty="0">
                <a:solidFill>
                  <a:schemeClr val="tx1"/>
                </a:solidFill>
              </a:rPr>
              <a:t>(selling mode?)</a:t>
            </a:r>
            <a:endParaRPr kumimoji="1" lang="ja-JP" altLang="en-US" sz="1200">
              <a:solidFill>
                <a:schemeClr val="tx1"/>
              </a:solidFill>
            </a:endParaRPr>
          </a:p>
        </p:txBody>
      </p:sp>
      <p:cxnSp>
        <p:nvCxnSpPr>
          <p:cNvPr id="130" name="カギ線コネクタ 129">
            <a:extLst>
              <a:ext uri="{FF2B5EF4-FFF2-40B4-BE49-F238E27FC236}">
                <a16:creationId xmlns:a16="http://schemas.microsoft.com/office/drawing/2014/main" id="{C9BDF295-AF94-4F46-80AB-812D343AF4F4}"/>
              </a:ext>
            </a:extLst>
          </p:cNvPr>
          <p:cNvCxnSpPr>
            <a:cxnSpLocks/>
            <a:stCxn id="121" idx="3"/>
            <a:endCxn id="129" idx="1"/>
          </p:cNvCxnSpPr>
          <p:nvPr/>
        </p:nvCxnSpPr>
        <p:spPr>
          <a:xfrm>
            <a:off x="10454425" y="3469594"/>
            <a:ext cx="26967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カギ線コネクタ 130">
            <a:extLst>
              <a:ext uri="{FF2B5EF4-FFF2-40B4-BE49-F238E27FC236}">
                <a16:creationId xmlns:a16="http://schemas.microsoft.com/office/drawing/2014/main" id="{730DD42F-656B-D343-9E7B-F5474274732A}"/>
              </a:ext>
            </a:extLst>
          </p:cNvPr>
          <p:cNvCxnSpPr>
            <a:cxnSpLocks/>
            <a:stCxn id="121" idx="3"/>
            <a:endCxn id="128" idx="1"/>
          </p:cNvCxnSpPr>
          <p:nvPr/>
        </p:nvCxnSpPr>
        <p:spPr>
          <a:xfrm>
            <a:off x="10454425" y="3469594"/>
            <a:ext cx="26967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曲線コネクタ 139">
            <a:extLst>
              <a:ext uri="{FF2B5EF4-FFF2-40B4-BE49-F238E27FC236}">
                <a16:creationId xmlns:a16="http://schemas.microsoft.com/office/drawing/2014/main" id="{9458C961-A519-364D-BDB0-42A2E37334A6}"/>
              </a:ext>
            </a:extLst>
          </p:cNvPr>
          <p:cNvCxnSpPr>
            <a:cxnSpLocks/>
            <a:stCxn id="155" idx="0"/>
            <a:endCxn id="59" idx="2"/>
          </p:cNvCxnSpPr>
          <p:nvPr/>
        </p:nvCxnSpPr>
        <p:spPr>
          <a:xfrm rot="5400000" flipH="1" flipV="1">
            <a:off x="3265977" y="4199546"/>
            <a:ext cx="759844" cy="4466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pic>
        <p:nvPicPr>
          <p:cNvPr id="154" name="図 153">
            <a:extLst>
              <a:ext uri="{FF2B5EF4-FFF2-40B4-BE49-F238E27FC236}">
                <a16:creationId xmlns:a16="http://schemas.microsoft.com/office/drawing/2014/main" id="{AC1A861C-D178-BF46-B083-776E5B2D9D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30398" y="1766196"/>
            <a:ext cx="1793585" cy="1276204"/>
          </a:xfrm>
          <a:prstGeom prst="rect">
            <a:avLst/>
          </a:prstGeom>
        </p:spPr>
      </p:pic>
      <p:pic>
        <p:nvPicPr>
          <p:cNvPr id="155" name="図 154">
            <a:extLst>
              <a:ext uri="{FF2B5EF4-FFF2-40B4-BE49-F238E27FC236}">
                <a16:creationId xmlns:a16="http://schemas.microsoft.com/office/drawing/2014/main" id="{8C58EFA7-F719-F243-9A13-38B53E397EE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64180" y="4601798"/>
            <a:ext cx="1518777" cy="1348402"/>
          </a:xfrm>
          <a:prstGeom prst="rect">
            <a:avLst/>
          </a:prstGeom>
        </p:spPr>
      </p:pic>
      <p:pic>
        <p:nvPicPr>
          <p:cNvPr id="156" name="図 155">
            <a:extLst>
              <a:ext uri="{FF2B5EF4-FFF2-40B4-BE49-F238E27FC236}">
                <a16:creationId xmlns:a16="http://schemas.microsoft.com/office/drawing/2014/main" id="{4AFFF42B-E443-B945-ADB3-EBDA54C80C9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00023" y="1766197"/>
            <a:ext cx="1733746" cy="1276202"/>
          </a:xfrm>
          <a:prstGeom prst="rect">
            <a:avLst/>
          </a:prstGeom>
        </p:spPr>
      </p:pic>
      <p:cxnSp>
        <p:nvCxnSpPr>
          <p:cNvPr id="163" name="曲線コネクタ 162">
            <a:extLst>
              <a:ext uri="{FF2B5EF4-FFF2-40B4-BE49-F238E27FC236}">
                <a16:creationId xmlns:a16="http://schemas.microsoft.com/office/drawing/2014/main" id="{7AB0DAE9-92D9-7A40-B669-3377DC8E4F82}"/>
              </a:ext>
            </a:extLst>
          </p:cNvPr>
          <p:cNvCxnSpPr>
            <a:cxnSpLocks/>
            <a:stCxn id="156" idx="3"/>
            <a:endCxn id="79" idx="1"/>
          </p:cNvCxnSpPr>
          <p:nvPr/>
        </p:nvCxnSpPr>
        <p:spPr>
          <a:xfrm>
            <a:off x="5933769" y="2404298"/>
            <a:ext cx="322507"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8" name="曲線コネクタ 167">
            <a:extLst>
              <a:ext uri="{FF2B5EF4-FFF2-40B4-BE49-F238E27FC236}">
                <a16:creationId xmlns:a16="http://schemas.microsoft.com/office/drawing/2014/main" id="{687F5F17-139C-B147-BE27-F16F167D8846}"/>
              </a:ext>
            </a:extLst>
          </p:cNvPr>
          <p:cNvCxnSpPr>
            <a:cxnSpLocks/>
            <a:stCxn id="154" idx="3"/>
            <a:endCxn id="121" idx="1"/>
          </p:cNvCxnSpPr>
          <p:nvPr/>
        </p:nvCxnSpPr>
        <p:spPr>
          <a:xfrm>
            <a:off x="9023983" y="2404298"/>
            <a:ext cx="359495"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1" name="テキスト ボックス 170">
            <a:extLst>
              <a:ext uri="{FF2B5EF4-FFF2-40B4-BE49-F238E27FC236}">
                <a16:creationId xmlns:a16="http://schemas.microsoft.com/office/drawing/2014/main" id="{7136F12B-4F90-5D4D-93BF-14488FCE99CC}"/>
              </a:ext>
            </a:extLst>
          </p:cNvPr>
          <p:cNvSpPr txBox="1"/>
          <p:nvPr/>
        </p:nvSpPr>
        <p:spPr>
          <a:xfrm>
            <a:off x="349956" y="6131227"/>
            <a:ext cx="8108244" cy="276458"/>
          </a:xfrm>
          <a:prstGeom prst="rect">
            <a:avLst/>
          </a:prstGeom>
          <a:noFill/>
        </p:spPr>
        <p:txBody>
          <a:bodyPr wrap="square" rtlCol="0">
            <a:noAutofit/>
          </a:bodyPr>
          <a:lstStyle/>
          <a:p>
            <a:pPr algn="l"/>
            <a:r>
              <a:rPr kumimoji="1" lang="en-US" altLang="ja-JP" sz="1200" dirty="0"/>
              <a:t>* You can skip Mint step. Selling with copy(mint from Master Edition) in Sell Page (Choose: "Sell limited number of of copies").</a:t>
            </a:r>
            <a:endParaRPr kumimoji="1" lang="ja-JP" altLang="en-US" sz="1200"/>
          </a:p>
        </p:txBody>
      </p:sp>
    </p:spTree>
    <p:extLst>
      <p:ext uri="{BB962C8B-B14F-4D97-AF65-F5344CB8AC3E}">
        <p14:creationId xmlns:p14="http://schemas.microsoft.com/office/powerpoint/2010/main" val="588529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カギ線コネクタ 20">
            <a:extLst>
              <a:ext uri="{FF2B5EF4-FFF2-40B4-BE49-F238E27FC236}">
                <a16:creationId xmlns:a16="http://schemas.microsoft.com/office/drawing/2014/main" id="{C9FE10BA-134D-A643-B4F6-40F2756F67B1}"/>
              </a:ext>
            </a:extLst>
          </p:cNvPr>
          <p:cNvCxnSpPr>
            <a:cxnSpLocks/>
            <a:stCxn id="1028" idx="3"/>
            <a:endCxn id="8" idx="1"/>
          </p:cNvCxnSpPr>
          <p:nvPr/>
        </p:nvCxnSpPr>
        <p:spPr>
          <a:xfrm>
            <a:off x="4060137" y="2434009"/>
            <a:ext cx="2216890" cy="305340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4C7C2060-A182-FE4C-89C4-3758D47BB042}"/>
              </a:ext>
            </a:extLst>
          </p:cNvPr>
          <p:cNvSpPr>
            <a:spLocks noGrp="1"/>
          </p:cNvSpPr>
          <p:nvPr>
            <p:ph type="title"/>
          </p:nvPr>
        </p:nvSpPr>
        <p:spPr/>
        <p:txBody>
          <a:bodyPr/>
          <a:lstStyle/>
          <a:p>
            <a:r>
              <a:rPr lang="en-US" altLang="ja-JP" dirty="0"/>
              <a:t>What is Master Edition / Edition NFT?</a:t>
            </a:r>
            <a:endParaRPr kumimoji="1" lang="ja-JP" altLang="en-US"/>
          </a:p>
        </p:txBody>
      </p:sp>
      <p:sp>
        <p:nvSpPr>
          <p:cNvPr id="3" name="コンテンツ プレースホルダー 2">
            <a:extLst>
              <a:ext uri="{FF2B5EF4-FFF2-40B4-BE49-F238E27FC236}">
                <a16:creationId xmlns:a16="http://schemas.microsoft.com/office/drawing/2014/main" id="{6E3768AE-6D99-2E4C-ACF7-0E3E62DCAF13}"/>
              </a:ext>
            </a:extLst>
          </p:cNvPr>
          <p:cNvSpPr>
            <a:spLocks noGrp="1"/>
          </p:cNvSpPr>
          <p:nvPr>
            <p:ph idx="1"/>
          </p:nvPr>
        </p:nvSpPr>
        <p:spPr/>
        <p:txBody>
          <a:bodyPr/>
          <a:lstStyle/>
          <a:p>
            <a:r>
              <a:rPr kumimoji="1" lang="en-US" altLang="ja-JP" dirty="0"/>
              <a:t>Master Edition NFT can mint (copy) image. Edition NFT is copy image.</a:t>
            </a:r>
            <a:endParaRPr kumimoji="1" lang="ja-JP" altLang="en-US"/>
          </a:p>
        </p:txBody>
      </p:sp>
      <p:sp>
        <p:nvSpPr>
          <p:cNvPr id="4" name="フッター プレースホルダー 3">
            <a:extLst>
              <a:ext uri="{FF2B5EF4-FFF2-40B4-BE49-F238E27FC236}">
                <a16:creationId xmlns:a16="http://schemas.microsoft.com/office/drawing/2014/main" id="{8F094A0C-386D-7C46-9354-2DA4745695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3BAB19A-5A37-2342-9278-E56FDB0B0C03}"/>
              </a:ext>
            </a:extLst>
          </p:cNvPr>
          <p:cNvSpPr>
            <a:spLocks noGrp="1"/>
          </p:cNvSpPr>
          <p:nvPr>
            <p:ph type="sldNum" sz="quarter" idx="12"/>
          </p:nvPr>
        </p:nvSpPr>
        <p:spPr/>
        <p:txBody>
          <a:bodyPr/>
          <a:lstStyle/>
          <a:p>
            <a:fld id="{51BE5F08-58E8-9243-A834-2B76637F595D}" type="slidenum">
              <a:rPr kumimoji="1" lang="ja-JP" altLang="en-US" smtClean="0"/>
              <a:t>18</a:t>
            </a:fld>
            <a:endParaRPr kumimoji="1" lang="ja-JP" altLang="en-US"/>
          </a:p>
        </p:txBody>
      </p:sp>
      <p:sp>
        <p:nvSpPr>
          <p:cNvPr id="18" name="テキスト ボックス 17">
            <a:extLst>
              <a:ext uri="{FF2B5EF4-FFF2-40B4-BE49-F238E27FC236}">
                <a16:creationId xmlns:a16="http://schemas.microsoft.com/office/drawing/2014/main" id="{127F47D7-3594-0542-8A4F-DC8F61E847C6}"/>
              </a:ext>
            </a:extLst>
          </p:cNvPr>
          <p:cNvSpPr txBox="1"/>
          <p:nvPr/>
        </p:nvSpPr>
        <p:spPr>
          <a:xfrm>
            <a:off x="4256136" y="1831867"/>
            <a:ext cx="1828721" cy="522203"/>
          </a:xfrm>
          <a:prstGeom prst="rect">
            <a:avLst/>
          </a:prstGeom>
          <a:noFill/>
        </p:spPr>
        <p:txBody>
          <a:bodyPr wrap="square" rtlCol="0">
            <a:noAutofit/>
          </a:bodyPr>
          <a:lstStyle/>
          <a:p>
            <a:pPr algn="ctr"/>
            <a:r>
              <a:rPr kumimoji="1" lang="en-US" altLang="ja-JP" sz="1400" dirty="0"/>
              <a:t>Create(Mint) an NFT</a:t>
            </a:r>
          </a:p>
          <a:p>
            <a:pPr algn="ctr"/>
            <a:r>
              <a:rPr kumimoji="1" lang="en-US" altLang="ja-JP" sz="1400" dirty="0"/>
              <a:t>for First Edition.</a:t>
            </a:r>
            <a:endParaRPr kumimoji="1" lang="ja-JP" altLang="en-US" sz="1400"/>
          </a:p>
        </p:txBody>
      </p:sp>
      <p:sp>
        <p:nvSpPr>
          <p:cNvPr id="6" name="テキスト ボックス 5">
            <a:extLst>
              <a:ext uri="{FF2B5EF4-FFF2-40B4-BE49-F238E27FC236}">
                <a16:creationId xmlns:a16="http://schemas.microsoft.com/office/drawing/2014/main" id="{BDAA0894-3F54-7144-9FDE-6084155551C5}"/>
              </a:ext>
            </a:extLst>
          </p:cNvPr>
          <p:cNvSpPr txBox="1"/>
          <p:nvPr/>
        </p:nvSpPr>
        <p:spPr>
          <a:xfrm>
            <a:off x="6282836" y="1402282"/>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Master Edition NFT</a:t>
            </a:r>
          </a:p>
        </p:txBody>
      </p:sp>
      <p:pic>
        <p:nvPicPr>
          <p:cNvPr id="7" name="図 6">
            <a:extLst>
              <a:ext uri="{FF2B5EF4-FFF2-40B4-BE49-F238E27FC236}">
                <a16:creationId xmlns:a16="http://schemas.microsoft.com/office/drawing/2014/main" id="{33F42C48-1A0E-7F4C-80D2-9B9BC4FDAAE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282836" y="1996320"/>
            <a:ext cx="1598193" cy="1431448"/>
          </a:xfrm>
          <a:prstGeom prst="rect">
            <a:avLst/>
          </a:prstGeom>
        </p:spPr>
      </p:pic>
      <p:pic>
        <p:nvPicPr>
          <p:cNvPr id="8" name="図 7">
            <a:extLst>
              <a:ext uri="{FF2B5EF4-FFF2-40B4-BE49-F238E27FC236}">
                <a16:creationId xmlns:a16="http://schemas.microsoft.com/office/drawing/2014/main" id="{D698F060-8FDC-6F4D-91A1-061AF7B6FA3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77027" y="4771685"/>
            <a:ext cx="1605408" cy="1431448"/>
          </a:xfrm>
          <a:prstGeom prst="rect">
            <a:avLst/>
          </a:prstGeom>
        </p:spPr>
      </p:pic>
      <p:pic>
        <p:nvPicPr>
          <p:cNvPr id="9" name="図 8">
            <a:extLst>
              <a:ext uri="{FF2B5EF4-FFF2-40B4-BE49-F238E27FC236}">
                <a16:creationId xmlns:a16="http://schemas.microsoft.com/office/drawing/2014/main" id="{6963484F-98AC-A341-8BB4-6A15C6C9A2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79007" y="1996320"/>
            <a:ext cx="2563743" cy="1432680"/>
          </a:xfrm>
          <a:prstGeom prst="rect">
            <a:avLst/>
          </a:prstGeom>
        </p:spPr>
      </p:pic>
      <p:pic>
        <p:nvPicPr>
          <p:cNvPr id="10" name="図 9">
            <a:extLst>
              <a:ext uri="{FF2B5EF4-FFF2-40B4-BE49-F238E27FC236}">
                <a16:creationId xmlns:a16="http://schemas.microsoft.com/office/drawing/2014/main" id="{AD24796F-60E4-0E40-91FB-4A95457835B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079007" y="4769474"/>
            <a:ext cx="2563743" cy="1431447"/>
          </a:xfrm>
          <a:prstGeom prst="rect">
            <a:avLst/>
          </a:prstGeom>
        </p:spPr>
      </p:pic>
      <p:pic>
        <p:nvPicPr>
          <p:cNvPr id="12" name="図 11">
            <a:extLst>
              <a:ext uri="{FF2B5EF4-FFF2-40B4-BE49-F238E27FC236}">
                <a16:creationId xmlns:a16="http://schemas.microsoft.com/office/drawing/2014/main" id="{025A681F-93F7-354B-8E0E-CF6F17F53BD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341121" y="1996320"/>
            <a:ext cx="1293009" cy="875377"/>
          </a:xfrm>
          <a:prstGeom prst="rect">
            <a:avLst/>
          </a:prstGeom>
        </p:spPr>
      </p:pic>
      <p:sp>
        <p:nvSpPr>
          <p:cNvPr id="13" name="テキスト ボックス 12">
            <a:extLst>
              <a:ext uri="{FF2B5EF4-FFF2-40B4-BE49-F238E27FC236}">
                <a16:creationId xmlns:a16="http://schemas.microsoft.com/office/drawing/2014/main" id="{07F75406-6164-7540-871E-CEAD382DA225}"/>
              </a:ext>
            </a:extLst>
          </p:cNvPr>
          <p:cNvSpPr txBox="1"/>
          <p:nvPr/>
        </p:nvSpPr>
        <p:spPr>
          <a:xfrm>
            <a:off x="1341121"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Image Data</a:t>
            </a:r>
            <a:endParaRPr kumimoji="1" lang="ja-JP" altLang="en-US" sz="1400">
              <a:solidFill>
                <a:schemeClr val="bg1"/>
              </a:solidFill>
            </a:endParaRPr>
          </a:p>
        </p:txBody>
      </p:sp>
      <p:sp>
        <p:nvSpPr>
          <p:cNvPr id="15" name="テキスト ボックス 14">
            <a:extLst>
              <a:ext uri="{FF2B5EF4-FFF2-40B4-BE49-F238E27FC236}">
                <a16:creationId xmlns:a16="http://schemas.microsoft.com/office/drawing/2014/main" id="{33DD0AF7-4625-7746-AA10-FACCFE21E4DA}"/>
              </a:ext>
            </a:extLst>
          </p:cNvPr>
          <p:cNvSpPr txBox="1"/>
          <p:nvPr/>
        </p:nvSpPr>
        <p:spPr>
          <a:xfrm>
            <a:off x="2963128"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Metaplex</a:t>
            </a:r>
            <a:endParaRPr kumimoji="1" lang="ja-JP" altLang="en-US" sz="1400">
              <a:solidFill>
                <a:schemeClr val="bg1"/>
              </a:solidFill>
            </a:endParaRPr>
          </a:p>
        </p:txBody>
      </p:sp>
      <p:sp>
        <p:nvSpPr>
          <p:cNvPr id="16" name="テキスト ボックス 15">
            <a:extLst>
              <a:ext uri="{FF2B5EF4-FFF2-40B4-BE49-F238E27FC236}">
                <a16:creationId xmlns:a16="http://schemas.microsoft.com/office/drawing/2014/main" id="{9F4BE446-36F9-634F-8D14-C5325CE6208F}"/>
              </a:ext>
            </a:extLst>
          </p:cNvPr>
          <p:cNvSpPr txBox="1"/>
          <p:nvPr/>
        </p:nvSpPr>
        <p:spPr>
          <a:xfrm>
            <a:off x="6282836" y="4171993"/>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Edition NFT</a:t>
            </a:r>
          </a:p>
        </p:txBody>
      </p:sp>
      <p:cxnSp>
        <p:nvCxnSpPr>
          <p:cNvPr id="17" name="直線矢印コネクタ 16">
            <a:extLst>
              <a:ext uri="{FF2B5EF4-FFF2-40B4-BE49-F238E27FC236}">
                <a16:creationId xmlns:a16="http://schemas.microsoft.com/office/drawing/2014/main" id="{8C808D78-30AA-1E46-8806-6F64034832B3}"/>
              </a:ext>
            </a:extLst>
          </p:cNvPr>
          <p:cNvCxnSpPr>
            <a:cxnSpLocks/>
            <a:stCxn id="12" idx="3"/>
          </p:cNvCxnSpPr>
          <p:nvPr/>
        </p:nvCxnSpPr>
        <p:spPr>
          <a:xfrm>
            <a:off x="2634130" y="2434009"/>
            <a:ext cx="36428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28" name="Picture 4" descr="画像">
            <a:extLst>
              <a:ext uri="{FF2B5EF4-FFF2-40B4-BE49-F238E27FC236}">
                <a16:creationId xmlns:a16="http://schemas.microsoft.com/office/drawing/2014/main" id="{F59AE59D-3E17-FF46-A148-52284B360FD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184760" y="1996320"/>
            <a:ext cx="875377" cy="875377"/>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423A8FFC-F194-B649-9066-88F72ACB15BC}"/>
              </a:ext>
            </a:extLst>
          </p:cNvPr>
          <p:cNvSpPr txBox="1"/>
          <p:nvPr/>
        </p:nvSpPr>
        <p:spPr>
          <a:xfrm>
            <a:off x="6277026" y="1675066"/>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3" name="テキスト ボックス 32">
            <a:extLst>
              <a:ext uri="{FF2B5EF4-FFF2-40B4-BE49-F238E27FC236}">
                <a16:creationId xmlns:a16="http://schemas.microsoft.com/office/drawing/2014/main" id="{08A2F817-8CE6-FD44-8A3A-A38F63A17364}"/>
              </a:ext>
            </a:extLst>
          </p:cNvPr>
          <p:cNvSpPr txBox="1"/>
          <p:nvPr/>
        </p:nvSpPr>
        <p:spPr>
          <a:xfrm>
            <a:off x="8079006" y="1675066"/>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4" name="テキスト ボックス 33">
            <a:extLst>
              <a:ext uri="{FF2B5EF4-FFF2-40B4-BE49-F238E27FC236}">
                <a16:creationId xmlns:a16="http://schemas.microsoft.com/office/drawing/2014/main" id="{26D29CB1-B379-5649-BC4D-6EE2FAD99552}"/>
              </a:ext>
            </a:extLst>
          </p:cNvPr>
          <p:cNvSpPr txBox="1"/>
          <p:nvPr/>
        </p:nvSpPr>
        <p:spPr>
          <a:xfrm>
            <a:off x="6277026" y="4452603"/>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5" name="テキスト ボックス 34">
            <a:extLst>
              <a:ext uri="{FF2B5EF4-FFF2-40B4-BE49-F238E27FC236}">
                <a16:creationId xmlns:a16="http://schemas.microsoft.com/office/drawing/2014/main" id="{27910450-483E-6F48-B217-CC7D907A05AF}"/>
              </a:ext>
            </a:extLst>
          </p:cNvPr>
          <p:cNvSpPr txBox="1"/>
          <p:nvPr/>
        </p:nvSpPr>
        <p:spPr>
          <a:xfrm>
            <a:off x="8079006" y="4452603"/>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9" name="テキスト ボックス 38">
            <a:extLst>
              <a:ext uri="{FF2B5EF4-FFF2-40B4-BE49-F238E27FC236}">
                <a16:creationId xmlns:a16="http://schemas.microsoft.com/office/drawing/2014/main" id="{E53F66F9-F5B6-B345-A8D1-12731C1BF135}"/>
              </a:ext>
            </a:extLst>
          </p:cNvPr>
          <p:cNvSpPr txBox="1"/>
          <p:nvPr/>
        </p:nvSpPr>
        <p:spPr>
          <a:xfrm>
            <a:off x="4256136" y="5564193"/>
            <a:ext cx="1828721" cy="522203"/>
          </a:xfrm>
          <a:prstGeom prst="rect">
            <a:avLst/>
          </a:prstGeom>
          <a:noFill/>
        </p:spPr>
        <p:txBody>
          <a:bodyPr wrap="square" rtlCol="0">
            <a:noAutofit/>
          </a:bodyPr>
          <a:lstStyle/>
          <a:p>
            <a:pPr algn="ctr"/>
            <a:r>
              <a:rPr kumimoji="1" lang="en-US" altLang="ja-JP" sz="1400" dirty="0"/>
              <a:t>Mint an NFT from Master Edition.</a:t>
            </a:r>
          </a:p>
          <a:p>
            <a:pPr algn="ctr"/>
            <a:r>
              <a:rPr kumimoji="1" lang="en-US" altLang="ja-JP" sz="1400" dirty="0"/>
              <a:t>(copy image from Master Edition)</a:t>
            </a:r>
            <a:endParaRPr kumimoji="1" lang="ja-JP" altLang="en-US" sz="1400"/>
          </a:p>
        </p:txBody>
      </p:sp>
      <p:sp>
        <p:nvSpPr>
          <p:cNvPr id="37" name="正方形/長方形 36">
            <a:extLst>
              <a:ext uri="{FF2B5EF4-FFF2-40B4-BE49-F238E27FC236}">
                <a16:creationId xmlns:a16="http://schemas.microsoft.com/office/drawing/2014/main" id="{C38C0E56-2622-064D-BA09-FF14FA906974}"/>
              </a:ext>
            </a:extLst>
          </p:cNvPr>
          <p:cNvSpPr/>
          <p:nvPr/>
        </p:nvSpPr>
        <p:spPr>
          <a:xfrm>
            <a:off x="7315200" y="1996320"/>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1" name="正方形/長方形 40">
            <a:extLst>
              <a:ext uri="{FF2B5EF4-FFF2-40B4-BE49-F238E27FC236}">
                <a16:creationId xmlns:a16="http://schemas.microsoft.com/office/drawing/2014/main" id="{B6C4D3D9-C437-C944-8798-CB0F441709A9}"/>
              </a:ext>
            </a:extLst>
          </p:cNvPr>
          <p:cNvSpPr/>
          <p:nvPr/>
        </p:nvSpPr>
        <p:spPr>
          <a:xfrm>
            <a:off x="7315200" y="4791655"/>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94E9D38B-85BA-F743-9D3E-C14F1AAA55C1}"/>
              </a:ext>
            </a:extLst>
          </p:cNvPr>
          <p:cNvSpPr/>
          <p:nvPr/>
        </p:nvSpPr>
        <p:spPr>
          <a:xfrm>
            <a:off x="9806940" y="496061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3" name="正方形/長方形 42">
            <a:extLst>
              <a:ext uri="{FF2B5EF4-FFF2-40B4-BE49-F238E27FC236}">
                <a16:creationId xmlns:a16="http://schemas.microsoft.com/office/drawing/2014/main" id="{F9B27B86-2F44-C14E-A918-1D255AF3586F}"/>
              </a:ext>
            </a:extLst>
          </p:cNvPr>
          <p:cNvSpPr/>
          <p:nvPr/>
        </p:nvSpPr>
        <p:spPr>
          <a:xfrm>
            <a:off x="9806940" y="219455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57D613BF-C3F6-E143-AD51-BECA4061C7EE}"/>
              </a:ext>
            </a:extLst>
          </p:cNvPr>
          <p:cNvSpPr/>
          <p:nvPr/>
        </p:nvSpPr>
        <p:spPr>
          <a:xfrm>
            <a:off x="9372600" y="280034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5" name="正方形/長方形 44">
            <a:extLst>
              <a:ext uri="{FF2B5EF4-FFF2-40B4-BE49-F238E27FC236}">
                <a16:creationId xmlns:a16="http://schemas.microsoft.com/office/drawing/2014/main" id="{37C15621-31B0-F145-9740-1D807552E066}"/>
              </a:ext>
            </a:extLst>
          </p:cNvPr>
          <p:cNvSpPr/>
          <p:nvPr/>
        </p:nvSpPr>
        <p:spPr>
          <a:xfrm>
            <a:off x="9372600" y="561212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テキスト ボックス 46">
            <a:extLst>
              <a:ext uri="{FF2B5EF4-FFF2-40B4-BE49-F238E27FC236}">
                <a16:creationId xmlns:a16="http://schemas.microsoft.com/office/drawing/2014/main" id="{04BA5841-65B1-674A-AF7E-8DE25AB5FC76}"/>
              </a:ext>
            </a:extLst>
          </p:cNvPr>
          <p:cNvSpPr txBox="1"/>
          <p:nvPr/>
        </p:nvSpPr>
        <p:spPr>
          <a:xfrm>
            <a:off x="1341120" y="1675066"/>
            <a:ext cx="1293009" cy="283403"/>
          </a:xfrm>
          <a:prstGeom prst="rect">
            <a:avLst/>
          </a:prstGeom>
          <a:noFill/>
        </p:spPr>
        <p:txBody>
          <a:bodyPr wrap="square" rtlCol="0">
            <a:noAutofit/>
          </a:bodyPr>
          <a:lstStyle/>
          <a:p>
            <a:pPr algn="ctr"/>
            <a:r>
              <a:rPr kumimoji="1" lang="en-US" altLang="ja-JP" sz="1400" dirty="0"/>
              <a:t>by Pexels</a:t>
            </a:r>
            <a:endParaRPr kumimoji="1" lang="ja-JP" altLang="en-US" sz="1400"/>
          </a:p>
        </p:txBody>
      </p:sp>
    </p:spTree>
    <p:extLst>
      <p:ext uri="{BB962C8B-B14F-4D97-AF65-F5344CB8AC3E}">
        <p14:creationId xmlns:p14="http://schemas.microsoft.com/office/powerpoint/2010/main" val="2001556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820ED-C505-EF40-A785-3629F7FE090D}"/>
              </a:ext>
            </a:extLst>
          </p:cNvPr>
          <p:cNvSpPr>
            <a:spLocks noGrp="1"/>
          </p:cNvSpPr>
          <p:nvPr>
            <p:ph type="title"/>
          </p:nvPr>
        </p:nvSpPr>
        <p:spPr/>
        <p:txBody>
          <a:bodyPr/>
          <a:lstStyle/>
          <a:p>
            <a:r>
              <a:rPr kumimoji="1" lang="en-US" altLang="ja-JP" dirty="0"/>
              <a:t>List</a:t>
            </a:r>
            <a:endParaRPr kumimoji="1" lang="ja-JP" altLang="en-US"/>
          </a:p>
        </p:txBody>
      </p:sp>
      <p:sp>
        <p:nvSpPr>
          <p:cNvPr id="3" name="テキスト プレースホルダー 2">
            <a:extLst>
              <a:ext uri="{FF2B5EF4-FFF2-40B4-BE49-F238E27FC236}">
                <a16:creationId xmlns:a16="http://schemas.microsoft.com/office/drawing/2014/main" id="{E7D00874-9CD8-E442-97B2-2CD6D4EF1294}"/>
              </a:ext>
            </a:extLst>
          </p:cNvPr>
          <p:cNvSpPr>
            <a:spLocks noGrp="1"/>
          </p:cNvSpPr>
          <p:nvPr>
            <p:ph type="body"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352AB95-B9E2-8E40-B865-AEA345CE4B41}"/>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702222C7-C6C5-4941-95B9-0EBA96F32868}"/>
              </a:ext>
            </a:extLst>
          </p:cNvPr>
          <p:cNvSpPr>
            <a:spLocks noGrp="1"/>
          </p:cNvSpPr>
          <p:nvPr>
            <p:ph type="sldNum" sz="quarter" idx="12"/>
          </p:nvPr>
        </p:nvSpPr>
        <p:spPr/>
        <p:txBody>
          <a:bodyPr/>
          <a:lstStyle/>
          <a:p>
            <a:fld id="{51BE5F08-58E8-9243-A834-2B76637F595D}" type="slidenum">
              <a:rPr kumimoji="1" lang="ja-JP" altLang="en-US" smtClean="0"/>
              <a:t>1</a:t>
            </a:fld>
            <a:endParaRPr kumimoji="1" lang="ja-JP" altLang="en-US"/>
          </a:p>
        </p:txBody>
      </p:sp>
    </p:spTree>
    <p:extLst>
      <p:ext uri="{BB962C8B-B14F-4D97-AF65-F5344CB8AC3E}">
        <p14:creationId xmlns:p14="http://schemas.microsoft.com/office/powerpoint/2010/main" val="3154889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B8A16E-056C-3B48-8459-555271BC0EF1}"/>
              </a:ext>
            </a:extLst>
          </p:cNvPr>
          <p:cNvSpPr>
            <a:spLocks noGrp="1"/>
          </p:cNvSpPr>
          <p:nvPr>
            <p:ph type="title"/>
          </p:nvPr>
        </p:nvSpPr>
        <p:spPr/>
        <p:txBody>
          <a:bodyPr/>
          <a:lstStyle/>
          <a:p>
            <a:r>
              <a:rPr kumimoji="1" lang="en-US" altLang="ja-JP" dirty="0"/>
              <a:t>Metaplex Terminology - Storefront</a:t>
            </a:r>
            <a:r>
              <a:rPr lang="en-US" altLang="ja-JP" dirty="0"/>
              <a:t> (http://localhost:3000/#/)</a:t>
            </a:r>
            <a:endParaRPr kumimoji="1" lang="ja-JP" altLang="en-US"/>
          </a:p>
        </p:txBody>
      </p:sp>
      <p:sp>
        <p:nvSpPr>
          <p:cNvPr id="4" name="フッター プレースホルダー 3">
            <a:extLst>
              <a:ext uri="{FF2B5EF4-FFF2-40B4-BE49-F238E27FC236}">
                <a16:creationId xmlns:a16="http://schemas.microsoft.com/office/drawing/2014/main" id="{3DDCFEA9-3C79-EF44-B4CF-E8ED3C0E517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03C0A14-A307-1C46-A747-AE04C1E8C6DE}"/>
              </a:ext>
            </a:extLst>
          </p:cNvPr>
          <p:cNvSpPr>
            <a:spLocks noGrp="1"/>
          </p:cNvSpPr>
          <p:nvPr>
            <p:ph type="sldNum" sz="quarter" idx="12"/>
          </p:nvPr>
        </p:nvSpPr>
        <p:spPr/>
        <p:txBody>
          <a:bodyPr/>
          <a:lstStyle/>
          <a:p>
            <a:fld id="{51BE5F08-58E8-9243-A834-2B76637F595D}" type="slidenum">
              <a:rPr kumimoji="1" lang="ja-JP" altLang="en-US" smtClean="0"/>
              <a:t>19</a:t>
            </a:fld>
            <a:endParaRPr kumimoji="1" lang="ja-JP" altLang="en-US"/>
          </a:p>
        </p:txBody>
      </p:sp>
      <p:pic>
        <p:nvPicPr>
          <p:cNvPr id="9" name="図 8">
            <a:extLst>
              <a:ext uri="{FF2B5EF4-FFF2-40B4-BE49-F238E27FC236}">
                <a16:creationId xmlns:a16="http://schemas.microsoft.com/office/drawing/2014/main" id="{021F9A48-933A-914B-BA0E-8097514DF53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869950"/>
            <a:ext cx="3709727" cy="5486400"/>
          </a:xfrm>
          <a:prstGeom prst="rect">
            <a:avLst/>
          </a:prstGeom>
        </p:spPr>
      </p:pic>
      <p:sp>
        <p:nvSpPr>
          <p:cNvPr id="10" name="テキスト ボックス 9">
            <a:extLst>
              <a:ext uri="{FF2B5EF4-FFF2-40B4-BE49-F238E27FC236}">
                <a16:creationId xmlns:a16="http://schemas.microsoft.com/office/drawing/2014/main" id="{7BAF8BEE-36D8-1C45-ADD6-A98E2BEE536B}"/>
              </a:ext>
            </a:extLst>
          </p:cNvPr>
          <p:cNvSpPr txBox="1"/>
          <p:nvPr/>
        </p:nvSpPr>
        <p:spPr>
          <a:xfrm>
            <a:off x="6308228" y="869950"/>
            <a:ext cx="5045572" cy="2031325"/>
          </a:xfrm>
          <a:prstGeom prst="rect">
            <a:avLst/>
          </a:prstGeom>
          <a:noFill/>
        </p:spPr>
        <p:txBody>
          <a:bodyPr wrap="square" rtlCol="0">
            <a:spAutoFit/>
          </a:bodyPr>
          <a:lstStyle/>
          <a:p>
            <a:pPr marL="342900" indent="-342900">
              <a:buFontTx/>
              <a:buAutoNum type="arabicParenBoth"/>
            </a:pPr>
            <a:r>
              <a:rPr kumimoji="1" lang="en-US" altLang="ja-JP" sz="1400" dirty="0"/>
              <a:t>Creators Menu</a:t>
            </a:r>
            <a:br>
              <a:rPr kumimoji="1" lang="en-US" altLang="ja-JP" sz="1400" dirty="0"/>
            </a:br>
            <a:r>
              <a:rPr kumimoji="1" lang="en-US" altLang="ja-JP" sz="1400" dirty="0"/>
              <a:t>Create: create NFT</a:t>
            </a:r>
            <a:br>
              <a:rPr kumimoji="1" lang="en-US" altLang="ja-JP" sz="1400" dirty="0"/>
            </a:br>
            <a:r>
              <a:rPr kumimoji="1" lang="en-US" altLang="ja-JP" sz="1400" dirty="0"/>
              <a:t>Sell: sale for primary/secondary market</a:t>
            </a:r>
          </a:p>
          <a:p>
            <a:pPr marL="342900" indent="-342900">
              <a:buAutoNum type="arabicParenBoth"/>
            </a:pPr>
            <a:r>
              <a:rPr kumimoji="1" lang="en-US" altLang="ja-JP" sz="1400" dirty="0"/>
              <a:t>Market</a:t>
            </a:r>
            <a:br>
              <a:rPr kumimoji="1" lang="en-US" altLang="ja-JP" sz="1400" dirty="0"/>
            </a:br>
            <a:r>
              <a:rPr kumimoji="1" lang="en-US" altLang="ja-JP" sz="1400" dirty="0"/>
              <a:t>Live: primary market</a:t>
            </a:r>
            <a:br>
              <a:rPr kumimoji="1" lang="en-US" altLang="ja-JP" sz="1400" dirty="0"/>
            </a:br>
            <a:r>
              <a:rPr kumimoji="1" lang="en-US" altLang="ja-JP" sz="1400" dirty="0"/>
              <a:t>Secondary Marketplace: secondary market</a:t>
            </a:r>
          </a:p>
          <a:p>
            <a:pPr marL="342900" indent="-342900">
              <a:buAutoNum type="arabicParenBoth"/>
            </a:pPr>
            <a:r>
              <a:rPr kumimoji="1" lang="en-US" altLang="ja-JP" sz="1400" dirty="0"/>
              <a:t>Price</a:t>
            </a:r>
            <a:br>
              <a:rPr kumimoji="1" lang="en-US" altLang="ja-JP" sz="1400" dirty="0"/>
            </a:br>
            <a:r>
              <a:rPr kumimoji="1" lang="en-US" altLang="ja-JP" sz="1400" dirty="0"/>
              <a:t>Pricing is depend on token. "?" icon means sale for own governance token.</a:t>
            </a:r>
          </a:p>
        </p:txBody>
      </p:sp>
      <p:sp>
        <p:nvSpPr>
          <p:cNvPr id="11" name="正方形/長方形 10">
            <a:extLst>
              <a:ext uri="{FF2B5EF4-FFF2-40B4-BE49-F238E27FC236}">
                <a16:creationId xmlns:a16="http://schemas.microsoft.com/office/drawing/2014/main" id="{474AED91-4412-8348-AC24-0AFA53A56EF1}"/>
              </a:ext>
            </a:extLst>
          </p:cNvPr>
          <p:cNvSpPr/>
          <p:nvPr/>
        </p:nvSpPr>
        <p:spPr>
          <a:xfrm>
            <a:off x="2823210" y="2039501"/>
            <a:ext cx="1120140" cy="4522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正方形/長方形 11">
            <a:extLst>
              <a:ext uri="{FF2B5EF4-FFF2-40B4-BE49-F238E27FC236}">
                <a16:creationId xmlns:a16="http://schemas.microsoft.com/office/drawing/2014/main" id="{F49DE816-CB1E-864D-8903-3ACA2E3B29A0}"/>
              </a:ext>
            </a:extLst>
          </p:cNvPr>
          <p:cNvSpPr/>
          <p:nvPr/>
        </p:nvSpPr>
        <p:spPr>
          <a:xfrm>
            <a:off x="1005840" y="3746381"/>
            <a:ext cx="139446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51BB074A-73AF-9144-BE0F-31B55B15D1ED}"/>
              </a:ext>
            </a:extLst>
          </p:cNvPr>
          <p:cNvSpPr/>
          <p:nvPr/>
        </p:nvSpPr>
        <p:spPr>
          <a:xfrm>
            <a:off x="1097280" y="5838130"/>
            <a:ext cx="313182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テキスト ボックス 14">
            <a:extLst>
              <a:ext uri="{FF2B5EF4-FFF2-40B4-BE49-F238E27FC236}">
                <a16:creationId xmlns:a16="http://schemas.microsoft.com/office/drawing/2014/main" id="{B91349C7-4F6B-9A49-992F-B6058A3FD7F6}"/>
              </a:ext>
            </a:extLst>
          </p:cNvPr>
          <p:cNvSpPr txBox="1"/>
          <p:nvPr/>
        </p:nvSpPr>
        <p:spPr>
          <a:xfrm>
            <a:off x="3107055" y="1659027"/>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16" name="テキスト ボックス 15">
            <a:extLst>
              <a:ext uri="{FF2B5EF4-FFF2-40B4-BE49-F238E27FC236}">
                <a16:creationId xmlns:a16="http://schemas.microsoft.com/office/drawing/2014/main" id="{AA411640-2C4A-A44F-B956-9963D318B8AA}"/>
              </a:ext>
            </a:extLst>
          </p:cNvPr>
          <p:cNvSpPr txBox="1"/>
          <p:nvPr/>
        </p:nvSpPr>
        <p:spPr>
          <a:xfrm>
            <a:off x="1426845" y="3346887"/>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7" name="テキスト ボックス 16">
            <a:extLst>
              <a:ext uri="{FF2B5EF4-FFF2-40B4-BE49-F238E27FC236}">
                <a16:creationId xmlns:a16="http://schemas.microsoft.com/office/drawing/2014/main" id="{78F51FBF-7DF9-2B4B-A1C4-7B43A76E8277}"/>
              </a:ext>
            </a:extLst>
          </p:cNvPr>
          <p:cNvSpPr txBox="1"/>
          <p:nvPr/>
        </p:nvSpPr>
        <p:spPr>
          <a:xfrm>
            <a:off x="2386965" y="5446513"/>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Tree>
    <p:extLst>
      <p:ext uri="{BB962C8B-B14F-4D97-AF65-F5344CB8AC3E}">
        <p14:creationId xmlns:p14="http://schemas.microsoft.com/office/powerpoint/2010/main" val="587155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E69BC-78DF-B746-A84A-95404BAA5B36}"/>
              </a:ext>
            </a:extLst>
          </p:cNvPr>
          <p:cNvSpPr>
            <a:spLocks noGrp="1"/>
          </p:cNvSpPr>
          <p:nvPr>
            <p:ph type="title"/>
          </p:nvPr>
        </p:nvSpPr>
        <p:spPr/>
        <p:txBody>
          <a:bodyPr/>
          <a:lstStyle/>
          <a:p>
            <a:r>
              <a:rPr kumimoji="1" lang="en-US" altLang="ja-JP" dirty="0"/>
              <a:t>Metaplex Terminology - Admin Page (http://localhost:3000/#/admin)</a:t>
            </a:r>
            <a:endParaRPr kumimoji="1" lang="ja-JP" altLang="en-US"/>
          </a:p>
        </p:txBody>
      </p:sp>
      <p:sp>
        <p:nvSpPr>
          <p:cNvPr id="4" name="フッター プレースホルダー 3">
            <a:extLst>
              <a:ext uri="{FF2B5EF4-FFF2-40B4-BE49-F238E27FC236}">
                <a16:creationId xmlns:a16="http://schemas.microsoft.com/office/drawing/2014/main" id="{C4555527-19F6-8D4B-9B29-21B81217F79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55C2D433-D634-0B42-BAC3-6EED2D846638}"/>
              </a:ext>
            </a:extLst>
          </p:cNvPr>
          <p:cNvSpPr>
            <a:spLocks noGrp="1"/>
          </p:cNvSpPr>
          <p:nvPr>
            <p:ph type="sldNum" sz="quarter" idx="12"/>
          </p:nvPr>
        </p:nvSpPr>
        <p:spPr/>
        <p:txBody>
          <a:bodyPr/>
          <a:lstStyle/>
          <a:p>
            <a:fld id="{51BE5F08-58E8-9243-A834-2B76637F595D}" type="slidenum">
              <a:rPr kumimoji="1" lang="ja-JP" altLang="en-US" smtClean="0"/>
              <a:t>20</a:t>
            </a:fld>
            <a:endParaRPr kumimoji="1" lang="ja-JP" altLang="en-US"/>
          </a:p>
        </p:txBody>
      </p:sp>
      <p:pic>
        <p:nvPicPr>
          <p:cNvPr id="7" name="図 6">
            <a:extLst>
              <a:ext uri="{FF2B5EF4-FFF2-40B4-BE49-F238E27FC236}">
                <a16:creationId xmlns:a16="http://schemas.microsoft.com/office/drawing/2014/main" id="{1A9C67E3-944D-9041-A7A7-795015BAD05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1245870"/>
            <a:ext cx="5045572" cy="3943351"/>
          </a:xfrm>
          <a:prstGeom prst="rect">
            <a:avLst/>
          </a:prstGeom>
        </p:spPr>
      </p:pic>
      <p:sp>
        <p:nvSpPr>
          <p:cNvPr id="12" name="テキスト ボックス 11">
            <a:extLst>
              <a:ext uri="{FF2B5EF4-FFF2-40B4-BE49-F238E27FC236}">
                <a16:creationId xmlns:a16="http://schemas.microsoft.com/office/drawing/2014/main" id="{CB4CC01E-8B25-C44E-BCB9-8725188A9B5A}"/>
              </a:ext>
            </a:extLst>
          </p:cNvPr>
          <p:cNvSpPr txBox="1"/>
          <p:nvPr/>
        </p:nvSpPr>
        <p:spPr>
          <a:xfrm>
            <a:off x="6308228" y="1245870"/>
            <a:ext cx="5045572" cy="1169551"/>
          </a:xfrm>
          <a:prstGeom prst="rect">
            <a:avLst/>
          </a:prstGeom>
          <a:noFill/>
        </p:spPr>
        <p:txBody>
          <a:bodyPr wrap="square" rtlCol="0">
            <a:spAutoFit/>
          </a:bodyPr>
          <a:lstStyle/>
          <a:p>
            <a:pPr marL="342900" indent="-342900">
              <a:buFontTx/>
              <a:buAutoNum type="arabicParenBoth"/>
            </a:pPr>
            <a:r>
              <a:rPr kumimoji="1" lang="en-US" altLang="ja-JP" sz="1400" dirty="0"/>
              <a:t>Authority (for Create NFT)</a:t>
            </a:r>
            <a:br>
              <a:rPr kumimoji="1" lang="en-US" altLang="ja-JP" sz="1400" dirty="0"/>
            </a:br>
            <a:r>
              <a:rPr kumimoji="1" lang="en-US" altLang="ja-JP" sz="1400" dirty="0"/>
              <a:t>Starting a variety of auctions for primary/secondary sales.</a:t>
            </a:r>
          </a:p>
          <a:p>
            <a:pPr marL="342900" indent="-342900">
              <a:buAutoNum type="arabicParenBoth"/>
            </a:pPr>
            <a:r>
              <a:rPr kumimoji="1" lang="en-US" altLang="ja-JP" sz="1400" dirty="0"/>
              <a:t>Whitelist Creators</a:t>
            </a:r>
          </a:p>
          <a:p>
            <a:pPr marL="342900" indent="-342900">
              <a:buAutoNum type="arabicParenBoth"/>
            </a:pPr>
            <a:r>
              <a:rPr kumimoji="1" lang="en-US" altLang="ja-JP" sz="1400" dirty="0"/>
              <a:t>Activation Status for Whitelist</a:t>
            </a:r>
          </a:p>
          <a:p>
            <a:pPr marL="342900" indent="-342900">
              <a:buAutoNum type="arabicParenBoth"/>
            </a:pPr>
            <a:r>
              <a:rPr kumimoji="1" lang="en-US" altLang="ja-JP" sz="1400" dirty="0"/>
              <a:t>Save Admin Settings (Transaction to Solana Blockchain)</a:t>
            </a:r>
          </a:p>
        </p:txBody>
      </p:sp>
      <p:sp>
        <p:nvSpPr>
          <p:cNvPr id="13" name="正方形/長方形 12">
            <a:extLst>
              <a:ext uri="{FF2B5EF4-FFF2-40B4-BE49-F238E27FC236}">
                <a16:creationId xmlns:a16="http://schemas.microsoft.com/office/drawing/2014/main" id="{EEF2A320-333D-0A40-A3EB-95A1C95E958A}"/>
              </a:ext>
            </a:extLst>
          </p:cNvPr>
          <p:cNvSpPr/>
          <p:nvPr/>
        </p:nvSpPr>
        <p:spPr>
          <a:xfrm>
            <a:off x="1143000" y="2320926"/>
            <a:ext cx="370332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B2C84CAD-583C-9544-9CD9-B19651B877F7}"/>
              </a:ext>
            </a:extLst>
          </p:cNvPr>
          <p:cNvSpPr/>
          <p:nvPr/>
        </p:nvSpPr>
        <p:spPr>
          <a:xfrm>
            <a:off x="4846320" y="2320926"/>
            <a:ext cx="83439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正方形/長方形 14">
            <a:extLst>
              <a:ext uri="{FF2B5EF4-FFF2-40B4-BE49-F238E27FC236}">
                <a16:creationId xmlns:a16="http://schemas.microsoft.com/office/drawing/2014/main" id="{8230CCF7-E758-E44D-AEB4-D9A0B3ABE146}"/>
              </a:ext>
            </a:extLst>
          </p:cNvPr>
          <p:cNvSpPr/>
          <p:nvPr/>
        </p:nvSpPr>
        <p:spPr>
          <a:xfrm>
            <a:off x="4846320" y="1943736"/>
            <a:ext cx="83439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6" name="正方形/長方形 15">
            <a:extLst>
              <a:ext uri="{FF2B5EF4-FFF2-40B4-BE49-F238E27FC236}">
                <a16:creationId xmlns:a16="http://schemas.microsoft.com/office/drawing/2014/main" id="{B400B355-222C-CE41-A89B-24CD93ED1132}"/>
              </a:ext>
            </a:extLst>
          </p:cNvPr>
          <p:cNvSpPr/>
          <p:nvPr/>
        </p:nvSpPr>
        <p:spPr>
          <a:xfrm>
            <a:off x="2007870" y="1943736"/>
            <a:ext cx="59817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7" name="テキスト ボックス 16">
            <a:extLst>
              <a:ext uri="{FF2B5EF4-FFF2-40B4-BE49-F238E27FC236}">
                <a16:creationId xmlns:a16="http://schemas.microsoft.com/office/drawing/2014/main" id="{5EBB6EED-1F61-1148-8C5B-C42FF0D2A0D1}"/>
              </a:ext>
            </a:extLst>
          </p:cNvPr>
          <p:cNvSpPr txBox="1"/>
          <p:nvPr/>
        </p:nvSpPr>
        <p:spPr>
          <a:xfrm>
            <a:off x="714375" y="2907785"/>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8" name="テキスト ボックス 17">
            <a:extLst>
              <a:ext uri="{FF2B5EF4-FFF2-40B4-BE49-F238E27FC236}">
                <a16:creationId xmlns:a16="http://schemas.microsoft.com/office/drawing/2014/main" id="{000DA4F3-9BD1-DA4B-9F4F-CEEBC65D2256}"/>
              </a:ext>
            </a:extLst>
          </p:cNvPr>
          <p:cNvSpPr txBox="1"/>
          <p:nvPr/>
        </p:nvSpPr>
        <p:spPr>
          <a:xfrm>
            <a:off x="5034915" y="1547615"/>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20" name="テキスト ボックス 19">
            <a:extLst>
              <a:ext uri="{FF2B5EF4-FFF2-40B4-BE49-F238E27FC236}">
                <a16:creationId xmlns:a16="http://schemas.microsoft.com/office/drawing/2014/main" id="{DF63C55E-4220-1A44-BCA4-D71EF5221254}"/>
              </a:ext>
            </a:extLst>
          </p:cNvPr>
          <p:cNvSpPr txBox="1"/>
          <p:nvPr/>
        </p:nvSpPr>
        <p:spPr>
          <a:xfrm>
            <a:off x="2017395" y="1547615"/>
            <a:ext cx="552450" cy="369332"/>
          </a:xfrm>
          <a:prstGeom prst="rect">
            <a:avLst/>
          </a:prstGeom>
          <a:noFill/>
        </p:spPr>
        <p:txBody>
          <a:bodyPr wrap="square" rtlCol="0">
            <a:spAutoFit/>
          </a:bodyPr>
          <a:lstStyle/>
          <a:p>
            <a:pPr algn="ctr"/>
            <a:r>
              <a:rPr kumimoji="1" lang="en-US" altLang="ja-JP" dirty="0">
                <a:solidFill>
                  <a:schemeClr val="accent2"/>
                </a:solidFill>
              </a:rPr>
              <a:t>(4)</a:t>
            </a:r>
            <a:endParaRPr kumimoji="1" lang="ja-JP" altLang="en-US">
              <a:solidFill>
                <a:schemeClr val="accent2"/>
              </a:solidFill>
            </a:endParaRPr>
          </a:p>
        </p:txBody>
      </p:sp>
      <p:sp>
        <p:nvSpPr>
          <p:cNvPr id="21" name="テキスト ボックス 20">
            <a:extLst>
              <a:ext uri="{FF2B5EF4-FFF2-40B4-BE49-F238E27FC236}">
                <a16:creationId xmlns:a16="http://schemas.microsoft.com/office/drawing/2014/main" id="{4ABC6725-1349-314D-ACDE-F4E8B54732B6}"/>
              </a:ext>
            </a:extLst>
          </p:cNvPr>
          <p:cNvSpPr txBox="1"/>
          <p:nvPr/>
        </p:nvSpPr>
        <p:spPr>
          <a:xfrm>
            <a:off x="5560695" y="2907785"/>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Tree>
    <p:extLst>
      <p:ext uri="{BB962C8B-B14F-4D97-AF65-F5344CB8AC3E}">
        <p14:creationId xmlns:p14="http://schemas.microsoft.com/office/powerpoint/2010/main" val="4032857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283A15-852B-6641-B0DC-4642CCCAF955}"/>
              </a:ext>
            </a:extLst>
          </p:cNvPr>
          <p:cNvSpPr>
            <a:spLocks noGrp="1"/>
          </p:cNvSpPr>
          <p:nvPr>
            <p:ph type="title"/>
          </p:nvPr>
        </p:nvSpPr>
        <p:spPr/>
        <p:txBody>
          <a:bodyPr/>
          <a:lstStyle/>
          <a:p>
            <a:r>
              <a:rPr kumimoji="1" lang="en-US" altLang="ja-JP" dirty="0"/>
              <a:t>Metaplex Admin Page Behavior (Draft)</a:t>
            </a:r>
            <a:endParaRPr kumimoji="1" lang="ja-JP" altLang="en-US"/>
          </a:p>
        </p:txBody>
      </p:sp>
      <p:sp>
        <p:nvSpPr>
          <p:cNvPr id="4" name="フッター プレースホルダー 3">
            <a:extLst>
              <a:ext uri="{FF2B5EF4-FFF2-40B4-BE49-F238E27FC236}">
                <a16:creationId xmlns:a16="http://schemas.microsoft.com/office/drawing/2014/main" id="{7394D59E-AE40-3141-8201-30ED396CA04E}"/>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23CE473-C731-FA4E-A80A-72D5F86F8C9E}"/>
              </a:ext>
            </a:extLst>
          </p:cNvPr>
          <p:cNvSpPr>
            <a:spLocks noGrp="1"/>
          </p:cNvSpPr>
          <p:nvPr>
            <p:ph type="sldNum" sz="quarter" idx="12"/>
          </p:nvPr>
        </p:nvSpPr>
        <p:spPr/>
        <p:txBody>
          <a:bodyPr/>
          <a:lstStyle/>
          <a:p>
            <a:fld id="{51BE5F08-58E8-9243-A834-2B76637F595D}" type="slidenum">
              <a:rPr kumimoji="1" lang="ja-JP" altLang="en-US" smtClean="0"/>
              <a:t>21</a:t>
            </a:fld>
            <a:endParaRPr kumimoji="1" lang="ja-JP" altLang="en-US"/>
          </a:p>
        </p:txBody>
      </p:sp>
      <p:graphicFrame>
        <p:nvGraphicFramePr>
          <p:cNvPr id="7" name="表 7">
            <a:extLst>
              <a:ext uri="{FF2B5EF4-FFF2-40B4-BE49-F238E27FC236}">
                <a16:creationId xmlns:a16="http://schemas.microsoft.com/office/drawing/2014/main" id="{074E1A3D-7091-1548-8C9A-724F4E1D1F4D}"/>
              </a:ext>
            </a:extLst>
          </p:cNvPr>
          <p:cNvGraphicFramePr>
            <a:graphicFrameLocks noGrp="1"/>
          </p:cNvGraphicFramePr>
          <p:nvPr>
            <p:extLst>
              <p:ext uri="{D42A27DB-BD31-4B8C-83A1-F6EECF244321}">
                <p14:modId xmlns:p14="http://schemas.microsoft.com/office/powerpoint/2010/main" val="2334682113"/>
              </p:ext>
            </p:extLst>
          </p:nvPr>
        </p:nvGraphicFramePr>
        <p:xfrm>
          <a:off x="838200" y="2316089"/>
          <a:ext cx="10515600" cy="3583302"/>
        </p:xfrm>
        <a:graphic>
          <a:graphicData uri="http://schemas.openxmlformats.org/drawingml/2006/table">
            <a:tbl>
              <a:tblPr firstRow="1" bandRow="1">
                <a:tableStyleId>{5C22544A-7EE6-4342-B048-85BDC9FD1C3A}</a:tableStyleId>
              </a:tblPr>
              <a:tblGrid>
                <a:gridCol w="1733550">
                  <a:extLst>
                    <a:ext uri="{9D8B030D-6E8A-4147-A177-3AD203B41FA5}">
                      <a16:colId xmlns:a16="http://schemas.microsoft.com/office/drawing/2014/main" val="588487250"/>
                    </a:ext>
                  </a:extLst>
                </a:gridCol>
                <a:gridCol w="1303020">
                  <a:extLst>
                    <a:ext uri="{9D8B030D-6E8A-4147-A177-3AD203B41FA5}">
                      <a16:colId xmlns:a16="http://schemas.microsoft.com/office/drawing/2014/main" val="1073727880"/>
                    </a:ext>
                  </a:extLst>
                </a:gridCol>
                <a:gridCol w="1303020">
                  <a:extLst>
                    <a:ext uri="{9D8B030D-6E8A-4147-A177-3AD203B41FA5}">
                      <a16:colId xmlns:a16="http://schemas.microsoft.com/office/drawing/2014/main" val="4188825717"/>
                    </a:ext>
                  </a:extLst>
                </a:gridCol>
                <a:gridCol w="1029335">
                  <a:extLst>
                    <a:ext uri="{9D8B030D-6E8A-4147-A177-3AD203B41FA5}">
                      <a16:colId xmlns:a16="http://schemas.microsoft.com/office/drawing/2014/main" val="1013482710"/>
                    </a:ext>
                  </a:extLst>
                </a:gridCol>
                <a:gridCol w="1029335">
                  <a:extLst>
                    <a:ext uri="{9D8B030D-6E8A-4147-A177-3AD203B41FA5}">
                      <a16:colId xmlns:a16="http://schemas.microsoft.com/office/drawing/2014/main" val="3638437697"/>
                    </a:ext>
                  </a:extLst>
                </a:gridCol>
                <a:gridCol w="1029335">
                  <a:extLst>
                    <a:ext uri="{9D8B030D-6E8A-4147-A177-3AD203B41FA5}">
                      <a16:colId xmlns:a16="http://schemas.microsoft.com/office/drawing/2014/main" val="1640257843"/>
                    </a:ext>
                  </a:extLst>
                </a:gridCol>
                <a:gridCol w="1029335">
                  <a:extLst>
                    <a:ext uri="{9D8B030D-6E8A-4147-A177-3AD203B41FA5}">
                      <a16:colId xmlns:a16="http://schemas.microsoft.com/office/drawing/2014/main" val="3143653679"/>
                    </a:ext>
                  </a:extLst>
                </a:gridCol>
                <a:gridCol w="1029335">
                  <a:extLst>
                    <a:ext uri="{9D8B030D-6E8A-4147-A177-3AD203B41FA5}">
                      <a16:colId xmlns:a16="http://schemas.microsoft.com/office/drawing/2014/main" val="3574461187"/>
                    </a:ext>
                  </a:extLst>
                </a:gridCol>
                <a:gridCol w="1029335">
                  <a:extLst>
                    <a:ext uri="{9D8B030D-6E8A-4147-A177-3AD203B41FA5}">
                      <a16:colId xmlns:a16="http://schemas.microsoft.com/office/drawing/2014/main" val="1141471696"/>
                    </a:ext>
                  </a:extLst>
                </a:gridCol>
              </a:tblGrid>
              <a:tr h="597217">
                <a:tc rowSpan="2">
                  <a:txBody>
                    <a:bodyPr/>
                    <a:lstStyle/>
                    <a:p>
                      <a:r>
                        <a:rPr kumimoji="1" lang="en-US" altLang="ja-JP" sz="1400" b="0" dirty="0">
                          <a:solidFill>
                            <a:schemeClr val="bg1"/>
                          </a:solidFill>
                        </a:rPr>
                        <a:t>Case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Admin Page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kumimoji="1" lang="en-US" altLang="ja-JP" sz="1400" b="0" dirty="0">
                          <a:solidFill>
                            <a:schemeClr val="bg1"/>
                          </a:solidFill>
                        </a:rPr>
                        <a:t>Storefront -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Storefront - No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7694249"/>
                  </a:ext>
                </a:extLst>
              </a:tr>
              <a:tr h="597217">
                <a:tc v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bg1"/>
                          </a:solidFill>
                        </a:rPr>
                        <a:t>Authority</a:t>
                      </a:r>
                    </a:p>
                    <a:p>
                      <a:r>
                        <a:rPr kumimoji="1" lang="en-US" altLang="ja-JP" sz="1400" b="0" dirty="0">
                          <a:solidFill>
                            <a:schemeClr val="bg1"/>
                          </a:solidFill>
                        </a:rPr>
                        <a:t>(for Create)</a:t>
                      </a: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Activation Status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859389246"/>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A:</a:t>
                      </a:r>
                    </a:p>
                    <a:p>
                      <a:r>
                        <a:rPr kumimoji="1" lang="en-US" altLang="ja-JP" sz="1400" b="0" dirty="0">
                          <a:solidFill>
                            <a:schemeClr val="tx1"/>
                          </a:solidFill>
                        </a:rPr>
                        <a:t>Public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725979175"/>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B:</a:t>
                      </a:r>
                    </a:p>
                    <a:p>
                      <a:r>
                        <a:rPr kumimoji="1" lang="en-US" altLang="ja-JP" sz="1400" b="0" dirty="0">
                          <a:solidFill>
                            <a:schemeClr val="tx1"/>
                          </a:solidFill>
                        </a:rPr>
                        <a:t>Public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4030675769"/>
                  </a:ext>
                </a:extLst>
              </a:tr>
              <a:tr h="597217">
                <a:tc>
                  <a:txBody>
                    <a:bodyPr/>
                    <a:lstStyle/>
                    <a:p>
                      <a:r>
                        <a:rPr kumimoji="1" lang="en-US" altLang="ja-JP" sz="1400" b="0" dirty="0">
                          <a:solidFill>
                            <a:schemeClr val="tx1"/>
                          </a:solidFill>
                        </a:rPr>
                        <a:t>Case C:</a:t>
                      </a:r>
                    </a:p>
                    <a:p>
                      <a:r>
                        <a:rPr kumimoji="1" lang="en-US" altLang="ja-JP" sz="1400" b="0" dirty="0">
                          <a:solidFill>
                            <a:schemeClr val="tx1"/>
                          </a:solidFill>
                        </a:rPr>
                        <a:t>Whitelist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865323980"/>
                  </a:ext>
                </a:extLst>
              </a:tr>
              <a:tr h="597217">
                <a:tc>
                  <a:txBody>
                    <a:bodyPr/>
                    <a:lstStyle/>
                    <a:p>
                      <a:r>
                        <a:rPr kumimoji="1" lang="en-US" altLang="ja-JP" sz="1400" b="0" dirty="0">
                          <a:solidFill>
                            <a:schemeClr val="tx1"/>
                          </a:solidFill>
                        </a:rPr>
                        <a:t>Case D:</a:t>
                      </a:r>
                    </a:p>
                    <a:p>
                      <a:r>
                        <a:rPr kumimoji="1" lang="en-US" altLang="ja-JP" sz="1400" b="0" dirty="0">
                          <a:solidFill>
                            <a:schemeClr val="tx1"/>
                          </a:solidFill>
                        </a:rPr>
                        <a:t>Whitelist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No*</a:t>
                      </a:r>
                      <a:endParaRPr kumimoji="1" lang="ja-JP" altLang="en-US" sz="1400" b="0" i="0" u="none"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646671917"/>
                  </a:ext>
                </a:extLst>
              </a:tr>
            </a:tbl>
          </a:graphicData>
        </a:graphic>
      </p:graphicFrame>
      <p:sp>
        <p:nvSpPr>
          <p:cNvPr id="8" name="テキスト ボックス 7">
            <a:extLst>
              <a:ext uri="{FF2B5EF4-FFF2-40B4-BE49-F238E27FC236}">
                <a16:creationId xmlns:a16="http://schemas.microsoft.com/office/drawing/2014/main" id="{9530DA8D-A87F-F641-9BC2-54CE73460E1D}"/>
              </a:ext>
            </a:extLst>
          </p:cNvPr>
          <p:cNvSpPr txBox="1"/>
          <p:nvPr/>
        </p:nvSpPr>
        <p:spPr>
          <a:xfrm>
            <a:off x="838200" y="5925785"/>
            <a:ext cx="10515600" cy="276999"/>
          </a:xfrm>
          <a:prstGeom prst="rect">
            <a:avLst/>
          </a:prstGeom>
          <a:noFill/>
        </p:spPr>
        <p:txBody>
          <a:bodyPr wrap="square" rtlCol="0">
            <a:spAutoFit/>
          </a:bodyPr>
          <a:lstStyle/>
          <a:p>
            <a:r>
              <a:rPr kumimoji="1" lang="en-US" altLang="ja-JP" sz="1200" dirty="0"/>
              <a:t>* Yes: has execute permission, No: no permission, primary: primary market sale, secondary: secondary market sale</a:t>
            </a:r>
            <a:endParaRPr kumimoji="1" lang="ja-JP" altLang="en-US" sz="1200"/>
          </a:p>
        </p:txBody>
      </p:sp>
      <p:grpSp>
        <p:nvGrpSpPr>
          <p:cNvPr id="11" name="グループ化 10">
            <a:extLst>
              <a:ext uri="{FF2B5EF4-FFF2-40B4-BE49-F238E27FC236}">
                <a16:creationId xmlns:a16="http://schemas.microsoft.com/office/drawing/2014/main" id="{F8FB1843-B390-6E48-B5FB-92008627DA0B}"/>
              </a:ext>
            </a:extLst>
          </p:cNvPr>
          <p:cNvGrpSpPr/>
          <p:nvPr/>
        </p:nvGrpSpPr>
        <p:grpSpPr>
          <a:xfrm>
            <a:off x="838200" y="969890"/>
            <a:ext cx="10515600" cy="1169552"/>
            <a:chOff x="838200" y="969890"/>
            <a:chExt cx="10515600" cy="1169552"/>
          </a:xfrm>
        </p:grpSpPr>
        <p:sp>
          <p:nvSpPr>
            <p:cNvPr id="9" name="テキスト ボックス 8">
              <a:extLst>
                <a:ext uri="{FF2B5EF4-FFF2-40B4-BE49-F238E27FC236}">
                  <a16:creationId xmlns:a16="http://schemas.microsoft.com/office/drawing/2014/main" id="{C1826E10-7B9D-8F49-96ED-B3B8AEC44D8F}"/>
                </a:ext>
              </a:extLst>
            </p:cNvPr>
            <p:cNvSpPr txBox="1"/>
            <p:nvPr/>
          </p:nvSpPr>
          <p:spPr>
            <a:xfrm>
              <a:off x="2537460" y="969890"/>
              <a:ext cx="8816340" cy="1169551"/>
            </a:xfrm>
            <a:prstGeom prst="rect">
              <a:avLst/>
            </a:prstGeom>
            <a:noFill/>
          </p:spPr>
          <p:txBody>
            <a:bodyPr wrap="square" rtlCol="0">
              <a:noAutofit/>
            </a:bodyPr>
            <a:lstStyle/>
            <a:p>
              <a:r>
                <a:rPr kumimoji="1" lang="en-US" altLang="ja-JP" sz="1400" dirty="0"/>
                <a:t>- Authority "Public": All creators sale for primary market. And ignore Whitelist settings.</a:t>
              </a:r>
            </a:p>
            <a:p>
              <a:r>
                <a:rPr kumimoji="1" lang="en-US" altLang="ja-JP" sz="1400" dirty="0"/>
                <a:t>- Authority "Whitelist Only"</a:t>
              </a:r>
            </a:p>
            <a:p>
              <a:r>
                <a:rPr kumimoji="1" lang="en-US" altLang="ja-JP" sz="1400" dirty="0"/>
                <a:t>	Listed Creators: has Create NFT authority and sale for primary market.</a:t>
              </a:r>
            </a:p>
            <a:p>
              <a:r>
                <a:rPr kumimoji="1" lang="en-US" altLang="ja-JP" sz="1400" dirty="0"/>
                <a:t>	Not Listed Creators: No Create NFT authority and sale for secondary market.</a:t>
              </a:r>
            </a:p>
          </p:txBody>
        </p:sp>
        <p:sp>
          <p:nvSpPr>
            <p:cNvPr id="10" name="テキスト ボックス 9">
              <a:extLst>
                <a:ext uri="{FF2B5EF4-FFF2-40B4-BE49-F238E27FC236}">
                  <a16:creationId xmlns:a16="http://schemas.microsoft.com/office/drawing/2014/main" id="{E0F1E3D6-A818-134D-9BF9-1FBF91BCAB37}"/>
                </a:ext>
              </a:extLst>
            </p:cNvPr>
            <p:cNvSpPr txBox="1"/>
            <p:nvPr/>
          </p:nvSpPr>
          <p:spPr>
            <a:xfrm>
              <a:off x="838200" y="969890"/>
              <a:ext cx="1699260" cy="1169552"/>
            </a:xfrm>
            <a:prstGeom prst="rect">
              <a:avLst/>
            </a:prstGeom>
            <a:noFill/>
          </p:spPr>
          <p:txBody>
            <a:bodyPr wrap="square" rtlCol="0">
              <a:noAutofit/>
            </a:bodyPr>
            <a:lstStyle/>
            <a:p>
              <a:r>
                <a:rPr kumimoji="1" lang="en-US" altLang="ja-JP" sz="1600" dirty="0"/>
                <a:t>Conclusion</a:t>
              </a:r>
            </a:p>
          </p:txBody>
        </p:sp>
      </p:grpSp>
      <p:sp>
        <p:nvSpPr>
          <p:cNvPr id="12" name="テキスト ボックス 11">
            <a:extLst>
              <a:ext uri="{FF2B5EF4-FFF2-40B4-BE49-F238E27FC236}">
                <a16:creationId xmlns:a16="http://schemas.microsoft.com/office/drawing/2014/main" id="{B62D1756-5314-934F-834F-147CC40542BB}"/>
              </a:ext>
            </a:extLst>
          </p:cNvPr>
          <p:cNvSpPr txBox="1"/>
          <p:nvPr/>
        </p:nvSpPr>
        <p:spPr>
          <a:xfrm>
            <a:off x="838200" y="6234395"/>
            <a:ext cx="10515600" cy="276999"/>
          </a:xfrm>
          <a:prstGeom prst="rect">
            <a:avLst/>
          </a:prstGeom>
          <a:noFill/>
        </p:spPr>
        <p:txBody>
          <a:bodyPr wrap="square" rtlCol="0">
            <a:spAutoFit/>
          </a:bodyPr>
          <a:lstStyle/>
          <a:p>
            <a:r>
              <a:rPr kumimoji="1" lang="en-US" altLang="ja-JP" sz="1200" dirty="0"/>
              <a:t>Note: Verified by Metaplex v 1.1.1.</a:t>
            </a:r>
            <a:endParaRPr kumimoji="1" lang="ja-JP" altLang="en-US" sz="1200"/>
          </a:p>
        </p:txBody>
      </p:sp>
    </p:spTree>
    <p:extLst>
      <p:ext uri="{BB962C8B-B14F-4D97-AF65-F5344CB8AC3E}">
        <p14:creationId xmlns:p14="http://schemas.microsoft.com/office/powerpoint/2010/main" val="726932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F25D71-4281-D94B-A7BF-3615D8DBE535}"/>
              </a:ext>
            </a:extLst>
          </p:cNvPr>
          <p:cNvSpPr>
            <a:spLocks noGrp="1"/>
          </p:cNvSpPr>
          <p:nvPr>
            <p:ph type="title"/>
          </p:nvPr>
        </p:nvSpPr>
        <p:spPr/>
        <p:txBody>
          <a:bodyPr/>
          <a:lstStyle/>
          <a:p>
            <a:r>
              <a:rPr kumimoji="1" lang="en-US" altLang="ja-JP" dirty="0"/>
              <a:t>Metaplex Admin Page Transaction</a:t>
            </a:r>
            <a:endParaRPr kumimoji="1" lang="ja-JP" altLang="en-US"/>
          </a:p>
        </p:txBody>
      </p:sp>
      <p:sp>
        <p:nvSpPr>
          <p:cNvPr id="3" name="コンテンツ プレースホルダー 2">
            <a:extLst>
              <a:ext uri="{FF2B5EF4-FFF2-40B4-BE49-F238E27FC236}">
                <a16:creationId xmlns:a16="http://schemas.microsoft.com/office/drawing/2014/main" id="{BD71C4D1-E61E-FE4A-B535-D341BF9239D1}"/>
              </a:ext>
            </a:extLst>
          </p:cNvPr>
          <p:cNvSpPr>
            <a:spLocks noGrp="1"/>
          </p:cNvSpPr>
          <p:nvPr>
            <p:ph idx="1"/>
          </p:nvPr>
        </p:nvSpPr>
        <p:spPr/>
        <p:txBody>
          <a:bodyPr/>
          <a:lstStyle/>
          <a:p>
            <a:r>
              <a:rPr kumimoji="1" lang="en-US" altLang="ja-JP" dirty="0"/>
              <a:t>Add store info and whitelist to </a:t>
            </a:r>
            <a:r>
              <a:rPr lang="en-US" altLang="ja-JP" dirty="0"/>
              <a:t>State Account </a:t>
            </a:r>
            <a:r>
              <a:rPr kumimoji="1" lang="en-US" altLang="ja-JP" dirty="0"/>
              <a:t>when you Submit.</a:t>
            </a:r>
            <a:endParaRPr kumimoji="1" lang="ja-JP" altLang="en-US"/>
          </a:p>
        </p:txBody>
      </p:sp>
      <p:sp>
        <p:nvSpPr>
          <p:cNvPr id="4" name="フッター プレースホルダー 3">
            <a:extLst>
              <a:ext uri="{FF2B5EF4-FFF2-40B4-BE49-F238E27FC236}">
                <a16:creationId xmlns:a16="http://schemas.microsoft.com/office/drawing/2014/main" id="{9FA348E4-6622-5047-BA83-5043C4EDF497}"/>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AFE5723A-7EF9-F948-A937-6298295A265D}"/>
              </a:ext>
            </a:extLst>
          </p:cNvPr>
          <p:cNvSpPr>
            <a:spLocks noGrp="1"/>
          </p:cNvSpPr>
          <p:nvPr>
            <p:ph type="sldNum" sz="quarter" idx="12"/>
          </p:nvPr>
        </p:nvSpPr>
        <p:spPr/>
        <p:txBody>
          <a:bodyPr/>
          <a:lstStyle/>
          <a:p>
            <a:fld id="{51BE5F08-58E8-9243-A834-2B76637F595D}" type="slidenum">
              <a:rPr kumimoji="1" lang="ja-JP" altLang="en-US" smtClean="0"/>
              <a:t>22</a:t>
            </a:fld>
            <a:endParaRPr kumimoji="1" lang="ja-JP" altLang="en-US"/>
          </a:p>
        </p:txBody>
      </p:sp>
      <p:pic>
        <p:nvPicPr>
          <p:cNvPr id="9" name="図 8">
            <a:extLst>
              <a:ext uri="{FF2B5EF4-FFF2-40B4-BE49-F238E27FC236}">
                <a16:creationId xmlns:a16="http://schemas.microsoft.com/office/drawing/2014/main" id="{0BE5ED49-2C55-3645-906F-3BA73FEAB26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70704" y="1804780"/>
            <a:ext cx="3354186" cy="2934881"/>
          </a:xfrm>
          <a:prstGeom prst="rect">
            <a:avLst/>
          </a:prstGeom>
          <a:ln>
            <a:solidFill>
              <a:schemeClr val="tx1"/>
            </a:solidFill>
          </a:ln>
        </p:spPr>
      </p:pic>
      <p:pic>
        <p:nvPicPr>
          <p:cNvPr id="13" name="図 12">
            <a:extLst>
              <a:ext uri="{FF2B5EF4-FFF2-40B4-BE49-F238E27FC236}">
                <a16:creationId xmlns:a16="http://schemas.microsoft.com/office/drawing/2014/main" id="{5C7113E2-A740-BE40-B97D-E8853772F5B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20643" y="1804780"/>
            <a:ext cx="5800653" cy="2934881"/>
          </a:xfrm>
          <a:prstGeom prst="rect">
            <a:avLst/>
          </a:prstGeom>
          <a:ln>
            <a:solidFill>
              <a:schemeClr val="bg1">
                <a:lumMod val="75000"/>
              </a:schemeClr>
            </a:solidFill>
          </a:ln>
        </p:spPr>
      </p:pic>
      <p:pic>
        <p:nvPicPr>
          <p:cNvPr id="11" name="図 10">
            <a:extLst>
              <a:ext uri="{FF2B5EF4-FFF2-40B4-BE49-F238E27FC236}">
                <a16:creationId xmlns:a16="http://schemas.microsoft.com/office/drawing/2014/main" id="{CDDD8DE9-5570-0946-BD11-F27527BFE80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57410" y="1727906"/>
            <a:ext cx="2230713" cy="3223192"/>
          </a:xfrm>
          <a:prstGeom prst="rect">
            <a:avLst/>
          </a:prstGeom>
        </p:spPr>
      </p:pic>
      <p:sp>
        <p:nvSpPr>
          <p:cNvPr id="15" name="ホームベース 14">
            <a:extLst>
              <a:ext uri="{FF2B5EF4-FFF2-40B4-BE49-F238E27FC236}">
                <a16:creationId xmlns:a16="http://schemas.microsoft.com/office/drawing/2014/main" id="{38C11C1A-96EB-0141-9B06-5DEDA89E174D}"/>
              </a:ext>
            </a:extLst>
          </p:cNvPr>
          <p:cNvSpPr/>
          <p:nvPr/>
        </p:nvSpPr>
        <p:spPr>
          <a:xfrm>
            <a:off x="470704" y="1245129"/>
            <a:ext cx="335418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1. Submit Admin Settings</a:t>
            </a:r>
            <a:br>
              <a:rPr kumimoji="1" lang="en-US" altLang="ja-JP" sz="1600" dirty="0">
                <a:solidFill>
                  <a:schemeClr val="tx1"/>
                </a:solidFill>
              </a:rPr>
            </a:br>
            <a:r>
              <a:rPr kumimoji="1" lang="en-US" altLang="ja-JP" sz="1050" dirty="0">
                <a:solidFill>
                  <a:schemeClr val="tx1"/>
                </a:solidFill>
              </a:rPr>
              <a:t>(http://localhost:3000/#/admin)</a:t>
            </a:r>
            <a:endParaRPr kumimoji="1" lang="en-US" altLang="ja-JP" sz="1600" dirty="0">
              <a:solidFill>
                <a:schemeClr val="tx1"/>
              </a:solidFill>
            </a:endParaRPr>
          </a:p>
        </p:txBody>
      </p:sp>
      <p:sp>
        <p:nvSpPr>
          <p:cNvPr id="16" name="ホームベース 15">
            <a:extLst>
              <a:ext uri="{FF2B5EF4-FFF2-40B4-BE49-F238E27FC236}">
                <a16:creationId xmlns:a16="http://schemas.microsoft.com/office/drawing/2014/main" id="{B7320C6F-AB36-174A-A68B-F129B742E715}"/>
              </a:ext>
            </a:extLst>
          </p:cNvPr>
          <p:cNvSpPr/>
          <p:nvPr/>
        </p:nvSpPr>
        <p:spPr>
          <a:xfrm>
            <a:off x="3959577" y="1245129"/>
            <a:ext cx="1794595"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2. Approve</a:t>
            </a:r>
          </a:p>
          <a:p>
            <a:pPr algn="ctr"/>
            <a:r>
              <a:rPr kumimoji="1" lang="en-US" altLang="ja-JP" sz="1600" dirty="0">
                <a:solidFill>
                  <a:schemeClr val="tx1"/>
                </a:solidFill>
              </a:rPr>
              <a:t>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8D3C63DB-011D-8344-9306-D43A0BF9A419}"/>
              </a:ext>
            </a:extLst>
          </p:cNvPr>
          <p:cNvSpPr/>
          <p:nvPr/>
        </p:nvSpPr>
        <p:spPr>
          <a:xfrm>
            <a:off x="5888859" y="1245129"/>
            <a:ext cx="583243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3. Confirm Transactions</a:t>
            </a:r>
            <a:endParaRPr kumimoji="1" lang="en-US" altLang="ja-JP" sz="1050" dirty="0">
              <a:solidFill>
                <a:schemeClr val="tx1"/>
              </a:solidFill>
            </a:endParaRPr>
          </a:p>
        </p:txBody>
      </p:sp>
      <p:sp>
        <p:nvSpPr>
          <p:cNvPr id="19" name="正方形/長方形 18">
            <a:extLst>
              <a:ext uri="{FF2B5EF4-FFF2-40B4-BE49-F238E27FC236}">
                <a16:creationId xmlns:a16="http://schemas.microsoft.com/office/drawing/2014/main" id="{A0A3A5A5-3487-AE46-B95A-19BE398A1A16}"/>
              </a:ext>
            </a:extLst>
          </p:cNvPr>
          <p:cNvSpPr/>
          <p:nvPr/>
        </p:nvSpPr>
        <p:spPr>
          <a:xfrm>
            <a:off x="1632032" y="2361235"/>
            <a:ext cx="2192858" cy="237842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0" name="テキスト ボックス 19">
            <a:extLst>
              <a:ext uri="{FF2B5EF4-FFF2-40B4-BE49-F238E27FC236}">
                <a16:creationId xmlns:a16="http://schemas.microsoft.com/office/drawing/2014/main" id="{613CDFAC-6313-5249-BDC1-5B5AA1340CC4}"/>
              </a:ext>
            </a:extLst>
          </p:cNvPr>
          <p:cNvSpPr txBox="1"/>
          <p:nvPr/>
        </p:nvSpPr>
        <p:spPr>
          <a:xfrm>
            <a:off x="470704" y="4788317"/>
            <a:ext cx="3354186" cy="1568033"/>
          </a:xfrm>
          <a:prstGeom prst="rect">
            <a:avLst/>
          </a:prstGeom>
          <a:noFill/>
        </p:spPr>
        <p:txBody>
          <a:bodyPr wrap="square" rtlCol="0">
            <a:noAutofit/>
          </a:bodyPr>
          <a:lstStyle/>
          <a:p>
            <a:r>
              <a:rPr kumimoji="1" lang="en-US" altLang="ja-JP" sz="1400" dirty="0"/>
              <a:t>Add Creators to Whitelist then Submit.</a:t>
            </a:r>
          </a:p>
          <a:p>
            <a:r>
              <a:rPr kumimoji="1" lang="en-US" altLang="ja-JP" sz="1400" dirty="0"/>
              <a:t>Send all Instructions (status) data.</a:t>
            </a:r>
          </a:p>
          <a:p>
            <a:endParaRPr kumimoji="1" lang="en-US" altLang="ja-JP" sz="1400" dirty="0"/>
          </a:p>
          <a:p>
            <a:r>
              <a:rPr kumimoji="1" lang="en-US" altLang="ja-JP" sz="1400" dirty="0"/>
              <a:t>Init (first time): </a:t>
            </a:r>
            <a:r>
              <a:rPr kumimoji="1" lang="en-US" altLang="ja-JP" sz="1400" dirty="0">
                <a:hlinkClick r:id="rId5"/>
              </a:rPr>
              <a:t>Set store</a:t>
            </a:r>
            <a:r>
              <a:rPr kumimoji="1" lang="en-US" altLang="ja-JP" sz="1400" dirty="0"/>
              <a:t> info and create accounts with data</a:t>
            </a:r>
          </a:p>
          <a:p>
            <a:r>
              <a:rPr kumimoji="1" lang="en-US" altLang="ja-JP" sz="1400" dirty="0"/>
              <a:t>Update: Set store info and update data</a:t>
            </a:r>
            <a:endParaRPr kumimoji="1" lang="ja-JP" altLang="en-US" sz="1400"/>
          </a:p>
        </p:txBody>
      </p:sp>
      <p:sp>
        <p:nvSpPr>
          <p:cNvPr id="21" name="テキスト ボックス 20">
            <a:extLst>
              <a:ext uri="{FF2B5EF4-FFF2-40B4-BE49-F238E27FC236}">
                <a16:creationId xmlns:a16="http://schemas.microsoft.com/office/drawing/2014/main" id="{0D9731F9-5BAB-C349-A3D4-3C7C39476891}"/>
              </a:ext>
            </a:extLst>
          </p:cNvPr>
          <p:cNvSpPr txBox="1"/>
          <p:nvPr/>
        </p:nvSpPr>
        <p:spPr>
          <a:xfrm>
            <a:off x="5888859" y="4788317"/>
            <a:ext cx="5832436" cy="1568033"/>
          </a:xfrm>
          <a:prstGeom prst="rect">
            <a:avLst/>
          </a:prstGeom>
          <a:noFill/>
        </p:spPr>
        <p:txBody>
          <a:bodyPr wrap="square" rtlCol="0">
            <a:noAutofit/>
          </a:bodyPr>
          <a:lstStyle/>
          <a:p>
            <a:r>
              <a:rPr kumimoji="1" lang="en-US" altLang="ja-JP" sz="1400" dirty="0"/>
              <a:t>Save status to </a:t>
            </a:r>
            <a:r>
              <a:rPr kumimoji="1" lang="en-US" altLang="ja-JP" sz="1400" dirty="0" err="1"/>
              <a:t>accouns</a:t>
            </a:r>
            <a:r>
              <a:rPr kumimoji="1" lang="en-US" altLang="ja-JP" sz="1400" dirty="0"/>
              <a:t> On-Chain.</a:t>
            </a:r>
          </a:p>
          <a:p>
            <a:r>
              <a:rPr kumimoji="1" lang="en-US" altLang="ja-JP" sz="1400" dirty="0"/>
              <a:t>ex) Account A -&gt; activated(Whitelist): true</a:t>
            </a:r>
          </a:p>
          <a:p>
            <a:endParaRPr kumimoji="1" lang="en-US" altLang="ja-JP" sz="1400" dirty="0"/>
          </a:p>
          <a:p>
            <a:r>
              <a:rPr kumimoji="1" lang="en-US" altLang="ja-JP" sz="1400" dirty="0"/>
              <a:t>Ref:</a:t>
            </a:r>
          </a:p>
          <a:p>
            <a:r>
              <a:rPr kumimoji="1" lang="en-US" altLang="ja-JP" sz="1400" dirty="0"/>
              <a:t>Metaplex: </a:t>
            </a:r>
            <a:r>
              <a:rPr kumimoji="1" lang="en-US" altLang="ja-JP" sz="1400" dirty="0">
                <a:hlinkClick r:id="rId6"/>
              </a:rPr>
              <a:t>instrunctions.rs</a:t>
            </a:r>
            <a:r>
              <a:rPr kumimoji="1" lang="en-US" altLang="ja-JP" sz="1400" dirty="0"/>
              <a:t>, </a:t>
            </a:r>
            <a:r>
              <a:rPr kumimoji="1" lang="en-US" altLang="ja-JP" sz="1400" dirty="0">
                <a:hlinkClick r:id="rId7"/>
              </a:rPr>
              <a:t>set_store.rs</a:t>
            </a:r>
            <a:r>
              <a:rPr kumimoji="1" lang="en-US" altLang="ja-JP" sz="1400" dirty="0"/>
              <a:t>, </a:t>
            </a:r>
            <a:r>
              <a:rPr kumimoji="1" lang="en-US" altLang="ja-JP" sz="1400" dirty="0">
                <a:hlinkClick r:id="rId8"/>
              </a:rPr>
              <a:t>SetStore.ts</a:t>
            </a:r>
            <a:r>
              <a:rPr kumimoji="1" lang="en-US" altLang="ja-JP" sz="1400" dirty="0"/>
              <a:t>, </a:t>
            </a:r>
            <a:r>
              <a:rPr kumimoji="1" lang="en-US" altLang="ja-JP" sz="1400" dirty="0">
                <a:hlinkClick r:id="rId9"/>
              </a:rPr>
              <a:t>set_whitelisted_creator.rs</a:t>
            </a:r>
            <a:r>
              <a:rPr kumimoji="1" lang="en-US" altLang="ja-JP" sz="1400" dirty="0"/>
              <a:t>, </a:t>
            </a:r>
            <a:r>
              <a:rPr kumimoji="1" lang="en-US" altLang="ja-JP" sz="1400" dirty="0">
                <a:hlinkClick r:id="rId10"/>
              </a:rPr>
              <a:t>SetWhitelistedCreator.ts</a:t>
            </a:r>
            <a:endParaRPr kumimoji="1" lang="en-US" altLang="ja-JP" sz="1400" dirty="0"/>
          </a:p>
        </p:txBody>
      </p:sp>
      <p:sp>
        <p:nvSpPr>
          <p:cNvPr id="22" name="テキスト ボックス 21">
            <a:extLst>
              <a:ext uri="{FF2B5EF4-FFF2-40B4-BE49-F238E27FC236}">
                <a16:creationId xmlns:a16="http://schemas.microsoft.com/office/drawing/2014/main" id="{77621843-68E6-FE4B-A062-117F57358A53}"/>
              </a:ext>
            </a:extLst>
          </p:cNvPr>
          <p:cNvSpPr txBox="1"/>
          <p:nvPr/>
        </p:nvSpPr>
        <p:spPr>
          <a:xfrm>
            <a:off x="3959577" y="4788317"/>
            <a:ext cx="1794595" cy="1568033"/>
          </a:xfrm>
          <a:prstGeom prst="rect">
            <a:avLst/>
          </a:prstGeom>
          <a:noFill/>
        </p:spPr>
        <p:txBody>
          <a:bodyPr wrap="square" rtlCol="0">
            <a:noAutofit/>
          </a:bodyPr>
          <a:lstStyle/>
          <a:p>
            <a:r>
              <a:rPr kumimoji="1" lang="en-US" altLang="ja-JP" sz="1400" dirty="0"/>
              <a:t>All Creators are approved with only Approval once.</a:t>
            </a:r>
          </a:p>
        </p:txBody>
      </p:sp>
      <p:sp>
        <p:nvSpPr>
          <p:cNvPr id="30" name="正方形/長方形 29">
            <a:extLst>
              <a:ext uri="{FF2B5EF4-FFF2-40B4-BE49-F238E27FC236}">
                <a16:creationId xmlns:a16="http://schemas.microsoft.com/office/drawing/2014/main" id="{71988736-3216-BD4A-9706-7F501E40B060}"/>
              </a:ext>
            </a:extLst>
          </p:cNvPr>
          <p:cNvSpPr/>
          <p:nvPr/>
        </p:nvSpPr>
        <p:spPr>
          <a:xfrm>
            <a:off x="6096000" y="2482478"/>
            <a:ext cx="1161328" cy="198251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Tree>
    <p:extLst>
      <p:ext uri="{BB962C8B-B14F-4D97-AF65-F5344CB8AC3E}">
        <p14:creationId xmlns:p14="http://schemas.microsoft.com/office/powerpoint/2010/main" val="2862756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A2FCC-2138-734A-BBEF-593C8AE4EA0F}"/>
              </a:ext>
            </a:extLst>
          </p:cNvPr>
          <p:cNvSpPr>
            <a:spLocks noGrp="1"/>
          </p:cNvSpPr>
          <p:nvPr>
            <p:ph type="title"/>
          </p:nvPr>
        </p:nvSpPr>
        <p:spPr/>
        <p:txBody>
          <a:bodyPr/>
          <a:lstStyle/>
          <a:p>
            <a:r>
              <a:rPr kumimoji="1" lang="en-US" altLang="ja-JP" dirty="0"/>
              <a:t>Sign(Verify) and Sell Simplification an NFT - Simplification Outline</a:t>
            </a:r>
            <a:endParaRPr kumimoji="1" lang="ja-JP" altLang="en-US"/>
          </a:p>
        </p:txBody>
      </p:sp>
      <p:sp>
        <p:nvSpPr>
          <p:cNvPr id="4" name="フッター プレースホルダー 3">
            <a:extLst>
              <a:ext uri="{FF2B5EF4-FFF2-40B4-BE49-F238E27FC236}">
                <a16:creationId xmlns:a16="http://schemas.microsoft.com/office/drawing/2014/main" id="{6F412D0B-593C-C645-8C60-FFDA8690D258}"/>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973BF519-6A28-DE44-8156-9A11322C3DD9}"/>
              </a:ext>
            </a:extLst>
          </p:cNvPr>
          <p:cNvSpPr>
            <a:spLocks noGrp="1"/>
          </p:cNvSpPr>
          <p:nvPr>
            <p:ph type="sldNum" sz="quarter" idx="12"/>
          </p:nvPr>
        </p:nvSpPr>
        <p:spPr/>
        <p:txBody>
          <a:bodyPr/>
          <a:lstStyle/>
          <a:p>
            <a:fld id="{51BE5F08-58E8-9243-A834-2B76637F595D}" type="slidenum">
              <a:rPr kumimoji="1" lang="ja-JP" altLang="en-US" smtClean="0"/>
              <a:t>23</a:t>
            </a:fld>
            <a:endParaRPr kumimoji="1" lang="ja-JP" altLang="en-US"/>
          </a:p>
        </p:txBody>
      </p:sp>
      <p:sp>
        <p:nvSpPr>
          <p:cNvPr id="50" name="正方形/長方形 49">
            <a:extLst>
              <a:ext uri="{FF2B5EF4-FFF2-40B4-BE49-F238E27FC236}">
                <a16:creationId xmlns:a16="http://schemas.microsoft.com/office/drawing/2014/main" id="{7172E22A-42B5-C045-BA41-98572CF0940B}"/>
              </a:ext>
            </a:extLst>
          </p:cNvPr>
          <p:cNvSpPr/>
          <p:nvPr/>
        </p:nvSpPr>
        <p:spPr>
          <a:xfrm>
            <a:off x="414979"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One Creator</a:t>
            </a:r>
          </a:p>
        </p:txBody>
      </p:sp>
      <p:sp>
        <p:nvSpPr>
          <p:cNvPr id="51" name="正方形/長方形 50">
            <a:extLst>
              <a:ext uri="{FF2B5EF4-FFF2-40B4-BE49-F238E27FC236}">
                <a16:creationId xmlns:a16="http://schemas.microsoft.com/office/drawing/2014/main" id="{E0237E03-D487-CA48-9988-B1236C267E8F}"/>
              </a:ext>
            </a:extLst>
          </p:cNvPr>
          <p:cNvSpPr/>
          <p:nvPr/>
        </p:nvSpPr>
        <p:spPr>
          <a:xfrm>
            <a:off x="3057988" y="3973102"/>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Another Way (CLI and UI)</a:t>
            </a:r>
          </a:p>
        </p:txBody>
      </p:sp>
      <p:sp>
        <p:nvSpPr>
          <p:cNvPr id="52" name="正方形/長方形 51">
            <a:extLst>
              <a:ext uri="{FF2B5EF4-FFF2-40B4-BE49-F238E27FC236}">
                <a16:creationId xmlns:a16="http://schemas.microsoft.com/office/drawing/2014/main" id="{6CBAB460-4BAF-B64C-91C2-0C1DD76E5DED}"/>
              </a:ext>
            </a:extLst>
          </p:cNvPr>
          <p:cNvSpPr/>
          <p:nvPr/>
        </p:nvSpPr>
        <p:spPr>
          <a:xfrm>
            <a:off x="3057987" y="890416"/>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54" name="正方形/長方形 53">
            <a:extLst>
              <a:ext uri="{FF2B5EF4-FFF2-40B4-BE49-F238E27FC236}">
                <a16:creationId xmlns:a16="http://schemas.microsoft.com/office/drawing/2014/main" id="{67ABCCD5-9254-5C41-87D0-BFBD1AE14A2A}"/>
              </a:ext>
            </a:extLst>
          </p:cNvPr>
          <p:cNvSpPr/>
          <p:nvPr/>
        </p:nvSpPr>
        <p:spPr>
          <a:xfrm>
            <a:off x="7795090" y="4300875"/>
            <a:ext cx="1207912" cy="1714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err="1">
                <a:solidFill>
                  <a:schemeClr val="tx1"/>
                </a:solidFill>
              </a:rPr>
              <a:t>Metaboss</a:t>
            </a:r>
            <a:endParaRPr kumimoji="1" lang="en-US" altLang="ja-JP" sz="1400" dirty="0">
              <a:solidFill>
                <a:schemeClr val="tx1"/>
              </a:solidFill>
            </a:endParaRPr>
          </a:p>
          <a:p>
            <a:pPr algn="ctr"/>
            <a:r>
              <a:rPr kumimoji="1" lang="en-US" altLang="ja-JP" sz="1400" dirty="0">
                <a:solidFill>
                  <a:schemeClr val="tx1"/>
                </a:solidFill>
              </a:rPr>
              <a:t>CLI</a:t>
            </a:r>
          </a:p>
        </p:txBody>
      </p:sp>
      <p:sp>
        <p:nvSpPr>
          <p:cNvPr id="55" name="正方形/長方形 54">
            <a:extLst>
              <a:ext uri="{FF2B5EF4-FFF2-40B4-BE49-F238E27FC236}">
                <a16:creationId xmlns:a16="http://schemas.microsoft.com/office/drawing/2014/main" id="{88455BF1-AB69-C242-8DA5-928F4CEF6CA9}"/>
              </a:ext>
            </a:extLst>
          </p:cNvPr>
          <p:cNvSpPr/>
          <p:nvPr/>
        </p:nvSpPr>
        <p:spPr>
          <a:xfrm>
            <a:off x="5501857" y="1201372"/>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Storefront</a:t>
            </a:r>
          </a:p>
        </p:txBody>
      </p:sp>
      <p:sp>
        <p:nvSpPr>
          <p:cNvPr id="57" name="正方形/長方形 56">
            <a:extLst>
              <a:ext uri="{FF2B5EF4-FFF2-40B4-BE49-F238E27FC236}">
                <a16:creationId xmlns:a16="http://schemas.microsoft.com/office/drawing/2014/main" id="{E33E30B7-C1B2-744D-8E99-A6F451551310}"/>
              </a:ext>
            </a:extLst>
          </p:cNvPr>
          <p:cNvSpPr/>
          <p:nvPr/>
        </p:nvSpPr>
        <p:spPr>
          <a:xfrm>
            <a:off x="5501857" y="430087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UI</a:t>
            </a:r>
          </a:p>
        </p:txBody>
      </p:sp>
      <p:sp>
        <p:nvSpPr>
          <p:cNvPr id="63" name="円/楕円 62">
            <a:extLst>
              <a:ext uri="{FF2B5EF4-FFF2-40B4-BE49-F238E27FC236}">
                <a16:creationId xmlns:a16="http://schemas.microsoft.com/office/drawing/2014/main" id="{145D9F4E-ACBB-2146-BD07-3227B93A2A38}"/>
              </a:ext>
            </a:extLst>
          </p:cNvPr>
          <p:cNvSpPr/>
          <p:nvPr/>
        </p:nvSpPr>
        <p:spPr>
          <a:xfrm>
            <a:off x="5501857" y="3248863"/>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grpSp>
        <p:nvGrpSpPr>
          <p:cNvPr id="66" name="グループ化 65">
            <a:extLst>
              <a:ext uri="{FF2B5EF4-FFF2-40B4-BE49-F238E27FC236}">
                <a16:creationId xmlns:a16="http://schemas.microsoft.com/office/drawing/2014/main" id="{361F1C53-5A85-B144-BE28-BBAEF6CC7715}"/>
              </a:ext>
            </a:extLst>
          </p:cNvPr>
          <p:cNvGrpSpPr/>
          <p:nvPr/>
        </p:nvGrpSpPr>
        <p:grpSpPr>
          <a:xfrm>
            <a:off x="1092224" y="3189282"/>
            <a:ext cx="348041" cy="450054"/>
            <a:chOff x="490159" y="2239964"/>
            <a:chExt cx="348041" cy="450054"/>
          </a:xfrm>
        </p:grpSpPr>
        <p:sp>
          <p:nvSpPr>
            <p:cNvPr id="67" name="円/楕円 66">
              <a:extLst>
                <a:ext uri="{FF2B5EF4-FFF2-40B4-BE49-F238E27FC236}">
                  <a16:creationId xmlns:a16="http://schemas.microsoft.com/office/drawing/2014/main" id="{BFC69B94-8BE9-AF40-AEA0-24772768E95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8" name="三角形 67">
              <a:extLst>
                <a:ext uri="{FF2B5EF4-FFF2-40B4-BE49-F238E27FC236}">
                  <a16:creationId xmlns:a16="http://schemas.microsoft.com/office/drawing/2014/main" id="{2EB8CFCD-C1D5-0D46-8315-B1E24943F0D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a:t>
              </a:r>
              <a:endParaRPr kumimoji="1" lang="ja-JP" altLang="en-US" sz="1200">
                <a:solidFill>
                  <a:schemeClr val="tx1"/>
                </a:solidFill>
              </a:endParaRPr>
            </a:p>
          </p:txBody>
        </p:sp>
      </p:grpSp>
      <p:cxnSp>
        <p:nvCxnSpPr>
          <p:cNvPr id="72" name="直線矢印コネクタ 71">
            <a:extLst>
              <a:ext uri="{FF2B5EF4-FFF2-40B4-BE49-F238E27FC236}">
                <a16:creationId xmlns:a16="http://schemas.microsoft.com/office/drawing/2014/main" id="{3972DD53-8F89-5F4B-8B04-859307D88697}"/>
              </a:ext>
            </a:extLst>
          </p:cNvPr>
          <p:cNvCxnSpPr>
            <a:cxnSpLocks/>
          </p:cNvCxnSpPr>
          <p:nvPr/>
        </p:nvCxnSpPr>
        <p:spPr>
          <a:xfrm>
            <a:off x="2123303"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D59EE15E-932C-6449-8C46-EC2F35BAC0A2}"/>
              </a:ext>
            </a:extLst>
          </p:cNvPr>
          <p:cNvSpPr txBox="1"/>
          <p:nvPr/>
        </p:nvSpPr>
        <p:spPr>
          <a:xfrm>
            <a:off x="1938036" y="1550680"/>
            <a:ext cx="1311343" cy="461665"/>
          </a:xfrm>
          <a:prstGeom prst="rect">
            <a:avLst/>
          </a:prstGeom>
          <a:noFill/>
        </p:spPr>
        <p:txBody>
          <a:bodyPr wrap="square" rtlCol="0">
            <a:spAutoFit/>
          </a:bodyPr>
          <a:lstStyle/>
          <a:p>
            <a:pPr algn="ctr"/>
            <a:r>
              <a:rPr kumimoji="1" lang="en-US" altLang="ja-JP" sz="1200" dirty="0"/>
              <a:t>Mint + Sign and Sell an NFT</a:t>
            </a:r>
            <a:endParaRPr kumimoji="1" lang="ja-JP" altLang="en-US" sz="1200"/>
          </a:p>
        </p:txBody>
      </p:sp>
      <p:sp>
        <p:nvSpPr>
          <p:cNvPr id="78" name="正方形/長方形 77">
            <a:extLst>
              <a:ext uri="{FF2B5EF4-FFF2-40B4-BE49-F238E27FC236}">
                <a16:creationId xmlns:a16="http://schemas.microsoft.com/office/drawing/2014/main" id="{9C90ED27-BDC3-A74B-9F19-5D1C3AFAE608}"/>
              </a:ext>
            </a:extLst>
          </p:cNvPr>
          <p:cNvSpPr/>
          <p:nvPr/>
        </p:nvSpPr>
        <p:spPr>
          <a:xfrm>
            <a:off x="10093760"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Multiple Creators</a:t>
            </a:r>
          </a:p>
          <a:p>
            <a:pPr algn="ctr"/>
            <a:r>
              <a:rPr kumimoji="1" lang="en-US" altLang="ja-JP" sz="1400" dirty="0">
                <a:solidFill>
                  <a:schemeClr val="tx1"/>
                </a:solidFill>
              </a:rPr>
              <a:t>(Split Royalty)</a:t>
            </a:r>
          </a:p>
        </p:txBody>
      </p:sp>
      <p:grpSp>
        <p:nvGrpSpPr>
          <p:cNvPr id="79" name="グループ化 78">
            <a:extLst>
              <a:ext uri="{FF2B5EF4-FFF2-40B4-BE49-F238E27FC236}">
                <a16:creationId xmlns:a16="http://schemas.microsoft.com/office/drawing/2014/main" id="{10C832C1-F41A-4348-8DE1-219B7338C4B0}"/>
              </a:ext>
            </a:extLst>
          </p:cNvPr>
          <p:cNvGrpSpPr/>
          <p:nvPr/>
        </p:nvGrpSpPr>
        <p:grpSpPr>
          <a:xfrm>
            <a:off x="10806569" y="3692851"/>
            <a:ext cx="348041" cy="450054"/>
            <a:chOff x="490159" y="2239964"/>
            <a:chExt cx="348041" cy="450054"/>
          </a:xfrm>
        </p:grpSpPr>
        <p:sp>
          <p:nvSpPr>
            <p:cNvPr id="80" name="円/楕円 79">
              <a:extLst>
                <a:ext uri="{FF2B5EF4-FFF2-40B4-BE49-F238E27FC236}">
                  <a16:creationId xmlns:a16="http://schemas.microsoft.com/office/drawing/2014/main" id="{00F36F03-A733-4842-8DC3-F0FFAFE697BC}"/>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1" name="三角形 80">
              <a:extLst>
                <a:ext uri="{FF2B5EF4-FFF2-40B4-BE49-F238E27FC236}">
                  <a16:creationId xmlns:a16="http://schemas.microsoft.com/office/drawing/2014/main" id="{44D51A86-99F8-0E4D-99A5-A84687AD0211}"/>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B</a:t>
              </a:r>
              <a:endParaRPr kumimoji="1" lang="ja-JP" altLang="en-US" sz="1200">
                <a:solidFill>
                  <a:schemeClr val="tx1"/>
                </a:solidFill>
              </a:endParaRPr>
            </a:p>
          </p:txBody>
        </p:sp>
      </p:grpSp>
      <p:cxnSp>
        <p:nvCxnSpPr>
          <p:cNvPr id="87" name="直線矢印コネクタ 86">
            <a:extLst>
              <a:ext uri="{FF2B5EF4-FFF2-40B4-BE49-F238E27FC236}">
                <a16:creationId xmlns:a16="http://schemas.microsoft.com/office/drawing/2014/main" id="{283A123D-8856-9447-B6BA-6DE229FCA7DC}"/>
              </a:ext>
            </a:extLst>
          </p:cNvPr>
          <p:cNvCxnSpPr>
            <a:cxnSpLocks/>
          </p:cNvCxnSpPr>
          <p:nvPr/>
        </p:nvCxnSpPr>
        <p:spPr>
          <a:xfrm flipH="1">
            <a:off x="9153284" y="5215034"/>
            <a:ext cx="9385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F3800EE3-86BD-7148-9553-9F59E0618AED}"/>
              </a:ext>
            </a:extLst>
          </p:cNvPr>
          <p:cNvSpPr txBox="1"/>
          <p:nvPr/>
        </p:nvSpPr>
        <p:spPr>
          <a:xfrm>
            <a:off x="8968187" y="4647590"/>
            <a:ext cx="1312952" cy="461665"/>
          </a:xfrm>
          <a:prstGeom prst="rect">
            <a:avLst/>
          </a:prstGeom>
          <a:noFill/>
        </p:spPr>
        <p:txBody>
          <a:bodyPr wrap="square" rtlCol="0">
            <a:spAutoFit/>
          </a:bodyPr>
          <a:lstStyle/>
          <a:p>
            <a:pPr algn="ctr"/>
            <a:r>
              <a:rPr kumimoji="1" lang="en-US" altLang="ja-JP" sz="1200" dirty="0"/>
              <a:t>Mint and</a:t>
            </a:r>
          </a:p>
          <a:p>
            <a:pPr algn="ctr"/>
            <a:r>
              <a:rPr kumimoji="1" lang="en-US" altLang="ja-JP" sz="1200" dirty="0"/>
              <a:t>(Sign * Creators)</a:t>
            </a:r>
            <a:endParaRPr kumimoji="1" lang="ja-JP" altLang="en-US" sz="1200"/>
          </a:p>
        </p:txBody>
      </p:sp>
      <p:sp>
        <p:nvSpPr>
          <p:cNvPr id="90" name="正方形/長方形 89">
            <a:extLst>
              <a:ext uri="{FF2B5EF4-FFF2-40B4-BE49-F238E27FC236}">
                <a16:creationId xmlns:a16="http://schemas.microsoft.com/office/drawing/2014/main" id="{39EF0907-43AE-4A46-98A6-E4B56415EF6B}"/>
              </a:ext>
            </a:extLst>
          </p:cNvPr>
          <p:cNvSpPr/>
          <p:nvPr/>
        </p:nvSpPr>
        <p:spPr>
          <a:xfrm>
            <a:off x="3208624" y="4288421"/>
            <a:ext cx="1207912" cy="17274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CLI</a:t>
            </a:r>
          </a:p>
        </p:txBody>
      </p:sp>
      <p:cxnSp>
        <p:nvCxnSpPr>
          <p:cNvPr id="93" name="直線矢印コネクタ 92">
            <a:extLst>
              <a:ext uri="{FF2B5EF4-FFF2-40B4-BE49-F238E27FC236}">
                <a16:creationId xmlns:a16="http://schemas.microsoft.com/office/drawing/2014/main" id="{4B36B46B-C2C8-A644-B777-FA3762D88269}"/>
              </a:ext>
            </a:extLst>
          </p:cNvPr>
          <p:cNvCxnSpPr>
            <a:cxnSpLocks/>
          </p:cNvCxnSpPr>
          <p:nvPr/>
        </p:nvCxnSpPr>
        <p:spPr>
          <a:xfrm>
            <a:off x="2123303" y="5215034"/>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BDE25708-1D68-9D42-9F2B-1902478B233A}"/>
              </a:ext>
            </a:extLst>
          </p:cNvPr>
          <p:cNvSpPr txBox="1"/>
          <p:nvPr/>
        </p:nvSpPr>
        <p:spPr>
          <a:xfrm>
            <a:off x="2062711" y="4810402"/>
            <a:ext cx="1055867" cy="276999"/>
          </a:xfrm>
          <a:prstGeom prst="rect">
            <a:avLst/>
          </a:prstGeom>
          <a:noFill/>
        </p:spPr>
        <p:txBody>
          <a:bodyPr wrap="square" rtlCol="0">
            <a:spAutoFit/>
          </a:bodyPr>
          <a:lstStyle/>
          <a:p>
            <a:pPr algn="ctr"/>
            <a:r>
              <a:rPr kumimoji="1" lang="en-US" altLang="ja-JP" sz="1200" dirty="0"/>
              <a:t>Mint and Sign</a:t>
            </a:r>
            <a:endParaRPr kumimoji="1" lang="ja-JP" altLang="en-US" sz="1200"/>
          </a:p>
        </p:txBody>
      </p:sp>
      <p:sp>
        <p:nvSpPr>
          <p:cNvPr id="3" name="角丸四角形 2">
            <a:extLst>
              <a:ext uri="{FF2B5EF4-FFF2-40B4-BE49-F238E27FC236}">
                <a16:creationId xmlns:a16="http://schemas.microsoft.com/office/drawing/2014/main" id="{B7F39E03-9843-A94F-95F2-E5DB615548A7}"/>
              </a:ext>
            </a:extLst>
          </p:cNvPr>
          <p:cNvSpPr/>
          <p:nvPr/>
        </p:nvSpPr>
        <p:spPr>
          <a:xfrm>
            <a:off x="3319899"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95" name="角丸四角形 94">
            <a:extLst>
              <a:ext uri="{FF2B5EF4-FFF2-40B4-BE49-F238E27FC236}">
                <a16:creationId xmlns:a16="http://schemas.microsoft.com/office/drawing/2014/main" id="{CFA8B46E-C23D-9F4C-96A6-9E502B106368}"/>
              </a:ext>
            </a:extLst>
          </p:cNvPr>
          <p:cNvSpPr/>
          <p:nvPr/>
        </p:nvSpPr>
        <p:spPr>
          <a:xfrm>
            <a:off x="3319899" y="5127180"/>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96" name="角丸四角形 95">
            <a:extLst>
              <a:ext uri="{FF2B5EF4-FFF2-40B4-BE49-F238E27FC236}">
                <a16:creationId xmlns:a16="http://schemas.microsoft.com/office/drawing/2014/main" id="{2EF44BDB-51C9-8447-82D2-B3E13D501E88}"/>
              </a:ext>
            </a:extLst>
          </p:cNvPr>
          <p:cNvSpPr/>
          <p:nvPr/>
        </p:nvSpPr>
        <p:spPr>
          <a:xfrm>
            <a:off x="3319899"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97" name="角丸四角形 96">
            <a:extLst>
              <a:ext uri="{FF2B5EF4-FFF2-40B4-BE49-F238E27FC236}">
                <a16:creationId xmlns:a16="http://schemas.microsoft.com/office/drawing/2014/main" id="{513B40E5-E31E-1740-BF12-2BA39EFBD662}"/>
              </a:ext>
            </a:extLst>
          </p:cNvPr>
          <p:cNvSpPr/>
          <p:nvPr/>
        </p:nvSpPr>
        <p:spPr>
          <a:xfrm>
            <a:off x="5628833"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 + Sell</a:t>
            </a:r>
            <a:endParaRPr kumimoji="1" lang="ja-JP" altLang="en-US" sz="1400">
              <a:solidFill>
                <a:schemeClr val="tx1"/>
              </a:solidFill>
            </a:endParaRPr>
          </a:p>
        </p:txBody>
      </p:sp>
      <p:sp>
        <p:nvSpPr>
          <p:cNvPr id="100" name="角丸四角形 99">
            <a:extLst>
              <a:ext uri="{FF2B5EF4-FFF2-40B4-BE49-F238E27FC236}">
                <a16:creationId xmlns:a16="http://schemas.microsoft.com/office/drawing/2014/main" id="{D90758ED-C4A9-DD48-BC82-5659E199FF8D}"/>
              </a:ext>
            </a:extLst>
          </p:cNvPr>
          <p:cNvSpPr/>
          <p:nvPr/>
        </p:nvSpPr>
        <p:spPr>
          <a:xfrm>
            <a:off x="7912157" y="4845826"/>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101" name="角丸四角形 100">
            <a:extLst>
              <a:ext uri="{FF2B5EF4-FFF2-40B4-BE49-F238E27FC236}">
                <a16:creationId xmlns:a16="http://schemas.microsoft.com/office/drawing/2014/main" id="{64D57375-EA8A-8C4F-B907-98AF6E087F57}"/>
              </a:ext>
            </a:extLst>
          </p:cNvPr>
          <p:cNvSpPr/>
          <p:nvPr/>
        </p:nvSpPr>
        <p:spPr>
          <a:xfrm>
            <a:off x="7912157" y="5127180"/>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102" name="角丸四角形 101">
            <a:extLst>
              <a:ext uri="{FF2B5EF4-FFF2-40B4-BE49-F238E27FC236}">
                <a16:creationId xmlns:a16="http://schemas.microsoft.com/office/drawing/2014/main" id="{ED979DCF-8CA3-6F49-97E1-9A8D9A46A41A}"/>
              </a:ext>
            </a:extLst>
          </p:cNvPr>
          <p:cNvSpPr/>
          <p:nvPr/>
        </p:nvSpPr>
        <p:spPr>
          <a:xfrm>
            <a:off x="7912157"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103" name="角丸四角形 102">
            <a:extLst>
              <a:ext uri="{FF2B5EF4-FFF2-40B4-BE49-F238E27FC236}">
                <a16:creationId xmlns:a16="http://schemas.microsoft.com/office/drawing/2014/main" id="{E4316FA1-5099-CC42-A794-E2CA2CF93B07}"/>
              </a:ext>
            </a:extLst>
          </p:cNvPr>
          <p:cNvSpPr/>
          <p:nvPr/>
        </p:nvSpPr>
        <p:spPr>
          <a:xfrm>
            <a:off x="5628833" y="1596175"/>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Mint + Sign</a:t>
            </a:r>
            <a:endParaRPr kumimoji="1" lang="ja-JP" altLang="en-US" sz="1400">
              <a:solidFill>
                <a:schemeClr val="tx1"/>
              </a:solidFill>
            </a:endParaRPr>
          </a:p>
        </p:txBody>
      </p:sp>
      <p:sp>
        <p:nvSpPr>
          <p:cNvPr id="104" name="角丸四角形 103">
            <a:extLst>
              <a:ext uri="{FF2B5EF4-FFF2-40B4-BE49-F238E27FC236}">
                <a16:creationId xmlns:a16="http://schemas.microsoft.com/office/drawing/2014/main" id="{C47C24B9-DB48-744F-B195-853E1D1DA436}"/>
              </a:ext>
            </a:extLst>
          </p:cNvPr>
          <p:cNvSpPr/>
          <p:nvPr/>
        </p:nvSpPr>
        <p:spPr>
          <a:xfrm>
            <a:off x="5628833" y="1877529"/>
            <a:ext cx="973778" cy="214210"/>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lumMod val="75000"/>
                  </a:schemeClr>
                </a:solidFill>
              </a:rPr>
              <a:t>Sign</a:t>
            </a:r>
            <a:endParaRPr kumimoji="1" lang="ja-JP" altLang="en-US" sz="1400">
              <a:solidFill>
                <a:schemeClr val="bg1">
                  <a:lumMod val="75000"/>
                </a:schemeClr>
              </a:solidFill>
            </a:endParaRPr>
          </a:p>
        </p:txBody>
      </p:sp>
      <p:sp>
        <p:nvSpPr>
          <p:cNvPr id="105" name="角丸四角形 104">
            <a:extLst>
              <a:ext uri="{FF2B5EF4-FFF2-40B4-BE49-F238E27FC236}">
                <a16:creationId xmlns:a16="http://schemas.microsoft.com/office/drawing/2014/main" id="{F79F5D64-913D-614A-B5E2-32F507A874FC}"/>
              </a:ext>
            </a:extLst>
          </p:cNvPr>
          <p:cNvSpPr/>
          <p:nvPr/>
        </p:nvSpPr>
        <p:spPr>
          <a:xfrm>
            <a:off x="5628833" y="2158883"/>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cxnSp>
        <p:nvCxnSpPr>
          <p:cNvPr id="106" name="直線矢印コネクタ 105">
            <a:extLst>
              <a:ext uri="{FF2B5EF4-FFF2-40B4-BE49-F238E27FC236}">
                <a16:creationId xmlns:a16="http://schemas.microsoft.com/office/drawing/2014/main" id="{ADD8FC3F-4C40-9F49-BF93-C6BBA3B31418}"/>
              </a:ext>
            </a:extLst>
          </p:cNvPr>
          <p:cNvCxnSpPr>
            <a:cxnSpLocks/>
            <a:stCxn id="51" idx="0"/>
            <a:endCxn id="52" idx="2"/>
          </p:cNvCxnSpPr>
          <p:nvPr/>
        </p:nvCxnSpPr>
        <p:spPr>
          <a:xfrm flipH="1" flipV="1">
            <a:off x="6105636" y="3064285"/>
            <a:ext cx="1" cy="90881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角丸四角形 108">
            <a:extLst>
              <a:ext uri="{FF2B5EF4-FFF2-40B4-BE49-F238E27FC236}">
                <a16:creationId xmlns:a16="http://schemas.microsoft.com/office/drawing/2014/main" id="{40A7D5A1-8AD1-CC42-B097-B522182F90DB}"/>
              </a:ext>
            </a:extLst>
          </p:cNvPr>
          <p:cNvSpPr/>
          <p:nvPr/>
        </p:nvSpPr>
        <p:spPr>
          <a:xfrm>
            <a:off x="5628833" y="2440237"/>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Sell</a:t>
            </a:r>
            <a:endParaRPr kumimoji="1" lang="ja-JP" altLang="en-US" sz="1400">
              <a:solidFill>
                <a:schemeClr val="tx1"/>
              </a:solidFill>
            </a:endParaRPr>
          </a:p>
        </p:txBody>
      </p:sp>
      <p:sp>
        <p:nvSpPr>
          <p:cNvPr id="114" name="テキスト ボックス 113">
            <a:extLst>
              <a:ext uri="{FF2B5EF4-FFF2-40B4-BE49-F238E27FC236}">
                <a16:creationId xmlns:a16="http://schemas.microsoft.com/office/drawing/2014/main" id="{EC7423AA-AEB3-614E-942F-5F52495D1DBF}"/>
              </a:ext>
            </a:extLst>
          </p:cNvPr>
          <p:cNvSpPr txBox="1"/>
          <p:nvPr/>
        </p:nvSpPr>
        <p:spPr>
          <a:xfrm>
            <a:off x="6197462" y="3281910"/>
            <a:ext cx="3771245" cy="481493"/>
          </a:xfrm>
          <a:prstGeom prst="rect">
            <a:avLst/>
          </a:prstGeom>
          <a:noFill/>
        </p:spPr>
        <p:txBody>
          <a:bodyPr wrap="square" rtlCol="0">
            <a:noAutofit/>
          </a:bodyPr>
          <a:lstStyle/>
          <a:p>
            <a:r>
              <a:rPr kumimoji="1" lang="en-US" altLang="ja-JP" sz="1200" dirty="0"/>
              <a:t>Sell an NFT by Creator(s) if you want.</a:t>
            </a:r>
          </a:p>
          <a:p>
            <a:r>
              <a:rPr kumimoji="1" lang="en-US" altLang="ja-JP" sz="1200" dirty="0"/>
              <a:t>Notice: It need to sign (verify) by all Creators before sell.</a:t>
            </a:r>
          </a:p>
        </p:txBody>
      </p:sp>
      <p:grpSp>
        <p:nvGrpSpPr>
          <p:cNvPr id="116" name="グループ化 115">
            <a:extLst>
              <a:ext uri="{FF2B5EF4-FFF2-40B4-BE49-F238E27FC236}">
                <a16:creationId xmlns:a16="http://schemas.microsoft.com/office/drawing/2014/main" id="{11C81D04-08E1-E640-B734-F20B9DC0F524}"/>
              </a:ext>
            </a:extLst>
          </p:cNvPr>
          <p:cNvGrpSpPr/>
          <p:nvPr/>
        </p:nvGrpSpPr>
        <p:grpSpPr>
          <a:xfrm>
            <a:off x="10806569" y="2739228"/>
            <a:ext cx="348041" cy="450054"/>
            <a:chOff x="490159" y="2239964"/>
            <a:chExt cx="348041" cy="450054"/>
          </a:xfrm>
        </p:grpSpPr>
        <p:sp>
          <p:nvSpPr>
            <p:cNvPr id="117" name="円/楕円 116">
              <a:extLst>
                <a:ext uri="{FF2B5EF4-FFF2-40B4-BE49-F238E27FC236}">
                  <a16:creationId xmlns:a16="http://schemas.microsoft.com/office/drawing/2014/main" id="{FD85DDE9-1477-4845-BD7E-404FA92A1EC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18" name="三角形 117">
              <a:extLst>
                <a:ext uri="{FF2B5EF4-FFF2-40B4-BE49-F238E27FC236}">
                  <a16:creationId xmlns:a16="http://schemas.microsoft.com/office/drawing/2014/main" id="{A2C13CEE-1A6C-5949-AFA0-C96BC7156E68}"/>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A</a:t>
              </a:r>
              <a:endParaRPr kumimoji="1" lang="ja-JP" altLang="en-US" sz="1200">
                <a:solidFill>
                  <a:schemeClr val="tx1"/>
                </a:solidFill>
              </a:endParaRPr>
            </a:p>
          </p:txBody>
        </p:sp>
      </p:grpSp>
      <p:cxnSp>
        <p:nvCxnSpPr>
          <p:cNvPr id="127" name="直線矢印コネクタ 126">
            <a:extLst>
              <a:ext uri="{FF2B5EF4-FFF2-40B4-BE49-F238E27FC236}">
                <a16:creationId xmlns:a16="http://schemas.microsoft.com/office/drawing/2014/main" id="{60B29DA3-457F-D841-93B4-77739F936359}"/>
              </a:ext>
            </a:extLst>
          </p:cNvPr>
          <p:cNvCxnSpPr>
            <a:cxnSpLocks/>
          </p:cNvCxnSpPr>
          <p:nvPr/>
        </p:nvCxnSpPr>
        <p:spPr>
          <a:xfrm flipH="1">
            <a:off x="9157149"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テキスト ボックス 127">
            <a:extLst>
              <a:ext uri="{FF2B5EF4-FFF2-40B4-BE49-F238E27FC236}">
                <a16:creationId xmlns:a16="http://schemas.microsoft.com/office/drawing/2014/main" id="{49EB2312-A01F-1B40-AC43-613EA862C4BF}"/>
              </a:ext>
            </a:extLst>
          </p:cNvPr>
          <p:cNvSpPr txBox="1"/>
          <p:nvPr/>
        </p:nvSpPr>
        <p:spPr>
          <a:xfrm>
            <a:off x="7345540" y="1556804"/>
            <a:ext cx="2742428" cy="461665"/>
          </a:xfrm>
          <a:prstGeom prst="rect">
            <a:avLst/>
          </a:prstGeom>
          <a:noFill/>
        </p:spPr>
        <p:txBody>
          <a:bodyPr wrap="square" rtlCol="0">
            <a:spAutoFit/>
          </a:bodyPr>
          <a:lstStyle/>
          <a:p>
            <a:r>
              <a:rPr kumimoji="1" lang="en-US" altLang="ja-JP" sz="1200" dirty="0"/>
              <a:t>One Creator: Mint + Sign an NFT.</a:t>
            </a:r>
          </a:p>
          <a:p>
            <a:r>
              <a:rPr kumimoji="1" lang="en-US" altLang="ja-JP" sz="1200" dirty="0"/>
              <a:t>Another Creator: Need to sign with CLI.</a:t>
            </a:r>
            <a:endParaRPr kumimoji="1" lang="ja-JP" altLang="en-US" sz="1200"/>
          </a:p>
        </p:txBody>
      </p:sp>
      <p:sp>
        <p:nvSpPr>
          <p:cNvPr id="129" name="テキスト ボックス 128">
            <a:extLst>
              <a:ext uri="{FF2B5EF4-FFF2-40B4-BE49-F238E27FC236}">
                <a16:creationId xmlns:a16="http://schemas.microsoft.com/office/drawing/2014/main" id="{A239F956-328F-2C4C-8D01-5DCC0D7828EC}"/>
              </a:ext>
            </a:extLst>
          </p:cNvPr>
          <p:cNvSpPr txBox="1"/>
          <p:nvPr/>
        </p:nvSpPr>
        <p:spPr>
          <a:xfrm>
            <a:off x="3208624" y="2459996"/>
            <a:ext cx="2186075" cy="461665"/>
          </a:xfrm>
          <a:prstGeom prst="rect">
            <a:avLst/>
          </a:prstGeom>
          <a:noFill/>
        </p:spPr>
        <p:txBody>
          <a:bodyPr wrap="square" rtlCol="0">
            <a:spAutoFit/>
          </a:bodyPr>
          <a:lstStyle/>
          <a:p>
            <a:r>
              <a:rPr kumimoji="1" lang="en-US" altLang="ja-JP" sz="1200" dirty="0"/>
              <a:t>Note: An NFT starting sell if All Creators signed (verify). </a:t>
            </a:r>
            <a:endParaRPr kumimoji="1" lang="ja-JP" altLang="en-US" sz="1200"/>
          </a:p>
        </p:txBody>
      </p:sp>
      <p:sp>
        <p:nvSpPr>
          <p:cNvPr id="131" name="テキスト ボックス 130">
            <a:extLst>
              <a:ext uri="{FF2B5EF4-FFF2-40B4-BE49-F238E27FC236}">
                <a16:creationId xmlns:a16="http://schemas.microsoft.com/office/drawing/2014/main" id="{D48AAC20-DFB6-8E4D-A3A8-5FE68143B836}"/>
              </a:ext>
            </a:extLst>
          </p:cNvPr>
          <p:cNvSpPr txBox="1"/>
          <p:nvPr/>
        </p:nvSpPr>
        <p:spPr>
          <a:xfrm>
            <a:off x="409188" y="5037487"/>
            <a:ext cx="1702532" cy="1106219"/>
          </a:xfrm>
          <a:prstGeom prst="rect">
            <a:avLst/>
          </a:prstGeom>
          <a:noFill/>
        </p:spPr>
        <p:txBody>
          <a:bodyPr wrap="square" rtlCol="0">
            <a:noAutofit/>
          </a:bodyPr>
          <a:lstStyle/>
          <a:p>
            <a:r>
              <a:rPr kumimoji="1" lang="en-US" altLang="ja-JP" sz="1200" dirty="0"/>
              <a:t>Note: It's completed with only Metaplex if one creator selling.</a:t>
            </a:r>
            <a:endParaRPr kumimoji="1" lang="ja-JP" altLang="en-US" sz="1200"/>
          </a:p>
        </p:txBody>
      </p:sp>
      <p:sp>
        <p:nvSpPr>
          <p:cNvPr id="132" name="テキスト ボックス 131">
            <a:extLst>
              <a:ext uri="{FF2B5EF4-FFF2-40B4-BE49-F238E27FC236}">
                <a16:creationId xmlns:a16="http://schemas.microsoft.com/office/drawing/2014/main" id="{85D337E4-4D56-2B45-A107-BA9557A4F4E6}"/>
              </a:ext>
            </a:extLst>
          </p:cNvPr>
          <p:cNvSpPr txBox="1"/>
          <p:nvPr/>
        </p:nvSpPr>
        <p:spPr>
          <a:xfrm>
            <a:off x="10095698" y="5037487"/>
            <a:ext cx="1681323" cy="1106220"/>
          </a:xfrm>
          <a:prstGeom prst="rect">
            <a:avLst/>
          </a:prstGeom>
          <a:noFill/>
        </p:spPr>
        <p:txBody>
          <a:bodyPr wrap="square" rtlCol="0">
            <a:noAutofit/>
          </a:bodyPr>
          <a:lstStyle/>
          <a:p>
            <a:r>
              <a:rPr kumimoji="1" lang="en-US" altLang="ja-JP" sz="1200" dirty="0"/>
              <a:t>Note: One creator can sign(verify) at Metaplex but another creator need to sign with CLI.</a:t>
            </a:r>
            <a:endParaRPr kumimoji="1" lang="ja-JP" altLang="en-US" sz="1200"/>
          </a:p>
        </p:txBody>
      </p:sp>
      <p:cxnSp>
        <p:nvCxnSpPr>
          <p:cNvPr id="48" name="直線矢印コネクタ 47">
            <a:extLst>
              <a:ext uri="{FF2B5EF4-FFF2-40B4-BE49-F238E27FC236}">
                <a16:creationId xmlns:a16="http://schemas.microsoft.com/office/drawing/2014/main" id="{7985BF3A-D2ED-2849-B508-88C9AB334374}"/>
              </a:ext>
            </a:extLst>
          </p:cNvPr>
          <p:cNvCxnSpPr>
            <a:cxnSpLocks/>
            <a:stCxn id="90" idx="3"/>
            <a:endCxn id="57" idx="1"/>
          </p:cNvCxnSpPr>
          <p:nvPr/>
        </p:nvCxnSpPr>
        <p:spPr>
          <a:xfrm>
            <a:off x="4416536" y="5152143"/>
            <a:ext cx="1085321" cy="622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円/楕円 52">
            <a:extLst>
              <a:ext uri="{FF2B5EF4-FFF2-40B4-BE49-F238E27FC236}">
                <a16:creationId xmlns:a16="http://schemas.microsoft.com/office/drawing/2014/main" id="{BE495047-44C4-3C4C-A580-52E98A297A70}"/>
              </a:ext>
            </a:extLst>
          </p:cNvPr>
          <p:cNvSpPr/>
          <p:nvPr/>
        </p:nvSpPr>
        <p:spPr>
          <a:xfrm>
            <a:off x="4728362" y="4491241"/>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sp>
        <p:nvSpPr>
          <p:cNvPr id="56" name="角丸四角形 55">
            <a:extLst>
              <a:ext uri="{FF2B5EF4-FFF2-40B4-BE49-F238E27FC236}">
                <a16:creationId xmlns:a16="http://schemas.microsoft.com/office/drawing/2014/main" id="{A5A62A26-1840-574A-B038-A64DB3517E60}"/>
              </a:ext>
            </a:extLst>
          </p:cNvPr>
          <p:cNvSpPr/>
          <p:nvPr/>
        </p:nvSpPr>
        <p:spPr>
          <a:xfrm>
            <a:off x="442484" y="6343762"/>
            <a:ext cx="395716" cy="20447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11" name="テキスト ボックス 10">
            <a:extLst>
              <a:ext uri="{FF2B5EF4-FFF2-40B4-BE49-F238E27FC236}">
                <a16:creationId xmlns:a16="http://schemas.microsoft.com/office/drawing/2014/main" id="{A1F50606-7477-1C4A-90FC-5B86E4A6FBDE}"/>
              </a:ext>
            </a:extLst>
          </p:cNvPr>
          <p:cNvSpPr txBox="1"/>
          <p:nvPr/>
        </p:nvSpPr>
        <p:spPr>
          <a:xfrm>
            <a:off x="861356" y="6298164"/>
            <a:ext cx="2019004" cy="296451"/>
          </a:xfrm>
          <a:prstGeom prst="rect">
            <a:avLst/>
          </a:prstGeom>
          <a:noFill/>
        </p:spPr>
        <p:txBody>
          <a:bodyPr wrap="square" rtlCol="0" anchor="ctr">
            <a:noAutofit/>
          </a:bodyPr>
          <a:lstStyle/>
          <a:p>
            <a:r>
              <a:rPr kumimoji="1" lang="en-US" altLang="ja-JP" sz="1050" dirty="0"/>
              <a:t>probably the most common use</a:t>
            </a:r>
            <a:endParaRPr kumimoji="1" lang="ja-JP" altLang="en-US" sz="1050" dirty="0"/>
          </a:p>
        </p:txBody>
      </p:sp>
    </p:spTree>
    <p:extLst>
      <p:ext uri="{BB962C8B-B14F-4D97-AF65-F5344CB8AC3E}">
        <p14:creationId xmlns:p14="http://schemas.microsoft.com/office/powerpoint/2010/main" val="2407224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DB7C3A8F-EECF-1C4B-8123-405939CB9E78}"/>
              </a:ext>
            </a:extLst>
          </p:cNvPr>
          <p:cNvSpPr/>
          <p:nvPr/>
        </p:nvSpPr>
        <p:spPr>
          <a:xfrm>
            <a:off x="4637664" y="3843410"/>
            <a:ext cx="6072370"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Arweave(Blockchain)</a:t>
            </a:r>
          </a:p>
        </p:txBody>
      </p:sp>
      <p:sp>
        <p:nvSpPr>
          <p:cNvPr id="9" name="正方形/長方形 8">
            <a:extLst>
              <a:ext uri="{FF2B5EF4-FFF2-40B4-BE49-F238E27FC236}">
                <a16:creationId xmlns:a16="http://schemas.microsoft.com/office/drawing/2014/main" id="{1303EC17-D1BA-CC44-80AC-3A1EC1440DC2}"/>
              </a:ext>
            </a:extLst>
          </p:cNvPr>
          <p:cNvSpPr/>
          <p:nvPr/>
        </p:nvSpPr>
        <p:spPr>
          <a:xfrm>
            <a:off x="979046" y="983021"/>
            <a:ext cx="9730988"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2" name="タイトル 1">
            <a:extLst>
              <a:ext uri="{FF2B5EF4-FFF2-40B4-BE49-F238E27FC236}">
                <a16:creationId xmlns:a16="http://schemas.microsoft.com/office/drawing/2014/main" id="{62CBF362-1B66-0148-BA3E-A97FA639BB06}"/>
              </a:ext>
            </a:extLst>
          </p:cNvPr>
          <p:cNvSpPr>
            <a:spLocks noGrp="1"/>
          </p:cNvSpPr>
          <p:nvPr>
            <p:ph type="title"/>
          </p:nvPr>
        </p:nvSpPr>
        <p:spPr/>
        <p:txBody>
          <a:bodyPr/>
          <a:lstStyle/>
          <a:p>
            <a:r>
              <a:rPr lang="en-US" altLang="ja-JP" dirty="0"/>
              <a:t>NFT Metadata Relationships - Outline</a:t>
            </a:r>
            <a:endParaRPr kumimoji="1" lang="ja-JP" altLang="en-US"/>
          </a:p>
        </p:txBody>
      </p:sp>
      <p:sp>
        <p:nvSpPr>
          <p:cNvPr id="4" name="フッター プレースホルダー 3">
            <a:extLst>
              <a:ext uri="{FF2B5EF4-FFF2-40B4-BE49-F238E27FC236}">
                <a16:creationId xmlns:a16="http://schemas.microsoft.com/office/drawing/2014/main" id="{D6469140-081D-8046-8FB8-4E8545448B4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F3C9C89-1E44-5148-9D11-41043FD02A51}"/>
              </a:ext>
            </a:extLst>
          </p:cNvPr>
          <p:cNvSpPr>
            <a:spLocks noGrp="1"/>
          </p:cNvSpPr>
          <p:nvPr>
            <p:ph type="sldNum" sz="quarter" idx="12"/>
          </p:nvPr>
        </p:nvSpPr>
        <p:spPr/>
        <p:txBody>
          <a:bodyPr/>
          <a:lstStyle/>
          <a:p>
            <a:fld id="{51BE5F08-58E8-9243-A834-2B76637F595D}" type="slidenum">
              <a:rPr kumimoji="1" lang="ja-JP" altLang="en-US" smtClean="0"/>
              <a:t>24</a:t>
            </a:fld>
            <a:endParaRPr kumimoji="1" lang="ja-JP" altLang="en-US"/>
          </a:p>
        </p:txBody>
      </p:sp>
      <p:sp>
        <p:nvSpPr>
          <p:cNvPr id="6" name="正方形/長方形 5">
            <a:extLst>
              <a:ext uri="{FF2B5EF4-FFF2-40B4-BE49-F238E27FC236}">
                <a16:creationId xmlns:a16="http://schemas.microsoft.com/office/drawing/2014/main" id="{887452A3-C4CC-6640-8525-06A43F04908B}"/>
              </a:ext>
            </a:extLst>
          </p:cNvPr>
          <p:cNvSpPr/>
          <p:nvPr/>
        </p:nvSpPr>
        <p:spPr>
          <a:xfrm>
            <a:off x="4923416" y="1375974"/>
            <a:ext cx="2217457" cy="1407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Storefront(UI)</a:t>
            </a:r>
          </a:p>
          <a:p>
            <a:endParaRPr kumimoji="1" lang="en-US" altLang="ja-JP" sz="1050" dirty="0">
              <a:solidFill>
                <a:schemeClr val="tx1"/>
              </a:solidFill>
            </a:endParaRPr>
          </a:p>
          <a:p>
            <a:endParaRPr kumimoji="1" lang="en-US" altLang="ja-JP" sz="1050" dirty="0">
              <a:solidFill>
                <a:schemeClr val="tx1"/>
              </a:solidFill>
            </a:endParaRPr>
          </a:p>
        </p:txBody>
      </p:sp>
      <p:sp>
        <p:nvSpPr>
          <p:cNvPr id="11" name="正方形/長方形 10">
            <a:extLst>
              <a:ext uri="{FF2B5EF4-FFF2-40B4-BE49-F238E27FC236}">
                <a16:creationId xmlns:a16="http://schemas.microsoft.com/office/drawing/2014/main" id="{A3F9A4F4-641E-CF45-AB31-A1C3A0165BE6}"/>
              </a:ext>
            </a:extLst>
          </p:cNvPr>
          <p:cNvSpPr/>
          <p:nvPr/>
        </p:nvSpPr>
        <p:spPr>
          <a:xfrm>
            <a:off x="979046" y="3843410"/>
            <a:ext cx="2835642"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Solana(Blockchain)</a:t>
            </a:r>
          </a:p>
        </p:txBody>
      </p:sp>
      <p:sp>
        <p:nvSpPr>
          <p:cNvPr id="12" name="メモ 11">
            <a:extLst>
              <a:ext uri="{FF2B5EF4-FFF2-40B4-BE49-F238E27FC236}">
                <a16:creationId xmlns:a16="http://schemas.microsoft.com/office/drawing/2014/main" id="{E9B77C8D-B251-604F-B52A-EC0229566C7B}"/>
              </a:ext>
            </a:extLst>
          </p:cNvPr>
          <p:cNvSpPr/>
          <p:nvPr/>
        </p:nvSpPr>
        <p:spPr>
          <a:xfrm>
            <a:off x="4923415" y="4257661"/>
            <a:ext cx="2221200" cy="140760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Metadata Details</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NFT Info(name, description, image </a:t>
            </a:r>
            <a:r>
              <a:rPr kumimoji="1" lang="en-US" altLang="ja-JP" sz="1050" dirty="0" err="1">
                <a:solidFill>
                  <a:schemeClr val="tx1"/>
                </a:solidFill>
              </a:rPr>
              <a:t>uri</a:t>
            </a:r>
            <a:r>
              <a:rPr kumimoji="1" lang="en-US" altLang="ja-JP" sz="1050" dirty="0">
                <a:solidFill>
                  <a:schemeClr val="tx1"/>
                </a:solidFill>
              </a:rPr>
              <a:t>, collection)</a:t>
            </a:r>
          </a:p>
          <a:p>
            <a:pPr marL="171450" indent="-171450">
              <a:buFont typeface="Arial" panose="020B0604020202020204" pitchFamily="34" charset="0"/>
              <a:buChar char="•"/>
            </a:pPr>
            <a:r>
              <a:rPr kumimoji="1" lang="en-US" altLang="ja-JP" sz="1050" dirty="0">
                <a:solidFill>
                  <a:schemeClr val="tx1"/>
                </a:solidFill>
              </a:rPr>
              <a:t>Properties(Creators Royalty, files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endParaRPr kumimoji="1" lang="en-US" altLang="ja-JP" sz="1050" dirty="0">
              <a:solidFill>
                <a:schemeClr val="tx1"/>
              </a:solidFill>
            </a:endParaRPr>
          </a:p>
        </p:txBody>
      </p:sp>
      <p:sp>
        <p:nvSpPr>
          <p:cNvPr id="13" name="メモ 12">
            <a:extLst>
              <a:ext uri="{FF2B5EF4-FFF2-40B4-BE49-F238E27FC236}">
                <a16:creationId xmlns:a16="http://schemas.microsoft.com/office/drawing/2014/main" id="{67BAFFAA-4F92-134D-BE1C-27DEE826531C}"/>
              </a:ext>
            </a:extLst>
          </p:cNvPr>
          <p:cNvSpPr/>
          <p:nvPr/>
        </p:nvSpPr>
        <p:spPr>
          <a:xfrm>
            <a:off x="8249601"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File</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image(Base64?)</a:t>
            </a:r>
          </a:p>
        </p:txBody>
      </p:sp>
      <p:sp>
        <p:nvSpPr>
          <p:cNvPr id="14" name="メモ 13">
            <a:extLst>
              <a:ext uri="{FF2B5EF4-FFF2-40B4-BE49-F238E27FC236}">
                <a16:creationId xmlns:a16="http://schemas.microsoft.com/office/drawing/2014/main" id="{DEB0C462-46D4-DA47-8734-A56AE7E71A60}"/>
              </a:ext>
            </a:extLst>
          </p:cNvPr>
          <p:cNvSpPr/>
          <p:nvPr/>
        </p:nvSpPr>
        <p:spPr>
          <a:xfrm>
            <a:off x="1311478"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Metaplex Metadata</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Account Info(</a:t>
            </a:r>
            <a:r>
              <a:rPr kumimoji="1" lang="en-US" altLang="ja-JP" sz="1050" dirty="0" err="1">
                <a:solidFill>
                  <a:schemeClr val="tx1"/>
                </a:solidFill>
              </a:rPr>
              <a:t>updateAuhority</a:t>
            </a:r>
            <a:r>
              <a:rPr kumimoji="1" lang="en-US" altLang="ja-JP" sz="1050" dirty="0">
                <a:solidFill>
                  <a:schemeClr val="tx1"/>
                </a:solidFill>
              </a:rPr>
              <a:t>, mint address, </a:t>
            </a:r>
            <a:r>
              <a:rPr kumimoji="1" lang="en-US" altLang="ja-JP" sz="1050" dirty="0" err="1">
                <a:solidFill>
                  <a:schemeClr val="tx1"/>
                </a:solidFill>
              </a:rPr>
              <a:t>isMutable</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NFT Info(name,</a:t>
            </a:r>
            <a:r>
              <a:rPr kumimoji="1" lang="ja-JP" altLang="en-US" sz="1050">
                <a:solidFill>
                  <a:schemeClr val="tx1"/>
                </a:solidFill>
              </a:rPr>
              <a:t> </a:t>
            </a:r>
            <a:r>
              <a:rPr kumimoji="1" lang="en-US" altLang="ja-JP" sz="1050" dirty="0">
                <a:solidFill>
                  <a:schemeClr val="tx1"/>
                </a:solidFill>
              </a:rPr>
              <a:t>Metadata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Creators Info</a:t>
            </a:r>
          </a:p>
        </p:txBody>
      </p:sp>
      <p:cxnSp>
        <p:nvCxnSpPr>
          <p:cNvPr id="19" name="直線矢印コネクタ 18">
            <a:extLst>
              <a:ext uri="{FF2B5EF4-FFF2-40B4-BE49-F238E27FC236}">
                <a16:creationId xmlns:a16="http://schemas.microsoft.com/office/drawing/2014/main" id="{0433D308-39D4-1D4C-A376-FA9D5545556C}"/>
              </a:ext>
            </a:extLst>
          </p:cNvPr>
          <p:cNvCxnSpPr>
            <a:cxnSpLocks/>
            <a:stCxn id="14" idx="3"/>
            <a:endCxn id="12" idx="1"/>
          </p:cNvCxnSpPr>
          <p:nvPr/>
        </p:nvCxnSpPr>
        <p:spPr>
          <a:xfrm flipV="1">
            <a:off x="3528935" y="4961461"/>
            <a:ext cx="1394480"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2841519-1452-454C-87C7-EFE50BE2AA80}"/>
              </a:ext>
            </a:extLst>
          </p:cNvPr>
          <p:cNvCxnSpPr>
            <a:cxnSpLocks/>
            <a:stCxn id="12" idx="3"/>
            <a:endCxn id="13" idx="1"/>
          </p:cNvCxnSpPr>
          <p:nvPr/>
        </p:nvCxnSpPr>
        <p:spPr>
          <a:xfrm>
            <a:off x="7144615" y="4961461"/>
            <a:ext cx="1104986"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B242B9EC-A611-8344-8D6F-5A0B48DF97B6}"/>
              </a:ext>
            </a:extLst>
          </p:cNvPr>
          <p:cNvSpPr txBox="1"/>
          <p:nvPr/>
        </p:nvSpPr>
        <p:spPr>
          <a:xfrm>
            <a:off x="3814687"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27" name="テキスト ボックス 26">
            <a:extLst>
              <a:ext uri="{FF2B5EF4-FFF2-40B4-BE49-F238E27FC236}">
                <a16:creationId xmlns:a16="http://schemas.microsoft.com/office/drawing/2014/main" id="{2E724770-41EE-3740-8AD9-33277341D9DC}"/>
              </a:ext>
            </a:extLst>
          </p:cNvPr>
          <p:cNvSpPr txBox="1"/>
          <p:nvPr/>
        </p:nvSpPr>
        <p:spPr>
          <a:xfrm>
            <a:off x="7323734"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33" name="カギ線コネクタ 32">
            <a:extLst>
              <a:ext uri="{FF2B5EF4-FFF2-40B4-BE49-F238E27FC236}">
                <a16:creationId xmlns:a16="http://schemas.microsoft.com/office/drawing/2014/main" id="{4A5A2E58-016B-0543-9255-E99FD5CFF4A7}"/>
              </a:ext>
            </a:extLst>
          </p:cNvPr>
          <p:cNvCxnSpPr>
            <a:stCxn id="6" idx="2"/>
            <a:endCxn id="14" idx="0"/>
          </p:cNvCxnSpPr>
          <p:nvPr/>
        </p:nvCxnSpPr>
        <p:spPr>
          <a:xfrm rot="5400000">
            <a:off x="3489133" y="1714648"/>
            <a:ext cx="1474086" cy="3611938"/>
          </a:xfrm>
          <a:prstGeom prst="bentConnector3">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カギ線コネクタ 33">
            <a:extLst>
              <a:ext uri="{FF2B5EF4-FFF2-40B4-BE49-F238E27FC236}">
                <a16:creationId xmlns:a16="http://schemas.microsoft.com/office/drawing/2014/main" id="{1AC671AE-76E6-9042-98C6-315F6B722BD9}"/>
              </a:ext>
            </a:extLst>
          </p:cNvPr>
          <p:cNvCxnSpPr>
            <a:cxnSpLocks/>
            <a:stCxn id="6" idx="2"/>
            <a:endCxn id="13" idx="0"/>
          </p:cNvCxnSpPr>
          <p:nvPr/>
        </p:nvCxnSpPr>
        <p:spPr>
          <a:xfrm rot="16200000" flipH="1">
            <a:off x="6958194" y="1857524"/>
            <a:ext cx="1474086" cy="3326185"/>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66784564-C001-AB48-877C-E1F76982A7CF}"/>
              </a:ext>
            </a:extLst>
          </p:cNvPr>
          <p:cNvCxnSpPr>
            <a:cxnSpLocks/>
            <a:stCxn id="6" idx="2"/>
            <a:endCxn id="12" idx="0"/>
          </p:cNvCxnSpPr>
          <p:nvPr/>
        </p:nvCxnSpPr>
        <p:spPr>
          <a:xfrm>
            <a:off x="6032145" y="2783574"/>
            <a:ext cx="1870" cy="147408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0C8054CC-3A73-204A-9FE1-52356C2FFA50}"/>
              </a:ext>
            </a:extLst>
          </p:cNvPr>
          <p:cNvSpPr txBox="1"/>
          <p:nvPr/>
        </p:nvSpPr>
        <p:spPr>
          <a:xfrm>
            <a:off x="243115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8" name="テキスト ボックス 47">
            <a:extLst>
              <a:ext uri="{FF2B5EF4-FFF2-40B4-BE49-F238E27FC236}">
                <a16:creationId xmlns:a16="http://schemas.microsoft.com/office/drawing/2014/main" id="{B7C4AF94-C01B-814E-80C3-A17752B0EC50}"/>
              </a:ext>
            </a:extLst>
          </p:cNvPr>
          <p:cNvSpPr txBox="1"/>
          <p:nvPr/>
        </p:nvSpPr>
        <p:spPr>
          <a:xfrm>
            <a:off x="606589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9" name="テキスト ボックス 48">
            <a:extLst>
              <a:ext uri="{FF2B5EF4-FFF2-40B4-BE49-F238E27FC236}">
                <a16:creationId xmlns:a16="http://schemas.microsoft.com/office/drawing/2014/main" id="{848D611B-2073-8C4F-8856-17F19C45208C}"/>
              </a:ext>
            </a:extLst>
          </p:cNvPr>
          <p:cNvSpPr txBox="1"/>
          <p:nvPr/>
        </p:nvSpPr>
        <p:spPr>
          <a:xfrm>
            <a:off x="9392026" y="3496787"/>
            <a:ext cx="1961774" cy="324716"/>
          </a:xfrm>
          <a:prstGeom prst="rect">
            <a:avLst/>
          </a:prstGeom>
          <a:noFill/>
        </p:spPr>
        <p:txBody>
          <a:bodyPr wrap="square" rtlCol="0">
            <a:noAutofit/>
          </a:bodyPr>
          <a:lstStyle/>
          <a:p>
            <a:r>
              <a:rPr kumimoji="1" lang="en-US" altLang="ja-JP" sz="1200" dirty="0"/>
              <a:t>Send Transaction?(Upload)</a:t>
            </a:r>
            <a:endParaRPr kumimoji="1" lang="ja-JP" altLang="en-US" sz="1200" dirty="0"/>
          </a:p>
        </p:txBody>
      </p:sp>
      <p:pic>
        <p:nvPicPr>
          <p:cNvPr id="50" name="Picture 4" descr="画像">
            <a:extLst>
              <a:ext uri="{FF2B5EF4-FFF2-40B4-BE49-F238E27FC236}">
                <a16:creationId xmlns:a16="http://schemas.microsoft.com/office/drawing/2014/main" id="{B1610498-76E5-4144-A5D6-0865770F2D22}"/>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93918" y="1776991"/>
            <a:ext cx="875377" cy="875377"/>
          </a:xfrm>
          <a:prstGeom prst="rect">
            <a:avLst/>
          </a:prstGeom>
          <a:noFill/>
          <a:extLst>
            <a:ext uri="{909E8E84-426E-40DD-AFC4-6F175D3DCCD1}">
              <a14:hiddenFill xmlns:a14="http://schemas.microsoft.com/office/drawing/2010/main">
                <a:solidFill>
                  <a:srgbClr val="FFFFFF"/>
                </a:solidFill>
              </a14:hiddenFill>
            </a:ext>
          </a:extLst>
        </p:spPr>
      </p:pic>
      <p:pic>
        <p:nvPicPr>
          <p:cNvPr id="51" name="図 50">
            <a:extLst>
              <a:ext uri="{FF2B5EF4-FFF2-40B4-BE49-F238E27FC236}">
                <a16:creationId xmlns:a16="http://schemas.microsoft.com/office/drawing/2014/main" id="{92682B91-4DCB-724D-ADC8-D0AF27ECF6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8180" y="4302427"/>
            <a:ext cx="360339" cy="378356"/>
          </a:xfrm>
          <a:prstGeom prst="rect">
            <a:avLst/>
          </a:prstGeom>
        </p:spPr>
      </p:pic>
      <p:pic>
        <p:nvPicPr>
          <p:cNvPr id="52" name="図 51">
            <a:extLst>
              <a:ext uri="{FF2B5EF4-FFF2-40B4-BE49-F238E27FC236}">
                <a16:creationId xmlns:a16="http://schemas.microsoft.com/office/drawing/2014/main" id="{9A6BEF42-924E-804F-BC4A-13A7BEDF544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74310" y="4302427"/>
            <a:ext cx="360339" cy="378356"/>
          </a:xfrm>
          <a:prstGeom prst="rect">
            <a:avLst/>
          </a:prstGeom>
        </p:spPr>
      </p:pic>
      <p:pic>
        <p:nvPicPr>
          <p:cNvPr id="53" name="図 52">
            <a:extLst>
              <a:ext uri="{FF2B5EF4-FFF2-40B4-BE49-F238E27FC236}">
                <a16:creationId xmlns:a16="http://schemas.microsoft.com/office/drawing/2014/main" id="{324A638F-B2AD-644B-AE16-3D98DC90CF2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141982" y="4348147"/>
            <a:ext cx="307060" cy="270212"/>
          </a:xfrm>
          <a:prstGeom prst="rect">
            <a:avLst/>
          </a:prstGeom>
        </p:spPr>
      </p:pic>
      <p:sp>
        <p:nvSpPr>
          <p:cNvPr id="57" name="正方形/長方形 56">
            <a:extLst>
              <a:ext uri="{FF2B5EF4-FFF2-40B4-BE49-F238E27FC236}">
                <a16:creationId xmlns:a16="http://schemas.microsoft.com/office/drawing/2014/main" id="{07279073-BEBD-0743-8E37-EA01C0F65248}"/>
              </a:ext>
            </a:extLst>
          </p:cNvPr>
          <p:cNvSpPr/>
          <p:nvPr/>
        </p:nvSpPr>
        <p:spPr>
          <a:xfrm>
            <a:off x="979046" y="6051802"/>
            <a:ext cx="250439" cy="201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58" name="テキスト ボックス 57">
            <a:extLst>
              <a:ext uri="{FF2B5EF4-FFF2-40B4-BE49-F238E27FC236}">
                <a16:creationId xmlns:a16="http://schemas.microsoft.com/office/drawing/2014/main" id="{2C275F0A-7767-6740-BC46-B4C1AA26167E}"/>
              </a:ext>
            </a:extLst>
          </p:cNvPr>
          <p:cNvSpPr txBox="1"/>
          <p:nvPr/>
        </p:nvSpPr>
        <p:spPr>
          <a:xfrm>
            <a:off x="1229485" y="6051802"/>
            <a:ext cx="674123" cy="201042"/>
          </a:xfrm>
          <a:prstGeom prst="rect">
            <a:avLst/>
          </a:prstGeom>
          <a:noFill/>
        </p:spPr>
        <p:txBody>
          <a:bodyPr wrap="square" rtlCol="0" anchor="ctr">
            <a:noAutofit/>
          </a:bodyPr>
          <a:lstStyle/>
          <a:p>
            <a:r>
              <a:rPr kumimoji="1" lang="en-US" altLang="ja-JP" sz="1050" dirty="0"/>
              <a:t>System</a:t>
            </a:r>
            <a:endParaRPr kumimoji="1" lang="ja-JP" altLang="en-US" sz="1050" dirty="0"/>
          </a:p>
        </p:txBody>
      </p:sp>
      <p:sp>
        <p:nvSpPr>
          <p:cNvPr id="59" name="メモ 58">
            <a:extLst>
              <a:ext uri="{FF2B5EF4-FFF2-40B4-BE49-F238E27FC236}">
                <a16:creationId xmlns:a16="http://schemas.microsoft.com/office/drawing/2014/main" id="{59437A82-08C7-0B43-8D30-BE6611043F6C}"/>
              </a:ext>
            </a:extLst>
          </p:cNvPr>
          <p:cNvSpPr/>
          <p:nvPr/>
        </p:nvSpPr>
        <p:spPr>
          <a:xfrm>
            <a:off x="1903608" y="6051802"/>
            <a:ext cx="250439" cy="201042"/>
          </a:xfrm>
          <a:prstGeom prst="foldedCorner">
            <a:avLst>
              <a:gd name="adj" fmla="val 417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60" name="テキスト ボックス 59">
            <a:extLst>
              <a:ext uri="{FF2B5EF4-FFF2-40B4-BE49-F238E27FC236}">
                <a16:creationId xmlns:a16="http://schemas.microsoft.com/office/drawing/2014/main" id="{DA83E329-B005-3C41-89E8-3170FD6A99EA}"/>
              </a:ext>
            </a:extLst>
          </p:cNvPr>
          <p:cNvSpPr txBox="1"/>
          <p:nvPr/>
        </p:nvSpPr>
        <p:spPr>
          <a:xfrm>
            <a:off x="2154047" y="6051802"/>
            <a:ext cx="674123" cy="201042"/>
          </a:xfrm>
          <a:prstGeom prst="rect">
            <a:avLst/>
          </a:prstGeom>
          <a:noFill/>
        </p:spPr>
        <p:txBody>
          <a:bodyPr wrap="square" rtlCol="0" anchor="ctr">
            <a:noAutofit/>
          </a:bodyPr>
          <a:lstStyle/>
          <a:p>
            <a:r>
              <a:rPr kumimoji="1" lang="en-US" altLang="ja-JP" sz="1050" dirty="0"/>
              <a:t>Data</a:t>
            </a:r>
            <a:endParaRPr kumimoji="1" lang="ja-JP" altLang="en-US" sz="1050" dirty="0"/>
          </a:p>
        </p:txBody>
      </p:sp>
      <p:sp>
        <p:nvSpPr>
          <p:cNvPr id="64" name="テキスト ボックス 63">
            <a:extLst>
              <a:ext uri="{FF2B5EF4-FFF2-40B4-BE49-F238E27FC236}">
                <a16:creationId xmlns:a16="http://schemas.microsoft.com/office/drawing/2014/main" id="{BD132236-06C8-EB46-95C0-AD8FAB15DD48}"/>
              </a:ext>
            </a:extLst>
          </p:cNvPr>
          <p:cNvSpPr txBox="1"/>
          <p:nvPr/>
        </p:nvSpPr>
        <p:spPr>
          <a:xfrm>
            <a:off x="5965047" y="2804541"/>
            <a:ext cx="1485900" cy="324716"/>
          </a:xfrm>
          <a:prstGeom prst="rect">
            <a:avLst/>
          </a:prstGeom>
          <a:noFill/>
        </p:spPr>
        <p:txBody>
          <a:bodyPr wrap="square" rtlCol="0">
            <a:noAutofit/>
          </a:bodyPr>
          <a:lstStyle/>
          <a:p>
            <a:pPr algn="ctr"/>
            <a:r>
              <a:rPr kumimoji="1" lang="en-US" altLang="ja-JP" sz="1200" dirty="0"/>
              <a:t>Create an NFT</a:t>
            </a:r>
            <a:endParaRPr kumimoji="1" lang="ja-JP" altLang="en-US" sz="1200" dirty="0"/>
          </a:p>
        </p:txBody>
      </p:sp>
    </p:spTree>
    <p:extLst>
      <p:ext uri="{BB962C8B-B14F-4D97-AF65-F5344CB8AC3E}">
        <p14:creationId xmlns:p14="http://schemas.microsoft.com/office/powerpoint/2010/main" val="2727430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9A95B0-84AA-FC44-AEEE-2625B77FD8E8}"/>
              </a:ext>
            </a:extLst>
          </p:cNvPr>
          <p:cNvSpPr>
            <a:spLocks noGrp="1"/>
          </p:cNvSpPr>
          <p:nvPr>
            <p:ph type="title"/>
          </p:nvPr>
        </p:nvSpPr>
        <p:spPr/>
        <p:txBody>
          <a:bodyPr/>
          <a:lstStyle/>
          <a:p>
            <a:r>
              <a:rPr lang="en-US" altLang="ja-JP" dirty="0"/>
              <a:t>NFT Metadata Relationships - Example Data</a:t>
            </a:r>
            <a:endParaRPr kumimoji="1" lang="ja-JP" altLang="en-US"/>
          </a:p>
        </p:txBody>
      </p:sp>
      <p:sp>
        <p:nvSpPr>
          <p:cNvPr id="4" name="フッター プレースホルダー 3">
            <a:extLst>
              <a:ext uri="{FF2B5EF4-FFF2-40B4-BE49-F238E27FC236}">
                <a16:creationId xmlns:a16="http://schemas.microsoft.com/office/drawing/2014/main" id="{145154C7-E7F4-B445-97AA-417F2732B9F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1A837E11-CD9C-6447-89E5-FB641D1BFE02}"/>
              </a:ext>
            </a:extLst>
          </p:cNvPr>
          <p:cNvSpPr>
            <a:spLocks noGrp="1"/>
          </p:cNvSpPr>
          <p:nvPr>
            <p:ph type="sldNum" sz="quarter" idx="12"/>
          </p:nvPr>
        </p:nvSpPr>
        <p:spPr/>
        <p:txBody>
          <a:bodyPr/>
          <a:lstStyle/>
          <a:p>
            <a:fld id="{51BE5F08-58E8-9243-A834-2B76637F595D}" type="slidenum">
              <a:rPr kumimoji="1" lang="ja-JP" altLang="en-US" smtClean="0"/>
              <a:t>25</a:t>
            </a:fld>
            <a:endParaRPr kumimoji="1" lang="ja-JP" altLang="en-US"/>
          </a:p>
        </p:txBody>
      </p:sp>
      <p:pic>
        <p:nvPicPr>
          <p:cNvPr id="6" name="図 5">
            <a:extLst>
              <a:ext uri="{FF2B5EF4-FFF2-40B4-BE49-F238E27FC236}">
                <a16:creationId xmlns:a16="http://schemas.microsoft.com/office/drawing/2014/main" id="{7991E073-097D-654D-BE1E-34720C8AE91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274191"/>
            <a:ext cx="3634476" cy="4082158"/>
          </a:xfrm>
          <a:prstGeom prst="rect">
            <a:avLst/>
          </a:prstGeom>
        </p:spPr>
      </p:pic>
      <p:pic>
        <p:nvPicPr>
          <p:cNvPr id="7" name="図 6">
            <a:extLst>
              <a:ext uri="{FF2B5EF4-FFF2-40B4-BE49-F238E27FC236}">
                <a16:creationId xmlns:a16="http://schemas.microsoft.com/office/drawing/2014/main" id="{D0701AF3-8E45-804E-BB1E-479F667600F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56764" y="837504"/>
            <a:ext cx="2796634" cy="5577840"/>
          </a:xfrm>
          <a:prstGeom prst="rect">
            <a:avLst/>
          </a:prstGeom>
        </p:spPr>
      </p:pic>
      <p:pic>
        <p:nvPicPr>
          <p:cNvPr id="8" name="図 7">
            <a:extLst>
              <a:ext uri="{FF2B5EF4-FFF2-40B4-BE49-F238E27FC236}">
                <a16:creationId xmlns:a16="http://schemas.microsoft.com/office/drawing/2014/main" id="{29D912B9-E9D8-5E4B-B9E3-2633D9F4D6E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8199" y="896342"/>
            <a:ext cx="3630931" cy="1001038"/>
          </a:xfrm>
          <a:prstGeom prst="rect">
            <a:avLst/>
          </a:prstGeom>
        </p:spPr>
      </p:pic>
      <p:sp>
        <p:nvSpPr>
          <p:cNvPr id="9" name="テキスト ボックス 8">
            <a:extLst>
              <a:ext uri="{FF2B5EF4-FFF2-40B4-BE49-F238E27FC236}">
                <a16:creationId xmlns:a16="http://schemas.microsoft.com/office/drawing/2014/main" id="{7EF44B5B-F02D-5244-BE60-0124FCEA2291}"/>
              </a:ext>
            </a:extLst>
          </p:cNvPr>
          <p:cNvSpPr txBox="1"/>
          <p:nvPr/>
        </p:nvSpPr>
        <p:spPr>
          <a:xfrm>
            <a:off x="838198" y="1978930"/>
            <a:ext cx="3539492" cy="315912"/>
          </a:xfrm>
          <a:prstGeom prst="rect">
            <a:avLst/>
          </a:prstGeom>
          <a:noFill/>
        </p:spPr>
        <p:txBody>
          <a:bodyPr wrap="square" rtlCol="0">
            <a:noAutofit/>
          </a:bodyPr>
          <a:lstStyle/>
          <a:p>
            <a:r>
              <a:rPr kumimoji="1" lang="en-US" altLang="ja-JP" sz="1200" dirty="0">
                <a:hlinkClick r:id="rId5"/>
              </a:rPr>
              <a:t>Metaplex Metadata (Solana on-chain data)</a:t>
            </a:r>
            <a:endParaRPr kumimoji="1" lang="ja-JP" altLang="en-US" sz="1200" dirty="0"/>
          </a:p>
        </p:txBody>
      </p:sp>
      <p:sp>
        <p:nvSpPr>
          <p:cNvPr id="10" name="テキスト ボックス 9">
            <a:extLst>
              <a:ext uri="{FF2B5EF4-FFF2-40B4-BE49-F238E27FC236}">
                <a16:creationId xmlns:a16="http://schemas.microsoft.com/office/drawing/2014/main" id="{E6E0739F-3A2E-654C-8C29-DD265E66AD53}"/>
              </a:ext>
            </a:extLst>
          </p:cNvPr>
          <p:cNvSpPr txBox="1"/>
          <p:nvPr/>
        </p:nvSpPr>
        <p:spPr>
          <a:xfrm>
            <a:off x="5356764" y="609632"/>
            <a:ext cx="2794959" cy="315912"/>
          </a:xfrm>
          <a:prstGeom prst="rect">
            <a:avLst/>
          </a:prstGeom>
          <a:noFill/>
        </p:spPr>
        <p:txBody>
          <a:bodyPr wrap="square" rtlCol="0">
            <a:noAutofit/>
          </a:bodyPr>
          <a:lstStyle/>
          <a:p>
            <a:r>
              <a:rPr kumimoji="1" lang="en-US" altLang="ja-JP" sz="1200" dirty="0">
                <a:hlinkClick r:id="rId6"/>
              </a:rPr>
              <a:t>Metadata Details (Arweave)</a:t>
            </a:r>
            <a:endParaRPr kumimoji="1" lang="ja-JP" altLang="en-US" sz="1200" dirty="0"/>
          </a:p>
        </p:txBody>
      </p:sp>
      <p:pic>
        <p:nvPicPr>
          <p:cNvPr id="11" name="Picture 2">
            <a:extLst>
              <a:ext uri="{FF2B5EF4-FFF2-40B4-BE49-F238E27FC236}">
                <a16:creationId xmlns:a16="http://schemas.microsoft.com/office/drawing/2014/main" id="{C9908C07-7416-1848-B33D-D8C52DFFF40B}"/>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51641" y="2817382"/>
            <a:ext cx="2796634" cy="2796634"/>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0A0AB270-F5AE-4549-91EE-E00E4E91DF85}"/>
              </a:ext>
            </a:extLst>
          </p:cNvPr>
          <p:cNvSpPr txBox="1"/>
          <p:nvPr/>
        </p:nvSpPr>
        <p:spPr>
          <a:xfrm>
            <a:off x="8953316" y="2535760"/>
            <a:ext cx="2794959" cy="315912"/>
          </a:xfrm>
          <a:prstGeom prst="rect">
            <a:avLst/>
          </a:prstGeom>
          <a:noFill/>
        </p:spPr>
        <p:txBody>
          <a:bodyPr wrap="square" rtlCol="0">
            <a:noAutofit/>
          </a:bodyPr>
          <a:lstStyle/>
          <a:p>
            <a:r>
              <a:rPr kumimoji="1" lang="en-US" altLang="ja-JP" sz="1200" dirty="0">
                <a:hlinkClick r:id="rId8"/>
              </a:rPr>
              <a:t>File (Arweave)</a:t>
            </a:r>
            <a:endParaRPr kumimoji="1" lang="ja-JP" altLang="en-US" sz="1200" dirty="0"/>
          </a:p>
        </p:txBody>
      </p:sp>
      <p:sp>
        <p:nvSpPr>
          <p:cNvPr id="13" name="正方形/長方形 12">
            <a:extLst>
              <a:ext uri="{FF2B5EF4-FFF2-40B4-BE49-F238E27FC236}">
                <a16:creationId xmlns:a16="http://schemas.microsoft.com/office/drawing/2014/main" id="{E855EEF1-CECE-AF4A-A5E0-23371898A5C4}"/>
              </a:ext>
            </a:extLst>
          </p:cNvPr>
          <p:cNvSpPr/>
          <p:nvPr/>
        </p:nvSpPr>
        <p:spPr>
          <a:xfrm>
            <a:off x="834654" y="3383280"/>
            <a:ext cx="363447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14" name="直線矢印コネクタ 13">
            <a:extLst>
              <a:ext uri="{FF2B5EF4-FFF2-40B4-BE49-F238E27FC236}">
                <a16:creationId xmlns:a16="http://schemas.microsoft.com/office/drawing/2014/main" id="{887A24A5-A50C-E148-BD41-A15B2044FCD9}"/>
              </a:ext>
            </a:extLst>
          </p:cNvPr>
          <p:cNvCxnSpPr/>
          <p:nvPr/>
        </p:nvCxnSpPr>
        <p:spPr>
          <a:xfrm>
            <a:off x="4469130" y="3440430"/>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D8088EA-C53C-1741-AE32-13E47B12399C}"/>
              </a:ext>
            </a:extLst>
          </p:cNvPr>
          <p:cNvSpPr txBox="1"/>
          <p:nvPr/>
        </p:nvSpPr>
        <p:spPr>
          <a:xfrm>
            <a:off x="4463461" y="3088565"/>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16" name="直線矢印コネクタ 15">
            <a:extLst>
              <a:ext uri="{FF2B5EF4-FFF2-40B4-BE49-F238E27FC236}">
                <a16:creationId xmlns:a16="http://schemas.microsoft.com/office/drawing/2014/main" id="{4F84EC69-FD3D-0943-B30A-3F604A1686CB}"/>
              </a:ext>
            </a:extLst>
          </p:cNvPr>
          <p:cNvCxnSpPr/>
          <p:nvPr/>
        </p:nvCxnSpPr>
        <p:spPr>
          <a:xfrm>
            <a:off x="8161020" y="4215699"/>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B6CD9DF-546C-5F4E-9E04-4AA47284DE6F}"/>
              </a:ext>
            </a:extLst>
          </p:cNvPr>
          <p:cNvSpPr txBox="1"/>
          <p:nvPr/>
        </p:nvSpPr>
        <p:spPr>
          <a:xfrm>
            <a:off x="8155351" y="3863848"/>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18" name="正方形/長方形 17">
            <a:extLst>
              <a:ext uri="{FF2B5EF4-FFF2-40B4-BE49-F238E27FC236}">
                <a16:creationId xmlns:a16="http://schemas.microsoft.com/office/drawing/2014/main" id="{FBEAD622-A1BA-904F-BA65-316C1A92B5B8}"/>
              </a:ext>
            </a:extLst>
          </p:cNvPr>
          <p:cNvSpPr/>
          <p:nvPr/>
        </p:nvSpPr>
        <p:spPr>
          <a:xfrm>
            <a:off x="5356764" y="4169979"/>
            <a:ext cx="280425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9" name="テキスト ボックス 18">
            <a:extLst>
              <a:ext uri="{FF2B5EF4-FFF2-40B4-BE49-F238E27FC236}">
                <a16:creationId xmlns:a16="http://schemas.microsoft.com/office/drawing/2014/main" id="{300CEC21-965D-BD4D-867F-F8E2B59F0B25}"/>
              </a:ext>
            </a:extLst>
          </p:cNvPr>
          <p:cNvSpPr txBox="1"/>
          <p:nvPr/>
        </p:nvSpPr>
        <p:spPr>
          <a:xfrm>
            <a:off x="834654" y="609632"/>
            <a:ext cx="2794959" cy="315912"/>
          </a:xfrm>
          <a:prstGeom prst="rect">
            <a:avLst/>
          </a:prstGeom>
          <a:noFill/>
        </p:spPr>
        <p:txBody>
          <a:bodyPr wrap="square" rtlCol="0">
            <a:noAutofit/>
          </a:bodyPr>
          <a:lstStyle/>
          <a:p>
            <a:r>
              <a:rPr kumimoji="1" lang="en-US" altLang="ja-JP" sz="1200" dirty="0">
                <a:hlinkClick r:id="rId9"/>
              </a:rPr>
              <a:t>NFT (Solscan)</a:t>
            </a:r>
            <a:endParaRPr kumimoji="1" lang="ja-JP" altLang="en-US" sz="1200" dirty="0"/>
          </a:p>
        </p:txBody>
      </p:sp>
    </p:spTree>
    <p:extLst>
      <p:ext uri="{BB962C8B-B14F-4D97-AF65-F5344CB8AC3E}">
        <p14:creationId xmlns:p14="http://schemas.microsoft.com/office/powerpoint/2010/main" val="3037419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Transactions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26</a:t>
            </a:fld>
            <a:endParaRPr kumimoji="1" lang="ja-JP" altLang="en-US"/>
          </a:p>
        </p:txBody>
      </p:sp>
    </p:spTree>
    <p:extLst>
      <p:ext uri="{BB962C8B-B14F-4D97-AF65-F5344CB8AC3E}">
        <p14:creationId xmlns:p14="http://schemas.microsoft.com/office/powerpoint/2010/main" val="2345319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Transaction Process with Phantom Wallet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27</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3055726304"/>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UI</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12" name="正方形/長方形 11">
            <a:extLst>
              <a:ext uri="{FF2B5EF4-FFF2-40B4-BE49-F238E27FC236}">
                <a16:creationId xmlns:a16="http://schemas.microsoft.com/office/drawing/2014/main" id="{2F45B26C-9F6B-8A40-BA34-57872388399F}"/>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Visit</a:t>
            </a:r>
          </a:p>
          <a:p>
            <a:pPr algn="ctr"/>
            <a:r>
              <a:rPr kumimoji="1" lang="en-US" altLang="ja-JP" sz="1200">
                <a:solidFill>
                  <a:schemeClr val="tx1"/>
                </a:solidFill>
              </a:rPr>
              <a:t>website</a:t>
            </a:r>
            <a:endParaRPr kumimoji="1" lang="ja-JP" altLang="en-US" sz="1200">
              <a:solidFill>
                <a:schemeClr val="tx1"/>
              </a:solidFill>
            </a:endParaRPr>
          </a:p>
        </p:txBody>
      </p:sp>
      <p:sp>
        <p:nvSpPr>
          <p:cNvPr id="13" name="正方形/長方形 12">
            <a:extLst>
              <a:ext uri="{FF2B5EF4-FFF2-40B4-BE49-F238E27FC236}">
                <a16:creationId xmlns:a16="http://schemas.microsoft.com/office/drawing/2014/main" id="{C94DAAF3-28ED-814F-A47E-F1CB035AB74F}"/>
              </a:ext>
            </a:extLst>
          </p:cNvPr>
          <p:cNvSpPr/>
          <p:nvPr/>
        </p:nvSpPr>
        <p:spPr>
          <a:xfrm>
            <a:off x="313275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Requesting</a:t>
            </a:r>
          </a:p>
          <a:p>
            <a:pPr algn="ctr"/>
            <a:r>
              <a:rPr kumimoji="1" lang="en-US" altLang="ja-JP" sz="1200">
                <a:solidFill>
                  <a:schemeClr val="tx1"/>
                </a:solidFill>
              </a:rPr>
              <a:t>connect to</a:t>
            </a:r>
          </a:p>
          <a:p>
            <a:pPr algn="ctr"/>
            <a:r>
              <a:rPr kumimoji="1" lang="en-US" altLang="ja-JP" sz="1200">
                <a:solidFill>
                  <a:schemeClr val="tx1"/>
                </a:solidFill>
              </a:rPr>
              <a:t>wallet</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1B5B58C1-9B18-7D40-BCD4-505CF79828D5}"/>
              </a:ext>
            </a:extLst>
          </p:cNvPr>
          <p:cNvSpPr/>
          <p:nvPr/>
        </p:nvSpPr>
        <p:spPr>
          <a:xfrm>
            <a:off x="473902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Connect</a:t>
            </a:r>
          </a:p>
          <a:p>
            <a:pPr algn="ctr"/>
            <a:r>
              <a:rPr kumimoji="1" lang="en-US" altLang="ja-JP" sz="1200">
                <a:solidFill>
                  <a:schemeClr val="tx1"/>
                </a:solidFill>
              </a:rPr>
              <a:t>wallet</a:t>
            </a:r>
          </a:p>
        </p:txBody>
      </p:sp>
      <p:cxnSp>
        <p:nvCxnSpPr>
          <p:cNvPr id="15" name="直線矢印コネクタ 14">
            <a:extLst>
              <a:ext uri="{FF2B5EF4-FFF2-40B4-BE49-F238E27FC236}">
                <a16:creationId xmlns:a16="http://schemas.microsoft.com/office/drawing/2014/main" id="{83190540-64CA-DC4F-8815-CAB03A330023}"/>
              </a:ext>
            </a:extLst>
          </p:cNvPr>
          <p:cNvCxnSpPr>
            <a:cxnSpLocks/>
            <a:stCxn id="12" idx="2"/>
            <a:endCxn id="34" idx="0"/>
          </p:cNvCxnSpPr>
          <p:nvPr/>
        </p:nvCxnSpPr>
        <p:spPr>
          <a:xfrm>
            <a:off x="2104629" y="1714864"/>
            <a:ext cx="0"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DD8CAC94-061D-C544-A59E-6C715D9D1818}"/>
              </a:ext>
            </a:extLst>
          </p:cNvPr>
          <p:cNvCxnSpPr>
            <a:cxnSpLocks/>
            <a:stCxn id="13" idx="3"/>
            <a:endCxn id="14" idx="1"/>
          </p:cNvCxnSpPr>
          <p:nvPr/>
        </p:nvCxnSpPr>
        <p:spPr>
          <a:xfrm flipV="1">
            <a:off x="4203703" y="1342504"/>
            <a:ext cx="535322" cy="2100781"/>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0DB11607-142C-5E46-9F1E-A97BB9C7DC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080785" y="4064444"/>
            <a:ext cx="1165588" cy="1986802"/>
          </a:xfrm>
          <a:prstGeom prst="rect">
            <a:avLst/>
          </a:prstGeom>
        </p:spPr>
      </p:pic>
      <p:sp>
        <p:nvSpPr>
          <p:cNvPr id="34" name="正方形/長方形 33">
            <a:extLst>
              <a:ext uri="{FF2B5EF4-FFF2-40B4-BE49-F238E27FC236}">
                <a16:creationId xmlns:a16="http://schemas.microsoft.com/office/drawing/2014/main" id="{27A0CABF-CE47-7745-A8DE-3D4716EC9322}"/>
              </a:ext>
            </a:extLst>
          </p:cNvPr>
          <p:cNvSpPr/>
          <p:nvPr/>
        </p:nvSpPr>
        <p:spPr>
          <a:xfrm>
            <a:off x="1569155"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wallet UI</a:t>
            </a:r>
            <a:endParaRPr kumimoji="1" lang="ja-JP" altLang="en-US" sz="1200">
              <a:solidFill>
                <a:schemeClr val="tx1"/>
              </a:solidFill>
            </a:endParaRPr>
          </a:p>
        </p:txBody>
      </p:sp>
      <p:cxnSp>
        <p:nvCxnSpPr>
          <p:cNvPr id="36" name="カギ線コネクタ 35">
            <a:extLst>
              <a:ext uri="{FF2B5EF4-FFF2-40B4-BE49-F238E27FC236}">
                <a16:creationId xmlns:a16="http://schemas.microsoft.com/office/drawing/2014/main" id="{481C9288-54D9-F542-A4C5-577C3E006A97}"/>
              </a:ext>
            </a:extLst>
          </p:cNvPr>
          <p:cNvCxnSpPr>
            <a:cxnSpLocks/>
            <a:stCxn id="34" idx="3"/>
            <a:endCxn id="13" idx="1"/>
          </p:cNvCxnSpPr>
          <p:nvPr/>
        </p:nvCxnSpPr>
        <p:spPr>
          <a:xfrm flipV="1">
            <a:off x="2640102" y="3443285"/>
            <a:ext cx="492654" cy="109447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13996631-ACA9-6A4D-8652-A5BFE213BE29}"/>
              </a:ext>
            </a:extLst>
          </p:cNvPr>
          <p:cNvSpPr/>
          <p:nvPr/>
        </p:nvSpPr>
        <p:spPr>
          <a:xfrm>
            <a:off x="6302474"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a:p>
            <a:pPr algn="ctr"/>
            <a:r>
              <a:rPr kumimoji="1" lang="en-US" altLang="ja-JP" sz="1200">
                <a:solidFill>
                  <a:schemeClr val="tx1"/>
                </a:solidFill>
              </a:rPr>
              <a:t>(ex: Swap)</a:t>
            </a:r>
          </a:p>
        </p:txBody>
      </p:sp>
      <p:cxnSp>
        <p:nvCxnSpPr>
          <p:cNvPr id="41" name="直線矢印コネクタ 40">
            <a:extLst>
              <a:ext uri="{FF2B5EF4-FFF2-40B4-BE49-F238E27FC236}">
                <a16:creationId xmlns:a16="http://schemas.microsoft.com/office/drawing/2014/main" id="{38E99059-2DC6-6B41-9DB6-A15DB31A966A}"/>
              </a:ext>
            </a:extLst>
          </p:cNvPr>
          <p:cNvCxnSpPr>
            <a:cxnSpLocks/>
            <a:stCxn id="14" idx="3"/>
            <a:endCxn id="40" idx="1"/>
          </p:cNvCxnSpPr>
          <p:nvPr/>
        </p:nvCxnSpPr>
        <p:spPr>
          <a:xfrm>
            <a:off x="5809972" y="1342504"/>
            <a:ext cx="492502"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F453816B-C3A0-B749-81D2-3D996E010367}"/>
              </a:ext>
            </a:extLst>
          </p:cNvPr>
          <p:cNvSpPr/>
          <p:nvPr/>
        </p:nvSpPr>
        <p:spPr>
          <a:xfrm>
            <a:off x="6302473"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transaction</a:t>
            </a:r>
          </a:p>
          <a:p>
            <a:pPr algn="ctr"/>
            <a:r>
              <a:rPr kumimoji="1" lang="en-US" altLang="ja-JP" sz="1200">
                <a:solidFill>
                  <a:schemeClr val="tx1"/>
                </a:solidFill>
              </a:rPr>
              <a:t>UI</a:t>
            </a:r>
            <a:endParaRPr kumimoji="1" lang="ja-JP" altLang="en-US" sz="1200">
              <a:solidFill>
                <a:schemeClr val="tx1"/>
              </a:solidFill>
            </a:endParaRPr>
          </a:p>
        </p:txBody>
      </p:sp>
      <p:cxnSp>
        <p:nvCxnSpPr>
          <p:cNvPr id="49" name="直線矢印コネクタ 48">
            <a:extLst>
              <a:ext uri="{FF2B5EF4-FFF2-40B4-BE49-F238E27FC236}">
                <a16:creationId xmlns:a16="http://schemas.microsoft.com/office/drawing/2014/main" id="{40892CEE-460D-4E4C-A2D4-8AE2D31F1FA3}"/>
              </a:ext>
            </a:extLst>
          </p:cNvPr>
          <p:cNvCxnSpPr>
            <a:cxnSpLocks/>
            <a:stCxn id="40" idx="2"/>
            <a:endCxn id="48" idx="0"/>
          </p:cNvCxnSpPr>
          <p:nvPr/>
        </p:nvCxnSpPr>
        <p:spPr>
          <a:xfrm flipH="1">
            <a:off x="6837947"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FCC2D7F8-9C02-C449-9711-7CB54195E226}"/>
              </a:ext>
            </a:extLst>
          </p:cNvPr>
          <p:cNvSpPr/>
          <p:nvPr/>
        </p:nvSpPr>
        <p:spPr>
          <a:xfrm>
            <a:off x="777401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1" name="正方形/長方形 60">
            <a:extLst>
              <a:ext uri="{FF2B5EF4-FFF2-40B4-BE49-F238E27FC236}">
                <a16:creationId xmlns:a16="http://schemas.microsoft.com/office/drawing/2014/main" id="{251DC4D9-A517-0B4E-A20C-EFF792396B4D}"/>
              </a:ext>
            </a:extLst>
          </p:cNvPr>
          <p:cNvSpPr/>
          <p:nvPr/>
        </p:nvSpPr>
        <p:spPr>
          <a:xfrm>
            <a:off x="7774017"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pic>
        <p:nvPicPr>
          <p:cNvPr id="69" name="図 68">
            <a:extLst>
              <a:ext uri="{FF2B5EF4-FFF2-40B4-BE49-F238E27FC236}">
                <a16:creationId xmlns:a16="http://schemas.microsoft.com/office/drawing/2014/main" id="{541B7CA2-1DE2-DB41-A866-960FB0CA04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42931" y="4064445"/>
            <a:ext cx="1263132" cy="1986801"/>
          </a:xfrm>
          <a:prstGeom prst="rect">
            <a:avLst/>
          </a:prstGeom>
        </p:spPr>
      </p:pic>
      <p:sp>
        <p:nvSpPr>
          <p:cNvPr id="70" name="正方形/長方形 69">
            <a:extLst>
              <a:ext uri="{FF2B5EF4-FFF2-40B4-BE49-F238E27FC236}">
                <a16:creationId xmlns:a16="http://schemas.microsoft.com/office/drawing/2014/main" id="{39370BEF-DBCA-D149-B683-CD894D226BA0}"/>
              </a:ext>
            </a:extLst>
          </p:cNvPr>
          <p:cNvSpPr/>
          <p:nvPr/>
        </p:nvSpPr>
        <p:spPr>
          <a:xfrm>
            <a:off x="777401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71" name="カギ線コネクタ 70">
            <a:extLst>
              <a:ext uri="{FF2B5EF4-FFF2-40B4-BE49-F238E27FC236}">
                <a16:creationId xmlns:a16="http://schemas.microsoft.com/office/drawing/2014/main" id="{F380F3D8-E246-C044-BE21-7250BBFE3E34}"/>
              </a:ext>
            </a:extLst>
          </p:cNvPr>
          <p:cNvCxnSpPr>
            <a:cxnSpLocks/>
            <a:stCxn id="48" idx="3"/>
            <a:endCxn id="70" idx="1"/>
          </p:cNvCxnSpPr>
          <p:nvPr/>
        </p:nvCxnSpPr>
        <p:spPr>
          <a:xfrm>
            <a:off x="7373420" y="4537763"/>
            <a:ext cx="400596" cy="1051459"/>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1457EFF1-B3A6-3649-A659-7898BFF44DFA}"/>
              </a:ext>
            </a:extLst>
          </p:cNvPr>
          <p:cNvCxnSpPr>
            <a:cxnSpLocks/>
            <a:stCxn id="70" idx="0"/>
            <a:endCxn id="58" idx="2"/>
          </p:cNvCxnSpPr>
          <p:nvPr/>
        </p:nvCxnSpPr>
        <p:spPr>
          <a:xfrm flipV="1">
            <a:off x="8309490" y="3815645"/>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F5307308-9AF5-E041-9FE3-3E1E23F76CB6}"/>
              </a:ext>
            </a:extLst>
          </p:cNvPr>
          <p:cNvCxnSpPr>
            <a:cxnSpLocks/>
            <a:stCxn id="58" idx="0"/>
            <a:endCxn id="61" idx="2"/>
          </p:cNvCxnSpPr>
          <p:nvPr/>
        </p:nvCxnSpPr>
        <p:spPr>
          <a:xfrm flipV="1">
            <a:off x="8309490"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7924006D-9733-1D45-B5EC-A92EB47EE877}"/>
              </a:ext>
            </a:extLst>
          </p:cNvPr>
          <p:cNvSpPr/>
          <p:nvPr/>
        </p:nvSpPr>
        <p:spPr>
          <a:xfrm>
            <a:off x="9241373"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83" name="カギ線コネクタ 82">
            <a:extLst>
              <a:ext uri="{FF2B5EF4-FFF2-40B4-BE49-F238E27FC236}">
                <a16:creationId xmlns:a16="http://schemas.microsoft.com/office/drawing/2014/main" id="{4AA3D3F7-30FA-8742-ABF1-8E7F498ED876}"/>
              </a:ext>
            </a:extLst>
          </p:cNvPr>
          <p:cNvCxnSpPr>
            <a:cxnSpLocks/>
            <a:stCxn id="61" idx="3"/>
            <a:endCxn id="82" idx="1"/>
          </p:cNvCxnSpPr>
          <p:nvPr/>
        </p:nvCxnSpPr>
        <p:spPr>
          <a:xfrm>
            <a:off x="8844964" y="1342504"/>
            <a:ext cx="396409"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4CB645E1-993D-1949-A6FF-FCB9B5CCC37E}"/>
              </a:ext>
            </a:extLst>
          </p:cNvPr>
          <p:cNvSpPr/>
          <p:nvPr/>
        </p:nvSpPr>
        <p:spPr>
          <a:xfrm>
            <a:off x="4739025"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Stored(?)</a:t>
            </a:r>
          </a:p>
          <a:p>
            <a:pPr algn="ctr"/>
            <a:r>
              <a:rPr kumimoji="1" lang="en-US" altLang="ja-JP" sz="1200">
                <a:solidFill>
                  <a:schemeClr val="tx1"/>
                </a:solidFill>
              </a:rPr>
              <a:t>wallet address</a:t>
            </a:r>
            <a:endParaRPr kumimoji="1" lang="ja-JP" altLang="en-US" sz="1200">
              <a:solidFill>
                <a:schemeClr val="tx1"/>
              </a:solidFill>
            </a:endParaRPr>
          </a:p>
        </p:txBody>
      </p:sp>
      <p:cxnSp>
        <p:nvCxnSpPr>
          <p:cNvPr id="89" name="直線矢印コネクタ 88">
            <a:extLst>
              <a:ext uri="{FF2B5EF4-FFF2-40B4-BE49-F238E27FC236}">
                <a16:creationId xmlns:a16="http://schemas.microsoft.com/office/drawing/2014/main" id="{DD07EF6F-6854-B742-8977-90E3C225AB88}"/>
              </a:ext>
            </a:extLst>
          </p:cNvPr>
          <p:cNvCxnSpPr>
            <a:cxnSpLocks/>
            <a:stCxn id="14" idx="2"/>
            <a:endCxn id="88" idx="0"/>
          </p:cNvCxnSpPr>
          <p:nvPr/>
        </p:nvCxnSpPr>
        <p:spPr>
          <a:xfrm>
            <a:off x="5274499" y="1714864"/>
            <a:ext cx="0"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0D882E03-B197-E34F-B4DB-BD4A3E4F55A5}"/>
              </a:ext>
            </a:extLst>
          </p:cNvPr>
          <p:cNvSpPr txBox="1"/>
          <p:nvPr/>
        </p:nvSpPr>
        <p:spPr>
          <a:xfrm>
            <a:off x="5326658" y="2172281"/>
            <a:ext cx="898706" cy="461665"/>
          </a:xfrm>
          <a:prstGeom prst="rect">
            <a:avLst/>
          </a:prstGeom>
          <a:noFill/>
        </p:spPr>
        <p:txBody>
          <a:bodyPr wrap="square" rtlCol="0">
            <a:spAutoFit/>
          </a:bodyPr>
          <a:lstStyle/>
          <a:p>
            <a:r>
              <a:rPr kumimoji="1" lang="en-US" altLang="ja-JP" sz="1200"/>
              <a:t>send wallet address?</a:t>
            </a:r>
            <a:endParaRPr kumimoji="1" lang="ja-JP" altLang="en-US" sz="1200"/>
          </a:p>
        </p:txBody>
      </p:sp>
      <p:cxnSp>
        <p:nvCxnSpPr>
          <p:cNvPr id="97" name="直線矢印コネクタ 96">
            <a:extLst>
              <a:ext uri="{FF2B5EF4-FFF2-40B4-BE49-F238E27FC236}">
                <a16:creationId xmlns:a16="http://schemas.microsoft.com/office/drawing/2014/main" id="{594C660F-F4EE-CF4F-AA27-0317019A6A7E}"/>
              </a:ext>
            </a:extLst>
          </p:cNvPr>
          <p:cNvCxnSpPr>
            <a:cxnSpLocks/>
            <a:stCxn id="82" idx="2"/>
            <a:endCxn id="101" idx="0"/>
          </p:cNvCxnSpPr>
          <p:nvPr/>
        </p:nvCxnSpPr>
        <p:spPr>
          <a:xfrm>
            <a:off x="9776847" y="3815644"/>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4DDF136D-926C-7F49-AD7B-5DF7C6F35BF5}"/>
              </a:ext>
            </a:extLst>
          </p:cNvPr>
          <p:cNvSpPr/>
          <p:nvPr/>
        </p:nvSpPr>
        <p:spPr>
          <a:xfrm>
            <a:off x="9241373" y="5216860"/>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106" name="曲線コネクタ 105">
            <a:extLst>
              <a:ext uri="{FF2B5EF4-FFF2-40B4-BE49-F238E27FC236}">
                <a16:creationId xmlns:a16="http://schemas.microsoft.com/office/drawing/2014/main" id="{E0AA53E5-F69B-3248-9E5D-43705E34D275}"/>
              </a:ext>
            </a:extLst>
          </p:cNvPr>
          <p:cNvCxnSpPr>
            <a:cxnSpLocks/>
            <a:stCxn id="31" idx="0"/>
            <a:endCxn id="13" idx="2"/>
          </p:cNvCxnSpPr>
          <p:nvPr/>
        </p:nvCxnSpPr>
        <p:spPr>
          <a:xfrm rot="5400000" flipH="1" flipV="1">
            <a:off x="3541505" y="3937720"/>
            <a:ext cx="248799" cy="465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7" name="曲線コネクタ 106">
            <a:extLst>
              <a:ext uri="{FF2B5EF4-FFF2-40B4-BE49-F238E27FC236}">
                <a16:creationId xmlns:a16="http://schemas.microsoft.com/office/drawing/2014/main" id="{B13F857B-B3FE-A94B-A52A-0F9623362236}"/>
              </a:ext>
            </a:extLst>
          </p:cNvPr>
          <p:cNvCxnSpPr>
            <a:cxnSpLocks/>
            <a:stCxn id="69" idx="0"/>
            <a:endCxn id="58" idx="1"/>
          </p:cNvCxnSpPr>
          <p:nvPr/>
        </p:nvCxnSpPr>
        <p:spPr>
          <a:xfrm rot="5400000" flipH="1" flipV="1">
            <a:off x="6213676" y="2504106"/>
            <a:ext cx="621160" cy="249951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79EE9063-E65B-8D4B-BA8C-E06A32242600}"/>
              </a:ext>
            </a:extLst>
          </p:cNvPr>
          <p:cNvSpPr txBox="1"/>
          <p:nvPr/>
        </p:nvSpPr>
        <p:spPr>
          <a:xfrm>
            <a:off x="349956" y="6150516"/>
            <a:ext cx="4722850" cy="276999"/>
          </a:xfrm>
          <a:prstGeom prst="rect">
            <a:avLst/>
          </a:prstGeom>
          <a:noFill/>
        </p:spPr>
        <p:txBody>
          <a:bodyPr wrap="square" rtlCol="0">
            <a:spAutoFit/>
          </a:bodyPr>
          <a:lstStyle/>
          <a:p>
            <a:r>
              <a:rPr kumimoji="1" lang="en-US" altLang="ja-JP" sz="1200" dirty="0"/>
              <a:t>Reference: </a:t>
            </a:r>
            <a:r>
              <a:rPr kumimoji="1" lang="en-US" altLang="ja-JP" sz="1200" dirty="0">
                <a:hlinkClick r:id="rId4"/>
              </a:rPr>
              <a:t>Phantom - Staying safe with Phantom</a:t>
            </a:r>
            <a:r>
              <a:rPr kumimoji="1" lang="en-US" altLang="ja-JP" sz="1200" dirty="0"/>
              <a:t>, </a:t>
            </a:r>
            <a:r>
              <a:rPr kumimoji="1" lang="en-US" altLang="ja-JP" sz="1200" dirty="0">
                <a:hlinkClick r:id="rId5"/>
              </a:rPr>
              <a:t>Orca</a:t>
            </a:r>
            <a:endParaRPr kumimoji="1" lang="ja-JP" altLang="en-US" sz="1200"/>
          </a:p>
        </p:txBody>
      </p:sp>
      <p:sp>
        <p:nvSpPr>
          <p:cNvPr id="132" name="正方形/長方形 131">
            <a:extLst>
              <a:ext uri="{FF2B5EF4-FFF2-40B4-BE49-F238E27FC236}">
                <a16:creationId xmlns:a16="http://schemas.microsoft.com/office/drawing/2014/main" id="{F425DB85-FB48-CC4E-A557-58F9631C6C1C}"/>
              </a:ext>
            </a:extLst>
          </p:cNvPr>
          <p:cNvSpPr/>
          <p:nvPr/>
        </p:nvSpPr>
        <p:spPr>
          <a:xfrm>
            <a:off x="10656410"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Completion</a:t>
            </a:r>
          </a:p>
          <a:p>
            <a:pPr algn="ctr"/>
            <a:r>
              <a:rPr kumimoji="1" lang="en-US" altLang="ja-JP" sz="1200">
                <a:solidFill>
                  <a:schemeClr val="tx1"/>
                </a:solidFill>
              </a:rPr>
              <a:t>UI</a:t>
            </a:r>
            <a:endParaRPr kumimoji="1" lang="ja-JP" altLang="en-US" sz="1200">
              <a:solidFill>
                <a:schemeClr val="tx1"/>
              </a:solidFill>
            </a:endParaRPr>
          </a:p>
        </p:txBody>
      </p:sp>
      <p:cxnSp>
        <p:nvCxnSpPr>
          <p:cNvPr id="133" name="カギ線コネクタ 132">
            <a:extLst>
              <a:ext uri="{FF2B5EF4-FFF2-40B4-BE49-F238E27FC236}">
                <a16:creationId xmlns:a16="http://schemas.microsoft.com/office/drawing/2014/main" id="{E3A5AB9C-2C9F-6644-A363-EC1EEBBE4AA2}"/>
              </a:ext>
            </a:extLst>
          </p:cNvPr>
          <p:cNvCxnSpPr>
            <a:cxnSpLocks/>
            <a:stCxn id="101" idx="3"/>
            <a:endCxn id="132" idx="1"/>
          </p:cNvCxnSpPr>
          <p:nvPr/>
        </p:nvCxnSpPr>
        <p:spPr>
          <a:xfrm flipV="1">
            <a:off x="10312320" y="4537763"/>
            <a:ext cx="344090" cy="105145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931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Sign and Confirm Transaction Process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28</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3672585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a:t>
            </a:r>
          </a:p>
          <a:p>
            <a:pPr algn="ctr"/>
            <a:r>
              <a:rPr kumimoji="1" lang="en-US" altLang="ja-JP" sz="1200">
                <a:solidFill>
                  <a:schemeClr val="tx1"/>
                </a:solidFill>
              </a:rPr>
              <a:t>transaction sign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974EEDF7-8E77-B641-92B7-80940AC4434A}"/>
              </a:ext>
            </a:extLst>
          </p:cNvPr>
          <p:cNvSpPr/>
          <p:nvPr/>
        </p:nvSpPr>
        <p:spPr>
          <a:xfrm>
            <a:off x="3183040"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0" name="正方形/長方形 59">
            <a:extLst>
              <a:ext uri="{FF2B5EF4-FFF2-40B4-BE49-F238E27FC236}">
                <a16:creationId xmlns:a16="http://schemas.microsoft.com/office/drawing/2014/main" id="{FC8AF19B-1673-5D46-BAC6-710A500A24D9}"/>
              </a:ext>
            </a:extLst>
          </p:cNvPr>
          <p:cNvSpPr/>
          <p:nvPr/>
        </p:nvSpPr>
        <p:spPr>
          <a:xfrm>
            <a:off x="3183041"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cxnSp>
        <p:nvCxnSpPr>
          <p:cNvPr id="62" name="直線矢印コネクタ 61">
            <a:extLst>
              <a:ext uri="{FF2B5EF4-FFF2-40B4-BE49-F238E27FC236}">
                <a16:creationId xmlns:a16="http://schemas.microsoft.com/office/drawing/2014/main" id="{15C423B6-D98F-BC42-B54E-1ABAA69C7FD3}"/>
              </a:ext>
            </a:extLst>
          </p:cNvPr>
          <p:cNvCxnSpPr>
            <a:cxnSpLocks/>
            <a:stCxn id="59" idx="0"/>
            <a:endCxn id="60" idx="2"/>
          </p:cNvCxnSpPr>
          <p:nvPr/>
        </p:nvCxnSpPr>
        <p:spPr>
          <a:xfrm flipV="1">
            <a:off x="3718514"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16643912-BD4A-3D45-942C-459607031DDA}"/>
              </a:ext>
            </a:extLst>
          </p:cNvPr>
          <p:cNvSpPr/>
          <p:nvPr/>
        </p:nvSpPr>
        <p:spPr>
          <a:xfrm>
            <a:off x="4789459"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64" name="カギ線コネクタ 63">
            <a:extLst>
              <a:ext uri="{FF2B5EF4-FFF2-40B4-BE49-F238E27FC236}">
                <a16:creationId xmlns:a16="http://schemas.microsoft.com/office/drawing/2014/main" id="{1E68C073-B7BF-EF4A-876B-B8F4F085F5CE}"/>
              </a:ext>
            </a:extLst>
          </p:cNvPr>
          <p:cNvCxnSpPr>
            <a:cxnSpLocks/>
            <a:stCxn id="60" idx="3"/>
            <a:endCxn id="63" idx="1"/>
          </p:cNvCxnSpPr>
          <p:nvPr/>
        </p:nvCxnSpPr>
        <p:spPr>
          <a:xfrm>
            <a:off x="4253988" y="1342504"/>
            <a:ext cx="535471"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14401567-4E63-8E4E-ABA5-1D57C30C1202}"/>
              </a:ext>
            </a:extLst>
          </p:cNvPr>
          <p:cNvSpPr/>
          <p:nvPr/>
        </p:nvSpPr>
        <p:spPr>
          <a:xfrm>
            <a:off x="4789459"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p:txBody>
      </p:sp>
      <p:cxnSp>
        <p:nvCxnSpPr>
          <p:cNvPr id="66" name="直線矢印コネクタ 65">
            <a:extLst>
              <a:ext uri="{FF2B5EF4-FFF2-40B4-BE49-F238E27FC236}">
                <a16:creationId xmlns:a16="http://schemas.microsoft.com/office/drawing/2014/main" id="{727BB60F-4895-2C4C-B6EF-650E9FACD2E5}"/>
              </a:ext>
            </a:extLst>
          </p:cNvPr>
          <p:cNvCxnSpPr>
            <a:cxnSpLocks/>
            <a:stCxn id="63" idx="2"/>
            <a:endCxn id="65" idx="0"/>
          </p:cNvCxnSpPr>
          <p:nvPr/>
        </p:nvCxnSpPr>
        <p:spPr>
          <a:xfrm>
            <a:off x="5324933" y="3815644"/>
            <a:ext cx="0"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50BE383-4111-3E4D-8D8E-F8A13DC65388}"/>
              </a:ext>
            </a:extLst>
          </p:cNvPr>
          <p:cNvCxnSpPr>
            <a:cxnSpLocks/>
            <a:stCxn id="56" idx="0"/>
            <a:endCxn id="59" idx="2"/>
          </p:cNvCxnSpPr>
          <p:nvPr/>
        </p:nvCxnSpPr>
        <p:spPr>
          <a:xfrm flipH="1" flipV="1">
            <a:off x="3718514" y="3815645"/>
            <a:ext cx="1"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F84C8FC1-0286-FF45-85A0-20FFD952F6DB}"/>
              </a:ext>
            </a:extLst>
          </p:cNvPr>
          <p:cNvSpPr/>
          <p:nvPr/>
        </p:nvSpPr>
        <p:spPr>
          <a:xfrm>
            <a:off x="478945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a:p>
            <a:pPr algn="ctr"/>
            <a:r>
              <a:rPr kumimoji="1" lang="en-US" altLang="ja-JP" sz="1200">
                <a:solidFill>
                  <a:schemeClr val="tx1"/>
                </a:solidFill>
              </a:rPr>
              <a:t>signature</a:t>
            </a:r>
          </a:p>
        </p:txBody>
      </p:sp>
      <p:cxnSp>
        <p:nvCxnSpPr>
          <p:cNvPr id="75" name="直線矢印コネクタ 74">
            <a:extLst>
              <a:ext uri="{FF2B5EF4-FFF2-40B4-BE49-F238E27FC236}">
                <a16:creationId xmlns:a16="http://schemas.microsoft.com/office/drawing/2014/main" id="{432F220A-3EE7-2649-BAF6-367E6AB101EC}"/>
              </a:ext>
            </a:extLst>
          </p:cNvPr>
          <p:cNvCxnSpPr>
            <a:cxnSpLocks/>
            <a:stCxn id="65" idx="2"/>
            <a:endCxn id="73" idx="0"/>
          </p:cNvCxnSpPr>
          <p:nvPr/>
        </p:nvCxnSpPr>
        <p:spPr>
          <a:xfrm>
            <a:off x="5324933" y="4910122"/>
            <a:ext cx="0"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04FE4A99-CD89-C94F-96F8-3535AC8D9446}"/>
              </a:ext>
            </a:extLst>
          </p:cNvPr>
          <p:cNvSpPr/>
          <p:nvPr/>
        </p:nvSpPr>
        <p:spPr>
          <a:xfrm>
            <a:off x="6395876"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confirm</a:t>
            </a:r>
          </a:p>
        </p:txBody>
      </p:sp>
      <p:cxnSp>
        <p:nvCxnSpPr>
          <p:cNvPr id="80" name="カギ線コネクタ 79">
            <a:extLst>
              <a:ext uri="{FF2B5EF4-FFF2-40B4-BE49-F238E27FC236}">
                <a16:creationId xmlns:a16="http://schemas.microsoft.com/office/drawing/2014/main" id="{38B4F85F-566C-0F4C-B170-750A02DCA620}"/>
              </a:ext>
            </a:extLst>
          </p:cNvPr>
          <p:cNvCxnSpPr>
            <a:cxnSpLocks/>
            <a:stCxn id="73" idx="3"/>
            <a:endCxn id="79" idx="1"/>
          </p:cNvCxnSpPr>
          <p:nvPr/>
        </p:nvCxnSpPr>
        <p:spPr>
          <a:xfrm flipV="1">
            <a:off x="5860406" y="4537762"/>
            <a:ext cx="535470" cy="105146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7FF75554-16AE-E343-B12B-9DF369355B01}"/>
              </a:ext>
            </a:extLst>
          </p:cNvPr>
          <p:cNvSpPr/>
          <p:nvPr/>
        </p:nvSpPr>
        <p:spPr>
          <a:xfrm>
            <a:off x="6395874"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86" name="直線矢印コネクタ 85">
            <a:extLst>
              <a:ext uri="{FF2B5EF4-FFF2-40B4-BE49-F238E27FC236}">
                <a16:creationId xmlns:a16="http://schemas.microsoft.com/office/drawing/2014/main" id="{98BE331A-083F-004C-A1FA-9D3B97FBE0A3}"/>
              </a:ext>
            </a:extLst>
          </p:cNvPr>
          <p:cNvCxnSpPr>
            <a:cxnSpLocks/>
            <a:stCxn id="79" idx="2"/>
            <a:endCxn id="85" idx="0"/>
          </p:cNvCxnSpPr>
          <p:nvPr/>
        </p:nvCxnSpPr>
        <p:spPr>
          <a:xfrm flipH="1">
            <a:off x="6931348" y="4910122"/>
            <a:ext cx="2"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7E44E5CB-8C35-2849-B220-27EA350E2960}"/>
              </a:ext>
            </a:extLst>
          </p:cNvPr>
          <p:cNvSpPr/>
          <p:nvPr/>
        </p:nvSpPr>
        <p:spPr>
          <a:xfrm>
            <a:off x="800228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91" name="直線矢印コネクタ 90">
            <a:extLst>
              <a:ext uri="{FF2B5EF4-FFF2-40B4-BE49-F238E27FC236}">
                <a16:creationId xmlns:a16="http://schemas.microsoft.com/office/drawing/2014/main" id="{206161EF-B329-924A-B30F-D23CEC997448}"/>
              </a:ext>
            </a:extLst>
          </p:cNvPr>
          <p:cNvCxnSpPr>
            <a:cxnSpLocks/>
            <a:stCxn id="85" idx="3"/>
            <a:endCxn id="90" idx="1"/>
          </p:cNvCxnSpPr>
          <p:nvPr/>
        </p:nvCxnSpPr>
        <p:spPr>
          <a:xfrm>
            <a:off x="7466821"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E0213CA9-25E2-2547-87B3-8904BA514473}"/>
              </a:ext>
            </a:extLst>
          </p:cNvPr>
          <p:cNvSpPr txBox="1"/>
          <p:nvPr/>
        </p:nvSpPr>
        <p:spPr>
          <a:xfrm>
            <a:off x="349956" y="6150516"/>
            <a:ext cx="4722850" cy="276999"/>
          </a:xfrm>
          <a:prstGeom prst="rect">
            <a:avLst/>
          </a:prstGeom>
          <a:noFill/>
        </p:spPr>
        <p:txBody>
          <a:bodyPr wrap="square" rtlCol="0">
            <a:spAutoFit/>
          </a:bodyPr>
          <a:lstStyle/>
          <a:p>
            <a:r>
              <a:rPr kumimoji="1" lang="en-US" altLang="ja-JP" sz="1200"/>
              <a:t>Example Code: </a:t>
            </a:r>
            <a:r>
              <a:rPr kumimoji="1" lang="en-US" altLang="ja-JP" sz="1200">
                <a:hlinkClick r:id="rId2"/>
              </a:rPr>
              <a:t>256hax - react </a:t>
            </a:r>
            <a:r>
              <a:rPr kumimoji="1" lang="en-US" altLang="ja-JP" sz="1200" err="1">
                <a:hlinkClick r:id="rId2"/>
              </a:rPr>
              <a:t>sign_and_transaction</a:t>
            </a:r>
            <a:endParaRPr kumimoji="1" lang="ja-JP" altLang="en-US" sz="1200"/>
          </a:p>
        </p:txBody>
      </p:sp>
      <p:sp>
        <p:nvSpPr>
          <p:cNvPr id="28" name="正方形/長方形 27">
            <a:extLst>
              <a:ext uri="{FF2B5EF4-FFF2-40B4-BE49-F238E27FC236}">
                <a16:creationId xmlns:a16="http://schemas.microsoft.com/office/drawing/2014/main" id="{D400FB3C-514C-AC48-9664-EED57AC40783}"/>
              </a:ext>
            </a:extLst>
          </p:cNvPr>
          <p:cNvSpPr/>
          <p:nvPr/>
        </p:nvSpPr>
        <p:spPr>
          <a:xfrm>
            <a:off x="3183040"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29" name="直線矢印コネクタ 28">
            <a:extLst>
              <a:ext uri="{FF2B5EF4-FFF2-40B4-BE49-F238E27FC236}">
                <a16:creationId xmlns:a16="http://schemas.microsoft.com/office/drawing/2014/main" id="{E840236E-8E93-6F4E-B45A-6587AFECA388}"/>
              </a:ext>
            </a:extLst>
          </p:cNvPr>
          <p:cNvCxnSpPr>
            <a:cxnSpLocks/>
            <a:stCxn id="28" idx="0"/>
            <a:endCxn id="56" idx="2"/>
          </p:cNvCxnSpPr>
          <p:nvPr/>
        </p:nvCxnSpPr>
        <p:spPr>
          <a:xfrm flipV="1">
            <a:off x="3718514" y="4910123"/>
            <a:ext cx="1"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815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54CCC3-A70C-2444-872D-A0BC3B733D15}"/>
              </a:ext>
            </a:extLst>
          </p:cNvPr>
          <p:cNvSpPr>
            <a:spLocks noGrp="1"/>
          </p:cNvSpPr>
          <p:nvPr>
            <p:ph type="title"/>
          </p:nvPr>
        </p:nvSpPr>
        <p:spPr/>
        <p:txBody>
          <a:bodyPr/>
          <a:lstStyle/>
          <a:p>
            <a:r>
              <a:rPr lang="en-US" altLang="ja-JP" dirty="0"/>
              <a:t>~2021 </a:t>
            </a:r>
            <a:r>
              <a:rPr kumimoji="1" lang="en-US" altLang="ja-JP" dirty="0"/>
              <a:t>Listing Steps (Draft)</a:t>
            </a:r>
            <a:endParaRPr kumimoji="1" lang="ja-JP" altLang="en-US"/>
          </a:p>
        </p:txBody>
      </p:sp>
      <p:sp>
        <p:nvSpPr>
          <p:cNvPr id="4" name="フッター プレースホルダー 3">
            <a:extLst>
              <a:ext uri="{FF2B5EF4-FFF2-40B4-BE49-F238E27FC236}">
                <a16:creationId xmlns:a16="http://schemas.microsoft.com/office/drawing/2014/main" id="{F5BFF07F-E3AE-7940-A30A-638F0D768F95}"/>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186C9CC4-0DA2-1B42-A09A-CECDC7F2A438}"/>
              </a:ext>
            </a:extLst>
          </p:cNvPr>
          <p:cNvSpPr>
            <a:spLocks noGrp="1"/>
          </p:cNvSpPr>
          <p:nvPr>
            <p:ph type="sldNum" sz="quarter" idx="12"/>
          </p:nvPr>
        </p:nvSpPr>
        <p:spPr/>
        <p:txBody>
          <a:bodyPr/>
          <a:lstStyle/>
          <a:p>
            <a:fld id="{51BE5F08-58E8-9243-A834-2B76637F595D}" type="slidenum">
              <a:rPr kumimoji="1" lang="ja-JP" altLang="en-US" smtClean="0"/>
              <a:t>2</a:t>
            </a:fld>
            <a:endParaRPr kumimoji="1" lang="ja-JP" altLang="en-US"/>
          </a:p>
        </p:txBody>
      </p:sp>
      <p:graphicFrame>
        <p:nvGraphicFramePr>
          <p:cNvPr id="8" name="表 8">
            <a:extLst>
              <a:ext uri="{FF2B5EF4-FFF2-40B4-BE49-F238E27FC236}">
                <a16:creationId xmlns:a16="http://schemas.microsoft.com/office/drawing/2014/main" id="{55F42752-D45C-2548-9108-7CCC997C77AA}"/>
              </a:ext>
            </a:extLst>
          </p:cNvPr>
          <p:cNvGraphicFramePr>
            <a:graphicFrameLocks noGrp="1"/>
          </p:cNvGraphicFramePr>
          <p:nvPr>
            <p:extLst>
              <p:ext uri="{D42A27DB-BD31-4B8C-83A1-F6EECF244321}">
                <p14:modId xmlns:p14="http://schemas.microsoft.com/office/powerpoint/2010/main" val="2584439004"/>
              </p:ext>
            </p:extLst>
          </p:nvPr>
        </p:nvGraphicFramePr>
        <p:xfrm>
          <a:off x="838199" y="1565847"/>
          <a:ext cx="10515600" cy="4353732"/>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011504211"/>
                    </a:ext>
                  </a:extLst>
                </a:gridCol>
                <a:gridCol w="2103120">
                  <a:extLst>
                    <a:ext uri="{9D8B030D-6E8A-4147-A177-3AD203B41FA5}">
                      <a16:colId xmlns:a16="http://schemas.microsoft.com/office/drawing/2014/main" val="192984949"/>
                    </a:ext>
                  </a:extLst>
                </a:gridCol>
                <a:gridCol w="2103120">
                  <a:extLst>
                    <a:ext uri="{9D8B030D-6E8A-4147-A177-3AD203B41FA5}">
                      <a16:colId xmlns:a16="http://schemas.microsoft.com/office/drawing/2014/main" val="2703389983"/>
                    </a:ext>
                  </a:extLst>
                </a:gridCol>
                <a:gridCol w="2103120">
                  <a:extLst>
                    <a:ext uri="{9D8B030D-6E8A-4147-A177-3AD203B41FA5}">
                      <a16:colId xmlns:a16="http://schemas.microsoft.com/office/drawing/2014/main" val="1687954520"/>
                    </a:ext>
                  </a:extLst>
                </a:gridCol>
                <a:gridCol w="2103120">
                  <a:extLst>
                    <a:ext uri="{9D8B030D-6E8A-4147-A177-3AD203B41FA5}">
                      <a16:colId xmlns:a16="http://schemas.microsoft.com/office/drawing/2014/main" val="1969225775"/>
                    </a:ext>
                  </a:extLst>
                </a:gridCol>
              </a:tblGrid>
              <a:tr h="1717212">
                <a:tc>
                  <a:txBody>
                    <a:bodyPr/>
                    <a:lstStyle/>
                    <a:p>
                      <a:r>
                        <a:rPr kumimoji="1" lang="en-US" altLang="ja-JP" sz="1400" b="0" dirty="0">
                          <a:solidFill>
                            <a:schemeClr val="tx1"/>
                          </a:solidFill>
                        </a:rPr>
                        <a:t>Milestones</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kumimoji="1" lang="en-US" altLang="ja-JP" sz="1400" b="0" dirty="0">
                          <a:solidFill>
                            <a:schemeClr val="tx1"/>
                          </a:solidFill>
                        </a:rPr>
                        <a:t>Launch Prototype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Small Trading on DEX</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Trading on DEX</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Increase Token Value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3950482"/>
                  </a:ext>
                </a:extLst>
              </a:tr>
              <a:tr h="479679">
                <a:tc>
                  <a:txBody>
                    <a:bodyPr/>
                    <a:lstStyle/>
                    <a:p>
                      <a:r>
                        <a:rPr kumimoji="1" lang="en-US" altLang="ja-JP" sz="1400" b="0" dirty="0">
                          <a:solidFill>
                            <a:schemeClr val="tx1"/>
                          </a:solidFill>
                        </a:rPr>
                        <a:t>Action</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a:t>Make White Paper </a:t>
                      </a:r>
                      <a:r>
                        <a:rPr kumimoji="1" lang="en-US" altLang="ja-JP" sz="1050" dirty="0"/>
                        <a:t>(Business Pitch)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a:t>Develop prototype </a:t>
                      </a:r>
                      <a:r>
                        <a:rPr kumimoji="1" lang="en-US" altLang="ja-JP" sz="1050" dirty="0"/>
                        <a:t>(MVP, </a:t>
                      </a:r>
                      <a:r>
                        <a:rPr kumimoji="1" lang="en-US" altLang="ja-JP" sz="1050" dirty="0" err="1"/>
                        <a:t>PoC</a:t>
                      </a:r>
                      <a:r>
                        <a:rPr kumimoji="1" lang="en-US" altLang="ja-JP" sz="1050" dirty="0"/>
                        <a: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dirty="0"/>
                        <a:t>Create and mint token</a:t>
                      </a:r>
                    </a:p>
                    <a:p>
                      <a:pPr marL="285750" indent="-285750">
                        <a:buFont typeface="Arial" panose="020B0604020202020204" pitchFamily="34" charset="0"/>
                        <a:buChar char="•"/>
                      </a:pPr>
                      <a:r>
                        <a:rPr kumimoji="1" lang="en-US" altLang="ja-JP" sz="1400" dirty="0"/>
                        <a:t>Marketing campaign </a:t>
                      </a:r>
                      <a:r>
                        <a:rPr kumimoji="1" lang="en-US" altLang="ja-JP" sz="1050" dirty="0"/>
                        <a:t>(Airdrop or Token Sale for limited)</a:t>
                      </a:r>
                    </a:p>
                    <a:p>
                      <a:pPr marL="285750" indent="-285750">
                        <a:buFont typeface="Arial" panose="020B0604020202020204" pitchFamily="34" charset="0"/>
                        <a:buChar char="•"/>
                      </a:pPr>
                      <a:r>
                        <a:rPr kumimoji="1" lang="en-US" altLang="ja-JP" sz="1400" dirty="0"/>
                        <a:t>Communication with user </a:t>
                      </a:r>
                      <a:r>
                        <a:rPr kumimoji="1" lang="en-US" altLang="ja-JP" sz="1050" dirty="0"/>
                        <a:t>(ex: Discord, </a:t>
                      </a:r>
                      <a:r>
                        <a:rPr kumimoji="1" lang="en-US" altLang="ja-JP" sz="1050" dirty="0" err="1"/>
                        <a:t>Twitter,Telegram</a:t>
                      </a:r>
                      <a:r>
                        <a:rPr kumimoji="1" lang="en-US" altLang="ja-JP" sz="1050" dirty="0"/>
                        <a:t>)</a:t>
                      </a:r>
                      <a:endParaRPr kumimoji="1" lang="en-US" altLang="ja-JP" sz="900" dirty="0"/>
                    </a:p>
                    <a:p>
                      <a:pPr marL="285750" indent="-285750">
                        <a:buFont typeface="Arial" panose="020B0604020202020204" pitchFamily="34" charset="0"/>
                        <a:buChar char="•"/>
                      </a:pPr>
                      <a:r>
                        <a:rPr kumimoji="1" lang="en-US" altLang="ja-JP" sz="1400" dirty="0"/>
                        <a:t>Develop product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dirty="0"/>
                        <a:t>Prepare</a:t>
                      </a:r>
                      <a:br>
                        <a:rPr kumimoji="1" lang="en-US" altLang="ja-JP" sz="1400" dirty="0"/>
                      </a:br>
                      <a:r>
                        <a:rPr kumimoji="1" lang="en-US" altLang="ja-JP" sz="1400" dirty="0" err="1"/>
                        <a:t>USDC:Token</a:t>
                      </a:r>
                      <a:r>
                        <a:rPr kumimoji="1" lang="en-US" altLang="ja-JP" sz="1400" dirty="0"/>
                        <a:t> =</a:t>
                      </a:r>
                      <a:br>
                        <a:rPr kumimoji="1" lang="en-US" altLang="ja-JP" sz="1400" dirty="0"/>
                      </a:br>
                      <a:r>
                        <a:rPr kumimoji="1" lang="en-US" altLang="ja-JP" sz="1400" dirty="0"/>
                        <a:t>$10K:$10K</a:t>
                      </a:r>
                      <a:endParaRPr kumimoji="1" lang="en-US" altLang="ja-JP" sz="1050" dirty="0"/>
                    </a:p>
                    <a:p>
                      <a:pPr marL="285750" indent="-285750">
                        <a:buFont typeface="Arial" panose="020B0604020202020204" pitchFamily="34" charset="0"/>
                        <a:buChar char="•"/>
                      </a:pPr>
                      <a:r>
                        <a:rPr kumimoji="1" lang="en-US" altLang="ja-JP" sz="1400" dirty="0"/>
                        <a:t>Listing token to DEX </a:t>
                      </a:r>
                      <a:r>
                        <a:rPr kumimoji="1" lang="en-US" altLang="ja-JP" sz="1050" dirty="0"/>
                        <a:t>(ex: Serum, Raydium)</a:t>
                      </a:r>
                    </a:p>
                    <a:p>
                      <a:pPr marL="285750" indent="-285750">
                        <a:buFont typeface="Arial" panose="020B0604020202020204" pitchFamily="34" charset="0"/>
                        <a:buChar char="•"/>
                      </a:pPr>
                      <a:r>
                        <a:rPr kumimoji="1" lang="en-US" altLang="ja-JP" sz="1400" dirty="0"/>
                        <a:t>Listing to Market Report </a:t>
                      </a:r>
                      <a:r>
                        <a:rPr kumimoji="1" lang="en-US" altLang="ja-JP" sz="1050" dirty="0"/>
                        <a:t>(ex: CoinMarketCap, </a:t>
                      </a:r>
                      <a:r>
                        <a:rPr kumimoji="1" lang="en-US" altLang="ja-JP" sz="1050" dirty="0" err="1"/>
                        <a:t>CoinGecko</a:t>
                      </a:r>
                      <a:r>
                        <a:rPr kumimoji="1" lang="en-US" altLang="ja-JP" sz="1050" dirty="0"/>
                        <a:t>)</a:t>
                      </a:r>
                    </a:p>
                    <a:p>
                      <a:pPr marL="285750" indent="-285750">
                        <a:buFont typeface="Arial" panose="020B0604020202020204" pitchFamily="34" charset="0"/>
                        <a:buChar char="•"/>
                      </a:pPr>
                      <a:r>
                        <a:rPr kumimoji="1" lang="en-US" altLang="ja-JP" sz="1400" dirty="0"/>
                        <a:t>Develop product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dirty="0">
                          <a:solidFill>
                            <a:schemeClr val="tx1"/>
                          </a:solidFill>
                        </a:rPr>
                        <a:t>Communication with user</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dirty="0">
                          <a:solidFill>
                            <a:schemeClr val="tx1"/>
                          </a:solidFill>
                        </a:rPr>
                        <a:t>Develop product hard</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7802314"/>
                  </a:ext>
                </a:extLst>
              </a:tr>
              <a:tr h="151355">
                <a:tc>
                  <a:txBody>
                    <a:bodyPr/>
                    <a:lstStyle/>
                    <a:p>
                      <a:r>
                        <a:rPr kumimoji="1" lang="en-US" altLang="ja-JP" sz="1400" b="0" dirty="0">
                          <a:solidFill>
                            <a:schemeClr val="tx1"/>
                          </a:solidFill>
                        </a:rPr>
                        <a:t>Output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285750" indent="-285750">
                        <a:buFont typeface="Arial" panose="020B0604020202020204" pitchFamily="34" charset="0"/>
                        <a:buChar char="•"/>
                      </a:pPr>
                      <a:r>
                        <a:rPr kumimoji="1" lang="en-US" altLang="ja-JP" sz="1400" b="0" dirty="0">
                          <a:solidFill>
                            <a:schemeClr val="tx1"/>
                          </a:solidFill>
                        </a:rPr>
                        <a:t>White Paper</a:t>
                      </a:r>
                    </a:p>
                    <a:p>
                      <a:pPr marL="285750" indent="-285750">
                        <a:buFont typeface="Arial" panose="020B0604020202020204" pitchFamily="34" charset="0"/>
                        <a:buChar char="•"/>
                      </a:pPr>
                      <a:r>
                        <a:rPr kumimoji="1" lang="en-US" altLang="ja-JP" sz="1400" b="0" dirty="0">
                          <a:solidFill>
                            <a:schemeClr val="tx1"/>
                          </a:solidFill>
                        </a:rPr>
                        <a:t>Prototype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Token</a:t>
                      </a:r>
                    </a:p>
                    <a:p>
                      <a:pPr marL="285750" indent="-285750">
                        <a:buFont typeface="Arial" panose="020B0604020202020204" pitchFamily="34" charset="0"/>
                        <a:buChar char="•"/>
                      </a:pPr>
                      <a:r>
                        <a:rPr kumimoji="1" lang="en-US" altLang="ja-JP" sz="1400" b="0" dirty="0">
                          <a:solidFill>
                            <a:schemeClr val="tx1"/>
                          </a:solidFill>
                        </a:rPr>
                        <a:t>Community</a:t>
                      </a:r>
                    </a:p>
                    <a:p>
                      <a:pPr marL="285750" indent="-285750">
                        <a:buFont typeface="Arial" panose="020B0604020202020204" pitchFamily="34" charset="0"/>
                        <a:buChar char="•"/>
                      </a:pPr>
                      <a:r>
                        <a:rPr kumimoji="1" lang="en-US" altLang="ja-JP" sz="1400" b="0" dirty="0">
                          <a:solidFill>
                            <a:schemeClr val="tx1"/>
                          </a:solidFill>
                        </a:rPr>
                        <a:t>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Liquidity Pool</a:t>
                      </a:r>
                    </a:p>
                    <a:p>
                      <a:pPr marL="285750" indent="-285750">
                        <a:buFont typeface="Arial" panose="020B0604020202020204" pitchFamily="34" charset="0"/>
                        <a:buChar char="•"/>
                      </a:pPr>
                      <a:r>
                        <a:rPr kumimoji="1" lang="en-US" altLang="ja-JP" sz="1400" b="0" dirty="0">
                          <a:solidFill>
                            <a:schemeClr val="tx1"/>
                          </a:solidFill>
                        </a:rPr>
                        <a:t>Market Report</a:t>
                      </a:r>
                    </a:p>
                    <a:p>
                      <a:pPr marL="285750" indent="-285750">
                        <a:buFont typeface="Arial" panose="020B0604020202020204" pitchFamily="34" charset="0"/>
                        <a:buChar char="•"/>
                      </a:pPr>
                      <a:r>
                        <a:rPr kumimoji="1" lang="en-US" altLang="ja-JP" sz="1400" b="0" dirty="0">
                          <a:solidFill>
                            <a:schemeClr val="tx1"/>
                          </a:solidFill>
                        </a:rPr>
                        <a:t>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Awesome 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6611427"/>
                  </a:ext>
                </a:extLst>
              </a:tr>
            </a:tbl>
          </a:graphicData>
        </a:graphic>
      </p:graphicFrame>
      <p:grpSp>
        <p:nvGrpSpPr>
          <p:cNvPr id="13" name="グループ化 12">
            <a:extLst>
              <a:ext uri="{FF2B5EF4-FFF2-40B4-BE49-F238E27FC236}">
                <a16:creationId xmlns:a16="http://schemas.microsoft.com/office/drawing/2014/main" id="{33E48A0B-D997-1B42-AFE8-C0803FC88CD7}"/>
              </a:ext>
            </a:extLst>
          </p:cNvPr>
          <p:cNvGrpSpPr/>
          <p:nvPr/>
        </p:nvGrpSpPr>
        <p:grpSpPr>
          <a:xfrm>
            <a:off x="2964744" y="937224"/>
            <a:ext cx="8387199" cy="582228"/>
            <a:chOff x="2964744" y="1442383"/>
            <a:chExt cx="8387199" cy="415489"/>
          </a:xfrm>
          <a:solidFill>
            <a:schemeClr val="bg1">
              <a:lumMod val="75000"/>
            </a:schemeClr>
          </a:solidFill>
        </p:grpSpPr>
        <p:sp>
          <p:nvSpPr>
            <p:cNvPr id="9" name="ホームベース 8">
              <a:extLst>
                <a:ext uri="{FF2B5EF4-FFF2-40B4-BE49-F238E27FC236}">
                  <a16:creationId xmlns:a16="http://schemas.microsoft.com/office/drawing/2014/main" id="{E9D03D67-869A-E74C-B559-E2C601C5DDDF}"/>
                </a:ext>
              </a:extLst>
            </p:cNvPr>
            <p:cNvSpPr/>
            <p:nvPr/>
          </p:nvSpPr>
          <p:spPr>
            <a:xfrm>
              <a:off x="2964744"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Planning</a:t>
              </a:r>
              <a:endParaRPr kumimoji="1" lang="ja-JP" altLang="en-US" sz="1600">
                <a:solidFill>
                  <a:schemeClr val="tx1"/>
                </a:solidFill>
              </a:endParaRPr>
            </a:p>
          </p:txBody>
        </p:sp>
        <p:sp>
          <p:nvSpPr>
            <p:cNvPr id="10" name="ホームベース 9">
              <a:extLst>
                <a:ext uri="{FF2B5EF4-FFF2-40B4-BE49-F238E27FC236}">
                  <a16:creationId xmlns:a16="http://schemas.microsoft.com/office/drawing/2014/main" id="{DE9D7C37-B7F2-C943-82A4-C0825A92F989}"/>
                </a:ext>
              </a:extLst>
            </p:cNvPr>
            <p:cNvSpPr/>
            <p:nvPr/>
          </p:nvSpPr>
          <p:spPr>
            <a:xfrm>
              <a:off x="5064477"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rPr>
                <a:t>Research</a:t>
              </a:r>
              <a:endParaRPr kumimoji="1" lang="ja-JP" altLang="en-US" sz="1600">
                <a:solidFill>
                  <a:schemeClr val="tx1"/>
                </a:solidFill>
              </a:endParaRPr>
            </a:p>
          </p:txBody>
        </p:sp>
        <p:sp>
          <p:nvSpPr>
            <p:cNvPr id="11" name="ホームベース 10">
              <a:extLst>
                <a:ext uri="{FF2B5EF4-FFF2-40B4-BE49-F238E27FC236}">
                  <a16:creationId xmlns:a16="http://schemas.microsoft.com/office/drawing/2014/main" id="{053AD247-7A1C-0844-8980-4BA249E9E2FC}"/>
                </a:ext>
              </a:extLst>
            </p:cNvPr>
            <p:cNvSpPr/>
            <p:nvPr/>
          </p:nvSpPr>
          <p:spPr>
            <a:xfrm>
              <a:off x="7164210" y="1442383"/>
              <a:ext cx="2088000" cy="415489"/>
            </a:xfrm>
            <a:prstGeom prst="homePlat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Listing</a:t>
              </a:r>
              <a:endParaRPr kumimoji="1" lang="ja-JP" altLang="en-US" sz="1600">
                <a:solidFill>
                  <a:schemeClr val="tx1"/>
                </a:solidFill>
              </a:endParaRPr>
            </a:p>
          </p:txBody>
        </p:sp>
        <p:sp>
          <p:nvSpPr>
            <p:cNvPr id="12" name="ホームベース 11">
              <a:extLst>
                <a:ext uri="{FF2B5EF4-FFF2-40B4-BE49-F238E27FC236}">
                  <a16:creationId xmlns:a16="http://schemas.microsoft.com/office/drawing/2014/main" id="{BF74B2EA-2C48-E442-8268-663B887602C7}"/>
                </a:ext>
              </a:extLst>
            </p:cNvPr>
            <p:cNvSpPr/>
            <p:nvPr/>
          </p:nvSpPr>
          <p:spPr>
            <a:xfrm>
              <a:off x="9263943"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rPr>
                <a:t>Growth</a:t>
              </a:r>
              <a:endParaRPr kumimoji="1" lang="ja-JP" altLang="en-US" sz="1600">
                <a:solidFill>
                  <a:schemeClr val="tx1"/>
                </a:solidFill>
              </a:endParaRPr>
            </a:p>
          </p:txBody>
        </p:sp>
      </p:grpSp>
      <p:pic>
        <p:nvPicPr>
          <p:cNvPr id="1030" name="Picture 6">
            <a:extLst>
              <a:ext uri="{FF2B5EF4-FFF2-40B4-BE49-F238E27FC236}">
                <a16:creationId xmlns:a16="http://schemas.microsoft.com/office/drawing/2014/main" id="{4DFEB037-CEAE-BA48-920C-960CB82F0149}"/>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5203555" y="1924294"/>
            <a:ext cx="1809845"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47A6E71-3D25-514B-8052-4FB3B37EBCE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03821" y="1924293"/>
            <a:ext cx="1809845"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68AE144-A6F6-294F-AF96-62E269934261}"/>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7303287" y="1924293"/>
            <a:ext cx="1809846"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73F4058-DF04-6F47-AA17-B678F5F964E3}"/>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403020" y="1903664"/>
            <a:ext cx="1809845" cy="1204678"/>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76B8438A-FF54-2F41-8D68-D36FED53C7E3}"/>
              </a:ext>
            </a:extLst>
          </p:cNvPr>
          <p:cNvSpPr txBox="1"/>
          <p:nvPr/>
        </p:nvSpPr>
        <p:spPr>
          <a:xfrm>
            <a:off x="838199" y="6011006"/>
            <a:ext cx="6010189" cy="253916"/>
          </a:xfrm>
          <a:prstGeom prst="rect">
            <a:avLst/>
          </a:prstGeom>
          <a:noFill/>
        </p:spPr>
        <p:txBody>
          <a:bodyPr wrap="square" rtlCol="0">
            <a:spAutoFit/>
          </a:bodyPr>
          <a:lstStyle/>
          <a:p>
            <a:r>
              <a:rPr kumimoji="1" lang="en-US" altLang="ja-JP" sz="1050" dirty="0"/>
              <a:t>Pictures: </a:t>
            </a:r>
            <a:r>
              <a:rPr kumimoji="1" lang="en-US" altLang="ja-JP" sz="1050" dirty="0" err="1"/>
              <a:t>pixabay.com</a:t>
            </a:r>
            <a:endParaRPr kumimoji="1" lang="ja-JP" altLang="en-US" sz="1050"/>
          </a:p>
        </p:txBody>
      </p:sp>
    </p:spTree>
    <p:extLst>
      <p:ext uri="{BB962C8B-B14F-4D97-AF65-F5344CB8AC3E}">
        <p14:creationId xmlns:p14="http://schemas.microsoft.com/office/powerpoint/2010/main" val="2220861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Send and Confirm Transaction Process (Skip Sign)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29</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402319532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Send and Confirm</a:t>
            </a:r>
          </a:p>
          <a:p>
            <a:pPr algn="ctr"/>
            <a:r>
              <a:rPr kumimoji="1" lang="en-US" altLang="ja-JP" sz="1200">
                <a:solidFill>
                  <a:schemeClr val="tx1"/>
                </a:solidFill>
              </a:rPr>
              <a:t>Transaction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815BF6FE-4299-9D4B-81E4-B575042C4E84}"/>
              </a:ext>
            </a:extLst>
          </p:cNvPr>
          <p:cNvSpPr/>
          <p:nvPr/>
        </p:nvSpPr>
        <p:spPr>
          <a:xfrm>
            <a:off x="3183041"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28" name="直線矢印コネクタ 27">
            <a:extLst>
              <a:ext uri="{FF2B5EF4-FFF2-40B4-BE49-F238E27FC236}">
                <a16:creationId xmlns:a16="http://schemas.microsoft.com/office/drawing/2014/main" id="{A64C76FE-284A-3A4A-96E0-20B443FE3331}"/>
              </a:ext>
            </a:extLst>
          </p:cNvPr>
          <p:cNvCxnSpPr>
            <a:cxnSpLocks/>
            <a:stCxn id="56" idx="2"/>
            <a:endCxn id="27" idx="0"/>
          </p:cNvCxnSpPr>
          <p:nvPr/>
        </p:nvCxnSpPr>
        <p:spPr>
          <a:xfrm>
            <a:off x="3718515" y="4910123"/>
            <a:ext cx="0"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9B777ED0-DC0A-4941-BAF3-B36959FDB75F}"/>
              </a:ext>
            </a:extLst>
          </p:cNvPr>
          <p:cNvSpPr/>
          <p:nvPr/>
        </p:nvSpPr>
        <p:spPr>
          <a:xfrm>
            <a:off x="478945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30" name="直線矢印コネクタ 29">
            <a:extLst>
              <a:ext uri="{FF2B5EF4-FFF2-40B4-BE49-F238E27FC236}">
                <a16:creationId xmlns:a16="http://schemas.microsoft.com/office/drawing/2014/main" id="{E4AC3700-D93D-8445-96CF-CD2D69034F8F}"/>
              </a:ext>
            </a:extLst>
          </p:cNvPr>
          <p:cNvCxnSpPr>
            <a:cxnSpLocks/>
            <a:stCxn id="27" idx="3"/>
            <a:endCxn id="29" idx="1"/>
          </p:cNvCxnSpPr>
          <p:nvPr/>
        </p:nvCxnSpPr>
        <p:spPr>
          <a:xfrm>
            <a:off x="4253988"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CBF392B-B256-3745-B72B-509F92A5CC16}"/>
              </a:ext>
            </a:extLst>
          </p:cNvPr>
          <p:cNvSpPr txBox="1"/>
          <p:nvPr/>
        </p:nvSpPr>
        <p:spPr>
          <a:xfrm>
            <a:off x="1576620" y="5216861"/>
            <a:ext cx="1070947" cy="744721"/>
          </a:xfrm>
          <a:prstGeom prst="rect">
            <a:avLst/>
          </a:prstGeom>
          <a:noFill/>
        </p:spPr>
        <p:txBody>
          <a:bodyPr wrap="none" rtlCol="0">
            <a:noAutofit/>
          </a:bodyPr>
          <a:lstStyle/>
          <a:p>
            <a:r>
              <a:rPr kumimoji="1" lang="en-US" altLang="ja-JP" sz="1200"/>
              <a:t>Give </a:t>
            </a:r>
            <a:r>
              <a:rPr kumimoji="1" lang="en-US" altLang="ja-JP" sz="1200">
                <a:hlinkClick r:id="rId2"/>
              </a:rPr>
              <a:t>Signer</a:t>
            </a:r>
            <a:endParaRPr kumimoji="1" lang="en-US" altLang="ja-JP" sz="1200"/>
          </a:p>
          <a:p>
            <a:r>
              <a:rPr kumimoji="1" lang="en-US" altLang="ja-JP" sz="1200"/>
              <a:t>(public key</a:t>
            </a:r>
          </a:p>
          <a:p>
            <a:r>
              <a:rPr kumimoji="1" lang="en-US" altLang="ja-JP" sz="1200"/>
              <a:t>and secret key)</a:t>
            </a:r>
            <a:endParaRPr kumimoji="1" lang="ja-JP" altLang="en-US" sz="1200"/>
          </a:p>
        </p:txBody>
      </p:sp>
      <p:cxnSp>
        <p:nvCxnSpPr>
          <p:cNvPr id="34" name="曲線コネクタ 33">
            <a:extLst>
              <a:ext uri="{FF2B5EF4-FFF2-40B4-BE49-F238E27FC236}">
                <a16:creationId xmlns:a16="http://schemas.microsoft.com/office/drawing/2014/main" id="{43890286-A569-A74B-B2ED-940D861831E8}"/>
              </a:ext>
            </a:extLst>
          </p:cNvPr>
          <p:cNvCxnSpPr>
            <a:cxnSpLocks/>
            <a:stCxn id="8" idx="1"/>
            <a:endCxn id="38" idx="2"/>
          </p:cNvCxnSpPr>
          <p:nvPr/>
        </p:nvCxnSpPr>
        <p:spPr>
          <a:xfrm rot="10800000" flipH="1">
            <a:off x="1576619" y="4910124"/>
            <a:ext cx="535475" cy="679099"/>
          </a:xfrm>
          <a:prstGeom prst="curvedConnector4">
            <a:avLst>
              <a:gd name="adj1" fmla="val -42691"/>
              <a:gd name="adj2" fmla="val 77416"/>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2820DE7-07E6-1D49-A229-133593CF9969}"/>
              </a:ext>
            </a:extLst>
          </p:cNvPr>
          <p:cNvSpPr txBox="1"/>
          <p:nvPr/>
        </p:nvSpPr>
        <p:spPr>
          <a:xfrm>
            <a:off x="4789455" y="4165402"/>
            <a:ext cx="1070947" cy="744721"/>
          </a:xfrm>
          <a:prstGeom prst="rect">
            <a:avLst/>
          </a:prstGeom>
          <a:noFill/>
        </p:spPr>
        <p:txBody>
          <a:bodyPr wrap="square" rtlCol="0">
            <a:noAutofit/>
          </a:bodyPr>
          <a:lstStyle/>
          <a:p>
            <a:r>
              <a:rPr kumimoji="1" lang="en-US" altLang="ja-JP" sz="1200">
                <a:hlinkClick r:id="rId3"/>
              </a:rPr>
              <a:t>send and confirm function</a:t>
            </a:r>
            <a:endParaRPr kumimoji="1" lang="ja-JP" altLang="en-US" sz="1200"/>
          </a:p>
        </p:txBody>
      </p:sp>
      <p:cxnSp>
        <p:nvCxnSpPr>
          <p:cNvPr id="41" name="曲線コネクタ 40">
            <a:extLst>
              <a:ext uri="{FF2B5EF4-FFF2-40B4-BE49-F238E27FC236}">
                <a16:creationId xmlns:a16="http://schemas.microsoft.com/office/drawing/2014/main" id="{B2215275-0FB3-1443-B71B-D1749C4B72E3}"/>
              </a:ext>
            </a:extLst>
          </p:cNvPr>
          <p:cNvCxnSpPr>
            <a:cxnSpLocks/>
            <a:stCxn id="40" idx="0"/>
            <a:endCxn id="56" idx="3"/>
          </p:cNvCxnSpPr>
          <p:nvPr/>
        </p:nvCxnSpPr>
        <p:spPr>
          <a:xfrm rot="16200000" flipH="1" flipV="1">
            <a:off x="4603278" y="3816111"/>
            <a:ext cx="372361" cy="1070941"/>
          </a:xfrm>
          <a:prstGeom prst="curvedConnector4">
            <a:avLst>
              <a:gd name="adj1" fmla="val -61392"/>
              <a:gd name="adj2" fmla="val 75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700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959855-F622-944A-824D-5CE3E5F05C52}"/>
              </a:ext>
            </a:extLst>
          </p:cNvPr>
          <p:cNvSpPr>
            <a:spLocks noGrp="1"/>
          </p:cNvSpPr>
          <p:nvPr>
            <p:ph type="title"/>
          </p:nvPr>
        </p:nvSpPr>
        <p:spPr/>
        <p:txBody>
          <a:bodyPr/>
          <a:lstStyle/>
          <a:p>
            <a:r>
              <a:rPr kumimoji="1" lang="en-US" altLang="ja-JP"/>
              <a:t>Reference</a:t>
            </a:r>
            <a:endParaRPr kumimoji="1" lang="ja-JP" altLang="en-US"/>
          </a:p>
        </p:txBody>
      </p:sp>
      <p:sp>
        <p:nvSpPr>
          <p:cNvPr id="4" name="フッター プレースホルダー 3">
            <a:extLst>
              <a:ext uri="{FF2B5EF4-FFF2-40B4-BE49-F238E27FC236}">
                <a16:creationId xmlns:a16="http://schemas.microsoft.com/office/drawing/2014/main" id="{90B8A571-F3B2-ED4B-9809-F48E06ABF9C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CDCD0B5-BA3C-454C-B3C2-4498787E40C1}"/>
              </a:ext>
            </a:extLst>
          </p:cNvPr>
          <p:cNvSpPr>
            <a:spLocks noGrp="1"/>
          </p:cNvSpPr>
          <p:nvPr>
            <p:ph type="sldNum" sz="quarter" idx="12"/>
          </p:nvPr>
        </p:nvSpPr>
        <p:spPr/>
        <p:txBody>
          <a:bodyPr/>
          <a:lstStyle/>
          <a:p>
            <a:fld id="{51BE5F08-58E8-9243-A834-2B76637F595D}" type="slidenum">
              <a:rPr kumimoji="1" lang="ja-JP" altLang="en-US" smtClean="0"/>
              <a:t>30</a:t>
            </a:fld>
            <a:endParaRPr kumimoji="1" lang="ja-JP" altLang="en-US"/>
          </a:p>
        </p:txBody>
      </p:sp>
      <p:sp>
        <p:nvSpPr>
          <p:cNvPr id="6" name="テキスト ボックス 5">
            <a:extLst>
              <a:ext uri="{FF2B5EF4-FFF2-40B4-BE49-F238E27FC236}">
                <a16:creationId xmlns:a16="http://schemas.microsoft.com/office/drawing/2014/main" id="{41487736-FF23-A042-8303-D8F09A6EA4FA}"/>
              </a:ext>
            </a:extLst>
          </p:cNvPr>
          <p:cNvSpPr txBox="1"/>
          <p:nvPr/>
        </p:nvSpPr>
        <p:spPr>
          <a:xfrm>
            <a:off x="838200" y="1142188"/>
            <a:ext cx="10515600" cy="127727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400"/>
              <a:t>Solana Validator 101: Transaction Processing</a:t>
            </a:r>
            <a:br>
              <a:rPr kumimoji="1" lang="en-US" altLang="ja-JP" sz="1400"/>
            </a:br>
            <a:r>
              <a:rPr kumimoji="1" lang="en-US" altLang="ja-JP" sz="1050"/>
              <a:t>https://</a:t>
            </a:r>
            <a:r>
              <a:rPr kumimoji="1" lang="en-US" altLang="ja-JP" sz="1050" err="1"/>
              <a:t>jito-labs.medium.com</a:t>
            </a:r>
            <a:r>
              <a:rPr kumimoji="1" lang="en-US" altLang="ja-JP" sz="1050"/>
              <a:t>/solana-validator-101-transaction-processing-90bcdc271143</a:t>
            </a:r>
          </a:p>
          <a:p>
            <a:pPr marL="285750" indent="-285750">
              <a:buFont typeface="Arial" panose="020B0604020202020204" pitchFamily="34" charset="0"/>
              <a:buChar char="•"/>
            </a:pPr>
            <a:endParaRPr kumimoji="1" lang="en-US" altLang="ja-JP" sz="1400"/>
          </a:p>
          <a:p>
            <a:pPr marL="285750" indent="-285750">
              <a:buFont typeface="Arial" panose="020B0604020202020204" pitchFamily="34" charset="0"/>
              <a:buChar char="•"/>
            </a:pPr>
            <a:r>
              <a:rPr kumimoji="1" lang="en-US" altLang="ja-JP" sz="1400"/>
              <a:t>Solana Cookbook -  Retrying Transactions</a:t>
            </a:r>
            <a:br>
              <a:rPr kumimoji="1" lang="en-US" altLang="ja-JP" sz="1400"/>
            </a:br>
            <a:r>
              <a:rPr kumimoji="1" lang="en-US" altLang="ja-JP" sz="1050"/>
              <a:t>https://</a:t>
            </a:r>
            <a:r>
              <a:rPr kumimoji="1" lang="en-US" altLang="ja-JP" sz="1050" err="1"/>
              <a:t>solanacookbook.com</a:t>
            </a:r>
            <a:r>
              <a:rPr kumimoji="1" lang="en-US" altLang="ja-JP" sz="1050"/>
              <a:t>/guides/</a:t>
            </a:r>
            <a:r>
              <a:rPr kumimoji="1" lang="en-US" altLang="ja-JP" sz="1050" err="1"/>
              <a:t>retrying-transactions.html#how-rpc-nodes-broadcast-transactions</a:t>
            </a:r>
            <a:endParaRPr kumimoji="1" lang="en-US" altLang="ja-JP" sz="1050"/>
          </a:p>
          <a:p>
            <a:endParaRPr kumimoji="1" lang="en-US" altLang="ja-JP" sz="1400"/>
          </a:p>
        </p:txBody>
      </p:sp>
    </p:spTree>
    <p:extLst>
      <p:ext uri="{BB962C8B-B14F-4D97-AF65-F5344CB8AC3E}">
        <p14:creationId xmlns:p14="http://schemas.microsoft.com/office/powerpoint/2010/main" val="4130812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Accounts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31</a:t>
            </a:fld>
            <a:endParaRPr kumimoji="1" lang="ja-JP" altLang="en-US"/>
          </a:p>
        </p:txBody>
      </p:sp>
    </p:spTree>
    <p:extLst>
      <p:ext uri="{BB962C8B-B14F-4D97-AF65-F5344CB8AC3E}">
        <p14:creationId xmlns:p14="http://schemas.microsoft.com/office/powerpoint/2010/main" val="2208742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4C237-FC36-2245-8F79-A2954EC21E50}"/>
              </a:ext>
            </a:extLst>
          </p:cNvPr>
          <p:cNvSpPr>
            <a:spLocks noGrp="1"/>
          </p:cNvSpPr>
          <p:nvPr>
            <p:ph type="title"/>
          </p:nvPr>
        </p:nvSpPr>
        <p:spPr/>
        <p:txBody>
          <a:bodyPr/>
          <a:lstStyle/>
          <a:p>
            <a:r>
              <a:rPr lang="en-US" altLang="ja-JP" dirty="0"/>
              <a:t>Accounts – Execution Programs/Transactions Process (Draft)</a:t>
            </a:r>
            <a:endParaRPr kumimoji="1" lang="ja-JP" altLang="en-US"/>
          </a:p>
        </p:txBody>
      </p:sp>
      <p:sp>
        <p:nvSpPr>
          <p:cNvPr id="4" name="スライド番号プレースホルダー 3">
            <a:extLst>
              <a:ext uri="{FF2B5EF4-FFF2-40B4-BE49-F238E27FC236}">
                <a16:creationId xmlns:a16="http://schemas.microsoft.com/office/drawing/2014/main" id="{36E094E1-296D-8D4E-ABFD-E99CF34E9870}"/>
              </a:ext>
            </a:extLst>
          </p:cNvPr>
          <p:cNvSpPr>
            <a:spLocks noGrp="1"/>
          </p:cNvSpPr>
          <p:nvPr>
            <p:ph type="sldNum" sz="quarter" idx="12"/>
          </p:nvPr>
        </p:nvSpPr>
        <p:spPr/>
        <p:txBody>
          <a:bodyPr/>
          <a:lstStyle/>
          <a:p>
            <a:fld id="{51BE5F08-58E8-9243-A834-2B76637F595D}" type="slidenum">
              <a:rPr kumimoji="1" lang="ja-JP" altLang="en-US" smtClean="0"/>
              <a:t>32</a:t>
            </a:fld>
            <a:endParaRPr kumimoji="1" lang="ja-JP" altLang="en-US"/>
          </a:p>
        </p:txBody>
      </p:sp>
      <p:sp>
        <p:nvSpPr>
          <p:cNvPr id="6" name="正方形/長方形 5">
            <a:extLst>
              <a:ext uri="{FF2B5EF4-FFF2-40B4-BE49-F238E27FC236}">
                <a16:creationId xmlns:a16="http://schemas.microsoft.com/office/drawing/2014/main" id="{958B7626-0B9A-2146-A387-1DD2A88B4198}"/>
              </a:ext>
            </a:extLst>
          </p:cNvPr>
          <p:cNvSpPr/>
          <p:nvPr/>
        </p:nvSpPr>
        <p:spPr>
          <a:xfrm>
            <a:off x="415644" y="1959177"/>
            <a:ext cx="2300137"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System Program Account</a:t>
            </a:r>
          </a:p>
          <a:p>
            <a:endParaRPr kumimoji="1" lang="en-US" altLang="ja-JP" sz="1200">
              <a:solidFill>
                <a:schemeClr val="tx1"/>
              </a:solidFill>
            </a:endParaRPr>
          </a:p>
          <a:p>
            <a:r>
              <a:rPr kumimoji="1" lang="en-US" altLang="ja-JP" sz="1200">
                <a:solidFill>
                  <a:schemeClr val="tx1"/>
                </a:solidFill>
              </a:rPr>
              <a:t>Overview: God of User's Account</a:t>
            </a:r>
          </a:p>
          <a:p>
            <a:r>
              <a:rPr kumimoji="1" lang="en-US" altLang="ja-JP" sz="1200">
                <a:solidFill>
                  <a:schemeClr val="tx1"/>
                </a:solidFill>
              </a:rPr>
              <a:t>Address: 1111...1111</a:t>
            </a:r>
          </a:p>
          <a:p>
            <a:r>
              <a:rPr kumimoji="1" lang="en-US" altLang="ja-JP" sz="1200">
                <a:solidFill>
                  <a:schemeClr val="tx1"/>
                </a:solidFill>
              </a:rPr>
              <a:t>Executable: Yes</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C2DDB469-0D2A-B241-8E77-139CE72F2569}"/>
              </a:ext>
            </a:extLst>
          </p:cNvPr>
          <p:cNvSpPr/>
          <p:nvPr/>
        </p:nvSpPr>
        <p:spPr>
          <a:xfrm>
            <a:off x="3333928" y="195917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FB7CFC82-DA95-EB43-8B28-B7E07E4800C7}"/>
              </a:ext>
            </a:extLst>
          </p:cNvPr>
          <p:cNvSpPr/>
          <p:nvPr/>
        </p:nvSpPr>
        <p:spPr>
          <a:xfrm>
            <a:off x="6253843" y="1959177"/>
            <a:ext cx="2301769"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Program Account</a:t>
            </a:r>
          </a:p>
          <a:p>
            <a:endParaRPr kumimoji="1" lang="en-US" altLang="ja-JP" sz="1200">
              <a:solidFill>
                <a:schemeClr val="tx1"/>
              </a:solidFill>
            </a:endParaRPr>
          </a:p>
          <a:p>
            <a:r>
              <a:rPr kumimoji="1" lang="en-US" altLang="ja-JP" sz="1200">
                <a:solidFill>
                  <a:schemeClr val="tx1"/>
                </a:solidFill>
              </a:rPr>
              <a:t>Overview: Execute Program</a:t>
            </a:r>
          </a:p>
          <a:p>
            <a:r>
              <a:rPr kumimoji="1" lang="en-US" altLang="ja-JP" sz="1200">
                <a:solidFill>
                  <a:schemeClr val="tx1"/>
                </a:solidFill>
              </a:rPr>
              <a:t>Address: </a:t>
            </a:r>
            <a:r>
              <a:rPr kumimoji="1" lang="en-US" altLang="ja-JP" sz="1200">
                <a:solidFill>
                  <a:schemeClr val="tx1"/>
                </a:solidFill>
                <a:hlinkClick r:id="rId2"/>
              </a:rPr>
              <a:t>5BzF...</a:t>
            </a:r>
            <a:endParaRPr kumimoji="1" lang="en-US" altLang="ja-JP" sz="1200">
              <a:solidFill>
                <a:schemeClr val="tx1"/>
              </a:solidFill>
            </a:endParaRPr>
          </a:p>
          <a:p>
            <a:r>
              <a:rPr kumimoji="1" lang="en-US" altLang="ja-JP" sz="1200">
                <a:solidFill>
                  <a:srgbClr val="FF0000"/>
                </a:solidFill>
              </a:rPr>
              <a:t>Executable: Yes</a:t>
            </a:r>
          </a:p>
          <a:p>
            <a:r>
              <a:rPr kumimoji="1" lang="en-US" altLang="ja-JP" sz="1200">
                <a:solidFill>
                  <a:schemeClr val="tx1"/>
                </a:solidFill>
              </a:rPr>
              <a:t>Executable Data: : </a:t>
            </a:r>
            <a:r>
              <a:rPr kumimoji="1" lang="en-US" altLang="ja-JP" sz="1200" err="1">
                <a:solidFill>
                  <a:schemeClr val="tx1"/>
                </a:solidFill>
              </a:rPr>
              <a:t>HMto</a:t>
            </a:r>
            <a:r>
              <a:rPr kumimoji="1" lang="en-US" altLang="ja-JP" sz="1200">
                <a:solidFill>
                  <a:schemeClr val="tx1"/>
                </a:solidFill>
              </a:rPr>
              <a:t>...</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15" name="正方形/長方形 14">
            <a:extLst>
              <a:ext uri="{FF2B5EF4-FFF2-40B4-BE49-F238E27FC236}">
                <a16:creationId xmlns:a16="http://schemas.microsoft.com/office/drawing/2014/main" id="{7449038A-9653-F840-BE1D-7D0380684E73}"/>
              </a:ext>
            </a:extLst>
          </p:cNvPr>
          <p:cNvSpPr/>
          <p:nvPr/>
        </p:nvSpPr>
        <p:spPr>
          <a:xfrm>
            <a:off x="9173760" y="1959176"/>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Executable Data Account</a:t>
            </a:r>
          </a:p>
          <a:p>
            <a:endParaRPr kumimoji="1" lang="en-US" altLang="ja-JP" sz="1200">
              <a:solidFill>
                <a:schemeClr val="tx1"/>
              </a:solidFill>
            </a:endParaRPr>
          </a:p>
          <a:p>
            <a:r>
              <a:rPr kumimoji="1" lang="en-US" altLang="ja-JP" sz="1200">
                <a:solidFill>
                  <a:schemeClr val="tx1"/>
                </a:solidFill>
              </a:rPr>
              <a:t>Overview: Program Data</a:t>
            </a:r>
          </a:p>
          <a:p>
            <a:r>
              <a:rPr kumimoji="1" lang="en-US" altLang="ja-JP" sz="1200">
                <a:solidFill>
                  <a:schemeClr val="tx1"/>
                </a:solidFill>
              </a:rPr>
              <a:t>Address: </a:t>
            </a:r>
            <a:r>
              <a:rPr kumimoji="1" lang="en-US" altLang="ja-JP" sz="1200" err="1">
                <a:solidFill>
                  <a:schemeClr val="tx1"/>
                </a:solidFill>
              </a:rPr>
              <a:t>HMto</a:t>
            </a:r>
            <a:r>
              <a:rPr kumimoji="1" lang="en-US" altLang="ja-JP" sz="1200">
                <a:solidFill>
                  <a:schemeClr val="tx1"/>
                </a:solidFill>
              </a:rPr>
              <a:t>...</a:t>
            </a:r>
          </a:p>
          <a:p>
            <a:r>
              <a:rPr kumimoji="1" lang="en-US" altLang="ja-JP" sz="1200">
                <a:solidFill>
                  <a:srgbClr val="FF0000"/>
                </a:solidFill>
              </a:rPr>
              <a:t>Data (Bytes): 357501</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B84CE062-CFAC-5441-8AFA-C64EDE6A5AFC}"/>
              </a:ext>
            </a:extLst>
          </p:cNvPr>
          <p:cNvSpPr/>
          <p:nvPr/>
        </p:nvSpPr>
        <p:spPr>
          <a:xfrm>
            <a:off x="3333928" y="3757395"/>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(Consumer)</a:t>
            </a:r>
          </a:p>
          <a:p>
            <a:endParaRPr kumimoji="1" lang="en-US" altLang="ja-JP" sz="1200">
              <a:solidFill>
                <a:schemeClr val="tx1"/>
              </a:solidFill>
            </a:endParaRPr>
          </a:p>
          <a:p>
            <a:r>
              <a:rPr kumimoji="1" lang="en-US" altLang="ja-JP" sz="1200">
                <a:solidFill>
                  <a:schemeClr val="tx1"/>
                </a:solidFill>
              </a:rPr>
              <a:t>Overview: Consumer via Phantom</a:t>
            </a:r>
          </a:p>
          <a:p>
            <a:r>
              <a:rPr kumimoji="1" lang="en-US" altLang="ja-JP" sz="1200">
                <a:solidFill>
                  <a:schemeClr val="tx1"/>
                </a:solidFill>
              </a:rPr>
              <a:t>Address: 2SN6...</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52" name="正方形/長方形 51">
            <a:extLst>
              <a:ext uri="{FF2B5EF4-FFF2-40B4-BE49-F238E27FC236}">
                <a16:creationId xmlns:a16="http://schemas.microsoft.com/office/drawing/2014/main" id="{DEF949F8-D733-C447-9661-6200FC7AB331}"/>
              </a:ext>
            </a:extLst>
          </p:cNvPr>
          <p:cNvSpPr/>
          <p:nvPr/>
        </p:nvSpPr>
        <p:spPr>
          <a:xfrm>
            <a:off x="9173760" y="375994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State</a:t>
            </a:r>
            <a:r>
              <a:rPr kumimoji="1" lang="ja-JP" altLang="en-US" sz="1200" b="1">
                <a:solidFill>
                  <a:schemeClr val="tx1"/>
                </a:solidFill>
              </a:rPr>
              <a:t> </a:t>
            </a:r>
            <a:r>
              <a:rPr kumimoji="1" lang="en-US" altLang="ja-JP" sz="1200" b="1">
                <a:solidFill>
                  <a:schemeClr val="tx1"/>
                </a:solidFill>
              </a:rPr>
              <a:t>Account</a:t>
            </a:r>
          </a:p>
          <a:p>
            <a:endParaRPr kumimoji="1" lang="en-US" altLang="ja-JP" sz="1200">
              <a:solidFill>
                <a:schemeClr val="tx1"/>
              </a:solidFill>
            </a:endParaRPr>
          </a:p>
          <a:p>
            <a:r>
              <a:rPr kumimoji="1" lang="en-US" altLang="ja-JP" sz="1200">
                <a:solidFill>
                  <a:schemeClr val="tx1"/>
                </a:solidFill>
              </a:rPr>
              <a:t>Overview: Management State</a:t>
            </a:r>
          </a:p>
          <a:p>
            <a:r>
              <a:rPr kumimoji="1" lang="en-US" altLang="ja-JP" sz="1200">
                <a:solidFill>
                  <a:schemeClr val="tx1"/>
                </a:solidFill>
              </a:rPr>
              <a:t>Address: Hd7E...</a:t>
            </a:r>
          </a:p>
          <a:p>
            <a:r>
              <a:rPr kumimoji="1" lang="en-US" altLang="ja-JP" sz="1200">
                <a:solidFill>
                  <a:srgbClr val="FF0000"/>
                </a:solidFill>
              </a:rPr>
              <a:t>Allocated Data Size: 16 byte(S)</a:t>
            </a:r>
          </a:p>
          <a:p>
            <a:r>
              <a:rPr kumimoji="1" lang="en-US" altLang="ja-JP" sz="1200">
                <a:solidFill>
                  <a:schemeClr val="tx1"/>
                </a:solidFill>
              </a:rPr>
              <a:t>Assigned Program Id: 5BzF...</a:t>
            </a:r>
          </a:p>
          <a:p>
            <a:r>
              <a:rPr kumimoji="1" lang="en-US" altLang="ja-JP" sz="1200">
                <a:solidFill>
                  <a:schemeClr val="tx1"/>
                </a:solidFill>
              </a:rPr>
              <a:t>Executable: No</a:t>
            </a:r>
          </a:p>
        </p:txBody>
      </p:sp>
      <p:sp>
        <p:nvSpPr>
          <p:cNvPr id="53" name="テキスト ボックス 52">
            <a:extLst>
              <a:ext uri="{FF2B5EF4-FFF2-40B4-BE49-F238E27FC236}">
                <a16:creationId xmlns:a16="http://schemas.microsoft.com/office/drawing/2014/main" id="{17C84755-6D7C-E646-A0C8-9DDDF7103A60}"/>
              </a:ext>
            </a:extLst>
          </p:cNvPr>
          <p:cNvSpPr txBox="1"/>
          <p:nvPr/>
        </p:nvSpPr>
        <p:spPr>
          <a:xfrm>
            <a:off x="8227233" y="1716748"/>
            <a:ext cx="1266093" cy="276999"/>
          </a:xfrm>
          <a:prstGeom prst="rect">
            <a:avLst/>
          </a:prstGeom>
          <a:noFill/>
        </p:spPr>
        <p:txBody>
          <a:bodyPr wrap="none" rtlCol="0">
            <a:noAutofit/>
          </a:bodyPr>
          <a:lstStyle/>
          <a:p>
            <a:pPr algn="ctr"/>
            <a:r>
              <a:rPr kumimoji="1" lang="en-US" altLang="ja-JP" sz="1200"/>
              <a:t>Execute Program</a:t>
            </a:r>
            <a:endParaRPr kumimoji="1" lang="ja-JP" altLang="en-US" sz="1200"/>
          </a:p>
        </p:txBody>
      </p:sp>
      <p:cxnSp>
        <p:nvCxnSpPr>
          <p:cNvPr id="30" name="直線矢印コネクタ 29">
            <a:extLst>
              <a:ext uri="{FF2B5EF4-FFF2-40B4-BE49-F238E27FC236}">
                <a16:creationId xmlns:a16="http://schemas.microsoft.com/office/drawing/2014/main" id="{1781C2EA-D622-C44C-B6F3-FE390031AAAE}"/>
              </a:ext>
            </a:extLst>
          </p:cNvPr>
          <p:cNvCxnSpPr>
            <a:cxnSpLocks/>
            <a:endCxn id="52" idx="1"/>
          </p:cNvCxnSpPr>
          <p:nvPr/>
        </p:nvCxnSpPr>
        <p:spPr>
          <a:xfrm>
            <a:off x="8550523" y="4425389"/>
            <a:ext cx="623237" cy="2551"/>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884E3E52-A69B-DE4D-A44B-706FB2975C49}"/>
              </a:ext>
            </a:extLst>
          </p:cNvPr>
          <p:cNvSpPr txBox="1"/>
          <p:nvPr/>
        </p:nvSpPr>
        <p:spPr>
          <a:xfrm>
            <a:off x="8231793" y="5039469"/>
            <a:ext cx="1266093" cy="276999"/>
          </a:xfrm>
          <a:prstGeom prst="rect">
            <a:avLst/>
          </a:prstGeom>
          <a:noFill/>
        </p:spPr>
        <p:txBody>
          <a:bodyPr wrap="none" rtlCol="0">
            <a:noAutofit/>
          </a:bodyPr>
          <a:lstStyle/>
          <a:p>
            <a:pPr algn="ctr"/>
            <a:r>
              <a:rPr kumimoji="1" lang="en-US" altLang="ja-JP" sz="1200"/>
              <a:t>Management Data?</a:t>
            </a:r>
            <a:endParaRPr kumimoji="1" lang="ja-JP" altLang="en-US" sz="1200"/>
          </a:p>
        </p:txBody>
      </p:sp>
      <p:sp>
        <p:nvSpPr>
          <p:cNvPr id="34" name="テキスト ボックス 33">
            <a:extLst>
              <a:ext uri="{FF2B5EF4-FFF2-40B4-BE49-F238E27FC236}">
                <a16:creationId xmlns:a16="http://schemas.microsoft.com/office/drawing/2014/main" id="{642E6CF5-E9F5-AE43-BC3D-CCEA3D1401A3}"/>
              </a:ext>
            </a:extLst>
          </p:cNvPr>
          <p:cNvSpPr txBox="1"/>
          <p:nvPr/>
        </p:nvSpPr>
        <p:spPr>
          <a:xfrm>
            <a:off x="5309862" y="1716748"/>
            <a:ext cx="1266093" cy="276999"/>
          </a:xfrm>
          <a:prstGeom prst="rect">
            <a:avLst/>
          </a:prstGeom>
          <a:noFill/>
        </p:spPr>
        <p:txBody>
          <a:bodyPr wrap="none" rtlCol="0">
            <a:noAutofit/>
          </a:bodyPr>
          <a:lstStyle/>
          <a:p>
            <a:pPr algn="ctr"/>
            <a:r>
              <a:rPr kumimoji="1" lang="en-US" altLang="ja-JP" sz="1200"/>
              <a:t>Deploy Program</a:t>
            </a:r>
            <a:endParaRPr kumimoji="1" lang="ja-JP" altLang="en-US" sz="1200"/>
          </a:p>
        </p:txBody>
      </p:sp>
      <p:sp>
        <p:nvSpPr>
          <p:cNvPr id="36" name="テキスト ボックス 35">
            <a:extLst>
              <a:ext uri="{FF2B5EF4-FFF2-40B4-BE49-F238E27FC236}">
                <a16:creationId xmlns:a16="http://schemas.microsoft.com/office/drawing/2014/main" id="{0D6C0F6F-7DAD-7645-A88F-BDE5CF94EAD1}"/>
              </a:ext>
            </a:extLst>
          </p:cNvPr>
          <p:cNvSpPr txBox="1"/>
          <p:nvPr/>
        </p:nvSpPr>
        <p:spPr>
          <a:xfrm>
            <a:off x="5309862" y="5039469"/>
            <a:ext cx="1266093" cy="276999"/>
          </a:xfrm>
          <a:prstGeom prst="rect">
            <a:avLst/>
          </a:prstGeom>
          <a:noFill/>
        </p:spPr>
        <p:txBody>
          <a:bodyPr wrap="none" rtlCol="0">
            <a:noAutofit/>
          </a:bodyPr>
          <a:lstStyle/>
          <a:p>
            <a:pPr algn="ctr"/>
            <a:r>
              <a:rPr kumimoji="1" lang="en-US" altLang="ja-JP" sz="1200"/>
              <a:t>Transactions</a:t>
            </a:r>
            <a:endParaRPr kumimoji="1" lang="ja-JP" altLang="en-US" sz="1200"/>
          </a:p>
        </p:txBody>
      </p:sp>
      <p:cxnSp>
        <p:nvCxnSpPr>
          <p:cNvPr id="40" name="直線矢印コネクタ 39">
            <a:extLst>
              <a:ext uri="{FF2B5EF4-FFF2-40B4-BE49-F238E27FC236}">
                <a16:creationId xmlns:a16="http://schemas.microsoft.com/office/drawing/2014/main" id="{1637B99E-B8F3-E34F-BD32-37201B8B755C}"/>
              </a:ext>
            </a:extLst>
          </p:cNvPr>
          <p:cNvCxnSpPr>
            <a:cxnSpLocks/>
          </p:cNvCxnSpPr>
          <p:nvPr/>
        </p:nvCxnSpPr>
        <p:spPr>
          <a:xfrm>
            <a:off x="2715781"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A2EFF5E2-7A28-6F4E-BE94-15967CB64114}"/>
              </a:ext>
            </a:extLst>
          </p:cNvPr>
          <p:cNvCxnSpPr>
            <a:cxnSpLocks/>
          </p:cNvCxnSpPr>
          <p:nvPr/>
        </p:nvCxnSpPr>
        <p:spPr>
          <a:xfrm>
            <a:off x="2715781"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74472E7-B718-AA45-83B4-8582D442993B}"/>
              </a:ext>
            </a:extLst>
          </p:cNvPr>
          <p:cNvCxnSpPr>
            <a:cxnSpLocks/>
          </p:cNvCxnSpPr>
          <p:nvPr/>
        </p:nvCxnSpPr>
        <p:spPr>
          <a:xfrm>
            <a:off x="5633152"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0C846764-DB14-2946-A192-9C13A46C0AEA}"/>
              </a:ext>
            </a:extLst>
          </p:cNvPr>
          <p:cNvCxnSpPr>
            <a:cxnSpLocks/>
          </p:cNvCxnSpPr>
          <p:nvPr/>
        </p:nvCxnSpPr>
        <p:spPr>
          <a:xfrm>
            <a:off x="5633152"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B3A8B9F0-BE85-2743-B057-3F71DE9AEC18}"/>
              </a:ext>
            </a:extLst>
          </p:cNvPr>
          <p:cNvCxnSpPr>
            <a:cxnSpLocks/>
          </p:cNvCxnSpPr>
          <p:nvPr/>
        </p:nvCxnSpPr>
        <p:spPr>
          <a:xfrm>
            <a:off x="8550523"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0BA99C79-EE9D-BF48-B9BF-7B8E7257A14F}"/>
              </a:ext>
            </a:extLst>
          </p:cNvPr>
          <p:cNvSpPr txBox="1"/>
          <p:nvPr/>
        </p:nvSpPr>
        <p:spPr>
          <a:xfrm>
            <a:off x="2392491" y="1716748"/>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1" name="テキスト ボックス 60">
            <a:extLst>
              <a:ext uri="{FF2B5EF4-FFF2-40B4-BE49-F238E27FC236}">
                <a16:creationId xmlns:a16="http://schemas.microsoft.com/office/drawing/2014/main" id="{14E1ED35-9F5A-BC4B-B85A-4DB1E1E908BA}"/>
              </a:ext>
            </a:extLst>
          </p:cNvPr>
          <p:cNvSpPr txBox="1"/>
          <p:nvPr/>
        </p:nvSpPr>
        <p:spPr>
          <a:xfrm>
            <a:off x="2392491" y="5039469"/>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2" name="正方形/長方形 61">
            <a:extLst>
              <a:ext uri="{FF2B5EF4-FFF2-40B4-BE49-F238E27FC236}">
                <a16:creationId xmlns:a16="http://schemas.microsoft.com/office/drawing/2014/main" id="{69217986-6BCB-CB4B-814B-72266C8D2011}"/>
              </a:ext>
            </a:extLst>
          </p:cNvPr>
          <p:cNvSpPr/>
          <p:nvPr/>
        </p:nvSpPr>
        <p:spPr>
          <a:xfrm>
            <a:off x="3206044" y="1541532"/>
            <a:ext cx="8421512" cy="1934759"/>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B0B8DA7A-2B89-8E4F-B01F-95ED90F32664}"/>
              </a:ext>
            </a:extLst>
          </p:cNvPr>
          <p:cNvSpPr/>
          <p:nvPr/>
        </p:nvSpPr>
        <p:spPr>
          <a:xfrm>
            <a:off x="3204798" y="13615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2 (Deploy, Re-Deploy Program)</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B6932B3F-4E42-E741-9334-12EE5814F412}"/>
              </a:ext>
            </a:extLst>
          </p:cNvPr>
          <p:cNvSpPr/>
          <p:nvPr/>
        </p:nvSpPr>
        <p:spPr>
          <a:xfrm>
            <a:off x="3206044" y="3552030"/>
            <a:ext cx="8421512" cy="192199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6" name="正方形/長方形 65">
            <a:extLst>
              <a:ext uri="{FF2B5EF4-FFF2-40B4-BE49-F238E27FC236}">
                <a16:creationId xmlns:a16="http://schemas.microsoft.com/office/drawing/2014/main" id="{080E11D5-3C8F-0143-8769-7E7CD31D7D00}"/>
              </a:ext>
            </a:extLst>
          </p:cNvPr>
          <p:cNvSpPr/>
          <p:nvPr/>
        </p:nvSpPr>
        <p:spPr>
          <a:xfrm>
            <a:off x="3204798" y="54740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3, 4 (Create Account, then Add/Update Data)</a:t>
            </a:r>
            <a:endParaRPr kumimoji="1" lang="ja-JP" altLang="en-US" sz="1400">
              <a:solidFill>
                <a:schemeClr val="tx1"/>
              </a:solidFill>
            </a:endParaRPr>
          </a:p>
        </p:txBody>
      </p:sp>
      <p:sp>
        <p:nvSpPr>
          <p:cNvPr id="3" name="フッター プレースホルダー 2">
            <a:extLst>
              <a:ext uri="{FF2B5EF4-FFF2-40B4-BE49-F238E27FC236}">
                <a16:creationId xmlns:a16="http://schemas.microsoft.com/office/drawing/2014/main" id="{CF002B0F-6AE7-2549-A696-14648CCF6915}"/>
              </a:ext>
            </a:extLst>
          </p:cNvPr>
          <p:cNvSpPr>
            <a:spLocks noGrp="1"/>
          </p:cNvSpPr>
          <p:nvPr>
            <p:ph type="ftr" sz="quarter" idx="11"/>
          </p:nvPr>
        </p:nvSpPr>
        <p:spPr/>
        <p:txBody>
          <a:bodyPr/>
          <a:lstStyle/>
          <a:p>
            <a:r>
              <a:rPr kumimoji="1" lang="en-US" altLang="ja-JP"/>
              <a:t>256hax</a:t>
            </a:r>
            <a:endParaRPr kumimoji="1" lang="ja-JP" altLang="en-US"/>
          </a:p>
        </p:txBody>
      </p:sp>
    </p:spTree>
    <p:extLst>
      <p:ext uri="{BB962C8B-B14F-4D97-AF65-F5344CB8AC3E}">
        <p14:creationId xmlns:p14="http://schemas.microsoft.com/office/powerpoint/2010/main" val="29468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1918FA-14B2-3E41-8D3C-B746B55AC8B7}"/>
              </a:ext>
            </a:extLst>
          </p:cNvPr>
          <p:cNvSpPr>
            <a:spLocks noGrp="1"/>
          </p:cNvSpPr>
          <p:nvPr>
            <p:ph type="title"/>
          </p:nvPr>
        </p:nvSpPr>
        <p:spPr/>
        <p:txBody>
          <a:bodyPr/>
          <a:lstStyle/>
          <a:p>
            <a:r>
              <a:rPr lang="en-US" altLang="ja-JP" dirty="0"/>
              <a:t>Accounts – Execution Programs/Transactions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C64F6876-2E34-A049-9B2E-92434CBEDB35}"/>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63914A9A-9835-A84D-86F1-4A4A87598EF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0791D88-B828-6F43-806E-8D5C247A80DD}"/>
              </a:ext>
            </a:extLst>
          </p:cNvPr>
          <p:cNvSpPr>
            <a:spLocks noGrp="1"/>
          </p:cNvSpPr>
          <p:nvPr>
            <p:ph type="sldNum" sz="quarter" idx="12"/>
          </p:nvPr>
        </p:nvSpPr>
        <p:spPr/>
        <p:txBody>
          <a:bodyPr/>
          <a:lstStyle/>
          <a:p>
            <a:fld id="{51BE5F08-58E8-9243-A834-2B76637F595D}" type="slidenum">
              <a:rPr kumimoji="1" lang="ja-JP" altLang="en-US" smtClean="0"/>
              <a:t>33</a:t>
            </a:fld>
            <a:endParaRPr kumimoji="1" lang="ja-JP" altLang="en-US"/>
          </a:p>
        </p:txBody>
      </p:sp>
      <p:graphicFrame>
        <p:nvGraphicFramePr>
          <p:cNvPr id="6" name="表 46">
            <a:extLst>
              <a:ext uri="{FF2B5EF4-FFF2-40B4-BE49-F238E27FC236}">
                <a16:creationId xmlns:a16="http://schemas.microsoft.com/office/drawing/2014/main" id="{772C4ACC-7CF9-B74A-9026-A444C13B6173}"/>
              </a:ext>
            </a:extLst>
          </p:cNvPr>
          <p:cNvGraphicFramePr>
            <a:graphicFrameLocks noGrp="1"/>
          </p:cNvGraphicFramePr>
          <p:nvPr>
            <p:extLst>
              <p:ext uri="{D42A27DB-BD31-4B8C-83A1-F6EECF244321}">
                <p14:modId xmlns:p14="http://schemas.microsoft.com/office/powerpoint/2010/main" val="1628452880"/>
              </p:ext>
            </p:extLst>
          </p:nvPr>
        </p:nvGraphicFramePr>
        <p:xfrm>
          <a:off x="838201" y="1817225"/>
          <a:ext cx="10515600" cy="3923398"/>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24521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b="0" dirty="0">
                          <a:solidFill>
                            <a:schemeClr val="tx1"/>
                          </a:solidFill>
                        </a:rPr>
                        <a:t>1. First Deploy Program: </a:t>
                      </a:r>
                      <a:r>
                        <a:rPr kumimoji="1" lang="en-US" altLang="ja-JP" sz="900" b="0" dirty="0">
                          <a:hlinkClick r:id="rId2"/>
                        </a:rPr>
                        <a:t>2EJNKDAdHi8foaLirDrEjKrubBkMs27gQHYHCaFzehsVrUqqwELUXnbZa4fc2WJpPVdZqazvYVAkqs6Fhfd9cxUv</a:t>
                      </a:r>
                      <a:endParaRPr kumimoji="1" lang="en-US" altLang="ja-JP" sz="900" b="0" dirty="0"/>
                    </a:p>
                    <a:p>
                      <a:r>
                        <a:rPr kumimoji="1" lang="en-US" altLang="ja-JP" sz="1400" b="0" dirty="0">
                          <a:solidFill>
                            <a:schemeClr val="tx1"/>
                          </a:solidFill>
                        </a:rPr>
                        <a:t>2. Re-Deploy(upgrade program):</a:t>
                      </a:r>
                      <a:r>
                        <a:rPr kumimoji="1" lang="en-US" altLang="ja-JP" sz="1050" b="0" dirty="0">
                          <a:solidFill>
                            <a:schemeClr val="tx1"/>
                          </a:solidFill>
                        </a:rPr>
                        <a:t> </a:t>
                      </a:r>
                      <a:r>
                        <a:rPr kumimoji="1" lang="en-US" altLang="ja-JP" sz="900" b="0" dirty="0">
                          <a:hlinkClick r:id="rId3"/>
                        </a:rPr>
                        <a:t>2MzxcwxR8z7AVbobkpdfnefpmNPBTXnheK7RQmvuTy5xCBq9pZutygnyuoSZqj4u7Fg7hX2bP4H8gHX3rfE18CQH</a:t>
                      </a:r>
                      <a:endParaRPr kumimoji="1" lang="en-US" altLang="ja-JP" sz="900" b="0" dirty="0"/>
                    </a:p>
                    <a:p>
                      <a:r>
                        <a:rPr kumimoji="1" lang="en-US" altLang="ja-JP" sz="1400" b="0" dirty="0">
                          <a:solidFill>
                            <a:schemeClr val="tx1"/>
                          </a:solidFill>
                        </a:rPr>
                        <a:t>3. Create Instruction Data(16bytes) Account with adding data(1234):</a:t>
                      </a:r>
                      <a:r>
                        <a:rPr kumimoji="1" lang="en-US" altLang="ja-JP" sz="1050" b="0" dirty="0">
                          <a:solidFill>
                            <a:schemeClr val="tx1"/>
                          </a:solidFill>
                        </a:rPr>
                        <a:t> </a:t>
                      </a:r>
                      <a:r>
                        <a:rPr kumimoji="1" lang="en-US" altLang="ja-JP" sz="900" b="0" dirty="0">
                          <a:hlinkClick r:id="rId4"/>
                        </a:rPr>
                        <a:t>3ZK8pACVU5eKh5MegD7HXBLQQqQBk3NVTnFL7myNjVjWzb99WDP19ejz7cfXMcJdGieCLakqZ5Coe28cpMcNeQQV</a:t>
                      </a:r>
                      <a:endParaRPr kumimoji="1" lang="en-US" altLang="ja-JP" sz="900" b="0" dirty="0"/>
                    </a:p>
                    <a:p>
                      <a:r>
                        <a:rPr kumimoji="1" lang="en-US" altLang="ja-JP" sz="1400" b="0" dirty="0">
                          <a:solidFill>
                            <a:schemeClr val="tx1"/>
                          </a:solidFill>
                        </a:rPr>
                        <a:t>4. Update data(4321):</a:t>
                      </a:r>
                      <a:r>
                        <a:rPr kumimoji="1" lang="en-US" altLang="ja-JP" sz="1050" b="0" dirty="0">
                          <a:solidFill>
                            <a:schemeClr val="tx1"/>
                          </a:solidFill>
                        </a:rPr>
                        <a:t> </a:t>
                      </a:r>
                      <a:r>
                        <a:rPr kumimoji="1" lang="en-US" altLang="ja-JP" sz="900" b="0" dirty="0">
                          <a:hlinkClick r:id="rId5"/>
                        </a:rPr>
                        <a:t>2rAdweWojqqnnEGrrHGfHgaGFRSThS6cp2hJ6ZJvBwZacy4Z8R6cgn3iKQAnDK1rZdnarKETAL65MfsFGQ6V3LgH</a:t>
                      </a:r>
                      <a:endParaRPr kumimoji="1" lang="en-US" altLang="ja-JP" sz="900" b="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r h="1471274">
                <a:tc>
                  <a:txBody>
                    <a:bodyPr/>
                    <a:lstStyle/>
                    <a:p>
                      <a:r>
                        <a:rPr kumimoji="1" lang="en-US" altLang="ja-JP" sz="1400" dirty="0">
                          <a:solidFill>
                            <a:schemeClr val="tx1"/>
                          </a:solidFill>
                        </a:rPr>
                        <a:t>Public Key (Address)</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dirty="0"/>
                        <a:t>User Account (Developer):</a:t>
                      </a:r>
                      <a:r>
                        <a:rPr kumimoji="1" lang="en-US" altLang="ja-JP" sz="1200" dirty="0"/>
                        <a:t> % </a:t>
                      </a:r>
                      <a:r>
                        <a:rPr kumimoji="1" lang="en-US" altLang="ja-JP" sz="1200" dirty="0" err="1"/>
                        <a:t>solana</a:t>
                      </a:r>
                      <a:r>
                        <a:rPr kumimoji="1" lang="en-US" altLang="ja-JP" sz="1200" dirty="0"/>
                        <a:t> address -k ~/.config/</a:t>
                      </a:r>
                      <a:r>
                        <a:rPr kumimoji="1" lang="en-US" altLang="ja-JP" sz="1200" dirty="0" err="1"/>
                        <a:t>solana</a:t>
                      </a:r>
                      <a:r>
                        <a:rPr kumimoji="1" lang="en-US" altLang="ja-JP" sz="1200" dirty="0"/>
                        <a:t>/</a:t>
                      </a:r>
                      <a:r>
                        <a:rPr kumimoji="1" lang="en-US" altLang="ja-JP" sz="1200" dirty="0" err="1"/>
                        <a:t>id.json</a:t>
                      </a:r>
                      <a:endParaRPr kumimoji="1" lang="en-US" altLang="ja-JP" sz="1200" dirty="0"/>
                    </a:p>
                    <a:p>
                      <a:r>
                        <a:rPr kumimoji="1" lang="en-US" altLang="ja-JP" sz="1400" dirty="0"/>
                        <a:t>Program Account:</a:t>
                      </a:r>
                      <a:r>
                        <a:rPr kumimoji="1" lang="en-US" altLang="ja-JP" sz="1200" dirty="0"/>
                        <a:t> % </a:t>
                      </a:r>
                      <a:r>
                        <a:rPr kumimoji="1" lang="en-US" altLang="ja-JP" sz="1200" dirty="0" err="1"/>
                        <a:t>solana</a:t>
                      </a:r>
                      <a:r>
                        <a:rPr kumimoji="1" lang="en-US" altLang="ja-JP" sz="1200" dirty="0"/>
                        <a:t> address -k target/deploy/&lt;Program Name&gt;-</a:t>
                      </a:r>
                      <a:r>
                        <a:rPr kumimoji="1" lang="en-US" altLang="ja-JP" sz="1200" dirty="0" err="1"/>
                        <a:t>keypair.json</a:t>
                      </a:r>
                      <a:endParaRPr kumimoji="1" lang="en-US" altLang="ja-JP" sz="12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2004691755"/>
                  </a:ext>
                </a:extLst>
              </a:tr>
            </a:tbl>
          </a:graphicData>
        </a:graphic>
      </p:graphicFrame>
    </p:spTree>
    <p:extLst>
      <p:ext uri="{BB962C8B-B14F-4D97-AF65-F5344CB8AC3E}">
        <p14:creationId xmlns:p14="http://schemas.microsoft.com/office/powerpoint/2010/main" val="2003234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57303-5685-3645-97DA-C8872A513461}"/>
              </a:ext>
            </a:extLst>
          </p:cNvPr>
          <p:cNvSpPr>
            <a:spLocks noGrp="1"/>
          </p:cNvSpPr>
          <p:nvPr>
            <p:ph type="title"/>
          </p:nvPr>
        </p:nvSpPr>
        <p:spPr/>
        <p:txBody>
          <a:bodyPr/>
          <a:lstStyle/>
          <a:p>
            <a:r>
              <a:rPr kumimoji="1" lang="en-US" altLang="ja-JP" dirty="0"/>
              <a:t>Accounts – Sending Token Process (Draft)</a:t>
            </a:r>
            <a:endParaRPr kumimoji="1" lang="ja-JP" altLang="en-US"/>
          </a:p>
        </p:txBody>
      </p:sp>
      <p:sp>
        <p:nvSpPr>
          <p:cNvPr id="5" name="スライド番号プレースホルダー 4">
            <a:extLst>
              <a:ext uri="{FF2B5EF4-FFF2-40B4-BE49-F238E27FC236}">
                <a16:creationId xmlns:a16="http://schemas.microsoft.com/office/drawing/2014/main" id="{194C469B-51DF-1545-91A9-AD7A270321EA}"/>
              </a:ext>
            </a:extLst>
          </p:cNvPr>
          <p:cNvSpPr>
            <a:spLocks noGrp="1"/>
          </p:cNvSpPr>
          <p:nvPr>
            <p:ph type="sldNum" sz="quarter" idx="12"/>
          </p:nvPr>
        </p:nvSpPr>
        <p:spPr/>
        <p:txBody>
          <a:bodyPr/>
          <a:lstStyle/>
          <a:p>
            <a:fld id="{51BE5F08-58E8-9243-A834-2B76637F595D}" type="slidenum">
              <a:rPr kumimoji="1" lang="ja-JP" altLang="en-US" smtClean="0"/>
              <a:t>34</a:t>
            </a:fld>
            <a:endParaRPr kumimoji="1" lang="ja-JP" altLang="en-US"/>
          </a:p>
        </p:txBody>
      </p:sp>
      <p:sp>
        <p:nvSpPr>
          <p:cNvPr id="15" name="角丸四角形 14">
            <a:extLst>
              <a:ext uri="{FF2B5EF4-FFF2-40B4-BE49-F238E27FC236}">
                <a16:creationId xmlns:a16="http://schemas.microsoft.com/office/drawing/2014/main" id="{F77D0405-A855-0B4A-943F-E6D92F458F5E}"/>
              </a:ext>
            </a:extLst>
          </p:cNvPr>
          <p:cNvSpPr/>
          <p:nvPr/>
        </p:nvSpPr>
        <p:spPr>
          <a:xfrm>
            <a:off x="359198" y="1238712"/>
            <a:ext cx="3312419" cy="1013547"/>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Token</a:t>
            </a:r>
          </a:p>
          <a:p>
            <a:r>
              <a:rPr kumimoji="1" lang="en-US" altLang="ja-JP" sz="1200" dirty="0">
                <a:solidFill>
                  <a:schemeClr val="tx1"/>
                </a:solidFill>
              </a:rPr>
              <a:t>Address: </a:t>
            </a:r>
            <a:r>
              <a:rPr kumimoji="1" lang="en-US" altLang="ja-JP" sz="1200" dirty="0">
                <a:solidFill>
                  <a:schemeClr val="tx1"/>
                </a:solidFill>
                <a:hlinkClick r:id="rId2"/>
              </a:rPr>
              <a:t>6cWx...</a:t>
            </a:r>
            <a:endParaRPr kumimoji="1" lang="en-US" altLang="ja-JP" sz="1200" dirty="0">
              <a:solidFill>
                <a:schemeClr val="tx1"/>
              </a:solidFill>
            </a:endParaRPr>
          </a:p>
          <a:p>
            <a:r>
              <a:rPr kumimoji="1" lang="en-US" altLang="ja-JP" sz="1200" dirty="0">
                <a:solidFill>
                  <a:schemeClr val="tx1"/>
                </a:solidFill>
              </a:rPr>
              <a:t>Supply: 100.000000000</a:t>
            </a:r>
          </a:p>
          <a:p>
            <a:r>
              <a:rPr kumimoji="1" lang="en-US" altLang="ja-JP" sz="1200" dirty="0">
                <a:solidFill>
                  <a:schemeClr val="accent2"/>
                </a:solidFill>
              </a:rPr>
              <a:t>Mint Authority: </a:t>
            </a:r>
            <a:r>
              <a:rPr kumimoji="1" lang="en-US" altLang="ja-JP" sz="1200" dirty="0" err="1">
                <a:solidFill>
                  <a:schemeClr val="accent2"/>
                </a:solidFill>
              </a:rPr>
              <a:t>HXtB</a:t>
            </a:r>
            <a:r>
              <a:rPr kumimoji="1" lang="en-US" altLang="ja-JP" sz="1200" dirty="0">
                <a:solidFill>
                  <a:schemeClr val="accent2"/>
                </a:solidFill>
              </a:rPr>
              <a:t>...</a:t>
            </a:r>
          </a:p>
          <a:p>
            <a:r>
              <a:rPr kumimoji="1" lang="en-US" altLang="ja-JP" sz="1200" dirty="0">
                <a:solidFill>
                  <a:schemeClr val="accent2"/>
                </a:solidFill>
              </a:rPr>
              <a:t>Owner: </a:t>
            </a:r>
            <a:r>
              <a:rPr kumimoji="1" lang="en-US" altLang="ja-JP" sz="1200" dirty="0" err="1">
                <a:solidFill>
                  <a:schemeClr val="accent2"/>
                </a:solidFill>
              </a:rPr>
              <a:t>TokenkegQ</a:t>
            </a:r>
            <a:r>
              <a:rPr kumimoji="1" lang="en-US" altLang="ja-JP" sz="1200" dirty="0">
                <a:solidFill>
                  <a:schemeClr val="accent2"/>
                </a:solidFill>
              </a:rPr>
              <a:t>...</a:t>
            </a:r>
          </a:p>
        </p:txBody>
      </p:sp>
      <p:sp>
        <p:nvSpPr>
          <p:cNvPr id="6" name="正方形/長方形 5">
            <a:extLst>
              <a:ext uri="{FF2B5EF4-FFF2-40B4-BE49-F238E27FC236}">
                <a16:creationId xmlns:a16="http://schemas.microsoft.com/office/drawing/2014/main" id="{603D3353-8C08-0442-AA3D-CE30172DAFFA}"/>
              </a:ext>
            </a:extLst>
          </p:cNvPr>
          <p:cNvSpPr/>
          <p:nvPr/>
        </p:nvSpPr>
        <p:spPr>
          <a:xfrm>
            <a:off x="359199" y="378350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A)</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2SN6...</a:t>
            </a:r>
          </a:p>
        </p:txBody>
      </p:sp>
      <p:sp>
        <p:nvSpPr>
          <p:cNvPr id="7" name="正方形/長方形 6">
            <a:extLst>
              <a:ext uri="{FF2B5EF4-FFF2-40B4-BE49-F238E27FC236}">
                <a16:creationId xmlns:a16="http://schemas.microsoft.com/office/drawing/2014/main" id="{75C50FE2-8534-324A-8BA7-96E663860363}"/>
              </a:ext>
            </a:extLst>
          </p:cNvPr>
          <p:cNvSpPr/>
          <p:nvPr/>
        </p:nvSpPr>
        <p:spPr>
          <a:xfrm>
            <a:off x="359199" y="4961449"/>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t>
            </a:r>
            <a:r>
              <a:rPr kumimoji="1" lang="en-US" altLang="ja-JP" sz="1200" b="1" dirty="0">
                <a:solidFill>
                  <a:schemeClr val="accent2"/>
                </a:solidFill>
              </a:rPr>
              <a:t>Token Account </a:t>
            </a:r>
            <a:r>
              <a:rPr kumimoji="1" lang="en-US" altLang="ja-JP" sz="1200" b="1" dirty="0">
                <a:solidFill>
                  <a:schemeClr val="tx1"/>
                </a:solidFill>
              </a:rPr>
              <a:t>(Consumer)</a:t>
            </a:r>
          </a:p>
          <a:p>
            <a:endParaRPr kumimoji="1" lang="en-US" altLang="ja-JP" sz="1200" dirty="0">
              <a:solidFill>
                <a:schemeClr val="tx1"/>
              </a:solidFill>
            </a:endParaRPr>
          </a:p>
          <a:p>
            <a:r>
              <a:rPr kumimoji="1" lang="en-US" altLang="ja-JP" sz="1200" dirty="0">
                <a:solidFill>
                  <a:schemeClr val="tx1"/>
                </a:solidFill>
              </a:rPr>
              <a:t>Address: 772U...</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0" name="正方形/長方形 9">
            <a:extLst>
              <a:ext uri="{FF2B5EF4-FFF2-40B4-BE49-F238E27FC236}">
                <a16:creationId xmlns:a16="http://schemas.microsoft.com/office/drawing/2014/main" id="{A1741F00-BE24-C042-89C6-ACC768333EC2}"/>
              </a:ext>
            </a:extLst>
          </p:cNvPr>
          <p:cNvSpPr/>
          <p:nvPr/>
        </p:nvSpPr>
        <p:spPr>
          <a:xfrm>
            <a:off x="4350642" y="123533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p:txBody>
      </p:sp>
      <p:sp>
        <p:nvSpPr>
          <p:cNvPr id="12" name="正方形/長方形 11">
            <a:extLst>
              <a:ext uri="{FF2B5EF4-FFF2-40B4-BE49-F238E27FC236}">
                <a16:creationId xmlns:a16="http://schemas.microsoft.com/office/drawing/2014/main" id="{8C8B0FA4-BE36-7442-9943-915FF4789DAE}"/>
              </a:ext>
            </a:extLst>
          </p:cNvPr>
          <p:cNvSpPr/>
          <p:nvPr/>
        </p:nvSpPr>
        <p:spPr>
          <a:xfrm>
            <a:off x="4350642" y="241207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(Developer)</a:t>
            </a:r>
          </a:p>
          <a:p>
            <a:endParaRPr kumimoji="1" lang="en-US" altLang="ja-JP" sz="1200" dirty="0">
              <a:solidFill>
                <a:schemeClr val="tx1"/>
              </a:solidFill>
            </a:endParaRPr>
          </a:p>
          <a:p>
            <a:r>
              <a:rPr kumimoji="1" lang="en-US" altLang="ja-JP" sz="1200" dirty="0">
                <a:solidFill>
                  <a:schemeClr val="tx1"/>
                </a:solidFill>
              </a:rPr>
              <a:t>Address: </a:t>
            </a:r>
            <a:r>
              <a:rPr kumimoji="1" lang="en-US" altLang="ja-JP" sz="1200" dirty="0">
                <a:solidFill>
                  <a:schemeClr val="tx1"/>
                </a:solidFill>
                <a:hlinkClick r:id="rId3"/>
              </a:rPr>
              <a:t>FHx9...</a:t>
            </a:r>
            <a:endParaRPr kumimoji="1" lang="en-US" altLang="ja-JP" sz="1200" dirty="0">
              <a:solidFill>
                <a:schemeClr val="tx1"/>
              </a:solidFill>
            </a:endParaRPr>
          </a:p>
          <a:p>
            <a:r>
              <a:rPr kumimoji="1" lang="en-US" altLang="ja-JP" sz="1200" dirty="0">
                <a:solidFill>
                  <a:schemeClr val="tx1"/>
                </a:solidFill>
              </a:rPr>
              <a:t>Mint: 6cWx...</a:t>
            </a:r>
          </a:p>
          <a:p>
            <a:r>
              <a:rPr kumimoji="1" lang="en-US" altLang="ja-JP" sz="1200" dirty="0">
                <a:solidFill>
                  <a:schemeClr val="accent2"/>
                </a:solidFill>
              </a:rPr>
              <a:t>Owner: </a:t>
            </a:r>
            <a:r>
              <a:rPr kumimoji="1" lang="en-US" altLang="ja-JP" sz="1200" dirty="0" err="1">
                <a:solidFill>
                  <a:schemeClr val="accent2"/>
                </a:solidFill>
              </a:rPr>
              <a:t>HXtB</a:t>
            </a:r>
            <a:r>
              <a:rPr kumimoji="1" lang="en-US" altLang="ja-JP" sz="1200" dirty="0">
                <a:solidFill>
                  <a:schemeClr val="accent2"/>
                </a:solidFill>
              </a:rPr>
              <a:t>...</a:t>
            </a:r>
          </a:p>
        </p:txBody>
      </p:sp>
      <p:sp>
        <p:nvSpPr>
          <p:cNvPr id="16" name="正方形/長方形 15">
            <a:extLst>
              <a:ext uri="{FF2B5EF4-FFF2-40B4-BE49-F238E27FC236}">
                <a16:creationId xmlns:a16="http://schemas.microsoft.com/office/drawing/2014/main" id="{A36A0593-D554-0747-B028-8A60CE863709}"/>
              </a:ext>
            </a:extLst>
          </p:cNvPr>
          <p:cNvSpPr/>
          <p:nvPr/>
        </p:nvSpPr>
        <p:spPr>
          <a:xfrm>
            <a:off x="8342085" y="378350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B)</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GV2U...</a:t>
            </a:r>
          </a:p>
        </p:txBody>
      </p:sp>
      <p:sp>
        <p:nvSpPr>
          <p:cNvPr id="17" name="正方形/長方形 16">
            <a:extLst>
              <a:ext uri="{FF2B5EF4-FFF2-40B4-BE49-F238E27FC236}">
                <a16:creationId xmlns:a16="http://schemas.microsoft.com/office/drawing/2014/main" id="{B8898FD0-FF87-6648-8069-666DB4B23A2F}"/>
              </a:ext>
            </a:extLst>
          </p:cNvPr>
          <p:cNvSpPr/>
          <p:nvPr/>
        </p:nvSpPr>
        <p:spPr>
          <a:xfrm>
            <a:off x="8342085" y="4961450"/>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(Consumer)</a:t>
            </a:r>
          </a:p>
          <a:p>
            <a:endParaRPr kumimoji="1" lang="en-US" altLang="ja-JP" sz="1200" dirty="0">
              <a:solidFill>
                <a:schemeClr val="tx1"/>
              </a:solidFill>
            </a:endParaRPr>
          </a:p>
          <a:p>
            <a:r>
              <a:rPr kumimoji="1" lang="en-US" altLang="ja-JP" sz="1200" dirty="0">
                <a:solidFill>
                  <a:schemeClr val="tx1"/>
                </a:solidFill>
              </a:rPr>
              <a:t>Address: 9Ej4...</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8" name="正方形/長方形 17">
            <a:extLst>
              <a:ext uri="{FF2B5EF4-FFF2-40B4-BE49-F238E27FC236}">
                <a16:creationId xmlns:a16="http://schemas.microsoft.com/office/drawing/2014/main" id="{0988D44D-5BC7-A941-99E8-4985A039DCE1}"/>
              </a:ext>
            </a:extLst>
          </p:cNvPr>
          <p:cNvSpPr/>
          <p:nvPr/>
        </p:nvSpPr>
        <p:spPr>
          <a:xfrm>
            <a:off x="4350642" y="3783504"/>
            <a:ext cx="3229026" cy="2194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Token Program Account</a:t>
            </a:r>
          </a:p>
          <a:p>
            <a:endParaRPr kumimoji="1" lang="en-US" altLang="ja-JP" sz="1200" dirty="0">
              <a:solidFill>
                <a:schemeClr val="tx1"/>
              </a:solidFill>
            </a:endParaRPr>
          </a:p>
          <a:p>
            <a:r>
              <a:rPr kumimoji="1" lang="en-US" altLang="ja-JP" sz="1200" dirty="0">
                <a:solidFill>
                  <a:schemeClr val="tx1"/>
                </a:solidFill>
              </a:rPr>
              <a:t>Overview: Management Token? Escrow?</a:t>
            </a:r>
          </a:p>
          <a:p>
            <a:r>
              <a:rPr kumimoji="1" lang="en-US" altLang="ja-JP" sz="1200" dirty="0">
                <a:solidFill>
                  <a:schemeClr val="tx1"/>
                </a:solidFill>
              </a:rPr>
              <a:t>Address: </a:t>
            </a:r>
            <a:r>
              <a:rPr kumimoji="1" lang="en-US" altLang="ja-JP" sz="1200" dirty="0">
                <a:solidFill>
                  <a:schemeClr val="tx1"/>
                </a:solidFill>
                <a:hlinkClick r:id="rId4"/>
              </a:rPr>
              <a:t>TokenkegQ...</a:t>
            </a:r>
            <a:endParaRPr kumimoji="1" lang="en-US" altLang="ja-JP" sz="1200" dirty="0">
              <a:solidFill>
                <a:schemeClr val="tx1"/>
              </a:solidFill>
            </a:endParaRPr>
          </a:p>
          <a:p>
            <a:r>
              <a:rPr kumimoji="1" lang="en-US" altLang="ja-JP" sz="1200" dirty="0">
                <a:solidFill>
                  <a:schemeClr val="tx1"/>
                </a:solidFill>
              </a:rPr>
              <a:t>Assigned Program: BPF Loader 2</a:t>
            </a:r>
          </a:p>
        </p:txBody>
      </p:sp>
      <p:cxnSp>
        <p:nvCxnSpPr>
          <p:cNvPr id="21" name="直線矢印コネクタ 20">
            <a:extLst>
              <a:ext uri="{FF2B5EF4-FFF2-40B4-BE49-F238E27FC236}">
                <a16:creationId xmlns:a16="http://schemas.microsoft.com/office/drawing/2014/main" id="{BC9C1A86-3EC0-7A49-B8BD-648CDE096C08}"/>
              </a:ext>
            </a:extLst>
          </p:cNvPr>
          <p:cNvCxnSpPr>
            <a:cxnSpLocks/>
          </p:cNvCxnSpPr>
          <p:nvPr/>
        </p:nvCxnSpPr>
        <p:spPr>
          <a:xfrm>
            <a:off x="3588225"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D134619-6792-8441-A112-EEF71ECA1700}"/>
              </a:ext>
            </a:extLst>
          </p:cNvPr>
          <p:cNvCxnSpPr>
            <a:cxnSpLocks/>
          </p:cNvCxnSpPr>
          <p:nvPr/>
        </p:nvCxnSpPr>
        <p:spPr>
          <a:xfrm>
            <a:off x="7579668"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82DEC4BE-05F1-B44E-80A2-D0376C3F8CEB}"/>
              </a:ext>
            </a:extLst>
          </p:cNvPr>
          <p:cNvCxnSpPr>
            <a:cxnSpLocks/>
            <a:stCxn id="6" idx="2"/>
            <a:endCxn id="7" idx="0"/>
          </p:cNvCxnSpPr>
          <p:nvPr/>
        </p:nvCxnSpPr>
        <p:spPr>
          <a:xfrm>
            <a:off x="1973712" y="4800429"/>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35C110C-BE26-6341-B809-9316A6BACDD5}"/>
              </a:ext>
            </a:extLst>
          </p:cNvPr>
          <p:cNvCxnSpPr>
            <a:cxnSpLocks/>
            <a:stCxn id="10" idx="2"/>
            <a:endCxn id="12" idx="0"/>
          </p:cNvCxnSpPr>
          <p:nvPr/>
        </p:nvCxnSpPr>
        <p:spPr>
          <a:xfrm>
            <a:off x="5965155" y="2252259"/>
            <a:ext cx="0" cy="159816"/>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79E41E4-1D0A-8049-BF60-6EB2D29ECDF7}"/>
              </a:ext>
            </a:extLst>
          </p:cNvPr>
          <p:cNvCxnSpPr>
            <a:cxnSpLocks/>
            <a:stCxn id="16" idx="2"/>
            <a:endCxn id="17" idx="0"/>
          </p:cNvCxnSpPr>
          <p:nvPr/>
        </p:nvCxnSpPr>
        <p:spPr>
          <a:xfrm>
            <a:off x="9956598" y="4800430"/>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84D76B64-2CB2-E04F-8B33-4D9B56C57E2E}"/>
              </a:ext>
            </a:extLst>
          </p:cNvPr>
          <p:cNvSpPr txBox="1"/>
          <p:nvPr/>
        </p:nvSpPr>
        <p:spPr>
          <a:xfrm>
            <a:off x="3336387" y="4973226"/>
            <a:ext cx="1266093" cy="276999"/>
          </a:xfrm>
          <a:prstGeom prst="rect">
            <a:avLst/>
          </a:prstGeom>
          <a:noFill/>
        </p:spPr>
        <p:txBody>
          <a:bodyPr wrap="none" rtlCol="0">
            <a:noAutofit/>
          </a:bodyPr>
          <a:lstStyle/>
          <a:p>
            <a:pPr algn="ctr"/>
            <a:r>
              <a:rPr kumimoji="1" lang="en-US" altLang="ja-JP" sz="1200" dirty="0"/>
              <a:t>Send?</a:t>
            </a:r>
          </a:p>
          <a:p>
            <a:pPr algn="ctr"/>
            <a:r>
              <a:rPr kumimoji="1" lang="en-US" altLang="ja-JP" sz="1200" dirty="0"/>
              <a:t>1 Token</a:t>
            </a:r>
            <a:endParaRPr kumimoji="1" lang="ja-JP" altLang="en-US" sz="1200"/>
          </a:p>
        </p:txBody>
      </p:sp>
      <p:sp>
        <p:nvSpPr>
          <p:cNvPr id="59" name="テキスト ボックス 58">
            <a:extLst>
              <a:ext uri="{FF2B5EF4-FFF2-40B4-BE49-F238E27FC236}">
                <a16:creationId xmlns:a16="http://schemas.microsoft.com/office/drawing/2014/main" id="{2165979C-18AE-6F45-B7C6-97EF1B118D5B}"/>
              </a:ext>
            </a:extLst>
          </p:cNvPr>
          <p:cNvSpPr txBox="1"/>
          <p:nvPr/>
        </p:nvSpPr>
        <p:spPr>
          <a:xfrm>
            <a:off x="7327830" y="4973226"/>
            <a:ext cx="1266093" cy="276999"/>
          </a:xfrm>
          <a:prstGeom prst="rect">
            <a:avLst/>
          </a:prstGeom>
          <a:noFill/>
        </p:spPr>
        <p:txBody>
          <a:bodyPr wrap="none" rtlCol="0">
            <a:noAutofit/>
          </a:bodyPr>
          <a:lstStyle/>
          <a:p>
            <a:pPr algn="ctr"/>
            <a:r>
              <a:rPr kumimoji="1" lang="en-US" altLang="ja-JP" sz="1200" err="1"/>
              <a:t>Recieve</a:t>
            </a:r>
            <a:r>
              <a:rPr kumimoji="1" lang="en-US" altLang="ja-JP" sz="1200"/>
              <a:t>?</a:t>
            </a:r>
          </a:p>
          <a:p>
            <a:pPr algn="ctr"/>
            <a:r>
              <a:rPr kumimoji="1" lang="en-US" altLang="ja-JP" sz="1200"/>
              <a:t>1 Token</a:t>
            </a:r>
            <a:endParaRPr kumimoji="1" lang="ja-JP" altLang="en-US" sz="1200"/>
          </a:p>
        </p:txBody>
      </p:sp>
      <p:sp>
        <p:nvSpPr>
          <p:cNvPr id="60" name="正方形/長方形 59">
            <a:extLst>
              <a:ext uri="{FF2B5EF4-FFF2-40B4-BE49-F238E27FC236}">
                <a16:creationId xmlns:a16="http://schemas.microsoft.com/office/drawing/2014/main" id="{7FE767BB-744B-EE4C-91EB-13C6F2D82122}"/>
              </a:ext>
            </a:extLst>
          </p:cNvPr>
          <p:cNvSpPr/>
          <p:nvPr/>
        </p:nvSpPr>
        <p:spPr>
          <a:xfrm>
            <a:off x="253906" y="1103395"/>
            <a:ext cx="3474557" cy="1231332"/>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1" name="正方形/長方形 60">
            <a:extLst>
              <a:ext uri="{FF2B5EF4-FFF2-40B4-BE49-F238E27FC236}">
                <a16:creationId xmlns:a16="http://schemas.microsoft.com/office/drawing/2014/main" id="{8A599F6F-D815-8C4D-A364-887CE5C015C6}"/>
              </a:ext>
            </a:extLst>
          </p:cNvPr>
          <p:cNvSpPr/>
          <p:nvPr/>
        </p:nvSpPr>
        <p:spPr>
          <a:xfrm>
            <a:off x="4267202" y="2338376"/>
            <a:ext cx="3555880" cy="1168187"/>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2" name="正方形/長方形 61">
            <a:extLst>
              <a:ext uri="{FF2B5EF4-FFF2-40B4-BE49-F238E27FC236}">
                <a16:creationId xmlns:a16="http://schemas.microsoft.com/office/drawing/2014/main" id="{8ED24FAA-A27A-4946-979C-E5925138E3FF}"/>
              </a:ext>
            </a:extLst>
          </p:cNvPr>
          <p:cNvSpPr/>
          <p:nvPr/>
        </p:nvSpPr>
        <p:spPr>
          <a:xfrm>
            <a:off x="253906" y="3603484"/>
            <a:ext cx="11441380" cy="252580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A168F65D-C288-4040-A019-F84326DA3B99}"/>
              </a:ext>
            </a:extLst>
          </p:cNvPr>
          <p:cNvSpPr/>
          <p:nvPr/>
        </p:nvSpPr>
        <p:spPr>
          <a:xfrm>
            <a:off x="253906" y="923394"/>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(Create Token)</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AC7CCEC7-6842-7342-BABC-05FB996891FE}"/>
              </a:ext>
            </a:extLst>
          </p:cNvPr>
          <p:cNvSpPr/>
          <p:nvPr/>
        </p:nvSpPr>
        <p:spPr>
          <a:xfrm>
            <a:off x="7823082" y="2333880"/>
            <a:ext cx="2710050" cy="461117"/>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2 (Create Token Account)</a:t>
            </a:r>
          </a:p>
          <a:p>
            <a:r>
              <a:rPr kumimoji="1" lang="en-US" altLang="ja-JP" sz="1400">
                <a:solidFill>
                  <a:schemeClr val="tx1"/>
                </a:solidFill>
              </a:rPr>
              <a:t>STEP 3 (Mint 100 Tokens)</a:t>
            </a:r>
            <a:endParaRPr kumimoji="1" lang="ja-JP" altLang="en-US" sz="1400">
              <a:solidFill>
                <a:schemeClr val="tx1"/>
              </a:solidFill>
            </a:endParaRPr>
          </a:p>
        </p:txBody>
      </p:sp>
      <p:sp>
        <p:nvSpPr>
          <p:cNvPr id="69" name="正方形/長方形 68">
            <a:extLst>
              <a:ext uri="{FF2B5EF4-FFF2-40B4-BE49-F238E27FC236}">
                <a16:creationId xmlns:a16="http://schemas.microsoft.com/office/drawing/2014/main" id="{DA15588E-B43F-AA47-94C7-C4C526F4CBB7}"/>
              </a:ext>
            </a:extLst>
          </p:cNvPr>
          <p:cNvSpPr/>
          <p:nvPr/>
        </p:nvSpPr>
        <p:spPr>
          <a:xfrm>
            <a:off x="253906" y="6129292"/>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4 (Send Token)</a:t>
            </a:r>
            <a:endParaRPr kumimoji="1" lang="ja-JP" altLang="en-US" sz="1400">
              <a:solidFill>
                <a:schemeClr val="tx1"/>
              </a:solidFill>
            </a:endParaRPr>
          </a:p>
        </p:txBody>
      </p:sp>
      <p:grpSp>
        <p:nvGrpSpPr>
          <p:cNvPr id="80" name="グループ化 79">
            <a:extLst>
              <a:ext uri="{FF2B5EF4-FFF2-40B4-BE49-F238E27FC236}">
                <a16:creationId xmlns:a16="http://schemas.microsoft.com/office/drawing/2014/main" id="{951946E7-AF87-C54A-B3F3-971521EC1F4B}"/>
              </a:ext>
            </a:extLst>
          </p:cNvPr>
          <p:cNvGrpSpPr/>
          <p:nvPr/>
        </p:nvGrpSpPr>
        <p:grpSpPr>
          <a:xfrm>
            <a:off x="10646992" y="1235334"/>
            <a:ext cx="1044473" cy="1097792"/>
            <a:chOff x="10526638" y="655817"/>
            <a:chExt cx="1044473" cy="1097792"/>
          </a:xfrm>
        </p:grpSpPr>
        <p:sp>
          <p:nvSpPr>
            <p:cNvPr id="71" name="正方形/長方形 70">
              <a:extLst>
                <a:ext uri="{FF2B5EF4-FFF2-40B4-BE49-F238E27FC236}">
                  <a16:creationId xmlns:a16="http://schemas.microsoft.com/office/drawing/2014/main" id="{CA35E274-CEA3-2E4F-B312-64BD7F7CDB3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72" name="角丸四角形 71">
              <a:extLst>
                <a:ext uri="{FF2B5EF4-FFF2-40B4-BE49-F238E27FC236}">
                  <a16:creationId xmlns:a16="http://schemas.microsoft.com/office/drawing/2014/main" id="{F3C20E3F-1510-644C-A9E6-D13B2D52F4AD}"/>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3" name="直線コネクタ 72">
              <a:extLst>
                <a:ext uri="{FF2B5EF4-FFF2-40B4-BE49-F238E27FC236}">
                  <a16:creationId xmlns:a16="http://schemas.microsoft.com/office/drawing/2014/main" id="{9336DF82-C8A0-374B-AF88-EF21C032203C}"/>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5682A2D9-1EE0-9A44-93AA-8D830B61B17A}"/>
                </a:ext>
              </a:extLst>
            </p:cNvPr>
            <p:cNvSpPr txBox="1"/>
            <p:nvPr/>
          </p:nvSpPr>
          <p:spPr>
            <a:xfrm>
              <a:off x="10989220" y="961779"/>
              <a:ext cx="581891" cy="225665"/>
            </a:xfrm>
            <a:prstGeom prst="rect">
              <a:avLst/>
            </a:prstGeom>
            <a:noFill/>
          </p:spPr>
          <p:txBody>
            <a:bodyPr wrap="none" rtlCol="0">
              <a:noAutofit/>
            </a:bodyPr>
            <a:lstStyle/>
            <a:p>
              <a:r>
                <a:rPr kumimoji="1" lang="en-US" altLang="ja-JP" sz="900"/>
                <a:t>Token</a:t>
              </a:r>
              <a:endParaRPr kumimoji="1" lang="ja-JP" altLang="en-US" sz="900"/>
            </a:p>
          </p:txBody>
        </p:sp>
        <p:sp>
          <p:nvSpPr>
            <p:cNvPr id="78" name="テキスト ボックス 77">
              <a:extLst>
                <a:ext uri="{FF2B5EF4-FFF2-40B4-BE49-F238E27FC236}">
                  <a16:creationId xmlns:a16="http://schemas.microsoft.com/office/drawing/2014/main" id="{28CFC158-6896-7C4E-B397-CFD1E263C4CF}"/>
                </a:ext>
              </a:extLst>
            </p:cNvPr>
            <p:cNvSpPr txBox="1"/>
            <p:nvPr/>
          </p:nvSpPr>
          <p:spPr>
            <a:xfrm>
              <a:off x="10989220" y="655817"/>
              <a:ext cx="581891" cy="225665"/>
            </a:xfrm>
            <a:prstGeom prst="rect">
              <a:avLst/>
            </a:prstGeom>
            <a:noFill/>
          </p:spPr>
          <p:txBody>
            <a:bodyPr wrap="none" rtlCol="0">
              <a:noAutofit/>
            </a:bodyPr>
            <a:lstStyle/>
            <a:p>
              <a:r>
                <a:rPr kumimoji="1" lang="en-US" altLang="ja-JP" sz="900"/>
                <a:t>Account</a:t>
              </a:r>
              <a:endParaRPr kumimoji="1" lang="ja-JP" altLang="en-US" sz="900"/>
            </a:p>
          </p:txBody>
        </p:sp>
        <p:sp>
          <p:nvSpPr>
            <p:cNvPr id="79" name="テキスト ボックス 78">
              <a:extLst>
                <a:ext uri="{FF2B5EF4-FFF2-40B4-BE49-F238E27FC236}">
                  <a16:creationId xmlns:a16="http://schemas.microsoft.com/office/drawing/2014/main" id="{CD8DE564-EAF6-2446-B272-8882EE619E7D}"/>
                </a:ext>
              </a:extLst>
            </p:cNvPr>
            <p:cNvSpPr txBox="1"/>
            <p:nvPr/>
          </p:nvSpPr>
          <p:spPr>
            <a:xfrm>
              <a:off x="10989220" y="1262630"/>
              <a:ext cx="581891"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36" name="直線コネクタ 35">
              <a:extLst>
                <a:ext uri="{FF2B5EF4-FFF2-40B4-BE49-F238E27FC236}">
                  <a16:creationId xmlns:a16="http://schemas.microsoft.com/office/drawing/2014/main" id="{CAD72A86-1F86-8349-9FC6-C819EEAAAF6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64B1133-A551-2F4E-BA03-84AF911C4E61}"/>
                </a:ext>
              </a:extLst>
            </p:cNvPr>
            <p:cNvSpPr txBox="1"/>
            <p:nvPr/>
          </p:nvSpPr>
          <p:spPr>
            <a:xfrm>
              <a:off x="10989220" y="1527944"/>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3" name="フッター プレースホルダー 2">
            <a:extLst>
              <a:ext uri="{FF2B5EF4-FFF2-40B4-BE49-F238E27FC236}">
                <a16:creationId xmlns:a16="http://schemas.microsoft.com/office/drawing/2014/main" id="{E3E5A4C7-25EB-624D-985B-1C09FE38A5AC}"/>
              </a:ext>
            </a:extLst>
          </p:cNvPr>
          <p:cNvSpPr>
            <a:spLocks noGrp="1"/>
          </p:cNvSpPr>
          <p:nvPr>
            <p:ph type="ftr" sz="quarter" idx="11"/>
          </p:nvPr>
        </p:nvSpPr>
        <p:spPr/>
        <p:txBody>
          <a:bodyPr/>
          <a:lstStyle/>
          <a:p>
            <a:r>
              <a:rPr kumimoji="1" lang="en-US" altLang="ja-JP"/>
              <a:t>256hax</a:t>
            </a:r>
            <a:endParaRPr kumimoji="1" lang="ja-JP" altLang="en-US"/>
          </a:p>
        </p:txBody>
      </p:sp>
      <p:cxnSp>
        <p:nvCxnSpPr>
          <p:cNvPr id="41" name="曲線コネクタ 40">
            <a:extLst>
              <a:ext uri="{FF2B5EF4-FFF2-40B4-BE49-F238E27FC236}">
                <a16:creationId xmlns:a16="http://schemas.microsoft.com/office/drawing/2014/main" id="{2E99D6FC-DD3A-6846-81BF-91F6FAFD06F9}"/>
              </a:ext>
            </a:extLst>
          </p:cNvPr>
          <p:cNvCxnSpPr>
            <a:cxnSpLocks/>
            <a:stCxn id="10" idx="1"/>
            <a:endCxn id="15" idx="3"/>
          </p:cNvCxnSpPr>
          <p:nvPr/>
        </p:nvCxnSpPr>
        <p:spPr>
          <a:xfrm rot="10800000" flipV="1">
            <a:off x="3671618" y="1743796"/>
            <a:ext cx="679025" cy="1689"/>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5" name="曲線コネクタ 44">
            <a:extLst>
              <a:ext uri="{FF2B5EF4-FFF2-40B4-BE49-F238E27FC236}">
                <a16:creationId xmlns:a16="http://schemas.microsoft.com/office/drawing/2014/main" id="{9DDB3888-3840-544F-837B-D76875A546B3}"/>
              </a:ext>
            </a:extLst>
          </p:cNvPr>
          <p:cNvCxnSpPr>
            <a:cxnSpLocks/>
            <a:stCxn id="12" idx="1"/>
            <a:endCxn id="15" idx="3"/>
          </p:cNvCxnSpPr>
          <p:nvPr/>
        </p:nvCxnSpPr>
        <p:spPr>
          <a:xfrm rot="10800000">
            <a:off x="3671618" y="1745486"/>
            <a:ext cx="679025" cy="1175052"/>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角丸四角形 50">
            <a:extLst>
              <a:ext uri="{FF2B5EF4-FFF2-40B4-BE49-F238E27FC236}">
                <a16:creationId xmlns:a16="http://schemas.microsoft.com/office/drawing/2014/main" id="{1580E681-005D-D844-B2B6-A06DCC85D22A}"/>
              </a:ext>
            </a:extLst>
          </p:cNvPr>
          <p:cNvSpPr/>
          <p:nvPr/>
        </p:nvSpPr>
        <p:spPr>
          <a:xfrm>
            <a:off x="3778179"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52" name="角丸四角形 51">
            <a:extLst>
              <a:ext uri="{FF2B5EF4-FFF2-40B4-BE49-F238E27FC236}">
                <a16:creationId xmlns:a16="http://schemas.microsoft.com/office/drawing/2014/main" id="{B5600E73-7330-5843-BF06-004514938F43}"/>
              </a:ext>
            </a:extLst>
          </p:cNvPr>
          <p:cNvSpPr/>
          <p:nvPr/>
        </p:nvSpPr>
        <p:spPr>
          <a:xfrm>
            <a:off x="7770055"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Tree>
    <p:extLst>
      <p:ext uri="{BB962C8B-B14F-4D97-AF65-F5344CB8AC3E}">
        <p14:creationId xmlns:p14="http://schemas.microsoft.com/office/powerpoint/2010/main" val="3563487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AE353-4CBA-294C-81E0-F8E48C8CDDC2}"/>
              </a:ext>
            </a:extLst>
          </p:cNvPr>
          <p:cNvSpPr>
            <a:spLocks noGrp="1"/>
          </p:cNvSpPr>
          <p:nvPr>
            <p:ph type="title"/>
          </p:nvPr>
        </p:nvSpPr>
        <p:spPr/>
        <p:txBody>
          <a:bodyPr/>
          <a:lstStyle/>
          <a:p>
            <a:r>
              <a:rPr lang="en-US" altLang="ja-JP" dirty="0"/>
              <a:t>Accounts – Sending Token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939B673E-975F-FA41-8D51-DF938A997DBA}"/>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BC8A3E5-2E6F-1243-9A93-E47541DB48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540CEC1-9D2E-5045-92BE-FF9F67141C1A}"/>
              </a:ext>
            </a:extLst>
          </p:cNvPr>
          <p:cNvSpPr>
            <a:spLocks noGrp="1"/>
          </p:cNvSpPr>
          <p:nvPr>
            <p:ph type="sldNum" sz="quarter" idx="12"/>
          </p:nvPr>
        </p:nvSpPr>
        <p:spPr/>
        <p:txBody>
          <a:bodyPr/>
          <a:lstStyle/>
          <a:p>
            <a:fld id="{51BE5F08-58E8-9243-A834-2B76637F595D}" type="slidenum">
              <a:rPr kumimoji="1" lang="ja-JP" altLang="en-US" smtClean="0"/>
              <a:t>35</a:t>
            </a:fld>
            <a:endParaRPr kumimoji="1" lang="ja-JP" altLang="en-US"/>
          </a:p>
        </p:txBody>
      </p:sp>
      <p:graphicFrame>
        <p:nvGraphicFramePr>
          <p:cNvPr id="6" name="表 46">
            <a:extLst>
              <a:ext uri="{FF2B5EF4-FFF2-40B4-BE49-F238E27FC236}">
                <a16:creationId xmlns:a16="http://schemas.microsoft.com/office/drawing/2014/main" id="{F3419972-9D45-D642-A3F1-7F58AF2E99FF}"/>
              </a:ext>
            </a:extLst>
          </p:cNvPr>
          <p:cNvGraphicFramePr>
            <a:graphicFrameLocks noGrp="1"/>
          </p:cNvGraphicFramePr>
          <p:nvPr>
            <p:extLst>
              <p:ext uri="{D42A27DB-BD31-4B8C-83A1-F6EECF244321}">
                <p14:modId xmlns:p14="http://schemas.microsoft.com/office/powerpoint/2010/main" val="2997210386"/>
              </p:ext>
            </p:extLst>
          </p:nvPr>
        </p:nvGraphicFramePr>
        <p:xfrm>
          <a:off x="838201" y="2089158"/>
          <a:ext cx="10515600" cy="3484263"/>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34842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marL="0" indent="0">
                        <a:buNone/>
                      </a:pPr>
                      <a:r>
                        <a:rPr kumimoji="1" lang="en-US" altLang="ja-JP" sz="1400" b="0" dirty="0">
                          <a:solidFill>
                            <a:schemeClr val="tx1"/>
                          </a:solidFill>
                        </a:rPr>
                        <a:t>1. Create Token:</a:t>
                      </a:r>
                      <a:r>
                        <a:rPr kumimoji="1" lang="en-US" altLang="ja-JP" sz="1100" b="0" dirty="0">
                          <a:solidFill>
                            <a:schemeClr val="tx1"/>
                          </a:solidFill>
                        </a:rPr>
                        <a:t> </a:t>
                      </a:r>
                      <a:r>
                        <a:rPr kumimoji="1" lang="en-US" altLang="ja-JP" sz="1100" b="0" dirty="0">
                          <a:solidFill>
                            <a:schemeClr val="tx1"/>
                          </a:solidFill>
                          <a:hlinkClick r:id="rId2"/>
                        </a:rPr>
                        <a:t>2c67zVpfkUdJP2ZziC1nBmGsEPC3NoK6fisxDJKpZCuZERajyycchWunkSspjvdcxMnMSzxjvfoo7dKkNeDKbs6p</a:t>
                      </a:r>
                      <a:endParaRPr kumimoji="1" lang="en-US" altLang="ja-JP" sz="1100" b="0" dirty="0">
                        <a:solidFill>
                          <a:schemeClr val="tx1"/>
                        </a:solidFill>
                      </a:endParaRPr>
                    </a:p>
                    <a:p>
                      <a:pPr marL="0" indent="0">
                        <a:buNone/>
                      </a:pPr>
                      <a:r>
                        <a:rPr kumimoji="1" lang="en-US" altLang="ja-JP" sz="1400" b="0" dirty="0">
                          <a:solidFill>
                            <a:schemeClr val="tx1"/>
                          </a:solidFill>
                        </a:rPr>
                        <a:t>2. Create Token Account and Association):</a:t>
                      </a:r>
                      <a:r>
                        <a:rPr kumimoji="1" lang="en-US" altLang="ja-JP" sz="1100" b="0" dirty="0">
                          <a:solidFill>
                            <a:schemeClr val="tx1"/>
                          </a:solidFill>
                        </a:rPr>
                        <a:t> </a:t>
                      </a:r>
                      <a:r>
                        <a:rPr kumimoji="1" lang="en-US" altLang="ja-JP" sz="1100" b="0" dirty="0">
                          <a:solidFill>
                            <a:schemeClr val="tx1"/>
                          </a:solidFill>
                          <a:hlinkClick r:id="rId3"/>
                        </a:rPr>
                        <a:t>28pZaLUia6BDcPARLcyDsVZhc3ADVsS9kxNeMxmKwEij1UhraYc4xV6cF85m4sJye1KofW9BjynVXGj83SF4uvQA</a:t>
                      </a:r>
                      <a:endParaRPr kumimoji="1" lang="en-US" altLang="ja-JP" sz="1100" b="0" dirty="0">
                        <a:solidFill>
                          <a:schemeClr val="tx1"/>
                        </a:solidFill>
                      </a:endParaRPr>
                    </a:p>
                    <a:p>
                      <a:pPr marL="0" indent="0">
                        <a:buNone/>
                      </a:pPr>
                      <a:r>
                        <a:rPr kumimoji="1" lang="en-US" altLang="ja-JP" sz="1400" b="0" dirty="0">
                          <a:solidFill>
                            <a:schemeClr val="tx1"/>
                          </a:solidFill>
                        </a:rPr>
                        <a:t>3. Mint 100 Tokens:</a:t>
                      </a:r>
                      <a:r>
                        <a:rPr kumimoji="1" lang="en-US" altLang="ja-JP" sz="1100" b="0" dirty="0">
                          <a:solidFill>
                            <a:schemeClr val="tx1"/>
                          </a:solidFill>
                        </a:rPr>
                        <a:t> </a:t>
                      </a:r>
                      <a:r>
                        <a:rPr kumimoji="1" lang="en-US" altLang="ja-JP" sz="1100" b="0" dirty="0">
                          <a:solidFill>
                            <a:schemeClr val="tx1"/>
                          </a:solidFill>
                          <a:hlinkClick r:id="rId4"/>
                        </a:rPr>
                        <a:t>5U8bH6paBugh96HjTy1haUbCZijpVUK4MoPXqdCVZGNjP2kz5WQk3aGr4By5VPEtSfagpVZ91rTeWpj4tsNQRBs2</a:t>
                      </a:r>
                      <a:endParaRPr kumimoji="1" lang="en-US" altLang="ja-JP" sz="1100" b="0" dirty="0">
                        <a:solidFill>
                          <a:schemeClr val="tx1"/>
                        </a:solidFill>
                      </a:endParaRPr>
                    </a:p>
                    <a:p>
                      <a:pPr marL="0" indent="0">
                        <a:buNone/>
                      </a:pPr>
                      <a:r>
                        <a:rPr kumimoji="1" lang="en-US" altLang="ja-JP" sz="1400" b="0" dirty="0">
                          <a:solidFill>
                            <a:schemeClr val="tx1"/>
                          </a:solidFill>
                        </a:rPr>
                        <a:t>4. Send 10 Tokens from Developer to Consumer: omit</a:t>
                      </a:r>
                    </a:p>
                    <a:p>
                      <a:pPr marL="0" indent="0">
                        <a:buNone/>
                      </a:pPr>
                      <a:r>
                        <a:rPr kumimoji="1" lang="en-US" altLang="ja-JP" sz="1400" b="0" dirty="0">
                          <a:solidFill>
                            <a:schemeClr val="tx1"/>
                          </a:solidFill>
                        </a:rPr>
                        <a:t>5. Send 1 Token from Consumer to Consumer:</a:t>
                      </a:r>
                      <a:r>
                        <a:rPr kumimoji="1" lang="en-US" altLang="ja-JP" sz="1100" b="0" dirty="0">
                          <a:solidFill>
                            <a:schemeClr val="tx1"/>
                          </a:solidFill>
                        </a:rPr>
                        <a:t> </a:t>
                      </a:r>
                      <a:r>
                        <a:rPr kumimoji="1" lang="en-US" altLang="ja-JP" sz="1100" b="0" dirty="0">
                          <a:solidFill>
                            <a:schemeClr val="tx1"/>
                          </a:solidFill>
                          <a:hlinkClick r:id="rId5"/>
                        </a:rPr>
                        <a:t>3RQ52gXVRkphwJFJehcLawDyi2isZ4A6JkKonW8QnA9N28pUkAqZ8Yevi8R656drk8JzAXvWCDToiBQxMrkCsVif</a:t>
                      </a:r>
                      <a:endParaRPr kumimoji="1" lang="en-US" altLang="ja-JP" sz="1100" b="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bl>
          </a:graphicData>
        </a:graphic>
      </p:graphicFrame>
    </p:spTree>
    <p:extLst>
      <p:ext uri="{BB962C8B-B14F-4D97-AF65-F5344CB8AC3E}">
        <p14:creationId xmlns:p14="http://schemas.microsoft.com/office/powerpoint/2010/main" val="9291952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E459B-F02F-AC4C-91D2-1BA88BC89537}"/>
              </a:ext>
            </a:extLst>
          </p:cNvPr>
          <p:cNvSpPr>
            <a:spLocks noGrp="1"/>
          </p:cNvSpPr>
          <p:nvPr>
            <p:ph type="title"/>
          </p:nvPr>
        </p:nvSpPr>
        <p:spPr/>
        <p:txBody>
          <a:bodyPr/>
          <a:lstStyle/>
          <a:p>
            <a:r>
              <a:rPr kumimoji="1" lang="en-US" altLang="ja-JP" dirty="0"/>
              <a:t>Deploying</a:t>
            </a:r>
            <a:endParaRPr kumimoji="1" lang="ja-JP" altLang="en-US"/>
          </a:p>
        </p:txBody>
      </p:sp>
      <p:sp>
        <p:nvSpPr>
          <p:cNvPr id="4" name="フッター プレースホルダー 3">
            <a:extLst>
              <a:ext uri="{FF2B5EF4-FFF2-40B4-BE49-F238E27FC236}">
                <a16:creationId xmlns:a16="http://schemas.microsoft.com/office/drawing/2014/main" id="{5E3C2B5B-70A1-EC44-98F6-EC42AEF8BDB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FA6C7DF-0580-4B49-A257-57B2F817DD76}"/>
              </a:ext>
            </a:extLst>
          </p:cNvPr>
          <p:cNvSpPr>
            <a:spLocks noGrp="1"/>
          </p:cNvSpPr>
          <p:nvPr>
            <p:ph type="sldNum" sz="quarter" idx="12"/>
          </p:nvPr>
        </p:nvSpPr>
        <p:spPr/>
        <p:txBody>
          <a:bodyPr/>
          <a:lstStyle/>
          <a:p>
            <a:fld id="{51BE5F08-58E8-9243-A834-2B76637F595D}" type="slidenum">
              <a:rPr kumimoji="1" lang="ja-JP" altLang="en-US" smtClean="0"/>
              <a:t>36</a:t>
            </a:fld>
            <a:endParaRPr kumimoji="1" lang="ja-JP" altLang="en-US"/>
          </a:p>
        </p:txBody>
      </p:sp>
      <p:pic>
        <p:nvPicPr>
          <p:cNvPr id="8" name="図 7">
            <a:extLst>
              <a:ext uri="{FF2B5EF4-FFF2-40B4-BE49-F238E27FC236}">
                <a16:creationId xmlns:a16="http://schemas.microsoft.com/office/drawing/2014/main" id="{CDD253CD-600E-CE4F-B2CB-7880408457EF}"/>
              </a:ext>
            </a:extLst>
          </p:cNvPr>
          <p:cNvPicPr>
            <a:picLocks noChangeAspect="1"/>
          </p:cNvPicPr>
          <p:nvPr/>
        </p:nvPicPr>
        <p:blipFill>
          <a:blip r:embed="rId2"/>
          <a:stretch>
            <a:fillRect/>
          </a:stretch>
        </p:blipFill>
        <p:spPr>
          <a:xfrm>
            <a:off x="838200" y="1491915"/>
            <a:ext cx="4979670" cy="3669231"/>
          </a:xfrm>
          <a:prstGeom prst="rect">
            <a:avLst/>
          </a:prstGeom>
        </p:spPr>
      </p:pic>
      <p:sp>
        <p:nvSpPr>
          <p:cNvPr id="9" name="テキスト ボックス 8">
            <a:extLst>
              <a:ext uri="{FF2B5EF4-FFF2-40B4-BE49-F238E27FC236}">
                <a16:creationId xmlns:a16="http://schemas.microsoft.com/office/drawing/2014/main" id="{AF91F828-6750-F245-A987-72C781744F74}"/>
              </a:ext>
            </a:extLst>
          </p:cNvPr>
          <p:cNvSpPr txBox="1"/>
          <p:nvPr/>
        </p:nvSpPr>
        <p:spPr>
          <a:xfrm>
            <a:off x="5966459" y="1693177"/>
            <a:ext cx="5387341" cy="2707373"/>
          </a:xfrm>
          <a:prstGeom prst="rect">
            <a:avLst/>
          </a:prstGeom>
          <a:noFill/>
        </p:spPr>
        <p:txBody>
          <a:bodyPr wrap="square" rtlCol="0">
            <a:noAutofit/>
          </a:bodyPr>
          <a:lstStyle/>
          <a:p>
            <a:r>
              <a:rPr lang="en-US" altLang="ja-JP" sz="1200" dirty="0"/>
              <a:t>"As shown in the diagram above, a program author creates a program, compiles it to an ELF shared object containing BPF bytecode, and uploads it to the Solana cluster with a special deploy transaction. The cluster makes it available to clients via a program ID. The program ID is an address specified when deploying and is used to reference the program in subsequent transactions.</a:t>
            </a:r>
          </a:p>
          <a:p>
            <a:r>
              <a:rPr lang="en-US" altLang="ja-JP" sz="1200" dirty="0"/>
              <a:t>Upon a successful deployment the account that holds the program is marked executable. If the program is marked "final", its account data become permanently immutable. If any changes are required to the finalized program (features, patches, etc...) the new program must be deployed to a new program ID.</a:t>
            </a:r>
          </a:p>
          <a:p>
            <a:r>
              <a:rPr lang="en-US" altLang="ja-JP" sz="1200" dirty="0"/>
              <a:t>If a program is upgradeable, the account that holds the program is marked executable, but it is possible to redeploy a new shared object to the same program ID, provided that the program's upgrade authority signs the transaction."</a:t>
            </a:r>
          </a:p>
        </p:txBody>
      </p:sp>
      <p:sp>
        <p:nvSpPr>
          <p:cNvPr id="10" name="テキスト ボックス 9">
            <a:extLst>
              <a:ext uri="{FF2B5EF4-FFF2-40B4-BE49-F238E27FC236}">
                <a16:creationId xmlns:a16="http://schemas.microsoft.com/office/drawing/2014/main" id="{07F6E92E-4AD1-4043-AE4A-EB6FD9806062}"/>
              </a:ext>
            </a:extLst>
          </p:cNvPr>
          <p:cNvSpPr txBox="1"/>
          <p:nvPr/>
        </p:nvSpPr>
        <p:spPr>
          <a:xfrm>
            <a:off x="5966460" y="1338777"/>
            <a:ext cx="5387341" cy="253916"/>
          </a:xfrm>
          <a:prstGeom prst="rect">
            <a:avLst/>
          </a:prstGeom>
          <a:noFill/>
        </p:spPr>
        <p:txBody>
          <a:bodyPr wrap="square" rtlCol="0">
            <a:spAutoFit/>
          </a:bodyPr>
          <a:lstStyle/>
          <a:p>
            <a:r>
              <a:rPr lang="en-US" altLang="ja-JP" sz="1050" dirty="0"/>
              <a:t>Source: https://</a:t>
            </a:r>
            <a:r>
              <a:rPr lang="en-US" altLang="ja-JP" sz="1050" dirty="0" err="1"/>
              <a:t>docs.solana.com</a:t>
            </a:r>
            <a:r>
              <a:rPr lang="en-US" altLang="ja-JP" sz="1050" dirty="0"/>
              <a:t>/developing/on-chain-programs/deploying</a:t>
            </a:r>
          </a:p>
        </p:txBody>
      </p:sp>
    </p:spTree>
    <p:extLst>
      <p:ext uri="{BB962C8B-B14F-4D97-AF65-F5344CB8AC3E}">
        <p14:creationId xmlns:p14="http://schemas.microsoft.com/office/powerpoint/2010/main" val="3742628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Escrow</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37</a:t>
            </a:fld>
            <a:endParaRPr kumimoji="1" lang="ja-JP" altLang="en-US"/>
          </a:p>
        </p:txBody>
      </p:sp>
    </p:spTree>
    <p:extLst>
      <p:ext uri="{BB962C8B-B14F-4D97-AF65-F5344CB8AC3E}">
        <p14:creationId xmlns:p14="http://schemas.microsoft.com/office/powerpoint/2010/main" val="5366405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7BB6E-EC92-B34A-847D-915141D22DA4}"/>
              </a:ext>
            </a:extLst>
          </p:cNvPr>
          <p:cNvSpPr>
            <a:spLocks noGrp="1"/>
          </p:cNvSpPr>
          <p:nvPr>
            <p:ph type="title"/>
          </p:nvPr>
        </p:nvSpPr>
        <p:spPr/>
        <p:txBody>
          <a:bodyPr/>
          <a:lstStyle/>
          <a:p>
            <a:r>
              <a:rPr kumimoji="1" lang="en-US" altLang="ja-JP"/>
              <a:t>Source Code and Reference</a:t>
            </a:r>
            <a:endParaRPr kumimoji="1" lang="ja-JP" altLang="en-US"/>
          </a:p>
        </p:txBody>
      </p:sp>
      <p:sp>
        <p:nvSpPr>
          <p:cNvPr id="4" name="フッター プレースホルダー 3">
            <a:extLst>
              <a:ext uri="{FF2B5EF4-FFF2-40B4-BE49-F238E27FC236}">
                <a16:creationId xmlns:a16="http://schemas.microsoft.com/office/drawing/2014/main" id="{4FA16AF3-9B13-C243-A2A0-134DFFA64EF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D420C9A-60AE-F04F-8757-22E08737AA8B}"/>
              </a:ext>
            </a:extLst>
          </p:cNvPr>
          <p:cNvSpPr>
            <a:spLocks noGrp="1"/>
          </p:cNvSpPr>
          <p:nvPr>
            <p:ph type="sldNum" sz="quarter" idx="12"/>
          </p:nvPr>
        </p:nvSpPr>
        <p:spPr/>
        <p:txBody>
          <a:bodyPr/>
          <a:lstStyle/>
          <a:p>
            <a:fld id="{51BE5F08-58E8-9243-A834-2B76637F595D}" type="slidenum">
              <a:rPr kumimoji="1" lang="ja-JP" altLang="en-US" smtClean="0"/>
              <a:t>38</a:t>
            </a:fld>
            <a:endParaRPr kumimoji="1" lang="ja-JP" altLang="en-US"/>
          </a:p>
        </p:txBody>
      </p:sp>
      <p:sp>
        <p:nvSpPr>
          <p:cNvPr id="6" name="テキスト ボックス 5">
            <a:extLst>
              <a:ext uri="{FF2B5EF4-FFF2-40B4-BE49-F238E27FC236}">
                <a16:creationId xmlns:a16="http://schemas.microsoft.com/office/drawing/2014/main" id="{7EB30303-7AE5-FE47-B09C-2E7E48E0AE9C}"/>
              </a:ext>
            </a:extLst>
          </p:cNvPr>
          <p:cNvSpPr txBox="1"/>
          <p:nvPr/>
        </p:nvSpPr>
        <p:spPr>
          <a:xfrm>
            <a:off x="838200" y="1142188"/>
            <a:ext cx="10515600" cy="4131900"/>
          </a:xfrm>
          <a:prstGeom prst="rect">
            <a:avLst/>
          </a:prstGeom>
          <a:noFill/>
        </p:spPr>
        <p:txBody>
          <a:bodyPr wrap="square" rtlCol="0">
            <a:spAutoFit/>
          </a:bodyPr>
          <a:lstStyle/>
          <a:p>
            <a:r>
              <a:rPr kumimoji="1" lang="en-US" altLang="ja-JP" sz="1400" dirty="0"/>
              <a:t>[Program Source]</a:t>
            </a:r>
          </a:p>
          <a:p>
            <a:pPr lvl="1"/>
            <a:r>
              <a:rPr kumimoji="1" lang="en-US" altLang="ja-JP" sz="1400" dirty="0"/>
              <a:t>GitHub - project-serum / anchor escrow</a:t>
            </a:r>
            <a:br>
              <a:rPr kumimoji="1" lang="en-US" altLang="ja-JP" sz="1400" dirty="0"/>
            </a:br>
            <a:r>
              <a:rPr kumimoji="1" lang="en-US" altLang="ja-JP" sz="1050" dirty="0"/>
              <a:t>https://</a:t>
            </a:r>
            <a:r>
              <a:rPr kumimoji="1" lang="en-US" altLang="ja-JP" sz="1050" dirty="0" err="1"/>
              <a:t>github.com</a:t>
            </a:r>
            <a:r>
              <a:rPr kumimoji="1" lang="en-US" altLang="ja-JP" sz="1050" dirty="0"/>
              <a:t>/project-serum/anchor/tree/master/tests/escrow</a:t>
            </a:r>
          </a:p>
          <a:p>
            <a:endParaRPr kumimoji="1" lang="en-US" altLang="ja-JP" sz="1400" dirty="0"/>
          </a:p>
          <a:p>
            <a:r>
              <a:rPr kumimoji="1" lang="en-US" altLang="ja-JP" sz="1400" dirty="0"/>
              <a:t>[Remarks]</a:t>
            </a:r>
          </a:p>
          <a:p>
            <a:pPr marL="742950" lvl="1" indent="-285750">
              <a:buFont typeface="Arial" panose="020B0604020202020204" pitchFamily="34" charset="0"/>
              <a:buChar char="•"/>
            </a:pPr>
            <a:r>
              <a:rPr kumimoji="1" lang="en-US" altLang="ja-JP" sz="1400" dirty="0"/>
              <a:t>Escrow behavior is based on anchor escrow program. Check </a:t>
            </a:r>
            <a:r>
              <a:rPr kumimoji="1" lang="en-US" altLang="ja-JP" sz="1400" dirty="0" err="1"/>
              <a:t>escrow.ts</a:t>
            </a:r>
            <a:r>
              <a:rPr kumimoji="1" lang="en-US" altLang="ja-JP" sz="1400" dirty="0"/>
              <a:t> and </a:t>
            </a:r>
            <a:r>
              <a:rPr kumimoji="1" lang="en-US" altLang="ja-JP" sz="1400" dirty="0" err="1"/>
              <a:t>lib.rs</a:t>
            </a:r>
            <a:r>
              <a:rPr kumimoji="1" lang="en-US" altLang="ja-JP" sz="1400" dirty="0"/>
              <a:t> files.</a:t>
            </a:r>
          </a:p>
          <a:p>
            <a:pPr marL="742950" lvl="1" indent="-285750">
              <a:buFont typeface="Arial" panose="020B0604020202020204" pitchFamily="34" charset="0"/>
              <a:buChar char="•"/>
            </a:pPr>
            <a:r>
              <a:rPr kumimoji="1" lang="en-US" altLang="ja-JP" sz="1400" dirty="0"/>
              <a:t>My debug program: </a:t>
            </a:r>
            <a:r>
              <a:rPr kumimoji="1" lang="en-US" altLang="ja-JP" sz="1050" dirty="0"/>
              <a:t>https://</a:t>
            </a:r>
            <a:r>
              <a:rPr kumimoji="1" lang="en-US" altLang="ja-JP" sz="1050" dirty="0" err="1"/>
              <a:t>github.com</a:t>
            </a:r>
            <a:r>
              <a:rPr kumimoji="1" lang="en-US" altLang="ja-JP" sz="1050" dirty="0"/>
              <a:t>/256hax/</a:t>
            </a:r>
            <a:r>
              <a:rPr kumimoji="1" lang="en-US" altLang="ja-JP" sz="1050" dirty="0" err="1"/>
              <a:t>solana</a:t>
            </a:r>
            <a:r>
              <a:rPr kumimoji="1" lang="en-US" altLang="ja-JP" sz="1050" dirty="0"/>
              <a:t>-anchor-react-minimal-example/tree/main/anchor/escrow</a:t>
            </a:r>
          </a:p>
          <a:p>
            <a:endParaRPr kumimoji="1" lang="en-US" altLang="ja-JP" sz="1400" dirty="0"/>
          </a:p>
          <a:p>
            <a:r>
              <a:rPr kumimoji="1" lang="en-US" altLang="ja-JP" sz="1400" dirty="0"/>
              <a:t>[Reference]</a:t>
            </a:r>
          </a:p>
          <a:p>
            <a:pPr marL="742950" lvl="1" indent="-285750">
              <a:buFont typeface="Arial" panose="020B0604020202020204" pitchFamily="34" charset="0"/>
              <a:buChar char="•"/>
            </a:pPr>
            <a:r>
              <a:rPr kumimoji="1" lang="en-US" altLang="ja-JP" sz="1400" dirty="0"/>
              <a:t>Programming on Solana - An Introduction | </a:t>
            </a:r>
            <a:r>
              <a:rPr kumimoji="1" lang="en-US" altLang="ja-JP" sz="1400" dirty="0" err="1"/>
              <a:t>Paulx</a:t>
            </a:r>
            <a:br>
              <a:rPr kumimoji="1" lang="en-US" altLang="ja-JP" sz="1400" dirty="0"/>
            </a:br>
            <a:r>
              <a:rPr kumimoji="1" lang="en-US" altLang="ja-JP" sz="1050" dirty="0"/>
              <a:t>https://</a:t>
            </a:r>
            <a:r>
              <a:rPr kumimoji="1" lang="en-US" altLang="ja-JP" sz="1050" dirty="0" err="1"/>
              <a:t>paulx.dev</a:t>
            </a:r>
            <a:r>
              <a:rPr kumimoji="1" lang="en-US" altLang="ja-JP" sz="1050" dirty="0"/>
              <a:t>/blog/2021/01/14/programming-on-</a:t>
            </a:r>
            <a:r>
              <a:rPr kumimoji="1" lang="en-US" altLang="ja-JP" sz="1050" dirty="0" err="1"/>
              <a:t>solana</a:t>
            </a:r>
            <a:r>
              <a:rPr kumimoji="1" lang="en-US" altLang="ja-JP" sz="1050" dirty="0"/>
              <a:t>-an-introduction/</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Solana</a:t>
            </a:r>
            <a:r>
              <a:rPr kumimoji="1" lang="ja-JP" altLang="en-US" sz="1400"/>
              <a:t>の</a:t>
            </a:r>
            <a:r>
              <a:rPr kumimoji="1" lang="en-US" altLang="ja-JP" sz="1400" dirty="0"/>
              <a:t>Anchor</a:t>
            </a:r>
            <a:r>
              <a:rPr kumimoji="1" lang="ja-JP" altLang="en-US" sz="1400"/>
              <a:t>で実装された</a:t>
            </a:r>
            <a:r>
              <a:rPr kumimoji="1" lang="en-US" altLang="ja-JP" sz="1400" dirty="0"/>
              <a:t>Escrow</a:t>
            </a:r>
            <a:r>
              <a:rPr kumimoji="1" lang="ja-JP" altLang="en-US" sz="1400"/>
              <a:t>のコード解説</a:t>
            </a:r>
            <a:br>
              <a:rPr kumimoji="1" lang="en-US" altLang="ja-JP" sz="1400" dirty="0"/>
            </a:br>
            <a:r>
              <a:rPr kumimoji="1" lang="en-US" altLang="ja-JP" sz="1050" dirty="0"/>
              <a:t>https://</a:t>
            </a:r>
            <a:r>
              <a:rPr kumimoji="1" lang="en-US" altLang="ja-JP" sz="1050" dirty="0" err="1"/>
              <a:t>zenn.dev</a:t>
            </a:r>
            <a:r>
              <a:rPr kumimoji="1" lang="en-US" altLang="ja-JP" sz="1050" dirty="0"/>
              <a:t>/</a:t>
            </a:r>
            <a:r>
              <a:rPr kumimoji="1" lang="en-US" altLang="ja-JP" sz="1050" dirty="0" err="1"/>
              <a:t>razokulover</a:t>
            </a:r>
            <a:r>
              <a:rPr kumimoji="1" lang="en-US" altLang="ja-JP" sz="1050" dirty="0"/>
              <a:t>/articles/c2338cb83f459b</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Program Derived Address</a:t>
            </a:r>
            <a:r>
              <a:rPr kumimoji="1" lang="ja-JP" altLang="en-US" sz="1400"/>
              <a:t>日本語で</a:t>
            </a:r>
            <a:br>
              <a:rPr kumimoji="1" lang="en-US" altLang="ja-JP" sz="1400" dirty="0"/>
            </a:br>
            <a:r>
              <a:rPr kumimoji="1" lang="en-US" altLang="ja-JP" sz="1050" dirty="0"/>
              <a:t>https://efficacious-flat-24a.notion.site/Program-Derived-Address-8537ebca002245639beb531842f87f2c#3f01f8b4ddc04ed4b55fdfc0160b9436</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Anchor Example: Escrow Program</a:t>
            </a:r>
            <a:br>
              <a:rPr kumimoji="1" lang="en-US" altLang="ja-JP" sz="1400" dirty="0"/>
            </a:br>
            <a:r>
              <a:rPr kumimoji="1" lang="en-US" altLang="ja-JP" sz="1050" dirty="0"/>
              <a:t>https://</a:t>
            </a:r>
            <a:r>
              <a:rPr kumimoji="1" lang="en-US" altLang="ja-JP" sz="1050" dirty="0" err="1"/>
              <a:t>hackmd.io</a:t>
            </a:r>
            <a:r>
              <a:rPr kumimoji="1" lang="en-US" altLang="ja-JP" sz="1050" dirty="0"/>
              <a:t>/@</a:t>
            </a:r>
            <a:r>
              <a:rPr kumimoji="1" lang="en-US" altLang="ja-JP" sz="1050" dirty="0" err="1"/>
              <a:t>ironaddicteddog</a:t>
            </a:r>
            <a:r>
              <a:rPr kumimoji="1" lang="en-US" altLang="ja-JP" sz="1050" dirty="0"/>
              <a:t>/</a:t>
            </a:r>
            <a:r>
              <a:rPr kumimoji="1" lang="en-US" altLang="ja-JP" sz="1050" dirty="0" err="1"/>
              <a:t>anchor_example_escrow</a:t>
            </a:r>
            <a:endParaRPr kumimoji="1" lang="en-US" altLang="ja-JP" sz="1050" dirty="0"/>
          </a:p>
        </p:txBody>
      </p:sp>
    </p:spTree>
    <p:extLst>
      <p:ext uri="{BB962C8B-B14F-4D97-AF65-F5344CB8AC3E}">
        <p14:creationId xmlns:p14="http://schemas.microsoft.com/office/powerpoint/2010/main" val="3700814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System Architecture</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3</a:t>
            </a:fld>
            <a:endParaRPr kumimoji="1" lang="ja-JP" altLang="en-US"/>
          </a:p>
        </p:txBody>
      </p:sp>
    </p:spTree>
    <p:extLst>
      <p:ext uri="{BB962C8B-B14F-4D97-AF65-F5344CB8AC3E}">
        <p14:creationId xmlns:p14="http://schemas.microsoft.com/office/powerpoint/2010/main" val="1644955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Overview: Rolls and Relations</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39</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Create token</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Mint token</a:t>
            </a: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Escrow and token owner account</a:t>
            </a:r>
          </a:p>
        </p:txBody>
      </p:sp>
      <p:sp>
        <p:nvSpPr>
          <p:cNvPr id="44" name="テキスト ボックス 43">
            <a:extLst>
              <a:ext uri="{FF2B5EF4-FFF2-40B4-BE49-F238E27FC236}">
                <a16:creationId xmlns:a16="http://schemas.microsoft.com/office/drawing/2014/main" id="{742C16CF-BB4F-1B40-881D-289929869565}"/>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A account.</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B account</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Authorize transaction instead authorizer.</a:t>
            </a: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Management for state of escrow (Initializer's transaction)</a:t>
            </a:r>
          </a:p>
        </p:txBody>
      </p:sp>
      <p:sp>
        <p:nvSpPr>
          <p:cNvPr id="54" name="テキスト ボックス 53">
            <a:extLst>
              <a:ext uri="{FF2B5EF4-FFF2-40B4-BE49-F238E27FC236}">
                <a16:creationId xmlns:a16="http://schemas.microsoft.com/office/drawing/2014/main" id="{A0B7C5D3-06B6-A84C-83BE-0B2306605375}"/>
              </a:ext>
            </a:extLst>
          </p:cNvPr>
          <p:cNvSpPr txBox="1"/>
          <p:nvPr/>
        </p:nvSpPr>
        <p:spPr>
          <a:xfrm>
            <a:off x="3710212"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カギ線コネクタ 20">
            <a:extLst>
              <a:ext uri="{FF2B5EF4-FFF2-40B4-BE49-F238E27FC236}">
                <a16:creationId xmlns:a16="http://schemas.microsoft.com/office/drawing/2014/main" id="{26E883EB-F2D5-1A45-B089-A89E8957499B}"/>
              </a:ext>
            </a:extLst>
          </p:cNvPr>
          <p:cNvCxnSpPr>
            <a:cxnSpLocks/>
            <a:stCxn id="51" idx="1"/>
            <a:endCxn id="46" idx="2"/>
          </p:cNvCxnSpPr>
          <p:nvPr/>
        </p:nvCxnSpPr>
        <p:spPr>
          <a:xfrm rot="10800000">
            <a:off x="3198110" y="1905794"/>
            <a:ext cx="1185544" cy="970790"/>
          </a:xfrm>
          <a:prstGeom prst="bentConnector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Escrow program.</a:t>
            </a: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sp>
        <p:nvSpPr>
          <p:cNvPr id="177" name="テキスト ボックス 176">
            <a:extLst>
              <a:ext uri="{FF2B5EF4-FFF2-40B4-BE49-F238E27FC236}">
                <a16:creationId xmlns:a16="http://schemas.microsoft.com/office/drawing/2014/main" id="{C984E13B-DF2A-8E4F-A15B-7302CEA84130}"/>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2903"/>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9" name="テキスト ボックス 178">
            <a:extLst>
              <a:ext uri="{FF2B5EF4-FFF2-40B4-BE49-F238E27FC236}">
                <a16:creationId xmlns:a16="http://schemas.microsoft.com/office/drawing/2014/main" id="{1A9AF0AA-0C1D-6446-8809-73E541D7AABC}"/>
              </a:ext>
            </a:extLst>
          </p:cNvPr>
          <p:cNvSpPr txBox="1"/>
          <p:nvPr/>
        </p:nvSpPr>
        <p:spPr>
          <a:xfrm>
            <a:off x="4383655" y="1128465"/>
            <a:ext cx="3421553" cy="276999"/>
          </a:xfrm>
          <a:prstGeom prst="rect">
            <a:avLst/>
          </a:prstGeom>
          <a:noFill/>
        </p:spPr>
        <p:txBody>
          <a:bodyPr wrap="square" rtlCol="0">
            <a:spAutoFit/>
          </a:bodyPr>
          <a:lstStyle/>
          <a:p>
            <a:pPr algn="ctr"/>
            <a:r>
              <a:rPr kumimoji="1" lang="en-US" altLang="ja-JP" sz="1200"/>
              <a:t>Initializer want to send Token A (500) for Taker</a:t>
            </a:r>
            <a:endParaRPr kumimoji="1" lang="ja-JP" altLang="en-US" sz="1200"/>
          </a:p>
        </p:txBody>
      </p:sp>
      <p:sp>
        <p:nvSpPr>
          <p:cNvPr id="180" name="テキスト ボックス 179">
            <a:extLst>
              <a:ext uri="{FF2B5EF4-FFF2-40B4-BE49-F238E27FC236}">
                <a16:creationId xmlns:a16="http://schemas.microsoft.com/office/drawing/2014/main" id="{0282EEA4-736E-B94C-AA10-C7B2B43909D2}"/>
              </a:ext>
            </a:extLst>
          </p:cNvPr>
          <p:cNvSpPr txBox="1"/>
          <p:nvPr/>
        </p:nvSpPr>
        <p:spPr>
          <a:xfrm>
            <a:off x="4383655" y="5353974"/>
            <a:ext cx="3421553" cy="276999"/>
          </a:xfrm>
          <a:prstGeom prst="rect">
            <a:avLst/>
          </a:prstGeom>
          <a:noFill/>
        </p:spPr>
        <p:txBody>
          <a:bodyPr wrap="square" rtlCol="0">
            <a:spAutoFit/>
          </a:bodyPr>
          <a:lstStyle/>
          <a:p>
            <a:pPr algn="ctr"/>
            <a:r>
              <a:rPr kumimoji="1" lang="en-US" altLang="ja-JP" sz="1200"/>
              <a:t>Taker want to send Token B (1,000) for Initializer</a:t>
            </a:r>
            <a:endParaRPr kumimoji="1" lang="ja-JP" altLang="en-US" sz="120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190" name="直線コネクタ 189">
            <a:extLst>
              <a:ext uri="{FF2B5EF4-FFF2-40B4-BE49-F238E27FC236}">
                <a16:creationId xmlns:a16="http://schemas.microsoft.com/office/drawing/2014/main" id="{BD780310-7185-8740-BB06-2924FA7F1B17}"/>
              </a:ext>
            </a:extLst>
          </p:cNvPr>
          <p:cNvCxnSpPr>
            <a:cxnSpLocks/>
            <a:stCxn id="46" idx="3"/>
            <a:endCxn id="48" idx="1"/>
          </p:cNvCxnSpPr>
          <p:nvPr/>
        </p:nvCxnSpPr>
        <p:spPr>
          <a:xfrm>
            <a:off x="3912119" y="1409135"/>
            <a:ext cx="4398237" cy="4112"/>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62697745-7235-9748-88BC-F53BF85FE751}"/>
              </a:ext>
            </a:extLst>
          </p:cNvPr>
          <p:cNvCxnSpPr>
            <a:cxnSpLocks/>
            <a:stCxn id="49" idx="1"/>
            <a:endCxn id="47" idx="3"/>
          </p:cNvCxnSpPr>
          <p:nvPr/>
        </p:nvCxnSpPr>
        <p:spPr>
          <a:xfrm flipH="1">
            <a:off x="3912118" y="5627627"/>
            <a:ext cx="4398237" cy="6693"/>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7" name="フリーフォーム 196">
            <a:extLst>
              <a:ext uri="{FF2B5EF4-FFF2-40B4-BE49-F238E27FC236}">
                <a16:creationId xmlns:a16="http://schemas.microsoft.com/office/drawing/2014/main" id="{BA254AB1-62EE-4047-9B1C-F091994A2F97}"/>
              </a:ext>
            </a:extLst>
          </p:cNvPr>
          <p:cNvSpPr/>
          <p:nvPr/>
        </p:nvSpPr>
        <p:spPr>
          <a:xfrm rot="5400000" flipV="1">
            <a:off x="9422167" y="1694494"/>
            <a:ext cx="1661620"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フリーフォーム 197">
            <a:extLst>
              <a:ext uri="{FF2B5EF4-FFF2-40B4-BE49-F238E27FC236}">
                <a16:creationId xmlns:a16="http://schemas.microsoft.com/office/drawing/2014/main" id="{BEBF2422-EE66-D149-A770-189D4E72F74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226D68E8-48C6-EB42-99D5-3BC70FF0C5B7}"/>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200" name="直線コネクタ 199">
            <a:extLst>
              <a:ext uri="{FF2B5EF4-FFF2-40B4-BE49-F238E27FC236}">
                <a16:creationId xmlns:a16="http://schemas.microsoft.com/office/drawing/2014/main" id="{089F2C6B-1583-914B-9E7D-E3F343A87B3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1" name="カギ線コネクタ 200">
            <a:extLst>
              <a:ext uri="{FF2B5EF4-FFF2-40B4-BE49-F238E27FC236}">
                <a16:creationId xmlns:a16="http://schemas.microsoft.com/office/drawing/2014/main" id="{EC9D9CC3-5831-5946-84D7-D1D77FA4B828}"/>
              </a:ext>
            </a:extLst>
          </p:cNvPr>
          <p:cNvCxnSpPr>
            <a:cxnSpLocks/>
            <a:stCxn id="51" idx="2"/>
          </p:cNvCxnSpPr>
          <p:nvPr/>
        </p:nvCxnSpPr>
        <p:spPr>
          <a:xfrm rot="16200000" flipH="1">
            <a:off x="5354765" y="3116141"/>
            <a:ext cx="765324" cy="1279527"/>
          </a:xfrm>
          <a:prstGeom prst="bentConnector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2" name="テキスト ボックス 201">
            <a:extLst>
              <a:ext uri="{FF2B5EF4-FFF2-40B4-BE49-F238E27FC236}">
                <a16:creationId xmlns:a16="http://schemas.microsoft.com/office/drawing/2014/main" id="{C0C0398F-3A80-CA45-9D0E-37741127A4A0}"/>
              </a:ext>
            </a:extLst>
          </p:cNvPr>
          <p:cNvSpPr txBox="1"/>
          <p:nvPr/>
        </p:nvSpPr>
        <p:spPr>
          <a:xfrm>
            <a:off x="5544865" y="3858286"/>
            <a:ext cx="1132741" cy="280280"/>
          </a:xfrm>
          <a:prstGeom prst="rect">
            <a:avLst/>
          </a:prstGeom>
          <a:noFill/>
        </p:spPr>
        <p:txBody>
          <a:bodyPr wrap="none" rtlCol="0">
            <a:noAutofit/>
          </a:bodyPr>
          <a:lstStyle/>
          <a:p>
            <a:r>
              <a:rPr kumimoji="1" lang="en-US" altLang="ja-JP" sz="1050"/>
              <a:t>PDA Source</a:t>
            </a:r>
          </a:p>
        </p:txBody>
      </p:sp>
    </p:spTree>
    <p:extLst>
      <p:ext uri="{BB962C8B-B14F-4D97-AF65-F5344CB8AC3E}">
        <p14:creationId xmlns:p14="http://schemas.microsoft.com/office/powerpoint/2010/main" val="2937088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Step1. Initialize escrow state</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40</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10 SOL (airdrop)</a:t>
            </a: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Create</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Create</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1675"/>
            <a:ext cx="791912" cy="276999"/>
          </a:xfrm>
          <a:prstGeom prst="rect">
            <a:avLst/>
          </a:prstGeom>
          <a:noFill/>
        </p:spPr>
        <p:txBody>
          <a:bodyPr wrap="none" rtlCol="0">
            <a:noAutofit/>
          </a:bodyPr>
          <a:lstStyle/>
          <a:p>
            <a:r>
              <a:rPr kumimoji="1" lang="en-US" altLang="ja-JP" sz="1050"/>
              <a:t>Create</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 name="カギ線コネクタ 5">
            <a:extLst>
              <a:ext uri="{FF2B5EF4-FFF2-40B4-BE49-F238E27FC236}">
                <a16:creationId xmlns:a16="http://schemas.microsoft.com/office/drawing/2014/main" id="{A30753C4-786D-5C4B-BF2D-D7BE2E301C93}"/>
              </a:ext>
            </a:extLst>
          </p:cNvPr>
          <p:cNvCxnSpPr>
            <a:cxnSpLocks/>
            <a:stCxn id="29" idx="3"/>
            <a:endCxn id="46" idx="2"/>
          </p:cNvCxnSpPr>
          <p:nvPr/>
        </p:nvCxnSpPr>
        <p:spPr>
          <a:xfrm flipV="1">
            <a:off x="1921083" y="1905794"/>
            <a:ext cx="1277027" cy="965476"/>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カギ線コネクタ 52">
            <a:extLst>
              <a:ext uri="{FF2B5EF4-FFF2-40B4-BE49-F238E27FC236}">
                <a16:creationId xmlns:a16="http://schemas.microsoft.com/office/drawing/2014/main" id="{C02B6EE1-76AC-3F49-945B-F2BC8EAB4E87}"/>
              </a:ext>
            </a:extLst>
          </p:cNvPr>
          <p:cNvCxnSpPr>
            <a:cxnSpLocks/>
            <a:stCxn id="30" idx="3"/>
            <a:endCxn id="49" idx="0"/>
          </p:cNvCxnSpPr>
          <p:nvPr/>
        </p:nvCxnSpPr>
        <p:spPr>
          <a:xfrm>
            <a:off x="1921082" y="4127843"/>
            <a:ext cx="7103283" cy="1003124"/>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8F4C177E-5DE7-9E48-B38E-F32023289F0B}"/>
              </a:ext>
            </a:extLst>
          </p:cNvPr>
          <p:cNvSpPr txBox="1"/>
          <p:nvPr/>
        </p:nvSpPr>
        <p:spPr>
          <a:xfrm>
            <a:off x="2307409" y="2594270"/>
            <a:ext cx="1011782" cy="276999"/>
          </a:xfrm>
          <a:prstGeom prst="rect">
            <a:avLst/>
          </a:prstGeom>
          <a:noFill/>
        </p:spPr>
        <p:txBody>
          <a:bodyPr wrap="none" rtlCol="0">
            <a:noAutofit/>
          </a:bodyPr>
          <a:lstStyle/>
          <a:p>
            <a:r>
              <a:rPr kumimoji="1" lang="en-US" altLang="ja-JP" sz="1050" dirty="0">
                <a:solidFill>
                  <a:schemeClr val="accent2"/>
                </a:solidFill>
              </a:rPr>
              <a:t>mint 500</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A2660DAD-99E9-FA49-B4E9-A46CFE45F959}"/>
              </a:ext>
            </a:extLst>
          </p:cNvPr>
          <p:cNvSpPr txBox="1"/>
          <p:nvPr/>
        </p:nvSpPr>
        <p:spPr>
          <a:xfrm>
            <a:off x="2307409" y="3845828"/>
            <a:ext cx="1011782" cy="276999"/>
          </a:xfrm>
          <a:prstGeom prst="rect">
            <a:avLst/>
          </a:prstGeom>
          <a:noFill/>
        </p:spPr>
        <p:txBody>
          <a:bodyPr wrap="none" rtlCol="0">
            <a:noAutofit/>
          </a:bodyPr>
          <a:lstStyle/>
          <a:p>
            <a:r>
              <a:rPr kumimoji="1" lang="en-US" altLang="ja-JP" sz="1050">
                <a:solidFill>
                  <a:schemeClr val="accent2"/>
                </a:solidFill>
              </a:rPr>
              <a:t>mint 1,000</a:t>
            </a:r>
            <a:endParaRPr kumimoji="1" lang="ja-JP" altLang="en-US" sz="1050">
              <a:solidFill>
                <a:schemeClr val="accent2"/>
              </a:solidFill>
            </a:endParaRPr>
          </a:p>
        </p:txBody>
      </p:sp>
      <p:sp>
        <p:nvSpPr>
          <p:cNvPr id="64" name="テキスト ボックス 63">
            <a:extLst>
              <a:ext uri="{FF2B5EF4-FFF2-40B4-BE49-F238E27FC236}">
                <a16:creationId xmlns:a16="http://schemas.microsoft.com/office/drawing/2014/main" id="{2530AB6B-E6BA-0E47-B72A-636E871975FE}"/>
              </a:ext>
            </a:extLst>
          </p:cNvPr>
          <p:cNvSpPr txBox="1"/>
          <p:nvPr/>
        </p:nvSpPr>
        <p:spPr>
          <a:xfrm>
            <a:off x="10106934" y="4027771"/>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5" name="テキスト ボックス 64">
            <a:extLst>
              <a:ext uri="{FF2B5EF4-FFF2-40B4-BE49-F238E27FC236}">
                <a16:creationId xmlns:a16="http://schemas.microsoft.com/office/drawing/2014/main" id="{947B7A92-D462-D740-A569-E62A668BAE3B}"/>
              </a:ext>
            </a:extLst>
          </p:cNvPr>
          <p:cNvSpPr txBox="1"/>
          <p:nvPr/>
        </p:nvSpPr>
        <p:spPr>
          <a:xfrm>
            <a:off x="10106934" y="2762904"/>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6" name="フリーフォーム 65">
            <a:extLst>
              <a:ext uri="{FF2B5EF4-FFF2-40B4-BE49-F238E27FC236}">
                <a16:creationId xmlns:a16="http://schemas.microsoft.com/office/drawing/2014/main" id="{CD32867D-BECA-3440-B393-8FBDC4357080}"/>
              </a:ext>
            </a:extLst>
          </p:cNvPr>
          <p:cNvSpPr/>
          <p:nvPr/>
        </p:nvSpPr>
        <p:spPr>
          <a:xfrm rot="5400000" flipV="1">
            <a:off x="9422780" y="1693879"/>
            <a:ext cx="1660393"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リーフォーム 66">
            <a:extLst>
              <a:ext uri="{FF2B5EF4-FFF2-40B4-BE49-F238E27FC236}">
                <a16:creationId xmlns:a16="http://schemas.microsoft.com/office/drawing/2014/main" id="{3828E1D1-4FA4-0D4F-AC0B-8B6FDC554D5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567207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dirty="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Step2. Initialize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41</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703504" y="2594270"/>
            <a:ext cx="928147"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000653" cy="641890"/>
          </a:xfrm>
          <a:prstGeom prst="rect">
            <a:avLst/>
          </a:prstGeom>
          <a:noFill/>
        </p:spPr>
        <p:txBody>
          <a:bodyPr wrap="none" rtlCol="0">
            <a:noAutofit/>
          </a:bodyPr>
          <a:lstStyle/>
          <a:p>
            <a:r>
              <a:rPr kumimoji="1" lang="en-US" altLang="ja-JP" sz="1050" dirty="0"/>
              <a:t>[Set Authority to PDA]</a:t>
            </a:r>
          </a:p>
          <a:p>
            <a:r>
              <a:rPr kumimoji="1" lang="en-US" altLang="ja-JP" sz="1050" dirty="0"/>
              <a:t>current authority: </a:t>
            </a:r>
            <a:r>
              <a:rPr kumimoji="1" lang="en-US" altLang="ja-JP" sz="1050" dirty="0" err="1"/>
              <a:t>provider.wallet</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pda</a:t>
            </a:r>
            <a:endParaRPr kumimoji="1" lang="en-US" altLang="ja-JP" sz="1050" dirty="0">
              <a:solidFill>
                <a:schemeClr val="accent2"/>
              </a:solidFill>
            </a:endParaRPr>
          </a:p>
        </p:txBody>
      </p:sp>
      <p:sp>
        <p:nvSpPr>
          <p:cNvPr id="67" name="フリーフォーム 66">
            <a:extLst>
              <a:ext uri="{FF2B5EF4-FFF2-40B4-BE49-F238E27FC236}">
                <a16:creationId xmlns:a16="http://schemas.microsoft.com/office/drawing/2014/main" id="{43A3126F-5907-D448-BC44-BF213FD51C0D}"/>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B7DDD955-B5E8-E940-B373-46D65F304EBC}"/>
              </a:ext>
            </a:extLst>
          </p:cNvPr>
          <p:cNvSpPr txBox="1"/>
          <p:nvPr/>
        </p:nvSpPr>
        <p:spPr>
          <a:xfrm>
            <a:off x="9761650" y="3647475"/>
            <a:ext cx="667497" cy="276999"/>
          </a:xfrm>
          <a:prstGeom prst="rect">
            <a:avLst/>
          </a:prstGeom>
          <a:noFill/>
        </p:spPr>
        <p:txBody>
          <a:bodyPr wrap="none" rtlCol="0">
            <a:noAutofit/>
          </a:bodyPr>
          <a:lstStyle/>
          <a:p>
            <a:r>
              <a:rPr kumimoji="1" lang="en-US" altLang="ja-JP" sz="1050"/>
              <a:t>Deploy</a:t>
            </a:r>
            <a:endParaRPr kumimoji="1" lang="ja-JP" altLang="en-US" sz="1050"/>
          </a:p>
        </p:txBody>
      </p:sp>
      <p:cxnSp>
        <p:nvCxnSpPr>
          <p:cNvPr id="71" name="カギ線コネクタ 70">
            <a:extLst>
              <a:ext uri="{FF2B5EF4-FFF2-40B4-BE49-F238E27FC236}">
                <a16:creationId xmlns:a16="http://schemas.microsoft.com/office/drawing/2014/main" id="{CDB33B8B-9EA2-8F4B-8ABD-C7419C39D014}"/>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8362F8F2-D6C2-F34F-AD93-D58A0B1C63FB}"/>
              </a:ext>
            </a:extLst>
          </p:cNvPr>
          <p:cNvSpPr txBox="1"/>
          <p:nvPr/>
        </p:nvSpPr>
        <p:spPr>
          <a:xfrm>
            <a:off x="3703504" y="3524380"/>
            <a:ext cx="1673465" cy="641890"/>
          </a:xfrm>
          <a:prstGeom prst="rect">
            <a:avLst/>
          </a:prstGeom>
          <a:noFill/>
        </p:spPr>
        <p:txBody>
          <a:bodyPr wrap="none" rtlCol="0">
            <a:noAutofit/>
          </a:bodyPr>
          <a:lstStyle/>
          <a:p>
            <a:r>
              <a:rPr kumimoji="1" lang="en-US" altLang="ja-JP" sz="1050" dirty="0">
                <a:solidFill>
                  <a:schemeClr val="accent2"/>
                </a:solidFill>
              </a:rPr>
              <a:t>Create PDA from Seed</a:t>
            </a:r>
          </a:p>
          <a:p>
            <a:r>
              <a:rPr kumimoji="1" lang="en-US" altLang="ja-JP" sz="1050" dirty="0"/>
              <a:t>(</a:t>
            </a:r>
            <a:r>
              <a:rPr kumimoji="1" lang="en-US" altLang="ja-JP" sz="1050" dirty="0" err="1"/>
              <a:t>findProgramAddress</a:t>
            </a:r>
            <a:r>
              <a:rPr kumimoji="1" lang="en-US" altLang="ja-JP" sz="1050" dirty="0"/>
              <a:t>)</a:t>
            </a:r>
          </a:p>
        </p:txBody>
      </p:sp>
      <p:cxnSp>
        <p:nvCxnSpPr>
          <p:cNvPr id="74" name="直線コネクタ 73">
            <a:extLst>
              <a:ext uri="{FF2B5EF4-FFF2-40B4-BE49-F238E27FC236}">
                <a16:creationId xmlns:a16="http://schemas.microsoft.com/office/drawing/2014/main" id="{CB93F43F-577F-3E44-B348-761FED395289}"/>
              </a:ext>
            </a:extLst>
          </p:cNvPr>
          <p:cNvCxnSpPr>
            <a:cxnSpLocks/>
          </p:cNvCxnSpPr>
          <p:nvPr/>
        </p:nvCxnSpPr>
        <p:spPr>
          <a:xfrm flipH="1">
            <a:off x="7805208" y="3923424"/>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5FB13B8B-4F60-6243-83D8-B829DF89D7B6}"/>
              </a:ext>
            </a:extLst>
          </p:cNvPr>
          <p:cNvCxnSpPr>
            <a:cxnSpLocks/>
          </p:cNvCxnSpPr>
          <p:nvPr/>
        </p:nvCxnSpPr>
        <p:spPr>
          <a:xfrm flipH="1">
            <a:off x="7805208" y="3213596"/>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4135C0F-1A16-F04F-92FD-7206A50C94E0}"/>
              </a:ext>
            </a:extLst>
          </p:cNvPr>
          <p:cNvSpPr txBox="1"/>
          <p:nvPr/>
        </p:nvSpPr>
        <p:spPr>
          <a:xfrm>
            <a:off x="9761650" y="2933527"/>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82" name="テキスト ボックス 81">
            <a:extLst>
              <a:ext uri="{FF2B5EF4-FFF2-40B4-BE49-F238E27FC236}">
                <a16:creationId xmlns:a16="http://schemas.microsoft.com/office/drawing/2014/main" id="{C77F46F3-8D98-FD46-B72A-5850C850FB4B}"/>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3" name="テキスト ボックス 82">
            <a:extLst>
              <a:ext uri="{FF2B5EF4-FFF2-40B4-BE49-F238E27FC236}">
                <a16:creationId xmlns:a16="http://schemas.microsoft.com/office/drawing/2014/main" id="{4CF00A7B-5CD9-584D-B7C1-BCA22C0058E7}"/>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4" name="フリーフォーム 83">
            <a:extLst>
              <a:ext uri="{FF2B5EF4-FFF2-40B4-BE49-F238E27FC236}">
                <a16:creationId xmlns:a16="http://schemas.microsoft.com/office/drawing/2014/main" id="{10DF91AF-6762-AF43-A795-20C9D3E3B91C}"/>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a:extLst>
              <a:ext uri="{FF2B5EF4-FFF2-40B4-BE49-F238E27FC236}">
                <a16:creationId xmlns:a16="http://schemas.microsoft.com/office/drawing/2014/main" id="{DC05EA18-3157-984E-8CE1-86992F0BC0AE}"/>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A74690B4-1AA1-2140-9795-08DC613E3259}"/>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29470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Step3-1. Exchange escrow – Transfer Token</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42</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Token Account (</a:t>
            </a:r>
            <a:r>
              <a:rPr kumimoji="1" lang="en-US" altLang="ja-JP" sz="1050" b="1" dirty="0" err="1">
                <a:solidFill>
                  <a:schemeClr val="tx1"/>
                </a:solidFill>
              </a:rPr>
              <a:t>initializerTokenAccountA</a:t>
            </a:r>
            <a:r>
              <a:rPr kumimoji="1" lang="en-US" altLang="ja-JP" sz="1050" b="1" dirty="0">
                <a:solidFill>
                  <a:schemeClr val="tx1"/>
                </a:solidFill>
              </a:rPr>
              <a:t>)</a:t>
            </a:r>
          </a:p>
          <a:p>
            <a:endParaRPr kumimoji="1" lang="en-US" altLang="ja-JP" sz="1050" dirty="0">
              <a:solidFill>
                <a:schemeClr val="tx1"/>
              </a:solidFill>
            </a:endParaRPr>
          </a:p>
          <a:p>
            <a:r>
              <a:rPr kumimoji="1" lang="en-US" altLang="ja-JP" sz="1050" dirty="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a:p>
            <a:endParaRPr kumimoji="1" lang="en-US" altLang="ja-JP" sz="1050">
              <a:solidFill>
                <a:schemeClr val="tx1"/>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 </a:t>
            </a:r>
          </a:p>
          <a:p>
            <a:r>
              <a:rPr kumimoji="1" lang="en-US" altLang="ja-JP" sz="1050" b="1" dirty="0">
                <a:solidFill>
                  <a:schemeClr val="tx1"/>
                </a:solidFill>
              </a:rPr>
              <a:t>(escrow)</a:t>
            </a:r>
          </a:p>
          <a:p>
            <a:endParaRPr kumimoji="1" lang="en-US" altLang="ja-JP" sz="1050" dirty="0">
              <a:solidFill>
                <a:schemeClr val="tx1"/>
              </a:solidFill>
            </a:endParaRPr>
          </a:p>
          <a:p>
            <a:endParaRPr kumimoji="1" lang="en-US" altLang="ja-JP" sz="1050" dirty="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Read and Verify Data</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3" name="直線コネクタ 52">
            <a:extLst>
              <a:ext uri="{FF2B5EF4-FFF2-40B4-BE49-F238E27FC236}">
                <a16:creationId xmlns:a16="http://schemas.microsoft.com/office/drawing/2014/main" id="{C0F418AB-CE01-4749-A5B7-92B078960685}"/>
              </a:ext>
            </a:extLst>
          </p:cNvPr>
          <p:cNvCxnSpPr>
            <a:cxnSpLocks/>
            <a:stCxn id="46" idx="3"/>
            <a:endCxn id="48" idx="1"/>
          </p:cNvCxnSpPr>
          <p:nvPr/>
        </p:nvCxnSpPr>
        <p:spPr>
          <a:xfrm>
            <a:off x="3912119" y="1409135"/>
            <a:ext cx="4398237" cy="4112"/>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C900511-471B-D747-9441-7B0BDFD5BDFB}"/>
              </a:ext>
            </a:extLst>
          </p:cNvPr>
          <p:cNvSpPr txBox="1"/>
          <p:nvPr/>
        </p:nvSpPr>
        <p:spPr>
          <a:xfrm>
            <a:off x="3924349" y="1134111"/>
            <a:ext cx="1792870" cy="276999"/>
          </a:xfrm>
          <a:prstGeom prst="rect">
            <a:avLst/>
          </a:prstGeom>
          <a:noFill/>
        </p:spPr>
        <p:txBody>
          <a:bodyPr wrap="none" rtlCol="0">
            <a:noAutofit/>
          </a:bodyPr>
          <a:lstStyle/>
          <a:p>
            <a:r>
              <a:rPr kumimoji="1" lang="en-US" altLang="ja-JP" sz="1050">
                <a:solidFill>
                  <a:schemeClr val="accent2"/>
                </a:solidFill>
              </a:rPr>
              <a:t>Transfer 500 (Authority: PDA)</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994023-3C1D-6D43-B91C-8A5653A24CE3}"/>
              </a:ext>
            </a:extLst>
          </p:cNvPr>
          <p:cNvCxnSpPr>
            <a:cxnSpLocks/>
            <a:stCxn id="49" idx="1"/>
            <a:endCxn id="47" idx="3"/>
          </p:cNvCxnSpPr>
          <p:nvPr/>
        </p:nvCxnSpPr>
        <p:spPr>
          <a:xfrm flipH="1">
            <a:off x="3912118" y="5627627"/>
            <a:ext cx="4398237" cy="6693"/>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896DCD79-BD96-8B45-B304-2BF7A3E7A9FE}"/>
              </a:ext>
            </a:extLst>
          </p:cNvPr>
          <p:cNvSpPr txBox="1"/>
          <p:nvPr/>
        </p:nvSpPr>
        <p:spPr>
          <a:xfrm>
            <a:off x="5991497" y="5350627"/>
            <a:ext cx="2318858" cy="276999"/>
          </a:xfrm>
          <a:prstGeom prst="rect">
            <a:avLst/>
          </a:prstGeom>
          <a:noFill/>
        </p:spPr>
        <p:txBody>
          <a:bodyPr wrap="none" rtlCol="0">
            <a:noAutofit/>
          </a:bodyPr>
          <a:lstStyle/>
          <a:p>
            <a:r>
              <a:rPr kumimoji="1" lang="en-US" altLang="ja-JP" sz="1050">
                <a:solidFill>
                  <a:schemeClr val="accent2"/>
                </a:solidFill>
              </a:rPr>
              <a:t>Transfer 1,000 (It doesn't need escrow)</a:t>
            </a:r>
            <a:endParaRPr kumimoji="1" lang="ja-JP" altLang="en-US" sz="1050">
              <a:solidFill>
                <a:schemeClr val="accent2"/>
              </a:solidFill>
            </a:endParaRPr>
          </a:p>
        </p:txBody>
      </p: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8" name="テキスト ボックス 77">
            <a:extLst>
              <a:ext uri="{FF2B5EF4-FFF2-40B4-BE49-F238E27FC236}">
                <a16:creationId xmlns:a16="http://schemas.microsoft.com/office/drawing/2014/main" id="{57799514-F4C5-1643-951C-CED312D44663}"/>
              </a:ext>
            </a:extLst>
          </p:cNvPr>
          <p:cNvSpPr txBox="1"/>
          <p:nvPr/>
        </p:nvSpPr>
        <p:spPr>
          <a:xfrm>
            <a:off x="4254516" y="3717525"/>
            <a:ext cx="1132741" cy="280280"/>
          </a:xfrm>
          <a:prstGeom prst="rect">
            <a:avLst/>
          </a:prstGeom>
          <a:noFill/>
        </p:spPr>
        <p:txBody>
          <a:bodyPr wrap="none" rtlCol="0">
            <a:noAutofit/>
          </a:bodyPr>
          <a:lstStyle/>
          <a:p>
            <a:r>
              <a:rPr kumimoji="1" lang="en-US" altLang="ja-JP" sz="1050"/>
              <a:t>PDA Source</a:t>
            </a:r>
          </a:p>
        </p:txBody>
      </p:sp>
      <p:sp>
        <p:nvSpPr>
          <p:cNvPr id="59" name="テキスト ボックス 58">
            <a:extLst>
              <a:ext uri="{FF2B5EF4-FFF2-40B4-BE49-F238E27FC236}">
                <a16:creationId xmlns:a16="http://schemas.microsoft.com/office/drawing/2014/main" id="{F197FF4C-FB5D-9C48-883A-C49CFF877F7C}"/>
              </a:ext>
            </a:extLst>
          </p:cNvPr>
          <p:cNvSpPr txBox="1"/>
          <p:nvPr/>
        </p:nvSpPr>
        <p:spPr>
          <a:xfrm>
            <a:off x="511667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cxnSp>
        <p:nvCxnSpPr>
          <p:cNvPr id="69" name="カギ線コネクタ 68">
            <a:extLst>
              <a:ext uri="{FF2B5EF4-FFF2-40B4-BE49-F238E27FC236}">
                <a16:creationId xmlns:a16="http://schemas.microsoft.com/office/drawing/2014/main" id="{487B683B-8CD0-0843-9E93-D44513DA4EA9}"/>
              </a:ext>
            </a:extLst>
          </p:cNvPr>
          <p:cNvCxnSpPr>
            <a:cxnSpLocks/>
            <a:stCxn id="49" idx="0"/>
            <a:endCxn id="124" idx="3"/>
          </p:cNvCxnSpPr>
          <p:nvPr/>
        </p:nvCxnSpPr>
        <p:spPr>
          <a:xfrm rot="16200000" flipV="1">
            <a:off x="7918587" y="4025188"/>
            <a:ext cx="992400" cy="1219157"/>
          </a:xfrm>
          <a:prstGeom prst="bentConnector2">
            <a:avLst/>
          </a:prstGeom>
          <a:ln w="9525">
            <a:solidFill>
              <a:schemeClr val="accent2"/>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12E93568-5756-BD40-AEE2-2C54588B5E12}"/>
              </a:ext>
            </a:extLst>
          </p:cNvPr>
          <p:cNvSpPr txBox="1"/>
          <p:nvPr/>
        </p:nvSpPr>
        <p:spPr>
          <a:xfrm>
            <a:off x="779891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sp>
        <p:nvSpPr>
          <p:cNvPr id="71" name="フリーフォーム 70">
            <a:extLst>
              <a:ext uri="{FF2B5EF4-FFF2-40B4-BE49-F238E27FC236}">
                <a16:creationId xmlns:a16="http://schemas.microsoft.com/office/drawing/2014/main" id="{18AF839D-2ACD-FC48-93EE-9795C5FBC164}"/>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カギ線コネクタ 71">
            <a:extLst>
              <a:ext uri="{FF2B5EF4-FFF2-40B4-BE49-F238E27FC236}">
                <a16:creationId xmlns:a16="http://schemas.microsoft.com/office/drawing/2014/main" id="{D2576556-3540-9D40-A74A-D16B4F5EB6A1}"/>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フリーフォーム 78">
            <a:extLst>
              <a:ext uri="{FF2B5EF4-FFF2-40B4-BE49-F238E27FC236}">
                <a16:creationId xmlns:a16="http://schemas.microsoft.com/office/drawing/2014/main" id="{F1904CF8-7D87-034D-B4B3-ADEFF1E6575D}"/>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00720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Step3-2. Exchange escrow – Set Authority (Close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43</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PDA Account (</a:t>
            </a:r>
            <a:r>
              <a:rPr kumimoji="1" lang="en-US" altLang="ja-JP" sz="1050" b="1" err="1">
                <a:solidFill>
                  <a:schemeClr val="bg1">
                    <a:lumMod val="75000"/>
                  </a:schemeClr>
                </a:solidFill>
              </a:rPr>
              <a:t>pda</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State Account </a:t>
            </a:r>
          </a:p>
          <a:p>
            <a:r>
              <a:rPr kumimoji="1" lang="en-US" altLang="ja-JP" sz="1050" b="1">
                <a:solidFill>
                  <a:schemeClr val="bg1">
                    <a:lumMod val="75000"/>
                  </a:schemeClr>
                </a:solidFill>
              </a:rPr>
              <a:t>(</a:t>
            </a:r>
            <a:r>
              <a:rPr kumimoji="1" lang="en-US" altLang="ja-JP" sz="1050" b="1" err="1">
                <a:solidFill>
                  <a:schemeClr val="bg1">
                    <a:lumMod val="75000"/>
                  </a:schemeClr>
                </a:solidFill>
              </a:rPr>
              <a:t>escrowAccount</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endParaRPr kumimoji="1" lang="en-US" altLang="ja-JP" sz="105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accent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103827" cy="641890"/>
          </a:xfrm>
          <a:prstGeom prst="rect">
            <a:avLst/>
          </a:prstGeom>
          <a:noFill/>
        </p:spPr>
        <p:txBody>
          <a:bodyPr wrap="none" rtlCol="0">
            <a:noAutofit/>
          </a:bodyPr>
          <a:lstStyle/>
          <a:p>
            <a:r>
              <a:rPr kumimoji="1" lang="en-US" altLang="ja-JP" sz="1050" dirty="0">
                <a:solidFill>
                  <a:schemeClr val="accent2"/>
                </a:solidFill>
              </a:rPr>
              <a:t>[Set Authority (close PDA)]</a:t>
            </a:r>
          </a:p>
          <a:p>
            <a:r>
              <a:rPr kumimoji="1" lang="en-US" altLang="ja-JP" sz="1050" dirty="0"/>
              <a:t>current authority: </a:t>
            </a:r>
            <a:r>
              <a:rPr kumimoji="1" lang="en-US" altLang="ja-JP" sz="1050" dirty="0" err="1"/>
              <a:t>pda</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provider.wallet</a:t>
            </a:r>
            <a:endParaRPr kumimoji="1" lang="en-US" altLang="ja-JP" sz="1050" dirty="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2EEFB726-17A9-2341-8899-23DAAC03755E}"/>
              </a:ext>
            </a:extLst>
          </p:cNvPr>
          <p:cNvSpPr txBox="1"/>
          <p:nvPr/>
        </p:nvSpPr>
        <p:spPr>
          <a:xfrm>
            <a:off x="7763394" y="3297949"/>
            <a:ext cx="1673465" cy="641890"/>
          </a:xfrm>
          <a:prstGeom prst="rect">
            <a:avLst/>
          </a:prstGeom>
          <a:noFill/>
        </p:spPr>
        <p:txBody>
          <a:bodyPr wrap="none" rtlCol="0">
            <a:noAutofit/>
          </a:bodyPr>
          <a:lstStyle/>
          <a:p>
            <a:r>
              <a:rPr kumimoji="1" lang="en-US" altLang="ja-JP" sz="1050" dirty="0">
                <a:solidFill>
                  <a:schemeClr val="accent2"/>
                </a:solidFill>
              </a:rPr>
              <a:t>Set Authority (close State Account)</a:t>
            </a:r>
          </a:p>
          <a:p>
            <a:r>
              <a:rPr kumimoji="1" lang="en-US" altLang="ja-JP" sz="1050" dirty="0">
                <a:solidFill>
                  <a:schemeClr val="accent2"/>
                </a:solidFill>
              </a:rPr>
              <a:t>new: </a:t>
            </a:r>
            <a:r>
              <a:rPr kumimoji="1" lang="en-US" altLang="ja-JP" sz="1050" dirty="0" err="1">
                <a:solidFill>
                  <a:schemeClr val="accent2"/>
                </a:solidFill>
              </a:rPr>
              <a:t>provider.wallet</a:t>
            </a:r>
            <a:endParaRPr kumimoji="1" lang="en-US" altLang="ja-JP" sz="1050" dirty="0">
              <a:solidFill>
                <a:schemeClr val="accent2"/>
              </a:solidFill>
            </a:endParaRPr>
          </a:p>
        </p:txBody>
      </p:sp>
      <p:cxnSp>
        <p:nvCxnSpPr>
          <p:cNvPr id="71" name="直線コネクタ 70">
            <a:extLst>
              <a:ext uri="{FF2B5EF4-FFF2-40B4-BE49-F238E27FC236}">
                <a16:creationId xmlns:a16="http://schemas.microsoft.com/office/drawing/2014/main" id="{2E2A0564-E64F-8B46-9717-FC7AAD43362E}"/>
              </a:ext>
            </a:extLst>
          </p:cNvPr>
          <p:cNvCxnSpPr>
            <a:cxnSpLocks/>
          </p:cNvCxnSpPr>
          <p:nvPr/>
        </p:nvCxnSpPr>
        <p:spPr>
          <a:xfrm flipH="1">
            <a:off x="7805208" y="3213596"/>
            <a:ext cx="2475428" cy="0"/>
          </a:xfrm>
          <a:prstGeom prst="line">
            <a:avLst/>
          </a:prstGeom>
          <a:ln w="9525">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047CCB7-C00F-A84C-B125-4B27CEACB5BF}"/>
              </a:ext>
            </a:extLst>
          </p:cNvPr>
          <p:cNvSpPr txBox="1"/>
          <p:nvPr/>
        </p:nvSpPr>
        <p:spPr>
          <a:xfrm>
            <a:off x="9557461" y="2933527"/>
            <a:ext cx="667497" cy="276999"/>
          </a:xfrm>
          <a:prstGeom prst="rect">
            <a:avLst/>
          </a:prstGeom>
          <a:noFill/>
        </p:spPr>
        <p:txBody>
          <a:bodyPr wrap="none" rtlCol="0">
            <a:noAutofit/>
          </a:bodyPr>
          <a:lstStyle/>
          <a:p>
            <a:r>
              <a:rPr kumimoji="1" lang="en-US" altLang="ja-JP" sz="1050"/>
              <a:t>Authority</a:t>
            </a:r>
            <a:endParaRPr kumimoji="1" lang="ja-JP" altLang="en-US" sz="1050"/>
          </a:p>
        </p:txBody>
      </p:sp>
      <p:cxnSp>
        <p:nvCxnSpPr>
          <p:cNvPr id="58" name="カギ線コネクタ 57">
            <a:extLst>
              <a:ext uri="{FF2B5EF4-FFF2-40B4-BE49-F238E27FC236}">
                <a16:creationId xmlns:a16="http://schemas.microsoft.com/office/drawing/2014/main" id="{8D352233-2306-7441-A405-CDA4EC88CB76}"/>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フリーフォーム 64">
            <a:extLst>
              <a:ext uri="{FF2B5EF4-FFF2-40B4-BE49-F238E27FC236}">
                <a16:creationId xmlns:a16="http://schemas.microsoft.com/office/drawing/2014/main" id="{8D79920A-C104-3247-BA77-3BDD265A86D1}"/>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a:extLst>
              <a:ext uri="{FF2B5EF4-FFF2-40B4-BE49-F238E27FC236}">
                <a16:creationId xmlns:a16="http://schemas.microsoft.com/office/drawing/2014/main" id="{50957AF6-E759-A546-80E3-2313C6A8D505}"/>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49D350B-7369-6343-A555-2AF162ADE8FC}"/>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78" name="テキスト ボックス 77">
            <a:extLst>
              <a:ext uri="{FF2B5EF4-FFF2-40B4-BE49-F238E27FC236}">
                <a16:creationId xmlns:a16="http://schemas.microsoft.com/office/drawing/2014/main" id="{672482BB-8BC6-BF4E-80CB-AAEB27448913}"/>
              </a:ext>
            </a:extLst>
          </p:cNvPr>
          <p:cNvSpPr txBox="1"/>
          <p:nvPr/>
        </p:nvSpPr>
        <p:spPr>
          <a:xfrm>
            <a:off x="4254516" y="3717525"/>
            <a:ext cx="1132741" cy="280280"/>
          </a:xfrm>
          <a:prstGeom prst="rect">
            <a:avLst/>
          </a:prstGeom>
          <a:noFill/>
        </p:spPr>
        <p:txBody>
          <a:bodyPr wrap="none" rtlCol="0">
            <a:noAutofit/>
          </a:bodyPr>
          <a:lstStyle/>
          <a:p>
            <a:r>
              <a:rPr kumimoji="1" lang="en-US" altLang="ja-JP" sz="1050">
                <a:solidFill>
                  <a:schemeClr val="bg1">
                    <a:lumMod val="75000"/>
                  </a:schemeClr>
                </a:solidFill>
              </a:rPr>
              <a:t>PDA Source</a:t>
            </a:r>
          </a:p>
        </p:txBody>
      </p:sp>
    </p:spTree>
    <p:extLst>
      <p:ext uri="{BB962C8B-B14F-4D97-AF65-F5344CB8AC3E}">
        <p14:creationId xmlns:p14="http://schemas.microsoft.com/office/powerpoint/2010/main" val="21769952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8827C3-0CA9-1140-B93B-64711762EC70}"/>
              </a:ext>
            </a:extLst>
          </p:cNvPr>
          <p:cNvSpPr>
            <a:spLocks noGrp="1"/>
          </p:cNvSpPr>
          <p:nvPr>
            <p:ph type="title"/>
          </p:nvPr>
        </p:nvSpPr>
        <p:spPr/>
        <p:txBody>
          <a:bodyPr/>
          <a:lstStyle/>
          <a:p>
            <a:r>
              <a:rPr kumimoji="1" lang="en-US" altLang="ja-JP"/>
              <a:t>Issues or Pull </a:t>
            </a:r>
            <a:r>
              <a:rPr lang="en-US" altLang="ja-JP"/>
              <a:t>r</a:t>
            </a:r>
            <a:r>
              <a:rPr kumimoji="1" lang="en-US" altLang="ja-JP"/>
              <a:t>equests</a:t>
            </a:r>
            <a:endParaRPr kumimoji="1" lang="ja-JP" altLang="en-US"/>
          </a:p>
        </p:txBody>
      </p:sp>
      <p:sp>
        <p:nvSpPr>
          <p:cNvPr id="3" name="コンテンツ プレースホルダー 2">
            <a:extLst>
              <a:ext uri="{FF2B5EF4-FFF2-40B4-BE49-F238E27FC236}">
                <a16:creationId xmlns:a16="http://schemas.microsoft.com/office/drawing/2014/main" id="{EAEE8B65-9A3A-8B4E-9AAA-5DEA98F39A04}"/>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9E9BBC57-5D32-2441-B186-5D666FF40C4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740FAAB-57E0-5C47-80CE-5CA08BCE4106}"/>
              </a:ext>
            </a:extLst>
          </p:cNvPr>
          <p:cNvSpPr>
            <a:spLocks noGrp="1"/>
          </p:cNvSpPr>
          <p:nvPr>
            <p:ph type="sldNum" sz="quarter" idx="12"/>
          </p:nvPr>
        </p:nvSpPr>
        <p:spPr/>
        <p:txBody>
          <a:bodyPr/>
          <a:lstStyle/>
          <a:p>
            <a:fld id="{51BE5F08-58E8-9243-A834-2B76637F595D}" type="slidenum">
              <a:rPr kumimoji="1" lang="ja-JP" altLang="en-US" smtClean="0"/>
              <a:t>44</a:t>
            </a:fld>
            <a:endParaRPr kumimoji="1" lang="ja-JP" altLang="en-US"/>
          </a:p>
        </p:txBody>
      </p:sp>
      <p:sp>
        <p:nvSpPr>
          <p:cNvPr id="6" name="テキスト ボックス 5">
            <a:extLst>
              <a:ext uri="{FF2B5EF4-FFF2-40B4-BE49-F238E27FC236}">
                <a16:creationId xmlns:a16="http://schemas.microsoft.com/office/drawing/2014/main" id="{E28B6990-7CB6-3B4A-897B-F800D394EA22}"/>
              </a:ext>
            </a:extLst>
          </p:cNvPr>
          <p:cNvSpPr txBox="1"/>
          <p:nvPr/>
        </p:nvSpPr>
        <p:spPr>
          <a:xfrm>
            <a:off x="838200" y="1679845"/>
            <a:ext cx="10578483" cy="1077218"/>
          </a:xfrm>
          <a:prstGeom prst="rect">
            <a:avLst/>
          </a:prstGeom>
          <a:noFill/>
        </p:spPr>
        <p:txBody>
          <a:bodyPr wrap="square" rtlCol="0">
            <a:spAutoFit/>
          </a:bodyPr>
          <a:lstStyle/>
          <a:p>
            <a:r>
              <a:rPr kumimoji="1" lang="en-US" altLang="ja-JP" sz="1600" dirty="0"/>
              <a:t>This document hasn't yet been reviewed by experts.</a:t>
            </a:r>
          </a:p>
          <a:p>
            <a:r>
              <a:rPr kumimoji="1" lang="en-US" altLang="ja-JP" sz="1600" dirty="0"/>
              <a:t>Let me know if incorrect. I'm opening to Issues or Pull requests on GitHub.</a:t>
            </a:r>
          </a:p>
          <a:p>
            <a:endParaRPr kumimoji="1" lang="en-US" altLang="ja-JP" sz="1600" dirty="0"/>
          </a:p>
          <a:p>
            <a:r>
              <a:rPr kumimoji="1" lang="en-US" altLang="ja-JP" sz="1600" dirty="0"/>
              <a:t>https://</a:t>
            </a:r>
            <a:r>
              <a:rPr kumimoji="1" lang="en-US" altLang="ja-JP" sz="1600" dirty="0" err="1"/>
              <a:t>github.com</a:t>
            </a:r>
            <a:r>
              <a:rPr kumimoji="1" lang="en-US" altLang="ja-JP" sz="1600" dirty="0"/>
              <a:t>/256hax/</a:t>
            </a:r>
            <a:r>
              <a:rPr kumimoji="1" lang="en-US" altLang="ja-JP" sz="1600" dirty="0" err="1"/>
              <a:t>solana</a:t>
            </a:r>
            <a:r>
              <a:rPr kumimoji="1" lang="en-US" altLang="ja-JP" sz="1600" dirty="0"/>
              <a:t>-anchor-react-minimal-example</a:t>
            </a:r>
          </a:p>
        </p:txBody>
      </p:sp>
    </p:spTree>
    <p:extLst>
      <p:ext uri="{BB962C8B-B14F-4D97-AF65-F5344CB8AC3E}">
        <p14:creationId xmlns:p14="http://schemas.microsoft.com/office/powerpoint/2010/main" val="24362124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(Appendix) Anchor - A framework for building Solana programs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45</a:t>
            </a:fld>
            <a:endParaRPr kumimoji="1" lang="ja-JP" altLang="en-US"/>
          </a:p>
        </p:txBody>
      </p:sp>
    </p:spTree>
    <p:extLst>
      <p:ext uri="{BB962C8B-B14F-4D97-AF65-F5344CB8AC3E}">
        <p14:creationId xmlns:p14="http://schemas.microsoft.com/office/powerpoint/2010/main" val="1094666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1B2503-43E8-9740-9DD7-FFA54826240C}"/>
              </a:ext>
            </a:extLst>
          </p:cNvPr>
          <p:cNvSpPr>
            <a:spLocks noGrp="1"/>
          </p:cNvSpPr>
          <p:nvPr>
            <p:ph type="title"/>
          </p:nvPr>
        </p:nvSpPr>
        <p:spPr/>
        <p:txBody>
          <a:bodyPr/>
          <a:lstStyle/>
          <a:p>
            <a:r>
              <a:rPr kumimoji="1" lang="en-US" altLang="ja-JP" dirty="0"/>
              <a:t>Requests and Data Flow</a:t>
            </a:r>
            <a:endParaRPr kumimoji="1" lang="ja-JP" altLang="en-US"/>
          </a:p>
        </p:txBody>
      </p:sp>
      <p:sp>
        <p:nvSpPr>
          <p:cNvPr id="4" name="フッター プレースホルダー 3">
            <a:extLst>
              <a:ext uri="{FF2B5EF4-FFF2-40B4-BE49-F238E27FC236}">
                <a16:creationId xmlns:a16="http://schemas.microsoft.com/office/drawing/2014/main" id="{807D175F-F4F2-A549-82FF-B39C1137A85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4C3F394-5F11-B742-9364-5074C91E78CA}"/>
              </a:ext>
            </a:extLst>
          </p:cNvPr>
          <p:cNvSpPr>
            <a:spLocks noGrp="1"/>
          </p:cNvSpPr>
          <p:nvPr>
            <p:ph type="sldNum" sz="quarter" idx="12"/>
          </p:nvPr>
        </p:nvSpPr>
        <p:spPr/>
        <p:txBody>
          <a:bodyPr/>
          <a:lstStyle/>
          <a:p>
            <a:fld id="{51BE5F08-58E8-9243-A834-2B76637F595D}" type="slidenum">
              <a:rPr kumimoji="1" lang="ja-JP" altLang="en-US" smtClean="0"/>
              <a:t>46</a:t>
            </a:fld>
            <a:endParaRPr kumimoji="1" lang="ja-JP" altLang="en-US"/>
          </a:p>
        </p:txBody>
      </p:sp>
      <p:sp>
        <p:nvSpPr>
          <p:cNvPr id="23" name="テキスト ボックス 22">
            <a:extLst>
              <a:ext uri="{FF2B5EF4-FFF2-40B4-BE49-F238E27FC236}">
                <a16:creationId xmlns:a16="http://schemas.microsoft.com/office/drawing/2014/main" id="{1A263A32-6989-A944-9958-E086B9083408}"/>
              </a:ext>
            </a:extLst>
          </p:cNvPr>
          <p:cNvSpPr txBox="1"/>
          <p:nvPr/>
        </p:nvSpPr>
        <p:spPr>
          <a:xfrm>
            <a:off x="510920" y="6341743"/>
            <a:ext cx="5257800" cy="262891"/>
          </a:xfrm>
          <a:prstGeom prst="rect">
            <a:avLst/>
          </a:prstGeom>
          <a:noFill/>
        </p:spPr>
        <p:txBody>
          <a:bodyPr wrap="square" rtlCol="0">
            <a:noAutofit/>
          </a:bodyPr>
          <a:lstStyle/>
          <a:p>
            <a:r>
              <a:rPr kumimoji="1" lang="en-US" altLang="ja-JP" sz="900" dirty="0"/>
              <a:t>Source: https://</a:t>
            </a:r>
            <a:r>
              <a:rPr kumimoji="1" lang="en-US" altLang="ja-JP" sz="900" dirty="0" err="1"/>
              <a:t>github.com</a:t>
            </a:r>
            <a:r>
              <a:rPr kumimoji="1" lang="en-US" altLang="ja-JP" sz="900" dirty="0"/>
              <a:t>/project-serum/anchor/tree/master/examples/tutorial/basic-1</a:t>
            </a:r>
            <a:endParaRPr kumimoji="1" lang="ja-JP" altLang="en-US" sz="900" dirty="0"/>
          </a:p>
        </p:txBody>
      </p:sp>
      <p:sp>
        <p:nvSpPr>
          <p:cNvPr id="24" name="テキスト ボックス 23">
            <a:extLst>
              <a:ext uri="{FF2B5EF4-FFF2-40B4-BE49-F238E27FC236}">
                <a16:creationId xmlns:a16="http://schemas.microsoft.com/office/drawing/2014/main" id="{272DF841-8C2B-DB42-8DE4-036CB8AE4DDE}"/>
              </a:ext>
            </a:extLst>
          </p:cNvPr>
          <p:cNvSpPr txBox="1"/>
          <p:nvPr/>
        </p:nvSpPr>
        <p:spPr>
          <a:xfrm>
            <a:off x="6901435" y="1083787"/>
            <a:ext cx="4779645"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use </a:t>
            </a:r>
            <a:r>
              <a:rPr kumimoji="1" lang="en-US" altLang="ja-JP" sz="1200" dirty="0" err="1">
                <a:solidFill>
                  <a:schemeClr val="tx1">
                    <a:lumMod val="50000"/>
                    <a:lumOff val="50000"/>
                  </a:schemeClr>
                </a:solidFill>
              </a:rPr>
              <a:t>anchor_lang</a:t>
            </a:r>
            <a:r>
              <a:rPr kumimoji="1" lang="en-US" altLang="ja-JP" sz="1200" dirty="0">
                <a:solidFill>
                  <a:schemeClr val="tx1">
                    <a:lumMod val="50000"/>
                    <a:lumOff val="50000"/>
                  </a:schemeClr>
                </a:solidFill>
              </a:rPr>
              <a:t>::prelude::*;</a:t>
            </a:r>
          </a:p>
          <a:p>
            <a:endParaRPr kumimoji="1" lang="en-US" altLang="ja-JP" sz="1200" dirty="0">
              <a:solidFill>
                <a:schemeClr val="tx1">
                  <a:lumMod val="50000"/>
                  <a:lumOff val="50000"/>
                </a:schemeClr>
              </a:solidFill>
            </a:endParaRPr>
          </a:p>
          <a:p>
            <a:r>
              <a:rPr kumimoji="1" lang="en-US" altLang="ja-JP" sz="1200" dirty="0" err="1">
                <a:solidFill>
                  <a:schemeClr val="tx1">
                    <a:lumMod val="50000"/>
                    <a:lumOff val="50000"/>
                  </a:schemeClr>
                </a:solidFill>
              </a:rPr>
              <a:t>declare_id</a:t>
            </a:r>
            <a:r>
              <a:rPr kumimoji="1" lang="en-US" altLang="ja-JP" sz="1200" dirty="0">
                <a:solidFill>
                  <a:schemeClr val="tx1">
                    <a:lumMod val="50000"/>
                    <a:lumOff val="50000"/>
                  </a:schemeClr>
                </a:solidFill>
              </a:rPr>
              <a:t>!("Fg6PaFpoGXkYsidMpWTK6W2BeZ7FEfcYkg476zPFsLnS");</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#[program]</a:t>
            </a:r>
          </a:p>
          <a:p>
            <a:r>
              <a:rPr kumimoji="1" lang="en-US" altLang="ja-JP" sz="1200" dirty="0">
                <a:solidFill>
                  <a:schemeClr val="tx1">
                    <a:lumMod val="50000"/>
                    <a:lumOff val="50000"/>
                  </a:schemeClr>
                </a:solidFill>
              </a:rPr>
              <a:t>mod basic_1 {</a:t>
            </a:r>
          </a:p>
          <a:p>
            <a:r>
              <a:rPr kumimoji="1" lang="en-US" altLang="ja-JP" sz="1200" dirty="0">
                <a:solidFill>
                  <a:schemeClr val="tx1">
                    <a:lumMod val="50000"/>
                    <a:lumOff val="50000"/>
                  </a:schemeClr>
                </a:solidFill>
              </a:rPr>
              <a:t>    use super::*;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pub </a:t>
            </a:r>
            <a:r>
              <a:rPr kumimoji="1" lang="en-US" altLang="ja-JP" sz="1200" dirty="0" err="1">
                <a:solidFill>
                  <a:schemeClr val="tx1">
                    <a:lumMod val="50000"/>
                    <a:lumOff val="50000"/>
                  </a:schemeClr>
                </a:solidFill>
              </a:rPr>
              <a:t>fn</a:t>
            </a:r>
            <a:r>
              <a:rPr kumimoji="1" lang="en-US" altLang="ja-JP" sz="1200" dirty="0">
                <a:solidFill>
                  <a:schemeClr val="tx1">
                    <a:lumMod val="50000"/>
                    <a:lumOff val="50000"/>
                  </a:schemeClr>
                </a:solidFill>
              </a:rPr>
              <a:t> initialize(</a:t>
            </a:r>
            <a:r>
              <a:rPr kumimoji="1" lang="en-US" altLang="ja-JP" sz="1200" dirty="0" err="1"/>
              <a:t>ctx</a:t>
            </a:r>
            <a:r>
              <a:rPr kumimoji="1" lang="en-US" altLang="ja-JP" sz="1200" dirty="0"/>
              <a:t>: Context&lt;Initialize&gt;, data: u64</a:t>
            </a:r>
            <a:r>
              <a:rPr kumimoji="1" lang="en-US" altLang="ja-JP" sz="1200" dirty="0">
                <a:solidFill>
                  <a:schemeClr val="tx1">
                    <a:lumMod val="50000"/>
                    <a:lumOff val="50000"/>
                  </a:schemeClr>
                </a:solidFill>
              </a:rPr>
              <a:t>) -&gt; Result&lt;()&gt; {</a:t>
            </a:r>
          </a:p>
          <a:p>
            <a:r>
              <a:rPr kumimoji="1" lang="en-US" altLang="ja-JP" sz="1200" dirty="0">
                <a:solidFill>
                  <a:schemeClr val="tx1">
                    <a:lumMod val="50000"/>
                    <a:lumOff val="50000"/>
                  </a:schemeClr>
                </a:solidFill>
              </a:rPr>
              <a:t>        let </a:t>
            </a:r>
            <a:r>
              <a:rPr kumimoji="1" lang="en-US" altLang="ja-JP" sz="1200" dirty="0" err="1">
                <a:solidFill>
                  <a:schemeClr val="tx1">
                    <a:lumMod val="50000"/>
                    <a:lumOff val="50000"/>
                  </a:schemeClr>
                </a:solidFill>
              </a:rPr>
              <a:t>my_account</a:t>
            </a:r>
            <a:r>
              <a:rPr kumimoji="1" lang="en-US" altLang="ja-JP" sz="1200" dirty="0">
                <a:solidFill>
                  <a:schemeClr val="tx1">
                    <a:lumMod val="50000"/>
                    <a:lumOff val="50000"/>
                  </a:schemeClr>
                </a:solidFill>
              </a:rPr>
              <a:t> = &amp;mut </a:t>
            </a:r>
            <a:r>
              <a:rPr kumimoji="1" lang="en-US" altLang="ja-JP" sz="1200" dirty="0" err="1">
                <a:solidFill>
                  <a:schemeClr val="tx1">
                    <a:lumMod val="50000"/>
                    <a:lumOff val="50000"/>
                  </a:schemeClr>
                </a:solidFill>
              </a:rPr>
              <a:t>ctx.accounts.my_account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my_account.data</a:t>
            </a:r>
            <a:r>
              <a:rPr kumimoji="1" lang="en-US" altLang="ja-JP" sz="1200" dirty="0">
                <a:solidFill>
                  <a:schemeClr val="tx1">
                    <a:lumMod val="50000"/>
                    <a:lumOff val="50000"/>
                  </a:schemeClr>
                </a:solidFill>
              </a:rPr>
              <a:t> = </a:t>
            </a:r>
            <a:r>
              <a:rPr kumimoji="1" lang="en-US" altLang="ja-JP" sz="1200" dirty="0"/>
              <a:t>data</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Ok(())</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t>#[derive(Accounts)]</a:t>
            </a:r>
          </a:p>
          <a:p>
            <a:r>
              <a:rPr kumimoji="1" lang="en-US" altLang="ja-JP" sz="1200" dirty="0"/>
              <a:t>pub struct Initialize&lt;'info&gt; {</a:t>
            </a:r>
          </a:p>
          <a:p>
            <a:r>
              <a:rPr kumimoji="1" lang="en-US" altLang="ja-JP" sz="1200" dirty="0"/>
              <a:t>    #[account(</a:t>
            </a:r>
            <a:r>
              <a:rPr kumimoji="1" lang="en-US" altLang="ja-JP" sz="1200" dirty="0" err="1"/>
              <a:t>init</a:t>
            </a:r>
            <a:r>
              <a:rPr kumimoji="1" lang="en-US" altLang="ja-JP" sz="1200" dirty="0"/>
              <a:t>, payer = user, space = 8 + 8)]</a:t>
            </a:r>
          </a:p>
          <a:p>
            <a:r>
              <a:rPr kumimoji="1" lang="en-US" altLang="ja-JP" sz="1200" dirty="0"/>
              <a:t>    pub </a:t>
            </a:r>
            <a:r>
              <a:rPr kumimoji="1" lang="en-US" altLang="ja-JP" sz="1200" dirty="0" err="1"/>
              <a:t>my_account</a:t>
            </a:r>
            <a:r>
              <a:rPr kumimoji="1" lang="en-US" altLang="ja-JP" sz="1200" dirty="0"/>
              <a:t>: Account&lt;'info, MyAccount&gt;,</a:t>
            </a:r>
          </a:p>
          <a:p>
            <a:r>
              <a:rPr kumimoji="1" lang="en-US" altLang="ja-JP" sz="1200" dirty="0"/>
              <a:t>    #[account(mut)]</a:t>
            </a:r>
          </a:p>
          <a:p>
            <a:r>
              <a:rPr kumimoji="1" lang="en-US" altLang="ja-JP" sz="1200" dirty="0"/>
              <a:t>    pub user: Signer&lt;'info&gt;,</a:t>
            </a:r>
          </a:p>
          <a:p>
            <a:r>
              <a:rPr kumimoji="1" lang="en-US" altLang="ja-JP" sz="1200" dirty="0"/>
              <a:t>    pub </a:t>
            </a:r>
            <a:r>
              <a:rPr kumimoji="1" lang="en-US" altLang="ja-JP" sz="1200" dirty="0" err="1"/>
              <a:t>system_program</a:t>
            </a:r>
            <a:r>
              <a:rPr kumimoji="1" lang="en-US" altLang="ja-JP" sz="1200" dirty="0"/>
              <a:t>: Program&lt;'info, System&gt;,</a:t>
            </a:r>
          </a:p>
          <a:p>
            <a:r>
              <a:rPr kumimoji="1" lang="en-US" altLang="ja-JP" sz="1200" dirty="0"/>
              <a:t>}</a:t>
            </a:r>
          </a:p>
          <a:p>
            <a:endParaRPr kumimoji="1" lang="en-US" altLang="ja-JP" sz="1200" dirty="0">
              <a:solidFill>
                <a:schemeClr val="tx1">
                  <a:lumMod val="50000"/>
                  <a:lumOff val="50000"/>
                </a:schemeClr>
              </a:solidFill>
            </a:endParaRPr>
          </a:p>
          <a:p>
            <a:r>
              <a:rPr kumimoji="1" lang="en-US" altLang="ja-JP" sz="1200" dirty="0"/>
              <a:t>#[account]</a:t>
            </a:r>
          </a:p>
          <a:p>
            <a:r>
              <a:rPr kumimoji="1" lang="en-US" altLang="ja-JP" sz="1200" dirty="0"/>
              <a:t>pub struct MyAccount {</a:t>
            </a:r>
          </a:p>
          <a:p>
            <a:r>
              <a:rPr kumimoji="1" lang="en-US" altLang="ja-JP" sz="1200" dirty="0"/>
              <a:t>    pub data: u64,</a:t>
            </a:r>
          </a:p>
          <a:p>
            <a:r>
              <a:rPr kumimoji="1" lang="en-US" altLang="ja-JP" sz="1200" dirty="0"/>
              <a:t>}</a:t>
            </a:r>
          </a:p>
          <a:p>
            <a:endParaRPr kumimoji="1" lang="ja-JP" altLang="en-US" sz="1200" dirty="0">
              <a:solidFill>
                <a:schemeClr val="tx1">
                  <a:lumMod val="50000"/>
                  <a:lumOff val="50000"/>
                </a:schemeClr>
              </a:solidFill>
            </a:endParaRPr>
          </a:p>
        </p:txBody>
      </p:sp>
      <p:sp>
        <p:nvSpPr>
          <p:cNvPr id="25" name="テキスト ボックス 24">
            <a:extLst>
              <a:ext uri="{FF2B5EF4-FFF2-40B4-BE49-F238E27FC236}">
                <a16:creationId xmlns:a16="http://schemas.microsoft.com/office/drawing/2014/main" id="{7D5055AC-B1F1-CE45-9EE8-4159B538580F}"/>
              </a:ext>
            </a:extLst>
          </p:cNvPr>
          <p:cNvSpPr txBox="1"/>
          <p:nvPr/>
        </p:nvSpPr>
        <p:spPr>
          <a:xfrm>
            <a:off x="528067" y="1083787"/>
            <a:ext cx="6106668"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const assert = require("assert");</a:t>
            </a:r>
          </a:p>
          <a:p>
            <a:r>
              <a:rPr kumimoji="1" lang="en-US" altLang="ja-JP" sz="1200" dirty="0">
                <a:solidFill>
                  <a:schemeClr val="tx1">
                    <a:lumMod val="50000"/>
                    <a:lumOff val="50000"/>
                  </a:schemeClr>
                </a:solidFill>
              </a:rPr>
              <a:t>const anchor = require("@project-serum/anchor");</a:t>
            </a:r>
          </a:p>
          <a:p>
            <a:r>
              <a:rPr kumimoji="1" lang="en-US" altLang="ja-JP" sz="1200" dirty="0">
                <a:solidFill>
                  <a:schemeClr val="tx1">
                    <a:lumMod val="50000"/>
                    <a:lumOff val="50000"/>
                  </a:schemeClr>
                </a:solidFill>
              </a:rPr>
              <a:t>const { </a:t>
            </a:r>
            <a:r>
              <a:rPr kumimoji="1" lang="en-US" altLang="ja-JP" sz="1200" dirty="0" err="1">
                <a:solidFill>
                  <a:schemeClr val="tx1">
                    <a:lumMod val="50000"/>
                    <a:lumOff val="50000"/>
                  </a:schemeClr>
                </a:solidFill>
              </a:rPr>
              <a:t>SystemProgram</a:t>
            </a:r>
            <a:r>
              <a:rPr kumimoji="1" lang="en-US" altLang="ja-JP" sz="1200" dirty="0">
                <a:solidFill>
                  <a:schemeClr val="tx1">
                    <a:lumMod val="50000"/>
                    <a:lumOff val="50000"/>
                  </a:schemeClr>
                </a:solidFill>
              </a:rPr>
              <a:t> } = anchor.web3;</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describe("basic-1", () =&gt; {</a:t>
            </a:r>
          </a:p>
          <a:p>
            <a:r>
              <a:rPr kumimoji="1" lang="en-US" altLang="ja-JP" sz="1200" dirty="0">
                <a:solidFill>
                  <a:schemeClr val="tx1">
                    <a:lumMod val="50000"/>
                    <a:lumOff val="50000"/>
                  </a:schemeClr>
                </a:solidFill>
              </a:rPr>
              <a:t>  const provider = </a:t>
            </a:r>
            <a:r>
              <a:rPr kumimoji="1" lang="en-US" altLang="ja-JP" sz="1200" dirty="0" err="1">
                <a:solidFill>
                  <a:schemeClr val="tx1">
                    <a:lumMod val="50000"/>
                    <a:lumOff val="50000"/>
                  </a:schemeClr>
                </a:solidFill>
              </a:rPr>
              <a:t>anchor.Provider.local</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anchor.setProvider</a:t>
            </a:r>
            <a:r>
              <a:rPr kumimoji="1" lang="en-US" altLang="ja-JP" sz="1200" dirty="0">
                <a:solidFill>
                  <a:schemeClr val="tx1">
                    <a:lumMod val="50000"/>
                    <a:lumOff val="50000"/>
                  </a:schemeClr>
                </a:solidFill>
              </a:rPr>
              <a:t>(provider);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it("Creates and initializes an account in a single atomic transaction (simplified)", async () =&gt; {</a:t>
            </a:r>
          </a:p>
          <a:p>
            <a:r>
              <a:rPr kumimoji="1" lang="en-US" altLang="ja-JP" sz="1200" dirty="0">
                <a:solidFill>
                  <a:schemeClr val="tx1">
                    <a:lumMod val="50000"/>
                    <a:lumOff val="50000"/>
                  </a:schemeClr>
                </a:solidFill>
              </a:rPr>
              <a:t>    const program = anchor.workspace.Basic1;</a:t>
            </a: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 = anchor.web3.Keypair.generate();</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init_tx</a:t>
            </a:r>
            <a:r>
              <a:rPr kumimoji="1" lang="en-US" altLang="ja-JP" sz="1200" dirty="0">
                <a:solidFill>
                  <a:schemeClr val="tx1">
                    <a:lumMod val="50000"/>
                    <a:lumOff val="50000"/>
                  </a:schemeClr>
                </a:solidFill>
              </a:rPr>
              <a:t> = await </a:t>
            </a:r>
            <a:r>
              <a:rPr kumimoji="1" lang="en-US" altLang="ja-JP" sz="1200" dirty="0" err="1">
                <a:solidFill>
                  <a:schemeClr val="tx1">
                    <a:lumMod val="50000"/>
                    <a:lumOff val="50000"/>
                  </a:schemeClr>
                </a:solidFill>
              </a:rPr>
              <a:t>program.rpc.initialize</a:t>
            </a:r>
            <a:r>
              <a:rPr kumimoji="1" lang="en-US" altLang="ja-JP" sz="1200" dirty="0">
                <a:solidFill>
                  <a:schemeClr val="tx1">
                    <a:lumMod val="50000"/>
                    <a:lumOff val="50000"/>
                  </a:schemeClr>
                </a:solidFill>
              </a:rPr>
              <a:t>(</a:t>
            </a:r>
          </a:p>
          <a:p>
            <a:r>
              <a:rPr kumimoji="1" lang="en-US" altLang="ja-JP" sz="1200" dirty="0"/>
              <a:t>      new </a:t>
            </a:r>
            <a:r>
              <a:rPr kumimoji="1" lang="en-US" altLang="ja-JP" sz="1200" dirty="0" err="1"/>
              <a:t>anchor.BN</a:t>
            </a:r>
            <a:r>
              <a:rPr kumimoji="1" lang="en-US" altLang="ja-JP" sz="1200" dirty="0"/>
              <a:t>(1234),</a:t>
            </a:r>
          </a:p>
          <a:p>
            <a:r>
              <a:rPr kumimoji="1" lang="en-US" altLang="ja-JP" sz="1200" dirty="0"/>
              <a:t>      {</a:t>
            </a:r>
          </a:p>
          <a:p>
            <a:r>
              <a:rPr kumimoji="1" lang="en-US" altLang="ja-JP" sz="1200" dirty="0"/>
              <a:t>        accounts: {</a:t>
            </a:r>
          </a:p>
          <a:p>
            <a:r>
              <a:rPr kumimoji="1" lang="en-US" altLang="ja-JP" sz="1200" dirty="0"/>
              <a:t>          </a:t>
            </a:r>
            <a:r>
              <a:rPr kumimoji="1" lang="en-US" altLang="ja-JP" sz="1200" dirty="0" err="1"/>
              <a:t>myAccount</a:t>
            </a:r>
            <a:r>
              <a:rPr kumimoji="1" lang="en-US" altLang="ja-JP" sz="1200" dirty="0"/>
              <a:t>: </a:t>
            </a:r>
            <a:r>
              <a:rPr kumimoji="1" lang="en-US" altLang="ja-JP" sz="1200" dirty="0" err="1"/>
              <a:t>myAccount.publicKey</a:t>
            </a:r>
            <a:r>
              <a:rPr kumimoji="1" lang="en-US" altLang="ja-JP" sz="1200" dirty="0"/>
              <a:t>,</a:t>
            </a:r>
          </a:p>
          <a:p>
            <a:r>
              <a:rPr kumimoji="1" lang="en-US" altLang="ja-JP" sz="1200" dirty="0"/>
              <a:t>          user: </a:t>
            </a:r>
            <a:r>
              <a:rPr kumimoji="1" lang="en-US" altLang="ja-JP" sz="1200" dirty="0" err="1"/>
              <a:t>provider.wallet.publicKey</a:t>
            </a:r>
            <a:r>
              <a:rPr kumimoji="1" lang="en-US" altLang="ja-JP" sz="1200" dirty="0"/>
              <a:t>,</a:t>
            </a:r>
          </a:p>
          <a:p>
            <a:r>
              <a:rPr kumimoji="1" lang="en-US" altLang="ja-JP" sz="1200" dirty="0"/>
              <a:t>          </a:t>
            </a:r>
            <a:r>
              <a:rPr kumimoji="1" lang="en-US" altLang="ja-JP" sz="1200" dirty="0" err="1"/>
              <a:t>systemProgram</a:t>
            </a:r>
            <a:r>
              <a:rPr kumimoji="1" lang="en-US" altLang="ja-JP" sz="1200" dirty="0"/>
              <a:t>: </a:t>
            </a:r>
            <a:r>
              <a:rPr kumimoji="1" lang="en-US" altLang="ja-JP" sz="1200" dirty="0" err="1"/>
              <a:t>SystemProgram.programId</a:t>
            </a:r>
            <a:r>
              <a:rPr kumimoji="1" lang="en-US" altLang="ja-JP" sz="1200" dirty="0"/>
              <a:t>,</a:t>
            </a:r>
          </a:p>
          <a:p>
            <a:r>
              <a:rPr kumimoji="1" lang="en-US" altLang="ja-JP" sz="1200" dirty="0"/>
              <a:t>        },</a:t>
            </a:r>
          </a:p>
          <a:p>
            <a:r>
              <a:rPr kumimoji="1" lang="en-US" altLang="ja-JP" sz="1200" dirty="0">
                <a:solidFill>
                  <a:schemeClr val="tx1">
                    <a:lumMod val="50000"/>
                    <a:lumOff val="50000"/>
                  </a:schemeClr>
                </a:solidFill>
              </a:rPr>
              <a:t>      signers: [</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    );</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account = await </a:t>
            </a:r>
            <a:r>
              <a:rPr kumimoji="1" lang="en-US" altLang="ja-JP" sz="1200" dirty="0" err="1">
                <a:solidFill>
                  <a:schemeClr val="tx1">
                    <a:lumMod val="50000"/>
                    <a:lumOff val="50000"/>
                  </a:schemeClr>
                </a:solidFill>
              </a:rPr>
              <a:t>program.account.myAccount.fetch</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myAccount.publicKey</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assert.ok</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account.data.eq</a:t>
            </a:r>
            <a:r>
              <a:rPr kumimoji="1" lang="en-US" altLang="ja-JP" sz="1200" dirty="0">
                <a:solidFill>
                  <a:schemeClr val="tx1">
                    <a:lumMod val="50000"/>
                    <a:lumOff val="50000"/>
                  </a:schemeClr>
                </a:solidFill>
              </a:rPr>
              <a:t>(new </a:t>
            </a:r>
            <a:r>
              <a:rPr kumimoji="1" lang="en-US" altLang="ja-JP" sz="1200" dirty="0" err="1">
                <a:solidFill>
                  <a:schemeClr val="tx1">
                    <a:lumMod val="50000"/>
                    <a:lumOff val="50000"/>
                  </a:schemeClr>
                </a:solidFill>
              </a:rPr>
              <a:t>anchor.BN</a:t>
            </a:r>
            <a:r>
              <a:rPr kumimoji="1" lang="en-US" altLang="ja-JP" sz="1200" dirty="0">
                <a:solidFill>
                  <a:schemeClr val="tx1">
                    <a:lumMod val="50000"/>
                    <a:lumOff val="50000"/>
                  </a:schemeClr>
                </a:solidFill>
              </a:rPr>
              <a:t>(1234)));</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p:txBody>
      </p:sp>
      <p:sp>
        <p:nvSpPr>
          <p:cNvPr id="26" name="正方形/長方形 25">
            <a:extLst>
              <a:ext uri="{FF2B5EF4-FFF2-40B4-BE49-F238E27FC236}">
                <a16:creationId xmlns:a16="http://schemas.microsoft.com/office/drawing/2014/main" id="{2E32161C-A344-024B-A3BE-2F1F11239688}"/>
              </a:ext>
            </a:extLst>
          </p:cNvPr>
          <p:cNvSpPr/>
          <p:nvPr/>
        </p:nvSpPr>
        <p:spPr>
          <a:xfrm>
            <a:off x="8117587" y="2569687"/>
            <a:ext cx="1412748"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7" name="正方形/長方形 26">
            <a:extLst>
              <a:ext uri="{FF2B5EF4-FFF2-40B4-BE49-F238E27FC236}">
                <a16:creationId xmlns:a16="http://schemas.microsoft.com/office/drawing/2014/main" id="{D95A9489-7AFE-3C4E-A5EC-19015A1A7490}"/>
              </a:ext>
            </a:extLst>
          </p:cNvPr>
          <p:cNvSpPr/>
          <p:nvPr/>
        </p:nvSpPr>
        <p:spPr>
          <a:xfrm>
            <a:off x="785242" y="3887947"/>
            <a:ext cx="3340988" cy="92408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28" name="曲線コネクタ 27">
            <a:extLst>
              <a:ext uri="{FF2B5EF4-FFF2-40B4-BE49-F238E27FC236}">
                <a16:creationId xmlns:a16="http://schemas.microsoft.com/office/drawing/2014/main" id="{04A025A9-2B1D-2544-B866-289CE5D8FBDC}"/>
              </a:ext>
            </a:extLst>
          </p:cNvPr>
          <p:cNvCxnSpPr>
            <a:cxnSpLocks/>
            <a:stCxn id="27" idx="3"/>
            <a:endCxn id="26" idx="0"/>
          </p:cNvCxnSpPr>
          <p:nvPr/>
        </p:nvCxnSpPr>
        <p:spPr>
          <a:xfrm flipV="1">
            <a:off x="4126230" y="2569687"/>
            <a:ext cx="4697731" cy="1780302"/>
          </a:xfrm>
          <a:prstGeom prst="curvedConnector4">
            <a:avLst>
              <a:gd name="adj1" fmla="val 42482"/>
              <a:gd name="adj2" fmla="val 112841"/>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8FA0DB02-FDF9-7746-8187-6E17F6320AEC}"/>
              </a:ext>
            </a:extLst>
          </p:cNvPr>
          <p:cNvSpPr/>
          <p:nvPr/>
        </p:nvSpPr>
        <p:spPr>
          <a:xfrm>
            <a:off x="785242" y="3528854"/>
            <a:ext cx="3340988" cy="1600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0" name="正方形/長方形 29">
            <a:extLst>
              <a:ext uri="{FF2B5EF4-FFF2-40B4-BE49-F238E27FC236}">
                <a16:creationId xmlns:a16="http://schemas.microsoft.com/office/drawing/2014/main" id="{AE09F3A2-8095-2343-B936-3A6640E7A38A}"/>
              </a:ext>
            </a:extLst>
          </p:cNvPr>
          <p:cNvSpPr/>
          <p:nvPr/>
        </p:nvSpPr>
        <p:spPr>
          <a:xfrm>
            <a:off x="9536050" y="2569687"/>
            <a:ext cx="647547"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31" name="曲線コネクタ 30">
            <a:extLst>
              <a:ext uri="{FF2B5EF4-FFF2-40B4-BE49-F238E27FC236}">
                <a16:creationId xmlns:a16="http://schemas.microsoft.com/office/drawing/2014/main" id="{5A31B291-81FB-A04A-BFF0-413A523851D3}"/>
              </a:ext>
            </a:extLst>
          </p:cNvPr>
          <p:cNvCxnSpPr>
            <a:cxnSpLocks/>
            <a:stCxn id="29" idx="3"/>
            <a:endCxn id="30" idx="0"/>
          </p:cNvCxnSpPr>
          <p:nvPr/>
        </p:nvCxnSpPr>
        <p:spPr>
          <a:xfrm flipV="1">
            <a:off x="4126230" y="2569687"/>
            <a:ext cx="5733594" cy="1039177"/>
          </a:xfrm>
          <a:prstGeom prst="curvedConnector4">
            <a:avLst>
              <a:gd name="adj1" fmla="val 28239"/>
              <a:gd name="adj2" fmla="val 146196"/>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6416AC11-B5DA-4C43-8772-8D4A9B71D0DB}"/>
              </a:ext>
            </a:extLst>
          </p:cNvPr>
          <p:cNvSpPr/>
          <p:nvPr/>
        </p:nvSpPr>
        <p:spPr>
          <a:xfrm>
            <a:off x="528067" y="732155"/>
            <a:ext cx="610666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basic-1.js</a:t>
            </a:r>
            <a:endParaRPr kumimoji="1" lang="ja-JP" altLang="en-US" sz="1200">
              <a:solidFill>
                <a:schemeClr val="bg1"/>
              </a:solidFill>
            </a:endParaRPr>
          </a:p>
        </p:txBody>
      </p:sp>
      <p:sp>
        <p:nvSpPr>
          <p:cNvPr id="37" name="正方形/長方形 36">
            <a:extLst>
              <a:ext uri="{FF2B5EF4-FFF2-40B4-BE49-F238E27FC236}">
                <a16:creationId xmlns:a16="http://schemas.microsoft.com/office/drawing/2014/main" id="{4682CEE1-5450-F048-BE98-813D1035F299}"/>
              </a:ext>
            </a:extLst>
          </p:cNvPr>
          <p:cNvSpPr/>
          <p:nvPr/>
        </p:nvSpPr>
        <p:spPr>
          <a:xfrm>
            <a:off x="6901435" y="732155"/>
            <a:ext cx="476249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solidFill>
                  <a:schemeClr val="bg1"/>
                </a:solidFill>
              </a:rPr>
              <a:t>lib.rs</a:t>
            </a:r>
            <a:endParaRPr kumimoji="1" lang="ja-JP" altLang="en-US" sz="1200">
              <a:solidFill>
                <a:schemeClr val="bg1"/>
              </a:solidFill>
            </a:endParaRPr>
          </a:p>
        </p:txBody>
      </p:sp>
      <p:sp>
        <p:nvSpPr>
          <p:cNvPr id="43" name="正方形/長方形 42">
            <a:extLst>
              <a:ext uri="{FF2B5EF4-FFF2-40B4-BE49-F238E27FC236}">
                <a16:creationId xmlns:a16="http://schemas.microsoft.com/office/drawing/2014/main" id="{F3360C34-6CF6-A14A-BADF-5459488D2C71}"/>
              </a:ext>
            </a:extLst>
          </p:cNvPr>
          <p:cNvSpPr/>
          <p:nvPr/>
        </p:nvSpPr>
        <p:spPr>
          <a:xfrm>
            <a:off x="6901434" y="3887946"/>
            <a:ext cx="3522725" cy="14841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A1A9D889-22A8-6A4A-AAD9-4F26501D3E5F}"/>
              </a:ext>
            </a:extLst>
          </p:cNvPr>
          <p:cNvSpPr/>
          <p:nvPr/>
        </p:nvSpPr>
        <p:spPr>
          <a:xfrm>
            <a:off x="6901434" y="5497830"/>
            <a:ext cx="3522725" cy="76977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45" name="曲線コネクタ 44">
            <a:extLst>
              <a:ext uri="{FF2B5EF4-FFF2-40B4-BE49-F238E27FC236}">
                <a16:creationId xmlns:a16="http://schemas.microsoft.com/office/drawing/2014/main" id="{9519E5F9-30A5-8F49-A874-B7736BC5B3A9}"/>
              </a:ext>
            </a:extLst>
          </p:cNvPr>
          <p:cNvCxnSpPr>
            <a:cxnSpLocks/>
            <a:stCxn id="26" idx="1"/>
            <a:endCxn id="43" idx="0"/>
          </p:cNvCxnSpPr>
          <p:nvPr/>
        </p:nvCxnSpPr>
        <p:spPr>
          <a:xfrm rot="10800000" flipH="1" flipV="1">
            <a:off x="8117587" y="2678272"/>
            <a:ext cx="545210" cy="1209674"/>
          </a:xfrm>
          <a:prstGeom prst="curvedConnector4">
            <a:avLst>
              <a:gd name="adj1" fmla="val -41929"/>
              <a:gd name="adj2" fmla="val 54488"/>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89649CB1-724C-AD4B-B5FB-1181AE7ED07C}"/>
              </a:ext>
            </a:extLst>
          </p:cNvPr>
          <p:cNvSpPr/>
          <p:nvPr/>
        </p:nvSpPr>
        <p:spPr>
          <a:xfrm>
            <a:off x="8443115" y="2951322"/>
            <a:ext cx="333082"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3" name="曲線コネクタ 52">
            <a:extLst>
              <a:ext uri="{FF2B5EF4-FFF2-40B4-BE49-F238E27FC236}">
                <a16:creationId xmlns:a16="http://schemas.microsoft.com/office/drawing/2014/main" id="{807C100B-2A79-A24B-83B1-42C64118C160}"/>
              </a:ext>
            </a:extLst>
          </p:cNvPr>
          <p:cNvCxnSpPr>
            <a:cxnSpLocks/>
            <a:stCxn id="30" idx="3"/>
            <a:endCxn id="51" idx="3"/>
          </p:cNvCxnSpPr>
          <p:nvPr/>
        </p:nvCxnSpPr>
        <p:spPr>
          <a:xfrm flipH="1">
            <a:off x="8776197" y="2678272"/>
            <a:ext cx="1407400" cy="381635"/>
          </a:xfrm>
          <a:prstGeom prst="curvedConnector3">
            <a:avLst>
              <a:gd name="adj1" fmla="val -16243"/>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5005227F-F164-1A40-808C-0F81CBEB16CB}"/>
              </a:ext>
            </a:extLst>
          </p:cNvPr>
          <p:cNvSpPr/>
          <p:nvPr/>
        </p:nvSpPr>
        <p:spPr>
          <a:xfrm>
            <a:off x="6958013" y="4269581"/>
            <a:ext cx="3333880" cy="3595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テキスト ボックス 62">
            <a:extLst>
              <a:ext uri="{FF2B5EF4-FFF2-40B4-BE49-F238E27FC236}">
                <a16:creationId xmlns:a16="http://schemas.microsoft.com/office/drawing/2014/main" id="{731B318B-7978-0845-B10A-353B0FE992C6}"/>
              </a:ext>
            </a:extLst>
          </p:cNvPr>
          <p:cNvSpPr txBox="1"/>
          <p:nvPr/>
        </p:nvSpPr>
        <p:spPr>
          <a:xfrm>
            <a:off x="10641112" y="4507072"/>
            <a:ext cx="894396" cy="244157"/>
          </a:xfrm>
          <a:prstGeom prst="rect">
            <a:avLst/>
          </a:prstGeom>
          <a:noFill/>
        </p:spPr>
        <p:txBody>
          <a:bodyPr wrap="square" rtlCol="0">
            <a:noAutofit/>
          </a:bodyPr>
          <a:lstStyle/>
          <a:p>
            <a:r>
              <a:rPr kumimoji="1" lang="en-US" altLang="ja-JP" sz="1200" dirty="0"/>
              <a:t>Validation</a:t>
            </a:r>
            <a:endParaRPr kumimoji="1" lang="ja-JP" altLang="en-US" sz="1200" dirty="0"/>
          </a:p>
        </p:txBody>
      </p:sp>
      <p:sp>
        <p:nvSpPr>
          <p:cNvPr id="64" name="右中かっこ 63">
            <a:extLst>
              <a:ext uri="{FF2B5EF4-FFF2-40B4-BE49-F238E27FC236}">
                <a16:creationId xmlns:a16="http://schemas.microsoft.com/office/drawing/2014/main" id="{F9C7F132-BACD-B549-8D0F-B64528BDB6A0}"/>
              </a:ext>
            </a:extLst>
          </p:cNvPr>
          <p:cNvSpPr/>
          <p:nvPr/>
        </p:nvSpPr>
        <p:spPr>
          <a:xfrm>
            <a:off x="10520370" y="3887946"/>
            <a:ext cx="120742" cy="1484153"/>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右中かっこ 64">
            <a:extLst>
              <a:ext uri="{FF2B5EF4-FFF2-40B4-BE49-F238E27FC236}">
                <a16:creationId xmlns:a16="http://schemas.microsoft.com/office/drawing/2014/main" id="{B8A9B6C5-31E1-B24A-9961-B8150398C2F5}"/>
              </a:ext>
            </a:extLst>
          </p:cNvPr>
          <p:cNvSpPr/>
          <p:nvPr/>
        </p:nvSpPr>
        <p:spPr>
          <a:xfrm>
            <a:off x="10520370" y="5497830"/>
            <a:ext cx="120742" cy="769779"/>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E7A18B42-77AD-894C-B7B3-11DFE3094ADD}"/>
              </a:ext>
            </a:extLst>
          </p:cNvPr>
          <p:cNvSpPr txBox="1"/>
          <p:nvPr/>
        </p:nvSpPr>
        <p:spPr>
          <a:xfrm>
            <a:off x="10641112" y="5653971"/>
            <a:ext cx="894396" cy="448189"/>
          </a:xfrm>
          <a:prstGeom prst="rect">
            <a:avLst/>
          </a:prstGeom>
          <a:noFill/>
        </p:spPr>
        <p:txBody>
          <a:bodyPr wrap="square" rtlCol="0">
            <a:noAutofit/>
          </a:bodyPr>
          <a:lstStyle/>
          <a:p>
            <a:r>
              <a:rPr kumimoji="1" lang="en-US" altLang="ja-JP" sz="1200" dirty="0"/>
              <a:t>Created</a:t>
            </a:r>
          </a:p>
          <a:p>
            <a:r>
              <a:rPr kumimoji="1" lang="en-US" altLang="ja-JP" sz="1200" dirty="0"/>
              <a:t>Account</a:t>
            </a:r>
            <a:endParaRPr kumimoji="1" lang="ja-JP" altLang="en-US" sz="1200" dirty="0"/>
          </a:p>
        </p:txBody>
      </p:sp>
      <p:sp>
        <p:nvSpPr>
          <p:cNvPr id="32" name="テキスト ボックス 31">
            <a:extLst>
              <a:ext uri="{FF2B5EF4-FFF2-40B4-BE49-F238E27FC236}">
                <a16:creationId xmlns:a16="http://schemas.microsoft.com/office/drawing/2014/main" id="{AC3E2011-2B52-AA44-87D2-90F9C0EBCAB2}"/>
              </a:ext>
            </a:extLst>
          </p:cNvPr>
          <p:cNvSpPr txBox="1"/>
          <p:nvPr/>
        </p:nvSpPr>
        <p:spPr>
          <a:xfrm>
            <a:off x="9754593" y="3157300"/>
            <a:ext cx="2193187" cy="671196"/>
          </a:xfrm>
          <a:prstGeom prst="rect">
            <a:avLst/>
          </a:prstGeom>
          <a:solidFill>
            <a:schemeClr val="bg1"/>
          </a:solidFill>
        </p:spPr>
        <p:txBody>
          <a:bodyPr wrap="square" rtlCol="0">
            <a:noAutofit/>
          </a:bodyPr>
          <a:lstStyle/>
          <a:p>
            <a:r>
              <a:rPr kumimoji="1" lang="en-US" altLang="ja-JP" sz="1200" dirty="0"/>
              <a:t>"</a:t>
            </a:r>
            <a:r>
              <a:rPr kumimoji="1" lang="en-US" altLang="ja-JP" sz="1200" dirty="0" err="1"/>
              <a:t>init</a:t>
            </a:r>
            <a:r>
              <a:rPr kumimoji="1" lang="en-US" altLang="ja-JP" sz="1200" dirty="0"/>
              <a:t>" means create account.</a:t>
            </a:r>
          </a:p>
          <a:p>
            <a:r>
              <a:rPr kumimoji="1" lang="en-US" altLang="ja-JP" sz="1200" dirty="0"/>
              <a:t>(</a:t>
            </a:r>
            <a:r>
              <a:rPr kumimoji="1" lang="en-US" altLang="ja-JP" sz="1200" dirty="0" err="1"/>
              <a:t>myAccount.publicKey</a:t>
            </a:r>
            <a:r>
              <a:rPr kumimoji="1" lang="en-US" altLang="ja-JP" sz="1200" dirty="0"/>
              <a:t> is created account address in this case)</a:t>
            </a:r>
            <a:endParaRPr kumimoji="1" lang="ja-JP" altLang="en-US" sz="1200"/>
          </a:p>
        </p:txBody>
      </p:sp>
      <p:cxnSp>
        <p:nvCxnSpPr>
          <p:cNvPr id="33" name="曲線コネクタ 32">
            <a:extLst>
              <a:ext uri="{FF2B5EF4-FFF2-40B4-BE49-F238E27FC236}">
                <a16:creationId xmlns:a16="http://schemas.microsoft.com/office/drawing/2014/main" id="{C211F412-DE14-1140-A1CF-AB06B716D29B}"/>
              </a:ext>
            </a:extLst>
          </p:cNvPr>
          <p:cNvCxnSpPr>
            <a:cxnSpLocks/>
            <a:stCxn id="32" idx="1"/>
            <a:endCxn id="56" idx="0"/>
          </p:cNvCxnSpPr>
          <p:nvPr/>
        </p:nvCxnSpPr>
        <p:spPr>
          <a:xfrm rot="10800000" flipV="1">
            <a:off x="8624953" y="3492897"/>
            <a:ext cx="1129640" cy="776683"/>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A84BAD81-03F6-9644-B679-8EC29936FFA4}"/>
              </a:ext>
            </a:extLst>
          </p:cNvPr>
          <p:cNvSpPr/>
          <p:nvPr/>
        </p:nvSpPr>
        <p:spPr>
          <a:xfrm>
            <a:off x="912833" y="4079943"/>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659E857B-F120-9543-BB1A-676FE5EA2D62}"/>
              </a:ext>
            </a:extLst>
          </p:cNvPr>
          <p:cNvSpPr/>
          <p:nvPr/>
        </p:nvSpPr>
        <p:spPr>
          <a:xfrm>
            <a:off x="912833" y="4269580"/>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6" name="正方形/長方形 45">
            <a:extLst>
              <a:ext uri="{FF2B5EF4-FFF2-40B4-BE49-F238E27FC236}">
                <a16:creationId xmlns:a16="http://schemas.microsoft.com/office/drawing/2014/main" id="{A0B46F2A-A0F9-7A4C-88B7-342E4C97ABA4}"/>
              </a:ext>
            </a:extLst>
          </p:cNvPr>
          <p:cNvSpPr/>
          <p:nvPr/>
        </p:nvSpPr>
        <p:spPr>
          <a:xfrm>
            <a:off x="912833" y="4456455"/>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正方形/長方形 46">
            <a:extLst>
              <a:ext uri="{FF2B5EF4-FFF2-40B4-BE49-F238E27FC236}">
                <a16:creationId xmlns:a16="http://schemas.microsoft.com/office/drawing/2014/main" id="{E77B2ED3-55BF-DC4A-BDE0-AA6360ECCFD1}"/>
              </a:ext>
            </a:extLst>
          </p:cNvPr>
          <p:cNvSpPr/>
          <p:nvPr/>
        </p:nvSpPr>
        <p:spPr>
          <a:xfrm>
            <a:off x="7077075" y="4453853"/>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4" name="正方形/長方形 53">
            <a:extLst>
              <a:ext uri="{FF2B5EF4-FFF2-40B4-BE49-F238E27FC236}">
                <a16:creationId xmlns:a16="http://schemas.microsoft.com/office/drawing/2014/main" id="{DA0C6799-B73B-AD43-B20F-663CA4F6A660}"/>
              </a:ext>
            </a:extLst>
          </p:cNvPr>
          <p:cNvSpPr/>
          <p:nvPr/>
        </p:nvSpPr>
        <p:spPr>
          <a:xfrm>
            <a:off x="7077075" y="4811041"/>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5" name="正方形/長方形 54">
            <a:extLst>
              <a:ext uri="{FF2B5EF4-FFF2-40B4-BE49-F238E27FC236}">
                <a16:creationId xmlns:a16="http://schemas.microsoft.com/office/drawing/2014/main" id="{EC41EEB2-FCFE-8446-BC69-56EB51C60C21}"/>
              </a:ext>
            </a:extLst>
          </p:cNvPr>
          <p:cNvSpPr/>
          <p:nvPr/>
        </p:nvSpPr>
        <p:spPr>
          <a:xfrm>
            <a:off x="7077075" y="4996779"/>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7" name="曲線コネクタ 56">
            <a:extLst>
              <a:ext uri="{FF2B5EF4-FFF2-40B4-BE49-F238E27FC236}">
                <a16:creationId xmlns:a16="http://schemas.microsoft.com/office/drawing/2014/main" id="{4F06265E-ED8F-3846-8FE4-05965221CFD5}"/>
              </a:ext>
            </a:extLst>
          </p:cNvPr>
          <p:cNvCxnSpPr>
            <a:cxnSpLocks/>
            <a:stCxn id="56" idx="3"/>
            <a:endCxn id="44" idx="0"/>
          </p:cNvCxnSpPr>
          <p:nvPr/>
        </p:nvCxnSpPr>
        <p:spPr>
          <a:xfrm flipH="1">
            <a:off x="8662797" y="4449366"/>
            <a:ext cx="1629096" cy="1048464"/>
          </a:xfrm>
          <a:prstGeom prst="curvedConnector4">
            <a:avLst>
              <a:gd name="adj1" fmla="val -14032"/>
              <a:gd name="adj2" fmla="val 58574"/>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曲線コネクタ 57">
            <a:extLst>
              <a:ext uri="{FF2B5EF4-FFF2-40B4-BE49-F238E27FC236}">
                <a16:creationId xmlns:a16="http://schemas.microsoft.com/office/drawing/2014/main" id="{A0FED901-733F-E04F-A11D-53C73C5865D8}"/>
              </a:ext>
            </a:extLst>
          </p:cNvPr>
          <p:cNvCxnSpPr>
            <a:cxnSpLocks/>
            <a:stCxn id="41" idx="3"/>
            <a:endCxn id="47" idx="1"/>
          </p:cNvCxnSpPr>
          <p:nvPr/>
        </p:nvCxnSpPr>
        <p:spPr>
          <a:xfrm>
            <a:off x="4020999" y="4153166"/>
            <a:ext cx="3056076" cy="373910"/>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曲線コネクタ 58">
            <a:extLst>
              <a:ext uri="{FF2B5EF4-FFF2-40B4-BE49-F238E27FC236}">
                <a16:creationId xmlns:a16="http://schemas.microsoft.com/office/drawing/2014/main" id="{E7B0BFF0-1A69-734D-A425-0362F4747F02}"/>
              </a:ext>
            </a:extLst>
          </p:cNvPr>
          <p:cNvCxnSpPr>
            <a:cxnSpLocks/>
            <a:stCxn id="42" idx="3"/>
            <a:endCxn id="54" idx="1"/>
          </p:cNvCxnSpPr>
          <p:nvPr/>
        </p:nvCxnSpPr>
        <p:spPr>
          <a:xfrm>
            <a:off x="4020999" y="4342803"/>
            <a:ext cx="3056076" cy="541461"/>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曲線コネクタ 60">
            <a:extLst>
              <a:ext uri="{FF2B5EF4-FFF2-40B4-BE49-F238E27FC236}">
                <a16:creationId xmlns:a16="http://schemas.microsoft.com/office/drawing/2014/main" id="{8A062276-8F64-9F47-A2FD-CF2DAC584170}"/>
              </a:ext>
            </a:extLst>
          </p:cNvPr>
          <p:cNvCxnSpPr>
            <a:cxnSpLocks/>
            <a:stCxn id="46" idx="3"/>
            <a:endCxn id="55" idx="1"/>
          </p:cNvCxnSpPr>
          <p:nvPr/>
        </p:nvCxnSpPr>
        <p:spPr>
          <a:xfrm>
            <a:off x="4020999" y="4529678"/>
            <a:ext cx="3056076" cy="540324"/>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32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Standard System Architecture</a:t>
            </a:r>
            <a:r>
              <a:rPr kumimoji="1" lang="ja-JP" altLang="en-US"/>
              <a:t> </a:t>
            </a:r>
            <a:r>
              <a:rPr kumimoji="1" lang="en-US" altLang="ja-JP" dirty="0"/>
              <a:t>Example</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4</a:t>
            </a:fld>
            <a:endParaRPr kumimoji="1" lang="ja-JP" altLang="en-US"/>
          </a:p>
        </p:txBody>
      </p:sp>
      <p:grpSp>
        <p:nvGrpSpPr>
          <p:cNvPr id="13" name="グループ化 12">
            <a:extLst>
              <a:ext uri="{FF2B5EF4-FFF2-40B4-BE49-F238E27FC236}">
                <a16:creationId xmlns:a16="http://schemas.microsoft.com/office/drawing/2014/main" id="{F773E1F5-A2CC-E742-B513-66E69DC205B9}"/>
              </a:ext>
            </a:extLst>
          </p:cNvPr>
          <p:cNvGrpSpPr/>
          <p:nvPr/>
        </p:nvGrpSpPr>
        <p:grpSpPr>
          <a:xfrm>
            <a:off x="302728" y="2382838"/>
            <a:ext cx="348041" cy="450054"/>
            <a:chOff x="490159" y="2239964"/>
            <a:chExt cx="348041" cy="450054"/>
          </a:xfrm>
        </p:grpSpPr>
        <p:sp>
          <p:nvSpPr>
            <p:cNvPr id="11" name="円/楕円 10">
              <a:extLst>
                <a:ext uri="{FF2B5EF4-FFF2-40B4-BE49-F238E27FC236}">
                  <a16:creationId xmlns:a16="http://schemas.microsoft.com/office/drawing/2014/main" id="{47D0E64E-0144-454D-9AB4-39AC6F089A9A}"/>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三角形 11">
              <a:extLst>
                <a:ext uri="{FF2B5EF4-FFF2-40B4-BE49-F238E27FC236}">
                  <a16:creationId xmlns:a16="http://schemas.microsoft.com/office/drawing/2014/main" id="{258A3296-52CE-8D4B-93F1-9E487E22C304}"/>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User</a:t>
              </a:r>
              <a:endParaRPr kumimoji="1" lang="ja-JP" altLang="en-US" sz="1200">
                <a:solidFill>
                  <a:schemeClr val="tx1"/>
                </a:solidFill>
              </a:endParaRPr>
            </a:p>
          </p:txBody>
        </p:sp>
      </p:grpSp>
      <p:sp>
        <p:nvSpPr>
          <p:cNvPr id="14" name="角丸四角形 13">
            <a:extLst>
              <a:ext uri="{FF2B5EF4-FFF2-40B4-BE49-F238E27FC236}">
                <a16:creationId xmlns:a16="http://schemas.microsoft.com/office/drawing/2014/main" id="{79C4A2B2-FD98-B84F-AAA2-85E37DFF32CC}"/>
              </a:ext>
            </a:extLst>
          </p:cNvPr>
          <p:cNvSpPr/>
          <p:nvPr/>
        </p:nvSpPr>
        <p:spPr>
          <a:xfrm>
            <a:off x="736600" y="2203682"/>
            <a:ext cx="980314"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Wallet</a:t>
            </a:r>
          </a:p>
          <a:p>
            <a:endParaRPr kumimoji="1" lang="en-US" altLang="ja-JP" sz="1200" b="1">
              <a:solidFill>
                <a:schemeClr val="tx1"/>
              </a:solidFill>
            </a:endParaRPr>
          </a:p>
          <a:p>
            <a:r>
              <a:rPr kumimoji="1" lang="en-US" altLang="ja-JP" sz="1200">
                <a:solidFill>
                  <a:schemeClr val="tx1"/>
                </a:solidFill>
              </a:rPr>
              <a:t>ex) Phantom</a:t>
            </a:r>
            <a:endParaRPr kumimoji="1" lang="ja-JP" altLang="en-US" sz="1200">
              <a:solidFill>
                <a:schemeClr val="tx1"/>
              </a:solidFill>
            </a:endParaRPr>
          </a:p>
        </p:txBody>
      </p:sp>
      <p:grpSp>
        <p:nvGrpSpPr>
          <p:cNvPr id="19" name="グループ化 18">
            <a:extLst>
              <a:ext uri="{FF2B5EF4-FFF2-40B4-BE49-F238E27FC236}">
                <a16:creationId xmlns:a16="http://schemas.microsoft.com/office/drawing/2014/main" id="{B0E9CD14-2FB9-2748-8B4C-508B21636FDE}"/>
              </a:ext>
            </a:extLst>
          </p:cNvPr>
          <p:cNvGrpSpPr/>
          <p:nvPr/>
        </p:nvGrpSpPr>
        <p:grpSpPr>
          <a:xfrm>
            <a:off x="10808860" y="5769023"/>
            <a:ext cx="348041" cy="450054"/>
            <a:chOff x="490159" y="2239964"/>
            <a:chExt cx="348041" cy="450054"/>
          </a:xfrm>
        </p:grpSpPr>
        <p:sp>
          <p:nvSpPr>
            <p:cNvPr id="20" name="円/楕円 19">
              <a:extLst>
                <a:ext uri="{FF2B5EF4-FFF2-40B4-BE49-F238E27FC236}">
                  <a16:creationId xmlns:a16="http://schemas.microsoft.com/office/drawing/2014/main" id="{C9DC9F2C-3947-924A-8B0E-9DF60EE6293B}"/>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1" name="三角形 20">
              <a:extLst>
                <a:ext uri="{FF2B5EF4-FFF2-40B4-BE49-F238E27FC236}">
                  <a16:creationId xmlns:a16="http://schemas.microsoft.com/office/drawing/2014/main" id="{526B37ED-45DD-064F-BB18-00AC56B4CCA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Developer</a:t>
              </a:r>
              <a:endParaRPr kumimoji="1" lang="ja-JP" altLang="en-US" sz="1200">
                <a:solidFill>
                  <a:schemeClr val="tx1"/>
                </a:solidFill>
              </a:endParaRPr>
            </a:p>
          </p:txBody>
        </p:sp>
      </p:grpSp>
      <p:sp>
        <p:nvSpPr>
          <p:cNvPr id="6" name="正方形/長方形 5">
            <a:extLst>
              <a:ext uri="{FF2B5EF4-FFF2-40B4-BE49-F238E27FC236}">
                <a16:creationId xmlns:a16="http://schemas.microsoft.com/office/drawing/2014/main" id="{9B520C55-8C20-894C-A1A4-37152A9A8B87}"/>
              </a:ext>
            </a:extLst>
          </p:cNvPr>
          <p:cNvSpPr/>
          <p:nvPr/>
        </p:nvSpPr>
        <p:spPr>
          <a:xfrm>
            <a:off x="8788758" y="2140999"/>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Solana Cluster</a:t>
            </a:r>
          </a:p>
          <a:p>
            <a:r>
              <a:rPr kumimoji="1" lang="en-US" altLang="ja-JP" sz="1200" b="1" dirty="0">
                <a:solidFill>
                  <a:schemeClr val="tx1"/>
                </a:solidFill>
              </a:rPr>
              <a:t>(Blockchain)</a:t>
            </a:r>
          </a:p>
          <a:p>
            <a:endParaRPr kumimoji="1" lang="en-US" altLang="ja-JP" sz="1200" b="1" dirty="0">
              <a:solidFill>
                <a:schemeClr val="tx1"/>
              </a:solidFill>
            </a:endParaRPr>
          </a:p>
          <a:p>
            <a:r>
              <a:rPr kumimoji="1" lang="en-US" altLang="ja-JP" sz="1200" dirty="0">
                <a:solidFill>
                  <a:schemeClr val="tx1"/>
                </a:solidFill>
              </a:rPr>
              <a:t>ex) Solana Mainnet Beta</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46B27697-0F8F-514F-BA7C-825CE8DF450E}"/>
              </a:ext>
            </a:extLst>
          </p:cNvPr>
          <p:cNvSpPr/>
          <p:nvPr/>
        </p:nvSpPr>
        <p:spPr>
          <a:xfrm>
            <a:off x="8788759"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Permanent Storage</a:t>
            </a:r>
          </a:p>
          <a:p>
            <a:endParaRPr kumimoji="1" lang="en-US" altLang="ja-JP" sz="1200" b="1" dirty="0">
              <a:solidFill>
                <a:schemeClr val="tx1"/>
              </a:solidFill>
            </a:endParaRPr>
          </a:p>
          <a:p>
            <a:r>
              <a:rPr kumimoji="1" lang="en-US" altLang="ja-JP" sz="1200" dirty="0">
                <a:solidFill>
                  <a:schemeClr val="tx1"/>
                </a:solidFill>
              </a:rPr>
              <a:t>ex) Arweave, IPFS: NFT.Storage, Pinata Cloud</a:t>
            </a:r>
          </a:p>
        </p:txBody>
      </p:sp>
      <p:sp>
        <p:nvSpPr>
          <p:cNvPr id="8" name="正方形/長方形 7">
            <a:extLst>
              <a:ext uri="{FF2B5EF4-FFF2-40B4-BE49-F238E27FC236}">
                <a16:creationId xmlns:a16="http://schemas.microsoft.com/office/drawing/2014/main" id="{5BD0F255-547D-4243-80B1-B7CF73F35F8C}"/>
              </a:ext>
            </a:extLst>
          </p:cNvPr>
          <p:cNvSpPr/>
          <p:nvPr/>
        </p:nvSpPr>
        <p:spPr>
          <a:xfrm>
            <a:off x="6554334" y="2143964"/>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Frontend</a:t>
            </a:r>
          </a:p>
          <a:p>
            <a:endParaRPr kumimoji="1" lang="en-US" altLang="ja-JP" sz="1200" b="1" dirty="0">
              <a:solidFill>
                <a:schemeClr val="tx1"/>
              </a:solidFill>
            </a:endParaRPr>
          </a:p>
          <a:p>
            <a:r>
              <a:rPr kumimoji="1" lang="en-US" altLang="ja-JP" sz="1200" dirty="0">
                <a:solidFill>
                  <a:schemeClr val="tx1"/>
                </a:solidFill>
              </a:rPr>
              <a:t>ex) JS (Solana/Anchor Web3), React, Vue, Metaplex, Raydium</a:t>
            </a:r>
            <a:endParaRPr kumimoji="1" lang="ja-JP" altLang="en-US" sz="1200">
              <a:solidFill>
                <a:schemeClr val="tx1"/>
              </a:solidFill>
            </a:endParaRPr>
          </a:p>
        </p:txBody>
      </p:sp>
      <p:sp>
        <p:nvSpPr>
          <p:cNvPr id="9" name="正方形/長方形 8">
            <a:extLst>
              <a:ext uri="{FF2B5EF4-FFF2-40B4-BE49-F238E27FC236}">
                <a16:creationId xmlns:a16="http://schemas.microsoft.com/office/drawing/2014/main" id="{8D882191-7DAA-C44A-B78F-C105645615CA}"/>
              </a:ext>
            </a:extLst>
          </p:cNvPr>
          <p:cNvSpPr/>
          <p:nvPr/>
        </p:nvSpPr>
        <p:spPr>
          <a:xfrm>
            <a:off x="4314271"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Backend</a:t>
            </a:r>
          </a:p>
          <a:p>
            <a:endParaRPr kumimoji="1" lang="en-US" altLang="ja-JP" sz="1200" b="1">
              <a:solidFill>
                <a:schemeClr val="tx1"/>
              </a:solidFill>
            </a:endParaRPr>
          </a:p>
          <a:p>
            <a:r>
              <a:rPr kumimoji="1" lang="en-US" altLang="ja-JP" sz="1200">
                <a:solidFill>
                  <a:schemeClr val="tx1"/>
                </a:solidFill>
              </a:rPr>
              <a:t>ex) Ruby on Rails, PHP, Python</a:t>
            </a:r>
            <a:endParaRPr kumimoji="1" lang="ja-JP" altLang="en-US" sz="1200">
              <a:solidFill>
                <a:schemeClr val="tx1"/>
              </a:solidFill>
            </a:endParaRPr>
          </a:p>
        </p:txBody>
      </p:sp>
      <p:sp>
        <p:nvSpPr>
          <p:cNvPr id="10" name="正方形/長方形 9">
            <a:extLst>
              <a:ext uri="{FF2B5EF4-FFF2-40B4-BE49-F238E27FC236}">
                <a16:creationId xmlns:a16="http://schemas.microsoft.com/office/drawing/2014/main" id="{376FC0B0-CF17-D845-B24F-AA3BB6A4F9C9}"/>
              </a:ext>
            </a:extLst>
          </p:cNvPr>
          <p:cNvSpPr/>
          <p:nvPr/>
        </p:nvSpPr>
        <p:spPr>
          <a:xfrm>
            <a:off x="878875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Security Check</a:t>
            </a:r>
          </a:p>
          <a:p>
            <a:endParaRPr kumimoji="1" lang="en-US" altLang="ja-JP" sz="1200" b="1" dirty="0">
              <a:solidFill>
                <a:schemeClr val="tx1"/>
              </a:solidFill>
            </a:endParaRPr>
          </a:p>
          <a:p>
            <a:r>
              <a:rPr kumimoji="1" lang="en-US" altLang="ja-JP" sz="1200" dirty="0">
                <a:solidFill>
                  <a:schemeClr val="tx1"/>
                </a:solidFill>
              </a:rPr>
              <a:t>ex) Certik, PhishFort</a:t>
            </a:r>
          </a:p>
        </p:txBody>
      </p:sp>
      <p:sp>
        <p:nvSpPr>
          <p:cNvPr id="16" name="正方形/長方形 15">
            <a:extLst>
              <a:ext uri="{FF2B5EF4-FFF2-40B4-BE49-F238E27FC236}">
                <a16:creationId xmlns:a16="http://schemas.microsoft.com/office/drawing/2014/main" id="{ABFD7B9B-2C35-0844-BAAB-AB107AF85A12}"/>
              </a:ext>
            </a:extLst>
          </p:cNvPr>
          <p:cNvSpPr/>
          <p:nvPr/>
        </p:nvSpPr>
        <p:spPr>
          <a:xfrm>
            <a:off x="2077027" y="3455933"/>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Market / Report</a:t>
            </a:r>
          </a:p>
          <a:p>
            <a:endParaRPr kumimoji="1" lang="en-US" altLang="ja-JP" sz="1200" b="1" dirty="0">
              <a:solidFill>
                <a:schemeClr val="tx1"/>
              </a:solidFill>
            </a:endParaRPr>
          </a:p>
          <a:p>
            <a:r>
              <a:rPr kumimoji="1" lang="en-US" altLang="ja-JP" sz="1200" dirty="0">
                <a:solidFill>
                  <a:schemeClr val="tx1"/>
                </a:solidFill>
              </a:rPr>
              <a:t>ex) Serum DEX, CoinMarketCap, DefiLlama</a:t>
            </a:r>
          </a:p>
        </p:txBody>
      </p:sp>
      <p:sp>
        <p:nvSpPr>
          <p:cNvPr id="17" name="正方形/長方形 16">
            <a:extLst>
              <a:ext uri="{FF2B5EF4-FFF2-40B4-BE49-F238E27FC236}">
                <a16:creationId xmlns:a16="http://schemas.microsoft.com/office/drawing/2014/main" id="{408FB114-7357-BE4E-B3E7-80E4F644A17C}"/>
              </a:ext>
            </a:extLst>
          </p:cNvPr>
          <p:cNvSpPr/>
          <p:nvPr/>
        </p:nvSpPr>
        <p:spPr>
          <a:xfrm>
            <a:off x="4314271"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Web Analytics</a:t>
            </a:r>
          </a:p>
          <a:p>
            <a:endParaRPr kumimoji="1" lang="en-US" altLang="ja-JP" sz="1200" b="1">
              <a:solidFill>
                <a:schemeClr val="tx1"/>
              </a:solidFill>
            </a:endParaRPr>
          </a:p>
          <a:p>
            <a:r>
              <a:rPr kumimoji="1" lang="en-US" altLang="ja-JP" sz="1200">
                <a:solidFill>
                  <a:schemeClr val="tx1"/>
                </a:solidFill>
              </a:rPr>
              <a:t>ex) Google Analytics</a:t>
            </a:r>
          </a:p>
        </p:txBody>
      </p:sp>
      <p:sp>
        <p:nvSpPr>
          <p:cNvPr id="22" name="正方形/長方形 21">
            <a:extLst>
              <a:ext uri="{FF2B5EF4-FFF2-40B4-BE49-F238E27FC236}">
                <a16:creationId xmlns:a16="http://schemas.microsoft.com/office/drawing/2014/main" id="{69E1A7FD-FDBE-6F4F-B95F-EC815E30F536}"/>
              </a:ext>
            </a:extLst>
          </p:cNvPr>
          <p:cNvSpPr/>
          <p:nvPr/>
        </p:nvSpPr>
        <p:spPr>
          <a:xfrm>
            <a:off x="207702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UI/UX Improvement</a:t>
            </a:r>
          </a:p>
          <a:p>
            <a:endParaRPr kumimoji="1" lang="en-US" altLang="ja-JP" sz="1200" b="1">
              <a:solidFill>
                <a:schemeClr val="tx1"/>
              </a:solidFill>
            </a:endParaRPr>
          </a:p>
          <a:p>
            <a:r>
              <a:rPr kumimoji="1" lang="en-US" altLang="ja-JP" sz="1200">
                <a:solidFill>
                  <a:schemeClr val="tx1"/>
                </a:solidFill>
              </a:rPr>
              <a:t>ex) The Graph</a:t>
            </a:r>
          </a:p>
        </p:txBody>
      </p:sp>
      <p:sp>
        <p:nvSpPr>
          <p:cNvPr id="25" name="テキスト ボックス 24">
            <a:extLst>
              <a:ext uri="{FF2B5EF4-FFF2-40B4-BE49-F238E27FC236}">
                <a16:creationId xmlns:a16="http://schemas.microsoft.com/office/drawing/2014/main" id="{CC53FFAA-6687-4B49-9B50-899181A0D5AA}"/>
              </a:ext>
            </a:extLst>
          </p:cNvPr>
          <p:cNvSpPr txBox="1"/>
          <p:nvPr/>
        </p:nvSpPr>
        <p:spPr>
          <a:xfrm>
            <a:off x="8433661" y="4595429"/>
            <a:ext cx="2549219" cy="276999"/>
          </a:xfrm>
          <a:prstGeom prst="rect">
            <a:avLst/>
          </a:prstGeom>
          <a:noFill/>
        </p:spPr>
        <p:txBody>
          <a:bodyPr wrap="square" rtlCol="0">
            <a:spAutoFit/>
          </a:bodyPr>
          <a:lstStyle/>
          <a:p>
            <a:r>
              <a:rPr kumimoji="1" lang="en-US" altLang="ja-JP" sz="1200"/>
              <a:t>Manage Solana Programs/Account</a:t>
            </a:r>
          </a:p>
        </p:txBody>
      </p:sp>
      <p:sp>
        <p:nvSpPr>
          <p:cNvPr id="26" name="フリーフォーム 25">
            <a:extLst>
              <a:ext uri="{FF2B5EF4-FFF2-40B4-BE49-F238E27FC236}">
                <a16:creationId xmlns:a16="http://schemas.microsoft.com/office/drawing/2014/main" id="{67B216BA-D93A-AC49-8FE8-126A44195EEF}"/>
              </a:ext>
            </a:extLst>
          </p:cNvPr>
          <p:cNvSpPr/>
          <p:nvPr/>
        </p:nvSpPr>
        <p:spPr>
          <a:xfrm>
            <a:off x="5166912" y="1744673"/>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a:extLst>
              <a:ext uri="{FF2B5EF4-FFF2-40B4-BE49-F238E27FC236}">
                <a16:creationId xmlns:a16="http://schemas.microsoft.com/office/drawing/2014/main" id="{A84E36C0-8CE8-1644-A92C-DB3203D2894C}"/>
              </a:ext>
            </a:extLst>
          </p:cNvPr>
          <p:cNvSpPr/>
          <p:nvPr/>
        </p:nvSpPr>
        <p:spPr>
          <a:xfrm>
            <a:off x="2830113" y="1744673"/>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27">
            <a:extLst>
              <a:ext uri="{FF2B5EF4-FFF2-40B4-BE49-F238E27FC236}">
                <a16:creationId xmlns:a16="http://schemas.microsoft.com/office/drawing/2014/main" id="{7B7C8492-25A3-9E4B-99AD-83C4F41AE782}"/>
              </a:ext>
            </a:extLst>
          </p:cNvPr>
          <p:cNvSpPr/>
          <p:nvPr/>
        </p:nvSpPr>
        <p:spPr>
          <a:xfrm flipV="1">
            <a:off x="5166912" y="2944219"/>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28">
            <a:extLst>
              <a:ext uri="{FF2B5EF4-FFF2-40B4-BE49-F238E27FC236}">
                <a16:creationId xmlns:a16="http://schemas.microsoft.com/office/drawing/2014/main" id="{942E7C27-A8FB-234F-B546-E2FD62BB3D01}"/>
              </a:ext>
            </a:extLst>
          </p:cNvPr>
          <p:cNvSpPr/>
          <p:nvPr/>
        </p:nvSpPr>
        <p:spPr>
          <a:xfrm flipV="1">
            <a:off x="2830113" y="2762294"/>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BF6818FA-E851-1E46-B877-3B40A1342B7F}"/>
              </a:ext>
            </a:extLst>
          </p:cNvPr>
          <p:cNvSpPr txBox="1"/>
          <p:nvPr/>
        </p:nvSpPr>
        <p:spPr>
          <a:xfrm>
            <a:off x="5328256"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1" name="テキスト ボックス 30">
            <a:extLst>
              <a:ext uri="{FF2B5EF4-FFF2-40B4-BE49-F238E27FC236}">
                <a16:creationId xmlns:a16="http://schemas.microsoft.com/office/drawing/2014/main" id="{9FAC6B58-3663-FB4C-969F-B2CAAB0A2260}"/>
              </a:ext>
            </a:extLst>
          </p:cNvPr>
          <p:cNvSpPr txBox="1"/>
          <p:nvPr/>
        </p:nvSpPr>
        <p:spPr>
          <a:xfrm>
            <a:off x="5328256" y="3042963"/>
            <a:ext cx="1059093" cy="276999"/>
          </a:xfrm>
          <a:prstGeom prst="rect">
            <a:avLst/>
          </a:prstGeom>
          <a:noFill/>
        </p:spPr>
        <p:txBody>
          <a:bodyPr wrap="square" rtlCol="0">
            <a:spAutoFit/>
          </a:bodyPr>
          <a:lstStyle/>
          <a:p>
            <a:r>
              <a:rPr kumimoji="1" lang="en-US" altLang="ja-JP" sz="1200"/>
              <a:t>Read/Write</a:t>
            </a:r>
            <a:endParaRPr kumimoji="1" lang="ja-JP" altLang="en-US" sz="1200"/>
          </a:p>
        </p:txBody>
      </p:sp>
      <p:sp>
        <p:nvSpPr>
          <p:cNvPr id="32" name="テキスト ボックス 31">
            <a:extLst>
              <a:ext uri="{FF2B5EF4-FFF2-40B4-BE49-F238E27FC236}">
                <a16:creationId xmlns:a16="http://schemas.microsoft.com/office/drawing/2014/main" id="{15AD56B4-9535-B248-AF38-235AF84CAA49}"/>
              </a:ext>
            </a:extLst>
          </p:cNvPr>
          <p:cNvSpPr txBox="1"/>
          <p:nvPr/>
        </p:nvSpPr>
        <p:spPr>
          <a:xfrm>
            <a:off x="3032221"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3" name="テキスト ボックス 32">
            <a:extLst>
              <a:ext uri="{FF2B5EF4-FFF2-40B4-BE49-F238E27FC236}">
                <a16:creationId xmlns:a16="http://schemas.microsoft.com/office/drawing/2014/main" id="{B39F1665-97BE-FA4A-8E2C-D8731DE867BB}"/>
              </a:ext>
            </a:extLst>
          </p:cNvPr>
          <p:cNvSpPr txBox="1"/>
          <p:nvPr/>
        </p:nvSpPr>
        <p:spPr>
          <a:xfrm>
            <a:off x="3032221" y="3042962"/>
            <a:ext cx="1059093" cy="276999"/>
          </a:xfrm>
          <a:prstGeom prst="rect">
            <a:avLst/>
          </a:prstGeom>
          <a:noFill/>
        </p:spPr>
        <p:txBody>
          <a:bodyPr wrap="square" rtlCol="0">
            <a:spAutoFit/>
          </a:bodyPr>
          <a:lstStyle/>
          <a:p>
            <a:r>
              <a:rPr kumimoji="1" lang="en-US" altLang="ja-JP" sz="1200"/>
              <a:t>Read</a:t>
            </a:r>
            <a:endParaRPr kumimoji="1" lang="ja-JP" altLang="en-US" sz="1200"/>
          </a:p>
        </p:txBody>
      </p:sp>
      <p:cxnSp>
        <p:nvCxnSpPr>
          <p:cNvPr id="35" name="直線矢印コネクタ 34">
            <a:extLst>
              <a:ext uri="{FF2B5EF4-FFF2-40B4-BE49-F238E27FC236}">
                <a16:creationId xmlns:a16="http://schemas.microsoft.com/office/drawing/2014/main" id="{F4320851-533F-1646-B6A9-2492603297D1}"/>
              </a:ext>
            </a:extLst>
          </p:cNvPr>
          <p:cNvCxnSpPr>
            <a:stCxn id="8" idx="3"/>
            <a:endCxn id="6" idx="1"/>
          </p:cNvCxnSpPr>
          <p:nvPr/>
        </p:nvCxnSpPr>
        <p:spPr>
          <a:xfrm flipV="1">
            <a:off x="8342847" y="2607865"/>
            <a:ext cx="445911" cy="296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367297-3B22-1F44-960D-858604C80859}"/>
              </a:ext>
            </a:extLst>
          </p:cNvPr>
          <p:cNvSpPr txBox="1"/>
          <p:nvPr/>
        </p:nvSpPr>
        <p:spPr>
          <a:xfrm>
            <a:off x="8036255" y="1857629"/>
            <a:ext cx="1059093" cy="276999"/>
          </a:xfrm>
          <a:prstGeom prst="rect">
            <a:avLst/>
          </a:prstGeom>
          <a:noFill/>
        </p:spPr>
        <p:txBody>
          <a:bodyPr wrap="square" rtlCol="0">
            <a:spAutoFit/>
          </a:bodyPr>
          <a:lstStyle/>
          <a:p>
            <a:pPr algn="ctr"/>
            <a:r>
              <a:rPr kumimoji="1" lang="en-US" altLang="ja-JP" sz="1200"/>
              <a:t>Write</a:t>
            </a:r>
            <a:endParaRPr kumimoji="1" lang="ja-JP" altLang="en-US" sz="1200"/>
          </a:p>
        </p:txBody>
      </p:sp>
      <p:cxnSp>
        <p:nvCxnSpPr>
          <p:cNvPr id="37" name="直線矢印コネクタ 36">
            <a:extLst>
              <a:ext uri="{FF2B5EF4-FFF2-40B4-BE49-F238E27FC236}">
                <a16:creationId xmlns:a16="http://schemas.microsoft.com/office/drawing/2014/main" id="{3FC636CF-710A-9D47-BBCC-888F9865663E}"/>
              </a:ext>
            </a:extLst>
          </p:cNvPr>
          <p:cNvCxnSpPr>
            <a:cxnSpLocks/>
            <a:stCxn id="14" idx="3"/>
            <a:endCxn id="8" idx="1"/>
          </p:cNvCxnSpPr>
          <p:nvPr/>
        </p:nvCxnSpPr>
        <p:spPr>
          <a:xfrm flipV="1">
            <a:off x="1716914" y="2610830"/>
            <a:ext cx="4837420" cy="26652"/>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1F47871-FEE0-9448-A6E0-7BBF5533F890}"/>
              </a:ext>
            </a:extLst>
          </p:cNvPr>
          <p:cNvSpPr txBox="1"/>
          <p:nvPr/>
        </p:nvSpPr>
        <p:spPr>
          <a:xfrm>
            <a:off x="1716914" y="2218906"/>
            <a:ext cx="1059093" cy="276999"/>
          </a:xfrm>
          <a:prstGeom prst="rect">
            <a:avLst/>
          </a:prstGeom>
          <a:noFill/>
        </p:spPr>
        <p:txBody>
          <a:bodyPr wrap="square" rtlCol="0">
            <a:spAutoFit/>
          </a:bodyPr>
          <a:lstStyle/>
          <a:p>
            <a:r>
              <a:rPr kumimoji="1" lang="en-US" altLang="ja-JP" sz="1200" dirty="0"/>
              <a:t>Send/Receive</a:t>
            </a:r>
            <a:endParaRPr kumimoji="1" lang="ja-JP" altLang="en-US" sz="1200"/>
          </a:p>
        </p:txBody>
      </p:sp>
      <p:sp>
        <p:nvSpPr>
          <p:cNvPr id="41" name="フリーフォーム 40">
            <a:extLst>
              <a:ext uri="{FF2B5EF4-FFF2-40B4-BE49-F238E27FC236}">
                <a16:creationId xmlns:a16="http://schemas.microsoft.com/office/drawing/2014/main" id="{A600AB6C-3A12-7246-9F3C-11BC8AB9B5CE}"/>
              </a:ext>
            </a:extLst>
          </p:cNvPr>
          <p:cNvSpPr/>
          <p:nvPr/>
        </p:nvSpPr>
        <p:spPr>
          <a:xfrm flipV="1">
            <a:off x="7756152" y="1277033"/>
            <a:ext cx="1038246" cy="85151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79ACEB0C-4C02-884B-9F16-6B2D23734C8E}"/>
              </a:ext>
            </a:extLst>
          </p:cNvPr>
          <p:cNvSpPr txBox="1"/>
          <p:nvPr/>
        </p:nvSpPr>
        <p:spPr>
          <a:xfrm>
            <a:off x="7821766" y="818310"/>
            <a:ext cx="1059093" cy="276999"/>
          </a:xfrm>
          <a:prstGeom prst="rect">
            <a:avLst/>
          </a:prstGeom>
          <a:noFill/>
        </p:spPr>
        <p:txBody>
          <a:bodyPr wrap="square" rtlCol="0">
            <a:spAutoFit/>
          </a:bodyPr>
          <a:lstStyle/>
          <a:p>
            <a:pPr algn="ctr"/>
            <a:r>
              <a:rPr kumimoji="1" lang="en-US" altLang="ja-JP" sz="1200"/>
              <a:t>Read/Verify</a:t>
            </a:r>
            <a:endParaRPr kumimoji="1" lang="ja-JP" altLang="en-US" sz="1200"/>
          </a:p>
        </p:txBody>
      </p:sp>
      <p:sp>
        <p:nvSpPr>
          <p:cNvPr id="44" name="テキスト ボックス 43">
            <a:extLst>
              <a:ext uri="{FF2B5EF4-FFF2-40B4-BE49-F238E27FC236}">
                <a16:creationId xmlns:a16="http://schemas.microsoft.com/office/drawing/2014/main" id="{B764D03D-4F20-034D-AB9A-ADC13650B8DE}"/>
              </a:ext>
            </a:extLst>
          </p:cNvPr>
          <p:cNvSpPr txBox="1"/>
          <p:nvPr/>
        </p:nvSpPr>
        <p:spPr>
          <a:xfrm>
            <a:off x="9423940" y="3124808"/>
            <a:ext cx="1059093" cy="276999"/>
          </a:xfrm>
          <a:prstGeom prst="rect">
            <a:avLst/>
          </a:prstGeom>
          <a:noFill/>
        </p:spPr>
        <p:txBody>
          <a:bodyPr wrap="square" rtlCol="0">
            <a:spAutoFit/>
          </a:bodyPr>
          <a:lstStyle/>
          <a:p>
            <a:pPr algn="ctr"/>
            <a:r>
              <a:rPr kumimoji="1" lang="en-US" altLang="ja-JP" sz="1200" dirty="0"/>
              <a:t>Read</a:t>
            </a:r>
            <a:endParaRPr kumimoji="1" lang="ja-JP" altLang="en-US" sz="1200"/>
          </a:p>
        </p:txBody>
      </p:sp>
      <p:sp>
        <p:nvSpPr>
          <p:cNvPr id="56" name="フリーフォーム 55">
            <a:extLst>
              <a:ext uri="{FF2B5EF4-FFF2-40B4-BE49-F238E27FC236}">
                <a16:creationId xmlns:a16="http://schemas.microsoft.com/office/drawing/2014/main" id="{B29A11F9-9C57-8C41-BC39-B8DFDCDDEF14}"/>
              </a:ext>
            </a:extLst>
          </p:cNvPr>
          <p:cNvSpPr/>
          <p:nvPr/>
        </p:nvSpPr>
        <p:spPr>
          <a:xfrm rot="10800000">
            <a:off x="10566143" y="2352611"/>
            <a:ext cx="908589" cy="2548935"/>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5FF2CD93-63E9-FA44-8FCC-823DF5BDA98C}"/>
              </a:ext>
            </a:extLst>
          </p:cNvPr>
          <p:cNvSpPr txBox="1"/>
          <p:nvPr/>
        </p:nvSpPr>
        <p:spPr>
          <a:xfrm>
            <a:off x="10470640" y="1857629"/>
            <a:ext cx="1059093" cy="276999"/>
          </a:xfrm>
          <a:prstGeom prst="rect">
            <a:avLst/>
          </a:prstGeom>
          <a:noFill/>
        </p:spPr>
        <p:txBody>
          <a:bodyPr wrap="square" rtlCol="0">
            <a:spAutoFit/>
          </a:bodyPr>
          <a:lstStyle/>
          <a:p>
            <a:pPr algn="ctr"/>
            <a:r>
              <a:rPr kumimoji="1" lang="en-US" altLang="ja-JP" sz="1200"/>
              <a:t>Mint</a:t>
            </a:r>
            <a:endParaRPr kumimoji="1" lang="ja-JP" altLang="en-US" sz="1200"/>
          </a:p>
        </p:txBody>
      </p:sp>
      <p:sp>
        <p:nvSpPr>
          <p:cNvPr id="59" name="フリーフォーム 58">
            <a:extLst>
              <a:ext uri="{FF2B5EF4-FFF2-40B4-BE49-F238E27FC236}">
                <a16:creationId xmlns:a16="http://schemas.microsoft.com/office/drawing/2014/main" id="{4584A906-5BF6-9143-A827-A8A9790CA4CF}"/>
              </a:ext>
            </a:extLst>
          </p:cNvPr>
          <p:cNvSpPr/>
          <p:nvPr/>
        </p:nvSpPr>
        <p:spPr>
          <a:xfrm rot="10800000">
            <a:off x="10577269" y="2860608"/>
            <a:ext cx="233283" cy="204093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リーフォーム 59">
            <a:extLst>
              <a:ext uri="{FF2B5EF4-FFF2-40B4-BE49-F238E27FC236}">
                <a16:creationId xmlns:a16="http://schemas.microsoft.com/office/drawing/2014/main" id="{D6175A75-3CC3-894B-8607-953FDDDD081A}"/>
              </a:ext>
            </a:extLst>
          </p:cNvPr>
          <p:cNvSpPr/>
          <p:nvPr/>
        </p:nvSpPr>
        <p:spPr>
          <a:xfrm>
            <a:off x="5166911" y="4408528"/>
            <a:ext cx="3621847" cy="930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7E4DE582-B9F7-B74F-9925-74992F3630D6}"/>
              </a:ext>
            </a:extLst>
          </p:cNvPr>
          <p:cNvSpPr txBox="1"/>
          <p:nvPr/>
        </p:nvSpPr>
        <p:spPr>
          <a:xfrm>
            <a:off x="5328256" y="4757616"/>
            <a:ext cx="2080687" cy="276999"/>
          </a:xfrm>
          <a:prstGeom prst="rect">
            <a:avLst/>
          </a:prstGeom>
          <a:noFill/>
        </p:spPr>
        <p:txBody>
          <a:bodyPr wrap="square" rtlCol="0">
            <a:spAutoFit/>
          </a:bodyPr>
          <a:lstStyle/>
          <a:p>
            <a:r>
              <a:rPr kumimoji="1" lang="en-US" altLang="ja-JP" sz="1200"/>
              <a:t>Deploy Files</a:t>
            </a:r>
            <a:endParaRPr kumimoji="1" lang="ja-JP" altLang="en-US" sz="1200"/>
          </a:p>
        </p:txBody>
      </p:sp>
      <p:sp>
        <p:nvSpPr>
          <p:cNvPr id="63" name="角丸四角形 62">
            <a:extLst>
              <a:ext uri="{FF2B5EF4-FFF2-40B4-BE49-F238E27FC236}">
                <a16:creationId xmlns:a16="http://schemas.microsoft.com/office/drawing/2014/main" id="{A6EBC820-EA0A-BB4C-B09E-57CA9958BF34}"/>
              </a:ext>
            </a:extLst>
          </p:cNvPr>
          <p:cNvSpPr/>
          <p:nvPr/>
        </p:nvSpPr>
        <p:spPr>
          <a:xfrm>
            <a:off x="8788758" y="4901547"/>
            <a:ext cx="2101763"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Develop</a:t>
            </a:r>
          </a:p>
          <a:p>
            <a:r>
              <a:rPr kumimoji="1" lang="en-US" altLang="ja-JP" sz="1200">
                <a:solidFill>
                  <a:schemeClr val="tx1"/>
                </a:solidFill>
              </a:rPr>
              <a:t>ex) Solana CLI, Rust, Anchor</a:t>
            </a:r>
            <a:endParaRPr kumimoji="1" lang="ja-JP" altLang="en-US" sz="1200">
              <a:solidFill>
                <a:schemeClr val="tx1"/>
              </a:solidFill>
            </a:endParaRPr>
          </a:p>
        </p:txBody>
      </p:sp>
      <p:sp>
        <p:nvSpPr>
          <p:cNvPr id="65" name="角丸四角形 64">
            <a:extLst>
              <a:ext uri="{FF2B5EF4-FFF2-40B4-BE49-F238E27FC236}">
                <a16:creationId xmlns:a16="http://schemas.microsoft.com/office/drawing/2014/main" id="{1F40A375-F1A1-FB43-AE9B-AA734FADC17E}"/>
              </a:ext>
            </a:extLst>
          </p:cNvPr>
          <p:cNvSpPr/>
          <p:nvPr/>
        </p:nvSpPr>
        <p:spPr>
          <a:xfrm>
            <a:off x="11039576" y="4901548"/>
            <a:ext cx="980314" cy="8674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Wallet</a:t>
            </a:r>
          </a:p>
          <a:p>
            <a:endParaRPr kumimoji="1" lang="en-US" altLang="ja-JP" sz="1200" b="1">
              <a:solidFill>
                <a:schemeClr val="tx1"/>
              </a:solidFill>
            </a:endParaRPr>
          </a:p>
          <a:p>
            <a:r>
              <a:rPr kumimoji="1" lang="en-US" altLang="ja-JP" sz="1200">
                <a:solidFill>
                  <a:schemeClr val="tx1"/>
                </a:solidFill>
              </a:rPr>
              <a:t>ex) Solana CLI</a:t>
            </a:r>
            <a:endParaRPr kumimoji="1" lang="ja-JP" altLang="en-US" sz="1200">
              <a:solidFill>
                <a:schemeClr val="tx1"/>
              </a:solidFill>
            </a:endParaRPr>
          </a:p>
        </p:txBody>
      </p:sp>
      <p:grpSp>
        <p:nvGrpSpPr>
          <p:cNvPr id="67" name="グループ化 66">
            <a:extLst>
              <a:ext uri="{FF2B5EF4-FFF2-40B4-BE49-F238E27FC236}">
                <a16:creationId xmlns:a16="http://schemas.microsoft.com/office/drawing/2014/main" id="{2195D7D3-B4D0-0349-B900-4F7E377334B1}"/>
              </a:ext>
            </a:extLst>
          </p:cNvPr>
          <p:cNvGrpSpPr/>
          <p:nvPr/>
        </p:nvGrpSpPr>
        <p:grpSpPr>
          <a:xfrm>
            <a:off x="302728" y="5502802"/>
            <a:ext cx="1044473" cy="832478"/>
            <a:chOff x="10526638" y="655817"/>
            <a:chExt cx="1044473" cy="832478"/>
          </a:xfrm>
        </p:grpSpPr>
        <p:sp>
          <p:nvSpPr>
            <p:cNvPr id="68" name="正方形/長方形 67">
              <a:extLst>
                <a:ext uri="{FF2B5EF4-FFF2-40B4-BE49-F238E27FC236}">
                  <a16:creationId xmlns:a16="http://schemas.microsoft.com/office/drawing/2014/main" id="{FD4C105B-7D18-8B44-BC1C-EF24BF99AEA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69" name="角丸四角形 68">
              <a:extLst>
                <a:ext uri="{FF2B5EF4-FFF2-40B4-BE49-F238E27FC236}">
                  <a16:creationId xmlns:a16="http://schemas.microsoft.com/office/drawing/2014/main" id="{7115418D-6FD7-F84F-B1C4-A64E62A2A20E}"/>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0" name="直線コネクタ 69">
              <a:extLst>
                <a:ext uri="{FF2B5EF4-FFF2-40B4-BE49-F238E27FC236}">
                  <a16:creationId xmlns:a16="http://schemas.microsoft.com/office/drawing/2014/main" id="{8F025BBC-4384-4A47-91A1-1C01B72E54AB}"/>
                </a:ext>
              </a:extLst>
            </p:cNvPr>
            <p:cNvCxnSpPr>
              <a:cxnSpLocks/>
            </p:cNvCxnSpPr>
            <p:nvPr/>
          </p:nvCxnSpPr>
          <p:spPr>
            <a:xfrm flipV="1">
              <a:off x="10561838" y="1371124"/>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B2AB3508-FD18-B34E-8373-304A48280E5B}"/>
                </a:ext>
              </a:extLst>
            </p:cNvPr>
            <p:cNvSpPr txBox="1"/>
            <p:nvPr/>
          </p:nvSpPr>
          <p:spPr>
            <a:xfrm>
              <a:off x="10989220" y="961779"/>
              <a:ext cx="581891" cy="225665"/>
            </a:xfrm>
            <a:prstGeom prst="rect">
              <a:avLst/>
            </a:prstGeom>
            <a:noFill/>
          </p:spPr>
          <p:txBody>
            <a:bodyPr wrap="none" rtlCol="0">
              <a:noAutofit/>
            </a:bodyPr>
            <a:lstStyle/>
            <a:p>
              <a:r>
                <a:rPr kumimoji="1" lang="en-US" altLang="ja-JP" sz="900"/>
                <a:t>Device</a:t>
              </a:r>
              <a:endParaRPr kumimoji="1" lang="ja-JP" altLang="en-US" sz="900"/>
            </a:p>
          </p:txBody>
        </p:sp>
        <p:sp>
          <p:nvSpPr>
            <p:cNvPr id="72" name="テキスト ボックス 71">
              <a:extLst>
                <a:ext uri="{FF2B5EF4-FFF2-40B4-BE49-F238E27FC236}">
                  <a16:creationId xmlns:a16="http://schemas.microsoft.com/office/drawing/2014/main" id="{2960CD50-C95A-6C48-A1B0-40EAA1529C4A}"/>
                </a:ext>
              </a:extLst>
            </p:cNvPr>
            <p:cNvSpPr txBox="1"/>
            <p:nvPr/>
          </p:nvSpPr>
          <p:spPr>
            <a:xfrm>
              <a:off x="10989220" y="655817"/>
              <a:ext cx="581891" cy="225665"/>
            </a:xfrm>
            <a:prstGeom prst="rect">
              <a:avLst/>
            </a:prstGeom>
            <a:noFill/>
          </p:spPr>
          <p:txBody>
            <a:bodyPr wrap="none" rtlCol="0">
              <a:noAutofit/>
            </a:bodyPr>
            <a:lstStyle/>
            <a:p>
              <a:r>
                <a:rPr kumimoji="1" lang="en-US" altLang="ja-JP" sz="900"/>
                <a:t>System</a:t>
              </a:r>
              <a:endParaRPr kumimoji="1" lang="ja-JP" altLang="en-US" sz="900"/>
            </a:p>
          </p:txBody>
        </p:sp>
        <p:sp>
          <p:nvSpPr>
            <p:cNvPr id="73" name="テキスト ボックス 72">
              <a:extLst>
                <a:ext uri="{FF2B5EF4-FFF2-40B4-BE49-F238E27FC236}">
                  <a16:creationId xmlns:a16="http://schemas.microsoft.com/office/drawing/2014/main" id="{0A926DBD-D847-C04E-84C5-B3077F04CD06}"/>
                </a:ext>
              </a:extLst>
            </p:cNvPr>
            <p:cNvSpPr txBox="1"/>
            <p:nvPr/>
          </p:nvSpPr>
          <p:spPr>
            <a:xfrm>
              <a:off x="10989220" y="1262630"/>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pic>
        <p:nvPicPr>
          <p:cNvPr id="51" name="図 50">
            <a:extLst>
              <a:ext uri="{FF2B5EF4-FFF2-40B4-BE49-F238E27FC236}">
                <a16:creationId xmlns:a16="http://schemas.microsoft.com/office/drawing/2014/main" id="{F5700D3D-2A5D-5145-9BA6-2683E04D4F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114592" y="2229512"/>
            <a:ext cx="332085" cy="292234"/>
          </a:xfrm>
          <a:prstGeom prst="rect">
            <a:avLst/>
          </a:prstGeom>
        </p:spPr>
      </p:pic>
      <p:pic>
        <p:nvPicPr>
          <p:cNvPr id="52" name="図 51">
            <a:extLst>
              <a:ext uri="{FF2B5EF4-FFF2-40B4-BE49-F238E27FC236}">
                <a16:creationId xmlns:a16="http://schemas.microsoft.com/office/drawing/2014/main" id="{172BE660-4E56-D94B-BC1A-D63EDE9A156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4042" t="-17445" r="-4042" b="-17911"/>
          <a:stretch/>
        </p:blipFill>
        <p:spPr>
          <a:xfrm>
            <a:off x="854545" y="2477082"/>
            <a:ext cx="705646" cy="205792"/>
          </a:xfrm>
          <a:prstGeom prst="rect">
            <a:avLst/>
          </a:prstGeom>
          <a:solidFill>
            <a:srgbClr val="2C2D30"/>
          </a:solidFill>
        </p:spPr>
      </p:pic>
      <p:pic>
        <p:nvPicPr>
          <p:cNvPr id="53" name="図 52">
            <a:extLst>
              <a:ext uri="{FF2B5EF4-FFF2-40B4-BE49-F238E27FC236}">
                <a16:creationId xmlns:a16="http://schemas.microsoft.com/office/drawing/2014/main" id="{5AB9FD06-9BC2-5D4F-BF91-AD4E9633DA7C}"/>
              </a:ext>
            </a:extLst>
          </p:cNvPr>
          <p:cNvPicPr>
            <a:picLocks noChangeAspect="1"/>
          </p:cNvPicPr>
          <p:nvPr/>
        </p:nvPicPr>
        <p:blipFill>
          <a:blip r:embed="rId5"/>
          <a:stretch>
            <a:fillRect/>
          </a:stretch>
        </p:blipFill>
        <p:spPr>
          <a:xfrm>
            <a:off x="3350274" y="3857522"/>
            <a:ext cx="457200" cy="457200"/>
          </a:xfrm>
          <a:prstGeom prst="rect">
            <a:avLst/>
          </a:prstGeom>
        </p:spPr>
      </p:pic>
      <p:pic>
        <p:nvPicPr>
          <p:cNvPr id="1026" name="Picture 2" descr="GitHub - project-serum/anchor: ⚓ Solana Sealevel Framework">
            <a:extLst>
              <a:ext uri="{FF2B5EF4-FFF2-40B4-BE49-F238E27FC236}">
                <a16:creationId xmlns:a16="http://schemas.microsoft.com/office/drawing/2014/main" id="{F444EE1F-2789-5543-A7BE-00808100A8E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305644"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ust (プログラミング言語) - Wikipedia">
            <a:extLst>
              <a:ext uri="{FF2B5EF4-FFF2-40B4-BE49-F238E27FC236}">
                <a16:creationId xmlns:a16="http://schemas.microsoft.com/office/drawing/2014/main" id="{FAD96C84-798B-3A41-B670-EA6FCF63218F}"/>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47510"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act - Wikipedia">
            <a:extLst>
              <a:ext uri="{FF2B5EF4-FFF2-40B4-BE49-F238E27FC236}">
                <a16:creationId xmlns:a16="http://schemas.microsoft.com/office/drawing/2014/main" id="{2BE68272-4A1A-E243-9CAC-EF51C51B9975}"/>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7818535" y="2167787"/>
            <a:ext cx="539915" cy="381553"/>
          </a:xfrm>
          <a:prstGeom prst="rect">
            <a:avLst/>
          </a:prstGeom>
          <a:noFill/>
          <a:extLst>
            <a:ext uri="{909E8E84-426E-40DD-AFC4-6F175D3DCCD1}">
              <a14:hiddenFill xmlns:a14="http://schemas.microsoft.com/office/drawing/2010/main">
                <a:solidFill>
                  <a:srgbClr val="FFFFFF"/>
                </a:solidFill>
              </a14:hiddenFill>
            </a:ext>
          </a:extLst>
        </p:spPr>
      </p:pic>
      <p:pic>
        <p:nvPicPr>
          <p:cNvPr id="18" name="図 17">
            <a:extLst>
              <a:ext uri="{FF2B5EF4-FFF2-40B4-BE49-F238E27FC236}">
                <a16:creationId xmlns:a16="http://schemas.microsoft.com/office/drawing/2014/main" id="{3DD7A546-5BEF-A14A-9A0D-43902C7984DD}"/>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686711" y="1460477"/>
            <a:ext cx="851651" cy="255495"/>
          </a:xfrm>
          <a:prstGeom prst="rect">
            <a:avLst/>
          </a:prstGeom>
        </p:spPr>
      </p:pic>
      <p:pic>
        <p:nvPicPr>
          <p:cNvPr id="23" name="図 22">
            <a:extLst>
              <a:ext uri="{FF2B5EF4-FFF2-40B4-BE49-F238E27FC236}">
                <a16:creationId xmlns:a16="http://schemas.microsoft.com/office/drawing/2014/main" id="{C0D5957B-199F-D340-B1DA-713D46AB572B}"/>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152693" y="3580397"/>
            <a:ext cx="360339" cy="378356"/>
          </a:xfrm>
          <a:prstGeom prst="rect">
            <a:avLst/>
          </a:prstGeom>
        </p:spPr>
      </p:pic>
      <p:cxnSp>
        <p:nvCxnSpPr>
          <p:cNvPr id="62" name="直線矢印コネクタ 61">
            <a:extLst>
              <a:ext uri="{FF2B5EF4-FFF2-40B4-BE49-F238E27FC236}">
                <a16:creationId xmlns:a16="http://schemas.microsoft.com/office/drawing/2014/main" id="{77EAD779-72E1-CF41-83ED-6F167911BADA}"/>
              </a:ext>
            </a:extLst>
          </p:cNvPr>
          <p:cNvCxnSpPr>
            <a:cxnSpLocks/>
            <a:stCxn id="6" idx="2"/>
            <a:endCxn id="7" idx="0"/>
          </p:cNvCxnSpPr>
          <p:nvPr/>
        </p:nvCxnSpPr>
        <p:spPr>
          <a:xfrm>
            <a:off x="9683015" y="3074730"/>
            <a:ext cx="1" cy="40006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CD72CE8B-3B0A-9848-996E-396322DD13CD}"/>
              </a:ext>
            </a:extLst>
          </p:cNvPr>
          <p:cNvSpPr txBox="1"/>
          <p:nvPr/>
        </p:nvSpPr>
        <p:spPr>
          <a:xfrm>
            <a:off x="10470640" y="2534962"/>
            <a:ext cx="1059093" cy="276999"/>
          </a:xfrm>
          <a:prstGeom prst="rect">
            <a:avLst/>
          </a:prstGeom>
          <a:noFill/>
        </p:spPr>
        <p:txBody>
          <a:bodyPr wrap="square" rtlCol="0">
            <a:spAutoFit/>
          </a:bodyPr>
          <a:lstStyle/>
          <a:p>
            <a:pPr algn="ctr"/>
            <a:r>
              <a:rPr kumimoji="1" lang="en-US" altLang="ja-JP" sz="1200"/>
              <a:t>Deploy</a:t>
            </a:r>
            <a:endParaRPr kumimoji="1" lang="ja-JP" altLang="en-US" sz="1200"/>
          </a:p>
        </p:txBody>
      </p:sp>
    </p:spTree>
    <p:extLst>
      <p:ext uri="{BB962C8B-B14F-4D97-AF65-F5344CB8AC3E}">
        <p14:creationId xmlns:p14="http://schemas.microsoft.com/office/powerpoint/2010/main" val="179168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E0D91-19DE-4442-95FD-1D32CD146CB7}"/>
              </a:ext>
            </a:extLst>
          </p:cNvPr>
          <p:cNvSpPr>
            <a:spLocks noGrp="1"/>
          </p:cNvSpPr>
          <p:nvPr>
            <p:ph type="title"/>
          </p:nvPr>
        </p:nvSpPr>
        <p:spPr/>
        <p:txBody>
          <a:bodyPr/>
          <a:lstStyle/>
          <a:p>
            <a:r>
              <a:rPr lang="en-US" altLang="ja-JP" dirty="0"/>
              <a:t>High level representation of the Solana development workflow</a:t>
            </a:r>
            <a:endParaRPr kumimoji="1" lang="ja-JP" altLang="en-US"/>
          </a:p>
        </p:txBody>
      </p:sp>
      <p:sp>
        <p:nvSpPr>
          <p:cNvPr id="4" name="フッター プレースホルダー 3">
            <a:extLst>
              <a:ext uri="{FF2B5EF4-FFF2-40B4-BE49-F238E27FC236}">
                <a16:creationId xmlns:a16="http://schemas.microsoft.com/office/drawing/2014/main" id="{4FCE7766-F6C8-FD44-918D-DA5C7E932CE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4B64EA4-45A6-0F4A-8993-91E623F7A86B}"/>
              </a:ext>
            </a:extLst>
          </p:cNvPr>
          <p:cNvSpPr>
            <a:spLocks noGrp="1"/>
          </p:cNvSpPr>
          <p:nvPr>
            <p:ph type="sldNum" sz="quarter" idx="12"/>
          </p:nvPr>
        </p:nvSpPr>
        <p:spPr/>
        <p:txBody>
          <a:bodyPr/>
          <a:lstStyle/>
          <a:p>
            <a:fld id="{51BE5F08-58E8-9243-A834-2B76637F595D}" type="slidenum">
              <a:rPr kumimoji="1" lang="ja-JP" altLang="en-US" smtClean="0"/>
              <a:t>5</a:t>
            </a:fld>
            <a:endParaRPr kumimoji="1" lang="ja-JP" altLang="en-US"/>
          </a:p>
        </p:txBody>
      </p:sp>
      <p:pic>
        <p:nvPicPr>
          <p:cNvPr id="1026" name="Picture 2">
            <a:extLst>
              <a:ext uri="{FF2B5EF4-FFF2-40B4-BE49-F238E27FC236}">
                <a16:creationId xmlns:a16="http://schemas.microsoft.com/office/drawing/2014/main" id="{9C7D674D-5924-B143-B658-9FF7B71E9E6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2450" y="1482012"/>
            <a:ext cx="6534169" cy="422695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F98F2CCE-70CE-344F-A290-E9B0D40D5EC6}"/>
              </a:ext>
            </a:extLst>
          </p:cNvPr>
          <p:cNvSpPr txBox="1"/>
          <p:nvPr/>
        </p:nvSpPr>
        <p:spPr>
          <a:xfrm>
            <a:off x="7189471" y="1482012"/>
            <a:ext cx="4560570" cy="4495878"/>
          </a:xfrm>
          <a:prstGeom prst="rect">
            <a:avLst/>
          </a:prstGeom>
          <a:noFill/>
        </p:spPr>
        <p:txBody>
          <a:bodyPr wrap="square" rtlCol="0">
            <a:noAutofit/>
          </a:bodyPr>
          <a:lstStyle/>
          <a:p>
            <a:r>
              <a:rPr kumimoji="1" lang="en-US" altLang="ja-JP" sz="1200" dirty="0"/>
              <a:t>"It’s important to note that this is an oversimplification of the Solana network for the purposes of learning in an easy-to-understand way.</a:t>
            </a:r>
          </a:p>
          <a:p>
            <a:endParaRPr kumimoji="1" lang="en-US" altLang="ja-JP" sz="1200" dirty="0"/>
          </a:p>
          <a:p>
            <a:r>
              <a:rPr lang="en-US" altLang="ja-JP" sz="1200" dirty="0"/>
              <a:t>Starting at the top left of the diagram (Program) you can see the first development workflow that allows you to to create and deploy custom Rust, C and C++ programs directly to the blockchain. </a:t>
            </a:r>
            <a:r>
              <a:rPr lang="en-US" altLang="ja-JP" sz="1400" dirty="0">
                <a:solidFill>
                  <a:srgbClr val="FF0000"/>
                </a:solidFill>
              </a:rPr>
              <a:t>Once these programs are deployed, anyone who knows how to communicate with them, can use them</a:t>
            </a:r>
            <a:r>
              <a:rPr lang="en-US" altLang="ja-JP" sz="1200" dirty="0"/>
              <a:t>. You can communicate with these programs by writing </a:t>
            </a:r>
            <a:r>
              <a:rPr lang="en-US" altLang="ja-JP" sz="1200" dirty="0" err="1"/>
              <a:t>dApps</a:t>
            </a:r>
            <a:r>
              <a:rPr lang="en-US" altLang="ja-JP" sz="1200" dirty="0"/>
              <a:t> with any of the available client SDKs (or the CLI), all of which use the JSON RPC API under the hood.</a:t>
            </a:r>
            <a:br>
              <a:rPr lang="en-US" altLang="ja-JP" sz="1200" dirty="0"/>
            </a:br>
            <a:br>
              <a:rPr lang="en-US" altLang="ja-JP" sz="1200" dirty="0"/>
            </a:br>
            <a:r>
              <a:rPr lang="en-US" altLang="ja-JP" sz="1200" dirty="0"/>
              <a:t>The second development workflow is the </a:t>
            </a:r>
            <a:r>
              <a:rPr lang="en-US" altLang="ja-JP" sz="1200" dirty="0" err="1"/>
              <a:t>dApp</a:t>
            </a:r>
            <a:r>
              <a:rPr lang="en-US" altLang="ja-JP" sz="1200" dirty="0"/>
              <a:t> side starting on the bottom left (Client) where you can write </a:t>
            </a:r>
            <a:r>
              <a:rPr lang="en-US" altLang="ja-JP" sz="1200" dirty="0" err="1"/>
              <a:t>dApps</a:t>
            </a:r>
            <a:r>
              <a:rPr lang="en-US" altLang="ja-JP" sz="1200" dirty="0"/>
              <a:t> that communicate with deployed programs. Your apps can submit transactions with instructions to these programs via a client SDK to create a wide variety of applications such as wallets, DEXs and more. These two pieces work together to create a network of </a:t>
            </a:r>
            <a:r>
              <a:rPr lang="en-US" altLang="ja-JP" sz="1200" dirty="0" err="1"/>
              <a:t>dApps</a:t>
            </a:r>
            <a:r>
              <a:rPr lang="en-US" altLang="ja-JP" sz="1200" dirty="0"/>
              <a:t> and programs that can communicate with each other to update the state and query the blockchain.</a:t>
            </a:r>
            <a:br>
              <a:rPr lang="en-US" altLang="ja-JP" sz="1200" dirty="0"/>
            </a:br>
            <a:br>
              <a:rPr lang="en-US" altLang="ja-JP" sz="1200" dirty="0"/>
            </a:br>
            <a:r>
              <a:rPr lang="en-US" altLang="ja-JP" sz="1200" dirty="0"/>
              <a:t>Developers can think of Solana as a global computer where anyone in the world can deploy programs to it, and communicate with the ones that already exist."</a:t>
            </a:r>
            <a:endParaRPr kumimoji="1" lang="ja-JP" altLang="en-US" sz="1200" dirty="0"/>
          </a:p>
        </p:txBody>
      </p:sp>
      <p:sp>
        <p:nvSpPr>
          <p:cNvPr id="9" name="テキスト ボックス 8">
            <a:extLst>
              <a:ext uri="{FF2B5EF4-FFF2-40B4-BE49-F238E27FC236}">
                <a16:creationId xmlns:a16="http://schemas.microsoft.com/office/drawing/2014/main" id="{A3A182A2-1CBE-5C47-BFBC-2D022F208FEB}"/>
              </a:ext>
            </a:extLst>
          </p:cNvPr>
          <p:cNvSpPr txBox="1"/>
          <p:nvPr/>
        </p:nvSpPr>
        <p:spPr>
          <a:xfrm>
            <a:off x="552450" y="1059498"/>
            <a:ext cx="6534169" cy="344170"/>
          </a:xfrm>
          <a:prstGeom prst="rect">
            <a:avLst/>
          </a:prstGeom>
          <a:noFill/>
        </p:spPr>
        <p:txBody>
          <a:bodyPr wrap="square" rtlCol="0">
            <a:noAutofit/>
          </a:bodyPr>
          <a:lstStyle/>
          <a:p>
            <a:r>
              <a:rPr kumimoji="1" lang="en-US" altLang="ja-JP" sz="1200" dirty="0"/>
              <a:t>Source: https://</a:t>
            </a:r>
            <a:r>
              <a:rPr kumimoji="1" lang="en-US" altLang="ja-JP" sz="1200" dirty="0" err="1"/>
              <a:t>solana.com</a:t>
            </a:r>
            <a:r>
              <a:rPr kumimoji="1" lang="en-US" altLang="ja-JP" sz="1200" dirty="0"/>
              <a:t>/ja/news/getting-started-with-</a:t>
            </a:r>
            <a:r>
              <a:rPr kumimoji="1" lang="en-US" altLang="ja-JP" sz="1200" dirty="0" err="1"/>
              <a:t>solana</a:t>
            </a:r>
            <a:r>
              <a:rPr kumimoji="1" lang="en-US" altLang="ja-JP" sz="1200" dirty="0"/>
              <a:t>-development</a:t>
            </a:r>
            <a:endParaRPr kumimoji="1" lang="ja-JP" altLang="en-US" sz="1200" dirty="0"/>
          </a:p>
        </p:txBody>
      </p:sp>
    </p:spTree>
    <p:extLst>
      <p:ext uri="{BB962C8B-B14F-4D97-AF65-F5344CB8AC3E}">
        <p14:creationId xmlns:p14="http://schemas.microsoft.com/office/powerpoint/2010/main" val="1077085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X to Earn</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6</a:t>
            </a:fld>
            <a:endParaRPr kumimoji="1" lang="ja-JP" altLang="en-US"/>
          </a:p>
        </p:txBody>
      </p:sp>
    </p:spTree>
    <p:extLst>
      <p:ext uri="{BB962C8B-B14F-4D97-AF65-F5344CB8AC3E}">
        <p14:creationId xmlns:p14="http://schemas.microsoft.com/office/powerpoint/2010/main" val="3619633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正方形/長方形 63">
            <a:extLst>
              <a:ext uri="{FF2B5EF4-FFF2-40B4-BE49-F238E27FC236}">
                <a16:creationId xmlns:a16="http://schemas.microsoft.com/office/drawing/2014/main" id="{B5489B69-8116-F949-0349-088559522848}"/>
              </a:ext>
            </a:extLst>
          </p:cNvPr>
          <p:cNvSpPr/>
          <p:nvPr/>
        </p:nvSpPr>
        <p:spPr>
          <a:xfrm>
            <a:off x="6417857"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 (On-chain)</a:t>
            </a:r>
          </a:p>
        </p:txBody>
      </p:sp>
      <p:sp>
        <p:nvSpPr>
          <p:cNvPr id="62" name="正方形/長方形 61">
            <a:extLst>
              <a:ext uri="{FF2B5EF4-FFF2-40B4-BE49-F238E27FC236}">
                <a16:creationId xmlns:a16="http://schemas.microsoft.com/office/drawing/2014/main" id="{8E81AB34-A7AA-EBDB-061E-416F9CE06DE2}"/>
              </a:ext>
            </a:extLst>
          </p:cNvPr>
          <p:cNvSpPr/>
          <p:nvPr/>
        </p:nvSpPr>
        <p:spPr>
          <a:xfrm>
            <a:off x="842926"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App (Off-chain)</a:t>
            </a:r>
          </a:p>
        </p:txBody>
      </p:sp>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User and System Action Overview of STEPN (hypothesis)</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7</a:t>
            </a:fld>
            <a:endParaRPr kumimoji="1" lang="ja-JP" altLang="en-US"/>
          </a:p>
        </p:txBody>
      </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sp>
        <p:nvSpPr>
          <p:cNvPr id="66" name="正方形/長方形 65">
            <a:extLst>
              <a:ext uri="{FF2B5EF4-FFF2-40B4-BE49-F238E27FC236}">
                <a16:creationId xmlns:a16="http://schemas.microsoft.com/office/drawing/2014/main" id="{2AE2CC70-D376-95C7-7685-B7A3B91B640F}"/>
              </a:ext>
            </a:extLst>
          </p:cNvPr>
          <p:cNvSpPr/>
          <p:nvPr/>
        </p:nvSpPr>
        <p:spPr>
          <a:xfrm>
            <a:off x="3795659"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Spending = Game Wallet</a:t>
            </a:r>
          </a:p>
          <a:p>
            <a:pPr algn="ctr"/>
            <a:r>
              <a:rPr kumimoji="1" lang="en-US" altLang="ja-JP" sz="1400" dirty="0">
                <a:solidFill>
                  <a:schemeClr val="tx1"/>
                </a:solidFill>
              </a:rPr>
              <a:t>(User's</a:t>
            </a:r>
          </a:p>
          <a:p>
            <a:pPr algn="ctr"/>
            <a:r>
              <a:rPr kumimoji="1" lang="en-US" altLang="ja-JP" sz="1400" dirty="0">
                <a:solidFill>
                  <a:schemeClr val="tx1"/>
                </a:solidFill>
              </a:rPr>
              <a:t>Off-chain Wallet)</a:t>
            </a:r>
          </a:p>
        </p:txBody>
      </p:sp>
      <p:sp>
        <p:nvSpPr>
          <p:cNvPr id="84" name="正方形/長方形 83">
            <a:extLst>
              <a:ext uri="{FF2B5EF4-FFF2-40B4-BE49-F238E27FC236}">
                <a16:creationId xmlns:a16="http://schemas.microsoft.com/office/drawing/2014/main" id="{86A78A23-E355-8EEB-3C4F-39D5681536BB}"/>
              </a:ext>
            </a:extLst>
          </p:cNvPr>
          <p:cNvSpPr/>
          <p:nvPr/>
        </p:nvSpPr>
        <p:spPr>
          <a:xfrm>
            <a:off x="6580717"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78" name="正方形/長方形 77">
            <a:extLst>
              <a:ext uri="{FF2B5EF4-FFF2-40B4-BE49-F238E27FC236}">
                <a16:creationId xmlns:a16="http://schemas.microsoft.com/office/drawing/2014/main" id="{85BB493E-44BC-4EE7-2363-A36BA9251A07}"/>
              </a:ext>
            </a:extLst>
          </p:cNvPr>
          <p:cNvSpPr/>
          <p:nvPr/>
        </p:nvSpPr>
        <p:spPr>
          <a:xfrm>
            <a:off x="1023803" y="1243355"/>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Earn</a:t>
            </a:r>
          </a:p>
        </p:txBody>
      </p:sp>
      <p:sp>
        <p:nvSpPr>
          <p:cNvPr id="90" name="正方形/長方形 89">
            <a:extLst>
              <a:ext uri="{FF2B5EF4-FFF2-40B4-BE49-F238E27FC236}">
                <a16:creationId xmlns:a16="http://schemas.microsoft.com/office/drawing/2014/main" id="{82930EE5-5591-25B0-39A4-90EB5878C512}"/>
              </a:ext>
            </a:extLst>
          </p:cNvPr>
          <p:cNvSpPr/>
          <p:nvPr/>
        </p:nvSpPr>
        <p:spPr>
          <a:xfrm>
            <a:off x="1157595" y="1593003"/>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Move</a:t>
            </a:r>
          </a:p>
        </p:txBody>
      </p:sp>
      <p:sp>
        <p:nvSpPr>
          <p:cNvPr id="91" name="正方形/長方形 90">
            <a:extLst>
              <a:ext uri="{FF2B5EF4-FFF2-40B4-BE49-F238E27FC236}">
                <a16:creationId xmlns:a16="http://schemas.microsoft.com/office/drawing/2014/main" id="{D40FA6F8-E21C-DFF5-E08E-A4B34409C804}"/>
              </a:ext>
            </a:extLst>
          </p:cNvPr>
          <p:cNvSpPr/>
          <p:nvPr/>
        </p:nvSpPr>
        <p:spPr>
          <a:xfrm>
            <a:off x="1157595" y="205175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Measurement</a:t>
            </a:r>
          </a:p>
        </p:txBody>
      </p:sp>
      <p:sp>
        <p:nvSpPr>
          <p:cNvPr id="94" name="正方形/長方形 93">
            <a:extLst>
              <a:ext uri="{FF2B5EF4-FFF2-40B4-BE49-F238E27FC236}">
                <a16:creationId xmlns:a16="http://schemas.microsoft.com/office/drawing/2014/main" id="{4DC9FDF0-B492-93F6-2FD1-3876E17C8EF7}"/>
              </a:ext>
            </a:extLst>
          </p:cNvPr>
          <p:cNvSpPr/>
          <p:nvPr/>
        </p:nvSpPr>
        <p:spPr>
          <a:xfrm>
            <a:off x="1023803" y="2984686"/>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Maintenance</a:t>
            </a:r>
          </a:p>
        </p:txBody>
      </p:sp>
      <p:sp>
        <p:nvSpPr>
          <p:cNvPr id="95" name="正方形/長方形 94">
            <a:extLst>
              <a:ext uri="{FF2B5EF4-FFF2-40B4-BE49-F238E27FC236}">
                <a16:creationId xmlns:a16="http://schemas.microsoft.com/office/drawing/2014/main" id="{B6C4933D-3C8A-DB54-0B7C-215E05CB9E9D}"/>
              </a:ext>
            </a:extLst>
          </p:cNvPr>
          <p:cNvSpPr/>
          <p:nvPr/>
        </p:nvSpPr>
        <p:spPr>
          <a:xfrm>
            <a:off x="1157595" y="3334334"/>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Level up</a:t>
            </a:r>
          </a:p>
        </p:txBody>
      </p:sp>
      <p:sp>
        <p:nvSpPr>
          <p:cNvPr id="102" name="正方形/長方形 101">
            <a:extLst>
              <a:ext uri="{FF2B5EF4-FFF2-40B4-BE49-F238E27FC236}">
                <a16:creationId xmlns:a16="http://schemas.microsoft.com/office/drawing/2014/main" id="{2BF51C23-B1D1-1BE8-B441-7B43B08D962D}"/>
              </a:ext>
            </a:extLst>
          </p:cNvPr>
          <p:cNvSpPr/>
          <p:nvPr/>
        </p:nvSpPr>
        <p:spPr>
          <a:xfrm>
            <a:off x="1026376" y="4731280"/>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Marketplace</a:t>
            </a:r>
          </a:p>
        </p:txBody>
      </p:sp>
      <p:sp>
        <p:nvSpPr>
          <p:cNvPr id="103" name="正方形/長方形 102">
            <a:extLst>
              <a:ext uri="{FF2B5EF4-FFF2-40B4-BE49-F238E27FC236}">
                <a16:creationId xmlns:a16="http://schemas.microsoft.com/office/drawing/2014/main" id="{7489FE7A-697A-BF7C-A4BA-39B74426816C}"/>
              </a:ext>
            </a:extLst>
          </p:cNvPr>
          <p:cNvSpPr/>
          <p:nvPr/>
        </p:nvSpPr>
        <p:spPr>
          <a:xfrm>
            <a:off x="1160168" y="5080928"/>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 / Buy</a:t>
            </a:r>
          </a:p>
        </p:txBody>
      </p:sp>
      <p:cxnSp>
        <p:nvCxnSpPr>
          <p:cNvPr id="119" name="直線矢印コネクタ 118">
            <a:extLst>
              <a:ext uri="{FF2B5EF4-FFF2-40B4-BE49-F238E27FC236}">
                <a16:creationId xmlns:a16="http://schemas.microsoft.com/office/drawing/2014/main" id="{241297AB-D775-FF6A-1700-EEB1DCFCC195}"/>
              </a:ext>
            </a:extLst>
          </p:cNvPr>
          <p:cNvCxnSpPr>
            <a:cxnSpLocks/>
          </p:cNvCxnSpPr>
          <p:nvPr/>
        </p:nvCxnSpPr>
        <p:spPr>
          <a:xfrm flipH="1">
            <a:off x="2749408" y="173358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B0ABB99D-6170-F197-2F90-E339B7A46DF1}"/>
              </a:ext>
            </a:extLst>
          </p:cNvPr>
          <p:cNvSpPr txBox="1"/>
          <p:nvPr/>
        </p:nvSpPr>
        <p:spPr>
          <a:xfrm>
            <a:off x="2822732" y="1449218"/>
            <a:ext cx="900000" cy="243211"/>
          </a:xfrm>
          <a:prstGeom prst="rect">
            <a:avLst/>
          </a:prstGeom>
          <a:noFill/>
        </p:spPr>
        <p:txBody>
          <a:bodyPr wrap="none" rtlCol="0">
            <a:noAutofit/>
          </a:bodyPr>
          <a:lstStyle/>
          <a:p>
            <a:pPr algn="ctr"/>
            <a:r>
              <a:rPr kumimoji="1" lang="en-US" altLang="ja-JP" sz="1200" dirty="0"/>
              <a:t>Use Sneakers</a:t>
            </a:r>
            <a:endParaRPr kumimoji="1" lang="ja-JP" altLang="en-US" sz="1200" dirty="0"/>
          </a:p>
        </p:txBody>
      </p:sp>
      <p:sp>
        <p:nvSpPr>
          <p:cNvPr id="124" name="テキスト ボックス 123">
            <a:extLst>
              <a:ext uri="{FF2B5EF4-FFF2-40B4-BE49-F238E27FC236}">
                <a16:creationId xmlns:a16="http://schemas.microsoft.com/office/drawing/2014/main" id="{16D79EC0-43C3-5361-EB62-A49CBA1EFEB8}"/>
              </a:ext>
            </a:extLst>
          </p:cNvPr>
          <p:cNvSpPr txBox="1"/>
          <p:nvPr/>
        </p:nvSpPr>
        <p:spPr>
          <a:xfrm>
            <a:off x="2822732" y="1908130"/>
            <a:ext cx="900000" cy="243211"/>
          </a:xfrm>
          <a:prstGeom prst="rect">
            <a:avLst/>
          </a:prstGeom>
          <a:noFill/>
        </p:spPr>
        <p:txBody>
          <a:bodyPr wrap="none" rtlCol="0">
            <a:noAutofit/>
          </a:bodyPr>
          <a:lstStyle/>
          <a:p>
            <a:pPr algn="ctr"/>
            <a:r>
              <a:rPr kumimoji="1" lang="en-US" altLang="ja-JP" sz="1200" dirty="0"/>
              <a:t>Get Tokens</a:t>
            </a:r>
            <a:endParaRPr kumimoji="1" lang="ja-JP" altLang="en-US" sz="1200" dirty="0"/>
          </a:p>
        </p:txBody>
      </p:sp>
      <p:sp>
        <p:nvSpPr>
          <p:cNvPr id="126" name="テキスト ボックス 125">
            <a:extLst>
              <a:ext uri="{FF2B5EF4-FFF2-40B4-BE49-F238E27FC236}">
                <a16:creationId xmlns:a16="http://schemas.microsoft.com/office/drawing/2014/main" id="{BBAB3C65-3173-F581-E2C5-95829A322C75}"/>
              </a:ext>
            </a:extLst>
          </p:cNvPr>
          <p:cNvSpPr txBox="1"/>
          <p:nvPr/>
        </p:nvSpPr>
        <p:spPr>
          <a:xfrm>
            <a:off x="2822732" y="3198008"/>
            <a:ext cx="900000" cy="243211"/>
          </a:xfrm>
          <a:prstGeom prst="rect">
            <a:avLst/>
          </a:prstGeom>
          <a:noFill/>
        </p:spPr>
        <p:txBody>
          <a:bodyPr wrap="none" rtlCol="0">
            <a:noAutofit/>
          </a:bodyPr>
          <a:lstStyle/>
          <a:p>
            <a:pPr algn="ctr"/>
            <a:r>
              <a:rPr kumimoji="1" lang="en-US" altLang="ja-JP" sz="1200" dirty="0"/>
              <a:t>Pay Tokens</a:t>
            </a:r>
            <a:endParaRPr kumimoji="1" lang="ja-JP" altLang="en-US" sz="1200" dirty="0"/>
          </a:p>
        </p:txBody>
      </p:sp>
      <p:sp>
        <p:nvSpPr>
          <p:cNvPr id="128" name="テキスト ボックス 127">
            <a:extLst>
              <a:ext uri="{FF2B5EF4-FFF2-40B4-BE49-F238E27FC236}">
                <a16:creationId xmlns:a16="http://schemas.microsoft.com/office/drawing/2014/main" id="{87559E6B-5888-31A6-4B21-92A93BD0D35E}"/>
              </a:ext>
            </a:extLst>
          </p:cNvPr>
          <p:cNvSpPr txBox="1"/>
          <p:nvPr/>
        </p:nvSpPr>
        <p:spPr>
          <a:xfrm>
            <a:off x="2822732" y="3646538"/>
            <a:ext cx="900000" cy="243211"/>
          </a:xfrm>
          <a:prstGeom prst="rect">
            <a:avLst/>
          </a:prstGeom>
          <a:noFill/>
        </p:spPr>
        <p:txBody>
          <a:bodyPr wrap="none" rtlCol="0">
            <a:noAutofit/>
          </a:bodyPr>
          <a:lstStyle/>
          <a:p>
            <a:pPr algn="ctr"/>
            <a:r>
              <a:rPr kumimoji="1" lang="en-US" altLang="ja-JP" sz="1200" dirty="0"/>
              <a:t>Grow Sneakers</a:t>
            </a:r>
            <a:endParaRPr kumimoji="1" lang="ja-JP" altLang="en-US" sz="1200" dirty="0"/>
          </a:p>
        </p:txBody>
      </p:sp>
      <p:sp>
        <p:nvSpPr>
          <p:cNvPr id="129" name="正方形/長方形 128">
            <a:extLst>
              <a:ext uri="{FF2B5EF4-FFF2-40B4-BE49-F238E27FC236}">
                <a16:creationId xmlns:a16="http://schemas.microsoft.com/office/drawing/2014/main" id="{8D67EABF-8268-6C50-413A-D12A49489998}"/>
              </a:ext>
            </a:extLst>
          </p:cNvPr>
          <p:cNvSpPr/>
          <p:nvPr/>
        </p:nvSpPr>
        <p:spPr>
          <a:xfrm>
            <a:off x="1157595" y="378886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Repair</a:t>
            </a:r>
          </a:p>
        </p:txBody>
      </p:sp>
      <p:cxnSp>
        <p:nvCxnSpPr>
          <p:cNvPr id="125" name="直線矢印コネクタ 124">
            <a:extLst>
              <a:ext uri="{FF2B5EF4-FFF2-40B4-BE49-F238E27FC236}">
                <a16:creationId xmlns:a16="http://schemas.microsoft.com/office/drawing/2014/main" id="{6DBA7F3D-F0C1-B80C-4B68-58D543F46763}"/>
              </a:ext>
            </a:extLst>
          </p:cNvPr>
          <p:cNvCxnSpPr>
            <a:cxnSpLocks/>
          </p:cNvCxnSpPr>
          <p:nvPr/>
        </p:nvCxnSpPr>
        <p:spPr>
          <a:xfrm flipH="1">
            <a:off x="2749407" y="348237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A2E7550A-C3B9-ADC5-D033-E16D31101CB5}"/>
              </a:ext>
            </a:extLst>
          </p:cNvPr>
          <p:cNvCxnSpPr>
            <a:cxnSpLocks/>
          </p:cNvCxnSpPr>
          <p:nvPr/>
        </p:nvCxnSpPr>
        <p:spPr>
          <a:xfrm>
            <a:off x="2749407" y="393090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B5169112-8E00-1ED8-42A1-8D3ED92E88F1}"/>
              </a:ext>
            </a:extLst>
          </p:cNvPr>
          <p:cNvCxnSpPr>
            <a:cxnSpLocks/>
          </p:cNvCxnSpPr>
          <p:nvPr/>
        </p:nvCxnSpPr>
        <p:spPr>
          <a:xfrm>
            <a:off x="2749407"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1" name="テキスト ボックス 130">
            <a:extLst>
              <a:ext uri="{FF2B5EF4-FFF2-40B4-BE49-F238E27FC236}">
                <a16:creationId xmlns:a16="http://schemas.microsoft.com/office/drawing/2014/main" id="{92E0D38F-3B37-BA8B-10CB-86411021F932}"/>
              </a:ext>
            </a:extLst>
          </p:cNvPr>
          <p:cNvSpPr txBox="1"/>
          <p:nvPr/>
        </p:nvSpPr>
        <p:spPr>
          <a:xfrm>
            <a:off x="2822732" y="4914301"/>
            <a:ext cx="900000" cy="243211"/>
          </a:xfrm>
          <a:prstGeom prst="rect">
            <a:avLst/>
          </a:prstGeom>
          <a:noFill/>
        </p:spPr>
        <p:txBody>
          <a:bodyPr wrap="none" rtlCol="0">
            <a:noAutofit/>
          </a:bodyPr>
          <a:lstStyle/>
          <a:p>
            <a:pPr algn="ctr"/>
            <a:r>
              <a:rPr kumimoji="1" lang="en-US" altLang="ja-JP" sz="1200" dirty="0"/>
              <a:t>Pay/Get Tokens</a:t>
            </a:r>
            <a:endParaRPr kumimoji="1" lang="ja-JP" altLang="en-US" sz="1200" dirty="0"/>
          </a:p>
        </p:txBody>
      </p:sp>
      <p:sp>
        <p:nvSpPr>
          <p:cNvPr id="132" name="テキスト ボックス 131">
            <a:extLst>
              <a:ext uri="{FF2B5EF4-FFF2-40B4-BE49-F238E27FC236}">
                <a16:creationId xmlns:a16="http://schemas.microsoft.com/office/drawing/2014/main" id="{39220853-452F-918E-4DE0-E8227F9C20B0}"/>
              </a:ext>
            </a:extLst>
          </p:cNvPr>
          <p:cNvSpPr txBox="1"/>
          <p:nvPr/>
        </p:nvSpPr>
        <p:spPr>
          <a:xfrm>
            <a:off x="2822732" y="5362831"/>
            <a:ext cx="900000" cy="243211"/>
          </a:xfrm>
          <a:prstGeom prst="rect">
            <a:avLst/>
          </a:prstGeom>
          <a:noFill/>
        </p:spPr>
        <p:txBody>
          <a:bodyPr wrap="none" rtlCol="0">
            <a:noAutofit/>
          </a:bodyPr>
          <a:lstStyle/>
          <a:p>
            <a:pPr algn="ctr"/>
            <a:r>
              <a:rPr kumimoji="1" lang="en-US" altLang="ja-JP" sz="1200" dirty="0"/>
              <a:t>Send/Get Sneakers</a:t>
            </a:r>
            <a:endParaRPr kumimoji="1" lang="ja-JP" altLang="en-US" sz="1200" dirty="0"/>
          </a:p>
        </p:txBody>
      </p:sp>
      <p:cxnSp>
        <p:nvCxnSpPr>
          <p:cNvPr id="133" name="直線矢印コネクタ 132">
            <a:extLst>
              <a:ext uri="{FF2B5EF4-FFF2-40B4-BE49-F238E27FC236}">
                <a16:creationId xmlns:a16="http://schemas.microsoft.com/office/drawing/2014/main" id="{5CB7750E-F9E3-E4BE-7DB4-5FA311292D77}"/>
              </a:ext>
            </a:extLst>
          </p:cNvPr>
          <p:cNvCxnSpPr>
            <a:cxnSpLocks/>
          </p:cNvCxnSpPr>
          <p:nvPr/>
        </p:nvCxnSpPr>
        <p:spPr>
          <a:xfrm flipH="1">
            <a:off x="2749407" y="519866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4" name="直線矢印コネクタ 133">
            <a:extLst>
              <a:ext uri="{FF2B5EF4-FFF2-40B4-BE49-F238E27FC236}">
                <a16:creationId xmlns:a16="http://schemas.microsoft.com/office/drawing/2014/main" id="{13907CCD-AC94-605D-A2C8-98FFA88710A3}"/>
              </a:ext>
            </a:extLst>
          </p:cNvPr>
          <p:cNvCxnSpPr>
            <a:cxnSpLocks/>
          </p:cNvCxnSpPr>
          <p:nvPr/>
        </p:nvCxnSpPr>
        <p:spPr>
          <a:xfrm>
            <a:off x="2749407" y="564719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0133254F-9578-50A9-9053-8E6767F6D6B8}"/>
              </a:ext>
            </a:extLst>
          </p:cNvPr>
          <p:cNvSpPr/>
          <p:nvPr/>
        </p:nvSpPr>
        <p:spPr>
          <a:xfrm>
            <a:off x="3913849"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36" name="円柱 135">
            <a:extLst>
              <a:ext uri="{FF2B5EF4-FFF2-40B4-BE49-F238E27FC236}">
                <a16:creationId xmlns:a16="http://schemas.microsoft.com/office/drawing/2014/main" id="{1B0B16D7-8A02-E831-5654-25A8FE5421F8}"/>
              </a:ext>
            </a:extLst>
          </p:cNvPr>
          <p:cNvSpPr/>
          <p:nvPr/>
        </p:nvSpPr>
        <p:spPr>
          <a:xfrm>
            <a:off x="3913849"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37" name="円柱 136">
            <a:extLst>
              <a:ext uri="{FF2B5EF4-FFF2-40B4-BE49-F238E27FC236}">
                <a16:creationId xmlns:a16="http://schemas.microsoft.com/office/drawing/2014/main" id="{D36EFE21-8239-58BD-44C2-81C107DFDE04}"/>
              </a:ext>
            </a:extLst>
          </p:cNvPr>
          <p:cNvSpPr/>
          <p:nvPr/>
        </p:nvSpPr>
        <p:spPr>
          <a:xfrm>
            <a:off x="4694457"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45" name="正方形/長方形 144">
            <a:extLst>
              <a:ext uri="{FF2B5EF4-FFF2-40B4-BE49-F238E27FC236}">
                <a16:creationId xmlns:a16="http://schemas.microsoft.com/office/drawing/2014/main" id="{0E9C27B1-DBB0-0624-1301-C39EA6AA448B}"/>
              </a:ext>
            </a:extLst>
          </p:cNvPr>
          <p:cNvSpPr/>
          <p:nvPr/>
        </p:nvSpPr>
        <p:spPr>
          <a:xfrm>
            <a:off x="6695684"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46" name="円柱 145">
            <a:extLst>
              <a:ext uri="{FF2B5EF4-FFF2-40B4-BE49-F238E27FC236}">
                <a16:creationId xmlns:a16="http://schemas.microsoft.com/office/drawing/2014/main" id="{CE733E95-0D9B-6ED8-582E-7D6685DB89CE}"/>
              </a:ext>
            </a:extLst>
          </p:cNvPr>
          <p:cNvSpPr/>
          <p:nvPr/>
        </p:nvSpPr>
        <p:spPr>
          <a:xfrm>
            <a:off x="6695684"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47" name="円柱 146">
            <a:extLst>
              <a:ext uri="{FF2B5EF4-FFF2-40B4-BE49-F238E27FC236}">
                <a16:creationId xmlns:a16="http://schemas.microsoft.com/office/drawing/2014/main" id="{A7F8F5E8-5D0A-D783-DF56-DA416113AF38}"/>
              </a:ext>
            </a:extLst>
          </p:cNvPr>
          <p:cNvSpPr/>
          <p:nvPr/>
        </p:nvSpPr>
        <p:spPr>
          <a:xfrm>
            <a:off x="7476292"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0" name="正方形/長方形 149">
            <a:extLst>
              <a:ext uri="{FF2B5EF4-FFF2-40B4-BE49-F238E27FC236}">
                <a16:creationId xmlns:a16="http://schemas.microsoft.com/office/drawing/2014/main" id="{B06AEA5B-6D15-7D4C-B905-F86C61E3DCB4}"/>
              </a:ext>
            </a:extLst>
          </p:cNvPr>
          <p:cNvSpPr/>
          <p:nvPr/>
        </p:nvSpPr>
        <p:spPr>
          <a:xfrm>
            <a:off x="9350000" y="1243356"/>
            <a:ext cx="1725605" cy="28970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51" name="正方形/長方形 150">
            <a:extLst>
              <a:ext uri="{FF2B5EF4-FFF2-40B4-BE49-F238E27FC236}">
                <a16:creationId xmlns:a16="http://schemas.microsoft.com/office/drawing/2014/main" id="{732565FE-DF9A-3A0C-9FD1-E2CF09FB3567}"/>
              </a:ext>
            </a:extLst>
          </p:cNvPr>
          <p:cNvSpPr/>
          <p:nvPr/>
        </p:nvSpPr>
        <p:spPr>
          <a:xfrm>
            <a:off x="9464967" y="272599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52" name="円柱 151">
            <a:extLst>
              <a:ext uri="{FF2B5EF4-FFF2-40B4-BE49-F238E27FC236}">
                <a16:creationId xmlns:a16="http://schemas.microsoft.com/office/drawing/2014/main" id="{0DD37C8B-AA96-47FB-9975-96D0FC5CA509}"/>
              </a:ext>
            </a:extLst>
          </p:cNvPr>
          <p:cNvSpPr/>
          <p:nvPr/>
        </p:nvSpPr>
        <p:spPr>
          <a:xfrm>
            <a:off x="9464967"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53" name="円柱 152">
            <a:extLst>
              <a:ext uri="{FF2B5EF4-FFF2-40B4-BE49-F238E27FC236}">
                <a16:creationId xmlns:a16="http://schemas.microsoft.com/office/drawing/2014/main" id="{DEEC6421-C84D-90E6-ED2E-4FF6587B9318}"/>
              </a:ext>
            </a:extLst>
          </p:cNvPr>
          <p:cNvSpPr/>
          <p:nvPr/>
        </p:nvSpPr>
        <p:spPr>
          <a:xfrm>
            <a:off x="10245575"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4" name="正方形/長方形 153">
            <a:extLst>
              <a:ext uri="{FF2B5EF4-FFF2-40B4-BE49-F238E27FC236}">
                <a16:creationId xmlns:a16="http://schemas.microsoft.com/office/drawing/2014/main" id="{90EFF27E-6C8B-CBF5-F418-8CAA55C2BF00}"/>
              </a:ext>
            </a:extLst>
          </p:cNvPr>
          <p:cNvSpPr/>
          <p:nvPr/>
        </p:nvSpPr>
        <p:spPr>
          <a:xfrm>
            <a:off x="9464967" y="3285388"/>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 (Orca SDK)</a:t>
            </a:r>
          </a:p>
        </p:txBody>
      </p:sp>
      <p:sp>
        <p:nvSpPr>
          <p:cNvPr id="157" name="正方形/長方形 156">
            <a:extLst>
              <a:ext uri="{FF2B5EF4-FFF2-40B4-BE49-F238E27FC236}">
                <a16:creationId xmlns:a16="http://schemas.microsoft.com/office/drawing/2014/main" id="{0EBFD8AE-F6CB-2022-CFAB-F219EB3579B3}"/>
              </a:ext>
            </a:extLst>
          </p:cNvPr>
          <p:cNvSpPr/>
          <p:nvPr/>
        </p:nvSpPr>
        <p:spPr>
          <a:xfrm>
            <a:off x="9350000" y="4556922"/>
            <a:ext cx="1725605" cy="17465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 (Orca)</a:t>
            </a:r>
          </a:p>
        </p:txBody>
      </p:sp>
      <p:sp>
        <p:nvSpPr>
          <p:cNvPr id="158" name="正方形/長方形 157">
            <a:extLst>
              <a:ext uri="{FF2B5EF4-FFF2-40B4-BE49-F238E27FC236}">
                <a16:creationId xmlns:a16="http://schemas.microsoft.com/office/drawing/2014/main" id="{5FF061F7-9377-4C18-0319-38F150E75426}"/>
              </a:ext>
            </a:extLst>
          </p:cNvPr>
          <p:cNvSpPr/>
          <p:nvPr/>
        </p:nvSpPr>
        <p:spPr>
          <a:xfrm>
            <a:off x="9464967" y="4973475"/>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a:t>
            </a:r>
          </a:p>
        </p:txBody>
      </p:sp>
      <p:cxnSp>
        <p:nvCxnSpPr>
          <p:cNvPr id="159" name="直線矢印コネクタ 158">
            <a:extLst>
              <a:ext uri="{FF2B5EF4-FFF2-40B4-BE49-F238E27FC236}">
                <a16:creationId xmlns:a16="http://schemas.microsoft.com/office/drawing/2014/main" id="{D56CBEED-16A2-0F7B-EB7F-16FA693E1CFD}"/>
              </a:ext>
            </a:extLst>
          </p:cNvPr>
          <p:cNvCxnSpPr>
            <a:cxnSpLocks/>
            <a:stCxn id="157" idx="0"/>
            <a:endCxn id="150" idx="2"/>
          </p:cNvCxnSpPr>
          <p:nvPr/>
        </p:nvCxnSpPr>
        <p:spPr>
          <a:xfrm flipV="1">
            <a:off x="10212803" y="4140369"/>
            <a:ext cx="0" cy="416553"/>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069D1519-21B3-984A-7C9F-82ECD0DB104B}"/>
              </a:ext>
            </a:extLst>
          </p:cNvPr>
          <p:cNvSpPr txBox="1"/>
          <p:nvPr/>
        </p:nvSpPr>
        <p:spPr>
          <a:xfrm>
            <a:off x="10352328" y="4226652"/>
            <a:ext cx="900000" cy="243211"/>
          </a:xfrm>
          <a:prstGeom prst="rect">
            <a:avLst/>
          </a:prstGeom>
          <a:noFill/>
        </p:spPr>
        <p:txBody>
          <a:bodyPr wrap="none" rtlCol="0">
            <a:noAutofit/>
          </a:bodyPr>
          <a:lstStyle/>
          <a:p>
            <a:pPr algn="ctr"/>
            <a:r>
              <a:rPr kumimoji="1" lang="en-US" altLang="ja-JP" sz="1200" dirty="0"/>
              <a:t>Swap Tokens</a:t>
            </a:r>
            <a:endParaRPr kumimoji="1" lang="ja-JP" altLang="en-US" sz="1200" dirty="0"/>
          </a:p>
        </p:txBody>
      </p:sp>
      <p:sp>
        <p:nvSpPr>
          <p:cNvPr id="165" name="正方形/長方形 164">
            <a:extLst>
              <a:ext uri="{FF2B5EF4-FFF2-40B4-BE49-F238E27FC236}">
                <a16:creationId xmlns:a16="http://schemas.microsoft.com/office/drawing/2014/main" id="{B2511CD4-9531-6D3E-663B-E117347D715F}"/>
              </a:ext>
            </a:extLst>
          </p:cNvPr>
          <p:cNvSpPr/>
          <p:nvPr/>
        </p:nvSpPr>
        <p:spPr>
          <a:xfrm>
            <a:off x="9464967" y="553145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Liquidity Pool</a:t>
            </a:r>
          </a:p>
        </p:txBody>
      </p:sp>
      <p:cxnSp>
        <p:nvCxnSpPr>
          <p:cNvPr id="168" name="直線矢印コネクタ 167">
            <a:extLst>
              <a:ext uri="{FF2B5EF4-FFF2-40B4-BE49-F238E27FC236}">
                <a16:creationId xmlns:a16="http://schemas.microsoft.com/office/drawing/2014/main" id="{A43E1636-11B7-0461-EC70-9B5E09678F06}"/>
              </a:ext>
            </a:extLst>
          </p:cNvPr>
          <p:cNvCxnSpPr>
            <a:cxnSpLocks/>
          </p:cNvCxnSpPr>
          <p:nvPr/>
        </p:nvCxnSpPr>
        <p:spPr>
          <a:xfrm>
            <a:off x="8320518"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テキスト ボックス 168">
            <a:extLst>
              <a:ext uri="{FF2B5EF4-FFF2-40B4-BE49-F238E27FC236}">
                <a16:creationId xmlns:a16="http://schemas.microsoft.com/office/drawing/2014/main" id="{43D435A4-BA5B-B2BD-CB0A-90D9E3FB4E48}"/>
              </a:ext>
            </a:extLst>
          </p:cNvPr>
          <p:cNvSpPr txBox="1"/>
          <p:nvPr/>
        </p:nvSpPr>
        <p:spPr>
          <a:xfrm>
            <a:off x="8393842" y="1908130"/>
            <a:ext cx="900000" cy="243211"/>
          </a:xfrm>
          <a:prstGeom prst="rect">
            <a:avLst/>
          </a:prstGeom>
          <a:noFill/>
        </p:spPr>
        <p:txBody>
          <a:bodyPr wrap="none" rtlCol="0">
            <a:noAutofit/>
          </a:bodyPr>
          <a:lstStyle/>
          <a:p>
            <a:pPr algn="ctr"/>
            <a:r>
              <a:rPr kumimoji="1" lang="en-US" altLang="ja-JP" sz="1200" dirty="0"/>
              <a:t>Send Token</a:t>
            </a:r>
            <a:endParaRPr kumimoji="1" lang="ja-JP" altLang="en-US" sz="1200" dirty="0"/>
          </a:p>
        </p:txBody>
      </p:sp>
      <p:sp>
        <p:nvSpPr>
          <p:cNvPr id="170" name="テキスト ボックス 169">
            <a:extLst>
              <a:ext uri="{FF2B5EF4-FFF2-40B4-BE49-F238E27FC236}">
                <a16:creationId xmlns:a16="http://schemas.microsoft.com/office/drawing/2014/main" id="{C3F7A131-4D1B-F51F-FAAF-741DE604A7CE}"/>
              </a:ext>
            </a:extLst>
          </p:cNvPr>
          <p:cNvSpPr txBox="1"/>
          <p:nvPr/>
        </p:nvSpPr>
        <p:spPr>
          <a:xfrm>
            <a:off x="8393842" y="2406676"/>
            <a:ext cx="900000" cy="243211"/>
          </a:xfrm>
          <a:prstGeom prst="rect">
            <a:avLst/>
          </a:prstGeom>
          <a:noFill/>
        </p:spPr>
        <p:txBody>
          <a:bodyPr wrap="none" rtlCol="0">
            <a:noAutofit/>
          </a:bodyPr>
          <a:lstStyle/>
          <a:p>
            <a:pPr algn="ctr"/>
            <a:r>
              <a:rPr kumimoji="1" lang="en-US" altLang="ja-JP" sz="1200" dirty="0"/>
              <a:t>Send Tokens</a:t>
            </a:r>
            <a:endParaRPr kumimoji="1" lang="ja-JP" altLang="en-US" sz="1200" dirty="0"/>
          </a:p>
        </p:txBody>
      </p:sp>
      <p:cxnSp>
        <p:nvCxnSpPr>
          <p:cNvPr id="171" name="直線矢印コネクタ 170">
            <a:extLst>
              <a:ext uri="{FF2B5EF4-FFF2-40B4-BE49-F238E27FC236}">
                <a16:creationId xmlns:a16="http://schemas.microsoft.com/office/drawing/2014/main" id="{382E8D5E-A1D8-7AD1-47DC-233FAFE2FC4C}"/>
              </a:ext>
            </a:extLst>
          </p:cNvPr>
          <p:cNvCxnSpPr>
            <a:cxnSpLocks/>
          </p:cNvCxnSpPr>
          <p:nvPr/>
        </p:nvCxnSpPr>
        <p:spPr>
          <a:xfrm flipH="1">
            <a:off x="8320517" y="26910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28" name="グループ化 1027">
            <a:extLst>
              <a:ext uri="{FF2B5EF4-FFF2-40B4-BE49-F238E27FC236}">
                <a16:creationId xmlns:a16="http://schemas.microsoft.com/office/drawing/2014/main" id="{E5663CAE-9DA6-C9BB-E83F-E872E0D0F4FF}"/>
              </a:ext>
            </a:extLst>
          </p:cNvPr>
          <p:cNvGrpSpPr/>
          <p:nvPr/>
        </p:nvGrpSpPr>
        <p:grpSpPr>
          <a:xfrm>
            <a:off x="10633800" y="407682"/>
            <a:ext cx="623316" cy="418357"/>
            <a:chOff x="344126" y="6187940"/>
            <a:chExt cx="623316" cy="418357"/>
          </a:xfrm>
        </p:grpSpPr>
        <p:sp>
          <p:nvSpPr>
            <p:cNvPr id="173" name="正方形/長方形 172">
              <a:extLst>
                <a:ext uri="{FF2B5EF4-FFF2-40B4-BE49-F238E27FC236}">
                  <a16:creationId xmlns:a16="http://schemas.microsoft.com/office/drawing/2014/main" id="{7F02EBBB-8522-5996-C0D1-3FE7D1F9E5D2}"/>
                </a:ext>
              </a:extLst>
            </p:cNvPr>
            <p:cNvSpPr/>
            <p:nvPr/>
          </p:nvSpPr>
          <p:spPr>
            <a:xfrm>
              <a:off x="344127" y="6198274"/>
              <a:ext cx="183914" cy="1140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74" name="円柱 173">
              <a:extLst>
                <a:ext uri="{FF2B5EF4-FFF2-40B4-BE49-F238E27FC236}">
                  <a16:creationId xmlns:a16="http://schemas.microsoft.com/office/drawing/2014/main" id="{5C1B3E55-3901-BCC7-FAC7-78C59F3F921C}"/>
                </a:ext>
              </a:extLst>
            </p:cNvPr>
            <p:cNvSpPr/>
            <p:nvPr/>
          </p:nvSpPr>
          <p:spPr>
            <a:xfrm>
              <a:off x="344126" y="6352838"/>
              <a:ext cx="183914" cy="114001"/>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75" name="直線コネクタ 174">
              <a:extLst>
                <a:ext uri="{FF2B5EF4-FFF2-40B4-BE49-F238E27FC236}">
                  <a16:creationId xmlns:a16="http://schemas.microsoft.com/office/drawing/2014/main" id="{FB1CED67-71D7-44C9-DAA1-CB3BEAC8681A}"/>
                </a:ext>
              </a:extLst>
            </p:cNvPr>
            <p:cNvCxnSpPr>
              <a:cxnSpLocks/>
            </p:cNvCxnSpPr>
            <p:nvPr/>
          </p:nvCxnSpPr>
          <p:spPr>
            <a:xfrm>
              <a:off x="351833" y="6559629"/>
              <a:ext cx="147914"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6" name="テキスト ボックス 175">
              <a:extLst>
                <a:ext uri="{FF2B5EF4-FFF2-40B4-BE49-F238E27FC236}">
                  <a16:creationId xmlns:a16="http://schemas.microsoft.com/office/drawing/2014/main" id="{4F13D855-8859-6036-8957-972DA0F9F3A6}"/>
                </a:ext>
              </a:extLst>
            </p:cNvPr>
            <p:cNvSpPr txBox="1"/>
            <p:nvPr/>
          </p:nvSpPr>
          <p:spPr>
            <a:xfrm>
              <a:off x="499747" y="6342504"/>
              <a:ext cx="467695" cy="114001"/>
            </a:xfrm>
            <a:prstGeom prst="rect">
              <a:avLst/>
            </a:prstGeom>
            <a:noFill/>
          </p:spPr>
          <p:txBody>
            <a:bodyPr wrap="none" rtlCol="0" anchor="ctr">
              <a:noAutofit/>
            </a:bodyPr>
            <a:lstStyle/>
            <a:p>
              <a:r>
                <a:rPr kumimoji="1" lang="en-US" altLang="ja-JP" sz="900" dirty="0"/>
                <a:t>Data</a:t>
              </a:r>
              <a:endParaRPr kumimoji="1" lang="ja-JP" altLang="en-US" sz="900"/>
            </a:p>
          </p:txBody>
        </p:sp>
        <p:sp>
          <p:nvSpPr>
            <p:cNvPr id="177" name="テキスト ボックス 176">
              <a:extLst>
                <a:ext uri="{FF2B5EF4-FFF2-40B4-BE49-F238E27FC236}">
                  <a16:creationId xmlns:a16="http://schemas.microsoft.com/office/drawing/2014/main" id="{A06855DE-5C7D-CDA6-B802-BC0EE94C3D40}"/>
                </a:ext>
              </a:extLst>
            </p:cNvPr>
            <p:cNvSpPr txBox="1"/>
            <p:nvPr/>
          </p:nvSpPr>
          <p:spPr>
            <a:xfrm>
              <a:off x="499747" y="6187940"/>
              <a:ext cx="467695" cy="114001"/>
            </a:xfrm>
            <a:prstGeom prst="rect">
              <a:avLst/>
            </a:prstGeom>
            <a:noFill/>
          </p:spPr>
          <p:txBody>
            <a:bodyPr wrap="none" rtlCol="0" anchor="ctr">
              <a:noAutofit/>
            </a:bodyPr>
            <a:lstStyle/>
            <a:p>
              <a:r>
                <a:rPr kumimoji="1" lang="en-US" altLang="ja-JP" sz="900" dirty="0"/>
                <a:t>Function</a:t>
              </a:r>
              <a:endParaRPr kumimoji="1" lang="ja-JP" altLang="en-US" sz="900"/>
            </a:p>
          </p:txBody>
        </p:sp>
        <p:sp>
          <p:nvSpPr>
            <p:cNvPr id="178" name="テキスト ボックス 177">
              <a:extLst>
                <a:ext uri="{FF2B5EF4-FFF2-40B4-BE49-F238E27FC236}">
                  <a16:creationId xmlns:a16="http://schemas.microsoft.com/office/drawing/2014/main" id="{7EE5D636-2DD5-B6CD-C07E-30D88D512B89}"/>
                </a:ext>
              </a:extLst>
            </p:cNvPr>
            <p:cNvSpPr txBox="1"/>
            <p:nvPr/>
          </p:nvSpPr>
          <p:spPr>
            <a:xfrm>
              <a:off x="499747" y="6492296"/>
              <a:ext cx="467695" cy="114001"/>
            </a:xfrm>
            <a:prstGeom prst="rect">
              <a:avLst/>
            </a:prstGeom>
            <a:noFill/>
          </p:spPr>
          <p:txBody>
            <a:bodyPr wrap="none" rtlCol="0" anchor="ctr">
              <a:noAutofit/>
            </a:bodyPr>
            <a:lstStyle/>
            <a:p>
              <a:r>
                <a:rPr kumimoji="1" lang="en-US" altLang="ja-JP" sz="900"/>
                <a:t>Action</a:t>
              </a:r>
              <a:endParaRPr kumimoji="1" lang="ja-JP" altLang="en-US" sz="900"/>
            </a:p>
          </p:txBody>
        </p:sp>
      </p:grpSp>
      <p:pic>
        <p:nvPicPr>
          <p:cNvPr id="6" name="図 5">
            <a:extLst>
              <a:ext uri="{FF2B5EF4-FFF2-40B4-BE49-F238E27FC236}">
                <a16:creationId xmlns:a16="http://schemas.microsoft.com/office/drawing/2014/main" id="{66B4D697-0BD4-9B5D-A200-EEE08C815A50}"/>
              </a:ext>
            </a:extLst>
          </p:cNvPr>
          <p:cNvPicPr>
            <a:picLocks noChangeAspect="1"/>
          </p:cNvPicPr>
          <p:nvPr/>
        </p:nvPicPr>
        <p:blipFill>
          <a:blip r:embed="rId3"/>
          <a:stretch>
            <a:fillRect/>
          </a:stretch>
        </p:blipFill>
        <p:spPr>
          <a:xfrm>
            <a:off x="838200" y="1011263"/>
            <a:ext cx="508000" cy="368300"/>
          </a:xfrm>
          <a:prstGeom prst="rect">
            <a:avLst/>
          </a:prstGeom>
        </p:spPr>
      </p:pic>
      <p:pic>
        <p:nvPicPr>
          <p:cNvPr id="9" name="図 8">
            <a:extLst>
              <a:ext uri="{FF2B5EF4-FFF2-40B4-BE49-F238E27FC236}">
                <a16:creationId xmlns:a16="http://schemas.microsoft.com/office/drawing/2014/main" id="{A3EA2BA2-B987-F641-C715-DD37C83875F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120409" y="4346846"/>
            <a:ext cx="488216" cy="488216"/>
          </a:xfrm>
          <a:prstGeom prst="rect">
            <a:avLst/>
          </a:prstGeom>
        </p:spPr>
      </p:pic>
      <p:grpSp>
        <p:nvGrpSpPr>
          <p:cNvPr id="12" name="グループ化 11">
            <a:extLst>
              <a:ext uri="{FF2B5EF4-FFF2-40B4-BE49-F238E27FC236}">
                <a16:creationId xmlns:a16="http://schemas.microsoft.com/office/drawing/2014/main" id="{1C012771-FC08-2F02-88AA-5E5907E9D40F}"/>
              </a:ext>
            </a:extLst>
          </p:cNvPr>
          <p:cNvGrpSpPr/>
          <p:nvPr/>
        </p:nvGrpSpPr>
        <p:grpSpPr>
          <a:xfrm>
            <a:off x="9518695" y="5787837"/>
            <a:ext cx="365765" cy="489785"/>
            <a:chOff x="9707265" y="5581482"/>
            <a:chExt cx="413069" cy="553128"/>
          </a:xfrm>
        </p:grpSpPr>
        <p:pic>
          <p:nvPicPr>
            <p:cNvPr id="1034" name="Picture 10" descr="USDC">
              <a:extLst>
                <a:ext uri="{FF2B5EF4-FFF2-40B4-BE49-F238E27FC236}">
                  <a16:creationId xmlns:a16="http://schemas.microsoft.com/office/drawing/2014/main" id="{88A2B72B-4CB8-AD60-450C-07F46EBBEBB0}"/>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ST">
              <a:extLst>
                <a:ext uri="{FF2B5EF4-FFF2-40B4-BE49-F238E27FC236}">
                  <a16:creationId xmlns:a16="http://schemas.microsoft.com/office/drawing/2014/main" id="{808025EE-55B1-BF8A-A21C-286873081476}"/>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707265"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0" descr="USDC">
              <a:extLst>
                <a:ext uri="{FF2B5EF4-FFF2-40B4-BE49-F238E27FC236}">
                  <a16:creationId xmlns:a16="http://schemas.microsoft.com/office/drawing/2014/main" id="{83AC4974-E0B0-9E8D-E334-1A795B992447}"/>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860258"/>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MT">
              <a:extLst>
                <a:ext uri="{FF2B5EF4-FFF2-40B4-BE49-F238E27FC236}">
                  <a16:creationId xmlns:a16="http://schemas.microsoft.com/office/drawing/2014/main" id="{7582D3A2-DE37-D5BA-B2B5-BAB72598AA87}"/>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9707265" y="5869925"/>
              <a:ext cx="264685" cy="264685"/>
            </a:xfrm>
            <a:prstGeom prst="rect">
              <a:avLst/>
            </a:prstGeom>
            <a:noFill/>
            <a:extLst>
              <a:ext uri="{909E8E84-426E-40DD-AFC4-6F175D3DCCD1}">
                <a14:hiddenFill xmlns:a14="http://schemas.microsoft.com/office/drawing/2010/main">
                  <a:solidFill>
                    <a:srgbClr val="FFFFFF"/>
                  </a:solidFill>
                </a14:hiddenFill>
              </a:ext>
            </a:extLst>
          </p:spPr>
        </p:pic>
      </p:grpSp>
      <p:sp>
        <p:nvSpPr>
          <p:cNvPr id="71" name="テキスト ボックス 70">
            <a:extLst>
              <a:ext uri="{FF2B5EF4-FFF2-40B4-BE49-F238E27FC236}">
                <a16:creationId xmlns:a16="http://schemas.microsoft.com/office/drawing/2014/main" id="{F0B91579-7933-1E1D-FABC-4AB4B75100A1}"/>
              </a:ext>
            </a:extLst>
          </p:cNvPr>
          <p:cNvSpPr txBox="1"/>
          <p:nvPr/>
        </p:nvSpPr>
        <p:spPr>
          <a:xfrm>
            <a:off x="8393842" y="5414076"/>
            <a:ext cx="900000" cy="243211"/>
          </a:xfrm>
          <a:prstGeom prst="rect">
            <a:avLst/>
          </a:prstGeom>
          <a:noFill/>
        </p:spPr>
        <p:txBody>
          <a:bodyPr wrap="none" rtlCol="0">
            <a:noAutofit/>
          </a:bodyPr>
          <a:lstStyle/>
          <a:p>
            <a:pPr algn="ctr"/>
            <a:r>
              <a:rPr kumimoji="1" lang="en-US" altLang="ja-JP" sz="1200" dirty="0"/>
              <a:t>Add Liquidity</a:t>
            </a:r>
            <a:endParaRPr kumimoji="1" lang="ja-JP" altLang="en-US" sz="1200" dirty="0"/>
          </a:p>
        </p:txBody>
      </p:sp>
      <p:cxnSp>
        <p:nvCxnSpPr>
          <p:cNvPr id="72" name="直線矢印コネクタ 71">
            <a:extLst>
              <a:ext uri="{FF2B5EF4-FFF2-40B4-BE49-F238E27FC236}">
                <a16:creationId xmlns:a16="http://schemas.microsoft.com/office/drawing/2014/main" id="{99EFFDFF-A344-D56E-8F57-28179E091408}"/>
              </a:ext>
            </a:extLst>
          </p:cNvPr>
          <p:cNvCxnSpPr>
            <a:cxnSpLocks/>
          </p:cNvCxnSpPr>
          <p:nvPr/>
        </p:nvCxnSpPr>
        <p:spPr>
          <a:xfrm>
            <a:off x="8320517" y="56984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円柱 73">
            <a:extLst>
              <a:ext uri="{FF2B5EF4-FFF2-40B4-BE49-F238E27FC236}">
                <a16:creationId xmlns:a16="http://schemas.microsoft.com/office/drawing/2014/main" id="{CB556288-B473-823E-0BEF-FE366FAA4681}"/>
              </a:ext>
            </a:extLst>
          </p:cNvPr>
          <p:cNvSpPr/>
          <p:nvPr/>
        </p:nvSpPr>
        <p:spPr>
          <a:xfrm>
            <a:off x="4694457" y="2543276"/>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Transfer</a:t>
            </a:r>
          </a:p>
          <a:p>
            <a:pPr algn="ctr"/>
            <a:r>
              <a:rPr kumimoji="1" lang="en-US" altLang="ja-JP" sz="1400" dirty="0">
                <a:solidFill>
                  <a:schemeClr val="tx1"/>
                </a:solidFill>
              </a:rPr>
              <a:t>History</a:t>
            </a:r>
            <a:endParaRPr kumimoji="1" lang="ja-JP" altLang="en-US" sz="1400">
              <a:solidFill>
                <a:schemeClr val="tx1"/>
              </a:solidFill>
            </a:endParaRPr>
          </a:p>
        </p:txBody>
      </p:sp>
      <p:cxnSp>
        <p:nvCxnSpPr>
          <p:cNvPr id="75" name="直線矢印コネクタ 74">
            <a:extLst>
              <a:ext uri="{FF2B5EF4-FFF2-40B4-BE49-F238E27FC236}">
                <a16:creationId xmlns:a16="http://schemas.microsoft.com/office/drawing/2014/main" id="{FBC82C71-86BA-A890-0F83-AB35D9D83050}"/>
              </a:ext>
            </a:extLst>
          </p:cNvPr>
          <p:cNvCxnSpPr>
            <a:cxnSpLocks/>
          </p:cNvCxnSpPr>
          <p:nvPr/>
        </p:nvCxnSpPr>
        <p:spPr>
          <a:xfrm flipH="1">
            <a:off x="5541360" y="3686939"/>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490C6F60-62E6-6F90-1A8F-9C14010A5BE2}"/>
              </a:ext>
            </a:extLst>
          </p:cNvPr>
          <p:cNvSpPr txBox="1"/>
          <p:nvPr/>
        </p:nvSpPr>
        <p:spPr>
          <a:xfrm>
            <a:off x="5614684" y="3402573"/>
            <a:ext cx="900000" cy="243211"/>
          </a:xfrm>
          <a:prstGeom prst="rect">
            <a:avLst/>
          </a:prstGeom>
          <a:noFill/>
        </p:spPr>
        <p:txBody>
          <a:bodyPr wrap="none" rtlCol="0">
            <a:noAutofit/>
          </a:bodyPr>
          <a:lstStyle/>
          <a:p>
            <a:pPr algn="ctr"/>
            <a:r>
              <a:rPr kumimoji="1" lang="en-US" altLang="ja-JP" sz="1200" dirty="0"/>
              <a:t>Write Trans History</a:t>
            </a:r>
            <a:endParaRPr kumimoji="1" lang="ja-JP" altLang="en-US" sz="1200" dirty="0"/>
          </a:p>
        </p:txBody>
      </p:sp>
      <p:pic>
        <p:nvPicPr>
          <p:cNvPr id="70" name="Picture 6" descr="GST">
            <a:extLst>
              <a:ext uri="{FF2B5EF4-FFF2-40B4-BE49-F238E27FC236}">
                <a16:creationId xmlns:a16="http://schemas.microsoft.com/office/drawing/2014/main" id="{34A5272B-D012-0DEF-F0DB-B258254975A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695732" y="1650177"/>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F6DC39A-267D-86EF-CCC4-0730CB4CB37D}"/>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695733" y="2803689"/>
            <a:ext cx="234374" cy="234374"/>
          </a:xfrm>
          <a:prstGeom prst="rect">
            <a:avLst/>
          </a:prstGeom>
          <a:noFill/>
          <a:extLst>
            <a:ext uri="{909E8E84-426E-40DD-AFC4-6F175D3DCCD1}">
              <a14:hiddenFill xmlns:a14="http://schemas.microsoft.com/office/drawing/2010/main">
                <a:solidFill>
                  <a:srgbClr val="FFFFFF"/>
                </a:solidFill>
              </a14:hiddenFill>
            </a:ext>
          </a:extLst>
        </p:spPr>
      </p:pic>
      <p:sp>
        <p:nvSpPr>
          <p:cNvPr id="81" name="正方形/長方形 80">
            <a:extLst>
              <a:ext uri="{FF2B5EF4-FFF2-40B4-BE49-F238E27FC236}">
                <a16:creationId xmlns:a16="http://schemas.microsoft.com/office/drawing/2014/main" id="{51D7AEE5-C26F-124A-8053-1C69C7FD36AB}"/>
              </a:ext>
            </a:extLst>
          </p:cNvPr>
          <p:cNvSpPr/>
          <p:nvPr/>
        </p:nvSpPr>
        <p:spPr>
          <a:xfrm>
            <a:off x="6695684" y="429410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82" name="正方形/長方形 81">
            <a:extLst>
              <a:ext uri="{FF2B5EF4-FFF2-40B4-BE49-F238E27FC236}">
                <a16:creationId xmlns:a16="http://schemas.microsoft.com/office/drawing/2014/main" id="{B7F60806-F370-6888-2464-9BFE787123D7}"/>
              </a:ext>
            </a:extLst>
          </p:cNvPr>
          <p:cNvSpPr/>
          <p:nvPr/>
        </p:nvSpPr>
        <p:spPr>
          <a:xfrm>
            <a:off x="6695684" y="4797721"/>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Update Metadata</a:t>
            </a:r>
          </a:p>
        </p:txBody>
      </p:sp>
    </p:spTree>
    <p:extLst>
      <p:ext uri="{BB962C8B-B14F-4D97-AF65-F5344CB8AC3E}">
        <p14:creationId xmlns:p14="http://schemas.microsoft.com/office/powerpoint/2010/main" val="298868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187680-0FA2-A9A8-10DD-1428AB0278D0}"/>
              </a:ext>
            </a:extLst>
          </p:cNvPr>
          <p:cNvSpPr>
            <a:spLocks noGrp="1"/>
          </p:cNvSpPr>
          <p:nvPr>
            <p:ph type="title"/>
          </p:nvPr>
        </p:nvSpPr>
        <p:spPr/>
        <p:txBody>
          <a:bodyPr/>
          <a:lstStyle/>
          <a:p>
            <a:r>
              <a:rPr kumimoji="1" lang="en-US" altLang="ja-JP" dirty="0"/>
              <a:t>(Appendix) STEPN Screenshot</a:t>
            </a:r>
            <a:endParaRPr kumimoji="1" lang="ja-JP" altLang="en-US"/>
          </a:p>
        </p:txBody>
      </p:sp>
      <p:sp>
        <p:nvSpPr>
          <p:cNvPr id="4" name="フッター プレースホルダー 3">
            <a:extLst>
              <a:ext uri="{FF2B5EF4-FFF2-40B4-BE49-F238E27FC236}">
                <a16:creationId xmlns:a16="http://schemas.microsoft.com/office/drawing/2014/main" id="{5D9C48E3-418D-2EEF-F069-D11D3433E94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83A29BE3-5522-6AA3-707F-EB6866060C4B}"/>
              </a:ext>
            </a:extLst>
          </p:cNvPr>
          <p:cNvSpPr>
            <a:spLocks noGrp="1"/>
          </p:cNvSpPr>
          <p:nvPr>
            <p:ph type="sldNum" sz="quarter" idx="12"/>
          </p:nvPr>
        </p:nvSpPr>
        <p:spPr/>
        <p:txBody>
          <a:bodyPr/>
          <a:lstStyle/>
          <a:p>
            <a:fld id="{51BE5F08-58E8-9243-A834-2B76637F595D}" type="slidenum">
              <a:rPr kumimoji="1" lang="ja-JP" altLang="en-US" smtClean="0"/>
              <a:t>8</a:t>
            </a:fld>
            <a:endParaRPr kumimoji="1" lang="ja-JP" altLang="en-US"/>
          </a:p>
        </p:txBody>
      </p:sp>
      <p:pic>
        <p:nvPicPr>
          <p:cNvPr id="17" name="図 16">
            <a:extLst>
              <a:ext uri="{FF2B5EF4-FFF2-40B4-BE49-F238E27FC236}">
                <a16:creationId xmlns:a16="http://schemas.microsoft.com/office/drawing/2014/main" id="{AB2E8CA7-BD38-775B-B0D4-4DAC86EEA77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2825" y="2234117"/>
            <a:ext cx="1672707" cy="3620159"/>
          </a:xfrm>
          <a:prstGeom prst="rect">
            <a:avLst/>
          </a:prstGeom>
        </p:spPr>
      </p:pic>
      <p:pic>
        <p:nvPicPr>
          <p:cNvPr id="19" name="図 18">
            <a:extLst>
              <a:ext uri="{FF2B5EF4-FFF2-40B4-BE49-F238E27FC236}">
                <a16:creationId xmlns:a16="http://schemas.microsoft.com/office/drawing/2014/main" id="{0532DDC3-0CAB-EF84-245B-9BBC671CFAD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89182" y="2234117"/>
            <a:ext cx="1672707" cy="3620159"/>
          </a:xfrm>
          <a:prstGeom prst="rect">
            <a:avLst/>
          </a:prstGeom>
        </p:spPr>
      </p:pic>
      <p:pic>
        <p:nvPicPr>
          <p:cNvPr id="21" name="図 20">
            <a:extLst>
              <a:ext uri="{FF2B5EF4-FFF2-40B4-BE49-F238E27FC236}">
                <a16:creationId xmlns:a16="http://schemas.microsoft.com/office/drawing/2014/main" id="{A8B88009-75D0-A65C-37AF-58BED8C7F4B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4870" y="2234118"/>
            <a:ext cx="1683978" cy="3644553"/>
          </a:xfrm>
          <a:prstGeom prst="rect">
            <a:avLst/>
          </a:prstGeom>
        </p:spPr>
      </p:pic>
      <p:pic>
        <p:nvPicPr>
          <p:cNvPr id="24" name="図 23">
            <a:extLst>
              <a:ext uri="{FF2B5EF4-FFF2-40B4-BE49-F238E27FC236}">
                <a16:creationId xmlns:a16="http://schemas.microsoft.com/office/drawing/2014/main" id="{2B6E68C2-8A2E-7AB2-ADF9-8E9FDB2ACF3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217137" y="2234117"/>
            <a:ext cx="1683978" cy="3644554"/>
          </a:xfrm>
          <a:prstGeom prst="rect">
            <a:avLst/>
          </a:prstGeom>
        </p:spPr>
      </p:pic>
      <p:sp>
        <p:nvSpPr>
          <p:cNvPr id="26" name="テキスト ボックス 25">
            <a:extLst>
              <a:ext uri="{FF2B5EF4-FFF2-40B4-BE49-F238E27FC236}">
                <a16:creationId xmlns:a16="http://schemas.microsoft.com/office/drawing/2014/main" id="{D4F35071-9FE2-872B-7C93-F5F80AD1E3B7}"/>
              </a:ext>
            </a:extLst>
          </p:cNvPr>
          <p:cNvSpPr txBox="1"/>
          <p:nvPr/>
        </p:nvSpPr>
        <p:spPr>
          <a:xfrm>
            <a:off x="10056365" y="1732441"/>
            <a:ext cx="1672707" cy="436538"/>
          </a:xfrm>
          <a:prstGeom prst="rect">
            <a:avLst/>
          </a:prstGeom>
          <a:noFill/>
        </p:spPr>
        <p:txBody>
          <a:bodyPr wrap="none" rtlCol="0" anchor="ctr">
            <a:noAutofit/>
          </a:bodyPr>
          <a:lstStyle/>
          <a:p>
            <a:pPr algn="ctr"/>
            <a:r>
              <a:rPr kumimoji="1" lang="en-US" altLang="ja-JP" sz="1400" dirty="0"/>
              <a:t>STEPN's On-chain Wallet</a:t>
            </a:r>
          </a:p>
        </p:txBody>
      </p:sp>
      <p:sp>
        <p:nvSpPr>
          <p:cNvPr id="27" name="テキスト ボックス 26">
            <a:extLst>
              <a:ext uri="{FF2B5EF4-FFF2-40B4-BE49-F238E27FC236}">
                <a16:creationId xmlns:a16="http://schemas.microsoft.com/office/drawing/2014/main" id="{0C0B8717-E1BB-4BE9-50F4-88BF02E0EF14}"/>
              </a:ext>
            </a:extLst>
          </p:cNvPr>
          <p:cNvSpPr txBox="1"/>
          <p:nvPr/>
        </p:nvSpPr>
        <p:spPr>
          <a:xfrm>
            <a:off x="4302825" y="1732441"/>
            <a:ext cx="1672707" cy="436538"/>
          </a:xfrm>
          <a:prstGeom prst="rect">
            <a:avLst/>
          </a:prstGeom>
          <a:noFill/>
        </p:spPr>
        <p:txBody>
          <a:bodyPr wrap="none" rtlCol="0" anchor="ctr">
            <a:noAutofit/>
          </a:bodyPr>
          <a:lstStyle/>
          <a:p>
            <a:pPr algn="ctr"/>
            <a:r>
              <a:rPr kumimoji="1" lang="en-US" altLang="ja-JP" sz="1400" dirty="0"/>
              <a:t>Marketplace</a:t>
            </a:r>
          </a:p>
        </p:txBody>
      </p:sp>
      <p:sp>
        <p:nvSpPr>
          <p:cNvPr id="28" name="テキスト ボックス 27">
            <a:extLst>
              <a:ext uri="{FF2B5EF4-FFF2-40B4-BE49-F238E27FC236}">
                <a16:creationId xmlns:a16="http://schemas.microsoft.com/office/drawing/2014/main" id="{0C761211-8710-75A1-5393-11BC38DBBAA8}"/>
              </a:ext>
            </a:extLst>
          </p:cNvPr>
          <p:cNvSpPr txBox="1"/>
          <p:nvPr/>
        </p:nvSpPr>
        <p:spPr>
          <a:xfrm>
            <a:off x="2389182" y="1732441"/>
            <a:ext cx="1672707" cy="436538"/>
          </a:xfrm>
          <a:prstGeom prst="rect">
            <a:avLst/>
          </a:prstGeom>
          <a:noFill/>
        </p:spPr>
        <p:txBody>
          <a:bodyPr wrap="none" rtlCol="0" anchor="ctr">
            <a:noAutofit/>
          </a:bodyPr>
          <a:lstStyle/>
          <a:p>
            <a:pPr algn="ctr"/>
            <a:r>
              <a:rPr kumimoji="1" lang="en-US" altLang="ja-JP" sz="1400" dirty="0"/>
              <a:t>Maintenance</a:t>
            </a:r>
          </a:p>
        </p:txBody>
      </p:sp>
      <p:sp>
        <p:nvSpPr>
          <p:cNvPr id="29" name="テキスト ボックス 28">
            <a:extLst>
              <a:ext uri="{FF2B5EF4-FFF2-40B4-BE49-F238E27FC236}">
                <a16:creationId xmlns:a16="http://schemas.microsoft.com/office/drawing/2014/main" id="{F818334D-7053-89BF-FABA-50A21A29A062}"/>
              </a:ext>
            </a:extLst>
          </p:cNvPr>
          <p:cNvSpPr txBox="1"/>
          <p:nvPr/>
        </p:nvSpPr>
        <p:spPr>
          <a:xfrm>
            <a:off x="475540" y="1732441"/>
            <a:ext cx="1672707" cy="436538"/>
          </a:xfrm>
          <a:prstGeom prst="rect">
            <a:avLst/>
          </a:prstGeom>
          <a:noFill/>
        </p:spPr>
        <p:txBody>
          <a:bodyPr wrap="none" rtlCol="0" anchor="ctr">
            <a:noAutofit/>
          </a:bodyPr>
          <a:lstStyle/>
          <a:p>
            <a:pPr algn="ctr"/>
            <a:r>
              <a:rPr kumimoji="1" lang="en-US" altLang="ja-JP" sz="1400" dirty="0"/>
              <a:t>Earn</a:t>
            </a:r>
          </a:p>
        </p:txBody>
      </p:sp>
      <p:sp>
        <p:nvSpPr>
          <p:cNvPr id="30" name="テキスト ボックス 29">
            <a:extLst>
              <a:ext uri="{FF2B5EF4-FFF2-40B4-BE49-F238E27FC236}">
                <a16:creationId xmlns:a16="http://schemas.microsoft.com/office/drawing/2014/main" id="{B0572DF1-5DBD-F3FB-E8FC-326A32400E64}"/>
              </a:ext>
            </a:extLst>
          </p:cNvPr>
          <p:cNvSpPr txBox="1"/>
          <p:nvPr/>
        </p:nvSpPr>
        <p:spPr>
          <a:xfrm>
            <a:off x="6216468" y="1732441"/>
            <a:ext cx="1672707" cy="436538"/>
          </a:xfrm>
          <a:prstGeom prst="rect">
            <a:avLst/>
          </a:prstGeom>
          <a:noFill/>
        </p:spPr>
        <p:txBody>
          <a:bodyPr wrap="none" rtlCol="0" anchor="ctr">
            <a:noAutofit/>
          </a:bodyPr>
          <a:lstStyle/>
          <a:p>
            <a:pPr algn="ctr"/>
            <a:r>
              <a:rPr kumimoji="1" lang="en-US" altLang="ja-JP" sz="1400" dirty="0"/>
              <a:t>Spending = Game Wallet</a:t>
            </a:r>
          </a:p>
        </p:txBody>
      </p:sp>
      <p:sp>
        <p:nvSpPr>
          <p:cNvPr id="31" name="テキスト ボックス 30">
            <a:extLst>
              <a:ext uri="{FF2B5EF4-FFF2-40B4-BE49-F238E27FC236}">
                <a16:creationId xmlns:a16="http://schemas.microsoft.com/office/drawing/2014/main" id="{5A99E23E-DF0E-C04C-0EC3-DDFE4F8A95D1}"/>
              </a:ext>
            </a:extLst>
          </p:cNvPr>
          <p:cNvSpPr txBox="1"/>
          <p:nvPr/>
        </p:nvSpPr>
        <p:spPr>
          <a:xfrm>
            <a:off x="475540" y="973019"/>
            <a:ext cx="7425575"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33" name="テキスト ボックス 32">
            <a:extLst>
              <a:ext uri="{FF2B5EF4-FFF2-40B4-BE49-F238E27FC236}">
                <a16:creationId xmlns:a16="http://schemas.microsoft.com/office/drawing/2014/main" id="{6B644CCD-32FE-07D2-90AD-B460BE137665}"/>
              </a:ext>
            </a:extLst>
          </p:cNvPr>
          <p:cNvSpPr txBox="1"/>
          <p:nvPr/>
        </p:nvSpPr>
        <p:spPr>
          <a:xfrm>
            <a:off x="475539" y="1349575"/>
            <a:ext cx="9339886" cy="280591"/>
          </a:xfrm>
          <a:prstGeom prst="rect">
            <a:avLst/>
          </a:prstGeom>
          <a:solidFill>
            <a:schemeClr val="bg1">
              <a:lumMod val="95000"/>
            </a:schemeClr>
          </a:solidFill>
        </p:spPr>
        <p:txBody>
          <a:bodyPr wrap="square" rtlCol="0">
            <a:noAutofit/>
          </a:bodyPr>
          <a:lstStyle/>
          <a:p>
            <a:pPr algn="ctr"/>
            <a:r>
              <a:rPr kumimoji="1" lang="en-US" altLang="ja-JP" sz="1400" dirty="0"/>
              <a:t>STEPN App</a:t>
            </a:r>
          </a:p>
        </p:txBody>
      </p:sp>
      <p:pic>
        <p:nvPicPr>
          <p:cNvPr id="35" name="図 34">
            <a:extLst>
              <a:ext uri="{FF2B5EF4-FFF2-40B4-BE49-F238E27FC236}">
                <a16:creationId xmlns:a16="http://schemas.microsoft.com/office/drawing/2014/main" id="{E0FF7F8B-B8A9-5B48-698A-1A60CFA0306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130111" y="2234117"/>
            <a:ext cx="1672707" cy="3620159"/>
          </a:xfrm>
          <a:prstGeom prst="rect">
            <a:avLst/>
          </a:prstGeom>
        </p:spPr>
      </p:pic>
      <p:sp>
        <p:nvSpPr>
          <p:cNvPr id="36" name="テキスト ボックス 35">
            <a:extLst>
              <a:ext uri="{FF2B5EF4-FFF2-40B4-BE49-F238E27FC236}">
                <a16:creationId xmlns:a16="http://schemas.microsoft.com/office/drawing/2014/main" id="{33936582-C4CD-D5F7-290B-1110D277913A}"/>
              </a:ext>
            </a:extLst>
          </p:cNvPr>
          <p:cNvSpPr txBox="1"/>
          <p:nvPr/>
        </p:nvSpPr>
        <p:spPr>
          <a:xfrm>
            <a:off x="8130111" y="1732441"/>
            <a:ext cx="1672707" cy="436538"/>
          </a:xfrm>
          <a:prstGeom prst="rect">
            <a:avLst/>
          </a:prstGeom>
          <a:noFill/>
        </p:spPr>
        <p:txBody>
          <a:bodyPr wrap="none" rtlCol="0" anchor="ctr">
            <a:noAutofit/>
          </a:bodyPr>
          <a:lstStyle/>
          <a:p>
            <a:pPr algn="ctr"/>
            <a:r>
              <a:rPr kumimoji="1" lang="en-US" altLang="ja-JP" sz="1400" dirty="0"/>
              <a:t>STEPN Solana Wallet</a:t>
            </a:r>
          </a:p>
        </p:txBody>
      </p:sp>
      <p:sp>
        <p:nvSpPr>
          <p:cNvPr id="37" name="テキスト ボックス 36">
            <a:extLst>
              <a:ext uri="{FF2B5EF4-FFF2-40B4-BE49-F238E27FC236}">
                <a16:creationId xmlns:a16="http://schemas.microsoft.com/office/drawing/2014/main" id="{9C727D7F-2F4C-8842-D9A8-0FE6E10D8331}"/>
              </a:ext>
            </a:extLst>
          </p:cNvPr>
          <p:cNvSpPr txBox="1"/>
          <p:nvPr/>
        </p:nvSpPr>
        <p:spPr>
          <a:xfrm>
            <a:off x="8130110" y="973019"/>
            <a:ext cx="359895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pic>
        <p:nvPicPr>
          <p:cNvPr id="40" name="図 39">
            <a:extLst>
              <a:ext uri="{FF2B5EF4-FFF2-40B4-BE49-F238E27FC236}">
                <a16:creationId xmlns:a16="http://schemas.microsoft.com/office/drawing/2014/main" id="{99856724-E661-0AA4-37A7-402EAC73EA63}"/>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056363" y="2234117"/>
            <a:ext cx="1672707" cy="2288969"/>
          </a:xfrm>
          <a:prstGeom prst="rect">
            <a:avLst/>
          </a:prstGeom>
        </p:spPr>
      </p:pic>
      <p:sp>
        <p:nvSpPr>
          <p:cNvPr id="20" name="テキスト ボックス 19">
            <a:extLst>
              <a:ext uri="{FF2B5EF4-FFF2-40B4-BE49-F238E27FC236}">
                <a16:creationId xmlns:a16="http://schemas.microsoft.com/office/drawing/2014/main" id="{A57CB137-4169-7E66-5F48-8722DC83DC2E}"/>
              </a:ext>
            </a:extLst>
          </p:cNvPr>
          <p:cNvSpPr txBox="1"/>
          <p:nvPr/>
        </p:nvSpPr>
        <p:spPr>
          <a:xfrm>
            <a:off x="10056365" y="4689022"/>
            <a:ext cx="1672707" cy="772445"/>
          </a:xfrm>
          <a:prstGeom prst="rect">
            <a:avLst/>
          </a:prstGeom>
          <a:noFill/>
        </p:spPr>
        <p:txBody>
          <a:bodyPr wrap="square" rtlCol="0" anchor="t">
            <a:noAutofit/>
          </a:bodyPr>
          <a:lstStyle/>
          <a:p>
            <a:pPr algn="ctr"/>
            <a:r>
              <a:rPr kumimoji="1" lang="en-US" altLang="ja-JP" sz="1200" dirty="0"/>
              <a:t>STEPNq2UGeGSzCyGVr2nMQAzf8xuejwqebd84wcksCK</a:t>
            </a:r>
          </a:p>
        </p:txBody>
      </p:sp>
    </p:spTree>
    <p:extLst>
      <p:ext uri="{BB962C8B-B14F-4D97-AF65-F5344CB8AC3E}">
        <p14:creationId xmlns:p14="http://schemas.microsoft.com/office/powerpoint/2010/main" val="404234393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6402</TotalTime>
  <Words>4574</Words>
  <Application>Microsoft Macintosh PowerPoint</Application>
  <PresentationFormat>ワイド画面</PresentationFormat>
  <Paragraphs>1164</Paragraphs>
  <Slides>47</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47</vt:i4>
      </vt:variant>
    </vt:vector>
  </HeadingPairs>
  <TitlesOfParts>
    <vt:vector size="52" baseType="lpstr">
      <vt:lpstr>游ゴシック</vt:lpstr>
      <vt:lpstr>游ゴシック</vt:lpstr>
      <vt:lpstr>Arial</vt:lpstr>
      <vt:lpstr>Calibri</vt:lpstr>
      <vt:lpstr>Office テーマ</vt:lpstr>
      <vt:lpstr>Solana Blockchain Outline Figure for Product Manager (Unofficial, Draft)</vt:lpstr>
      <vt:lpstr>List</vt:lpstr>
      <vt:lpstr>~2021 Listing Steps (Draft)</vt:lpstr>
      <vt:lpstr>System Architecture</vt:lpstr>
      <vt:lpstr>Standard System Architecture Example</vt:lpstr>
      <vt:lpstr>High level representation of the Solana development workflow</vt:lpstr>
      <vt:lpstr>X to Earn</vt:lpstr>
      <vt:lpstr>User and System Action Overview of STEPN (hypothesis)</vt:lpstr>
      <vt:lpstr>(Appendix) STEPN Screenshot</vt:lpstr>
      <vt:lpstr>Web3.js Mapping to System</vt:lpstr>
      <vt:lpstr>Where Stored NFTs of STEPN?</vt:lpstr>
      <vt:lpstr>Why does Solana sometime so slowly transaction? (hypothesis)</vt:lpstr>
      <vt:lpstr>Yield Farming</vt:lpstr>
      <vt:lpstr>Yield Farming Customer Journey Outline</vt:lpstr>
      <vt:lpstr>Listing Token to Market - Outline Figure (Draft)</vt:lpstr>
      <vt:lpstr>How Uniswap V2 works</vt:lpstr>
      <vt:lpstr>NFT</vt:lpstr>
      <vt:lpstr>Start Up Metaplex Store Steps (Draft)</vt:lpstr>
      <vt:lpstr>What is Master Edition / Edition NFT?</vt:lpstr>
      <vt:lpstr>Metaplex Terminology - Storefront (http://localhost:3000/#/)</vt:lpstr>
      <vt:lpstr>Metaplex Terminology - Admin Page (http://localhost:3000/#/admin)</vt:lpstr>
      <vt:lpstr>Metaplex Admin Page Behavior (Draft)</vt:lpstr>
      <vt:lpstr>Metaplex Admin Page Transaction</vt:lpstr>
      <vt:lpstr>Sign(Verify) and Sell Simplification an NFT - Simplification Outline</vt:lpstr>
      <vt:lpstr>NFT Metadata Relationships - Outline</vt:lpstr>
      <vt:lpstr>NFT Metadata Relationships - Example Data</vt:lpstr>
      <vt:lpstr>Transactions</vt:lpstr>
      <vt:lpstr>Transaction Process with Phantom Wallet (Draft)</vt:lpstr>
      <vt:lpstr>Sign and Confirm Transaction Process (Draft)</vt:lpstr>
      <vt:lpstr>Send and Confirm Transaction Process (Skip Sign) (Draft)</vt:lpstr>
      <vt:lpstr>Reference</vt:lpstr>
      <vt:lpstr>Accounts</vt:lpstr>
      <vt:lpstr>Accounts – Execution Programs/Transactions Process (Draft)</vt:lpstr>
      <vt:lpstr>Accounts – Execution Programs/Transactions Process (Draft) – Signature (Devnet)</vt:lpstr>
      <vt:lpstr>Accounts – Sending Token Process (Draft)</vt:lpstr>
      <vt:lpstr>Accounts – Sending Token Process (Draft) – Signature (Devnet)</vt:lpstr>
      <vt:lpstr>Deploying</vt:lpstr>
      <vt:lpstr>Escrow</vt:lpstr>
      <vt:lpstr>Source Code and Reference</vt:lpstr>
      <vt:lpstr>Overview: Rolls and Relations</vt:lpstr>
      <vt:lpstr>Step1. Initialize escrow state</vt:lpstr>
      <vt:lpstr>Step2. Initialize escrow</vt:lpstr>
      <vt:lpstr>Step3-1. Exchange escrow – Transfer Token</vt:lpstr>
      <vt:lpstr>Step3-2. Exchange escrow – Set Authority (Close Escrow)</vt:lpstr>
      <vt:lpstr>Issues or Pull requests</vt:lpstr>
      <vt:lpstr>(Appendix) Anchor - A framework for building Solana programs</vt:lpstr>
      <vt:lpstr>Requests and Data Flow</vt:lpstr>
    </vt:vector>
  </TitlesOfParts>
  <Manager>ToBe DAO</Manager>
  <Company>ToBe DAO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Solana Block Chain Outline Figure</dc:title>
  <dc:subject>Enjoy Your Blockchain life!</dc:subject>
  <dc:creator>256hax</dc:creator>
  <cp:keywords/>
  <dc:description/>
  <cp:lastModifiedBy> </cp:lastModifiedBy>
  <cp:revision>1992</cp:revision>
  <dcterms:created xsi:type="dcterms:W3CDTF">2021-12-18T05:33:19Z</dcterms:created>
  <dcterms:modified xsi:type="dcterms:W3CDTF">2022-07-05T06:51:04Z</dcterms:modified>
  <cp:category/>
</cp:coreProperties>
</file>