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72" r:id="rId1"/>
  </p:sldMasterIdLst>
  <p:notesMasterIdLst>
    <p:notesMasterId r:id="rId41"/>
  </p:notesMasterIdLst>
  <p:sldIdLst>
    <p:sldId id="256" r:id="rId2"/>
    <p:sldId id="284" r:id="rId3"/>
    <p:sldId id="285" r:id="rId4"/>
    <p:sldId id="300" r:id="rId5"/>
    <p:sldId id="260" r:id="rId6"/>
    <p:sldId id="301" r:id="rId7"/>
    <p:sldId id="266" r:id="rId8"/>
    <p:sldId id="262" r:id="rId9"/>
    <p:sldId id="263" r:id="rId10"/>
    <p:sldId id="264" r:id="rId11"/>
    <p:sldId id="289" r:id="rId12"/>
    <p:sldId id="297" r:id="rId13"/>
    <p:sldId id="298" r:id="rId14"/>
    <p:sldId id="294" r:id="rId15"/>
    <p:sldId id="293" r:id="rId16"/>
    <p:sldId id="292" r:id="rId17"/>
    <p:sldId id="291" r:id="rId18"/>
    <p:sldId id="299" r:id="rId19"/>
    <p:sldId id="303" r:id="rId20"/>
    <p:sldId id="305" r:id="rId21"/>
    <p:sldId id="278" r:id="rId22"/>
    <p:sldId id="280" r:id="rId23"/>
    <p:sldId id="281" r:id="rId24"/>
    <p:sldId id="282" r:id="rId25"/>
    <p:sldId id="283" r:id="rId26"/>
    <p:sldId id="267" r:id="rId27"/>
    <p:sldId id="258" r:id="rId28"/>
    <p:sldId id="287" r:id="rId29"/>
    <p:sldId id="259" r:id="rId30"/>
    <p:sldId id="288" r:id="rId31"/>
    <p:sldId id="302" r:id="rId32"/>
    <p:sldId id="269" r:id="rId33"/>
    <p:sldId id="272" r:id="rId34"/>
    <p:sldId id="271" r:id="rId35"/>
    <p:sldId id="273" r:id="rId36"/>
    <p:sldId id="274" r:id="rId37"/>
    <p:sldId id="276" r:id="rId38"/>
    <p:sldId id="277" r:id="rId39"/>
    <p:sldId id="275"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2D3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88"/>
    <p:restoredTop sz="96012"/>
  </p:normalViewPr>
  <p:slideViewPr>
    <p:cSldViewPr snapToGrid="0" snapToObjects="1">
      <p:cViewPr>
        <p:scale>
          <a:sx n="112" d="100"/>
          <a:sy n="112" d="100"/>
        </p:scale>
        <p:origin x="520" y="19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3AE901-84B3-3248-AD12-BEDA7F301CE3}" type="datetimeFigureOut">
              <a:rPr kumimoji="1" lang="ja-JP" altLang="en-US" smtClean="0"/>
              <a:t>2022/2/13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E89903-B24E-AB4B-9164-3704844A834F}" type="slidenum">
              <a:rPr kumimoji="1" lang="ja-JP" altLang="en-US" smtClean="0"/>
              <a:t>‹#›</a:t>
            </a:fld>
            <a:endParaRPr kumimoji="1" lang="ja-JP" altLang="en-US"/>
          </a:p>
        </p:txBody>
      </p:sp>
    </p:spTree>
    <p:extLst>
      <p:ext uri="{BB962C8B-B14F-4D97-AF65-F5344CB8AC3E}">
        <p14:creationId xmlns:p14="http://schemas.microsoft.com/office/powerpoint/2010/main" val="66605049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1E89903-B24E-AB4B-9164-3704844A834F}" type="slidenum">
              <a:rPr kumimoji="1" lang="ja-JP" altLang="en-US" smtClean="0"/>
              <a:t>4</a:t>
            </a:fld>
            <a:endParaRPr kumimoji="1" lang="ja-JP" altLang="en-US"/>
          </a:p>
        </p:txBody>
      </p:sp>
    </p:spTree>
    <p:extLst>
      <p:ext uri="{BB962C8B-B14F-4D97-AF65-F5344CB8AC3E}">
        <p14:creationId xmlns:p14="http://schemas.microsoft.com/office/powerpoint/2010/main" val="2896140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1E89903-B24E-AB4B-9164-3704844A834F}" type="slidenum">
              <a:rPr kumimoji="1" lang="ja-JP" altLang="en-US" smtClean="0"/>
              <a:t>8</a:t>
            </a:fld>
            <a:endParaRPr kumimoji="1" lang="ja-JP" altLang="en-US"/>
          </a:p>
        </p:txBody>
      </p:sp>
    </p:spTree>
    <p:extLst>
      <p:ext uri="{BB962C8B-B14F-4D97-AF65-F5344CB8AC3E}">
        <p14:creationId xmlns:p14="http://schemas.microsoft.com/office/powerpoint/2010/main" val="3242012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4000">
                <a:latin typeface="Yu Gothic" panose="020B0400000000000000" pitchFamily="34" charset="-128"/>
                <a:ea typeface="Yu Gothic" panose="020B0400000000000000" pitchFamily="34" charset="-128"/>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1600">
                <a:latin typeface="Yu Gothic" panose="020B0400000000000000" pitchFamily="34" charset="-128"/>
                <a:ea typeface="Yu Gothic" panose="020B0400000000000000" pitchFamily="34"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lvl1pPr>
              <a:defRPr>
                <a:latin typeface="Yu Gothic" panose="020B0400000000000000" pitchFamily="34" charset="-128"/>
                <a:ea typeface="Yu Gothic" panose="020B0400000000000000" pitchFamily="34" charset="-128"/>
              </a:defRPr>
            </a:lvl1pPr>
          </a:lstStyle>
          <a:p>
            <a:fld id="{E3F90748-6578-AC42-962A-9F4B1F5FBFAD}" type="datetime1">
              <a:rPr kumimoji="1" lang="ja-JP" altLang="en-US" smtClean="0"/>
              <a:t>2022/2/13</a:t>
            </a:fld>
            <a:endParaRPr kumimoji="1" lang="ja-JP" altLang="en-US"/>
          </a:p>
        </p:txBody>
      </p:sp>
      <p:sp>
        <p:nvSpPr>
          <p:cNvPr id="5" name="Footer Placeholder 4"/>
          <p:cNvSpPr>
            <a:spLocks noGrp="1"/>
          </p:cNvSpPr>
          <p:nvPr>
            <p:ph type="ftr" sz="quarter" idx="11"/>
          </p:nvPr>
        </p:nvSpPr>
        <p:spPr/>
        <p:txBody>
          <a:bodyPr/>
          <a:lstStyle>
            <a:lvl1pPr>
              <a:defRPr>
                <a:latin typeface="Yu Gothic" panose="020B0400000000000000" pitchFamily="34" charset="-128"/>
                <a:ea typeface="Yu Gothic" panose="020B0400000000000000" pitchFamily="34" charset="-128"/>
              </a:defRPr>
            </a:lvl1pPr>
          </a:lstStyle>
          <a:p>
            <a:r>
              <a:rPr kumimoji="1" lang="en-US" altLang="ja-JP"/>
              <a:t>256hax</a:t>
            </a:r>
            <a:endParaRPr kumimoji="1" lang="ja-JP" altLang="en-US"/>
          </a:p>
        </p:txBody>
      </p:sp>
      <p:sp>
        <p:nvSpPr>
          <p:cNvPr id="6" name="Slide Number Placeholder 5"/>
          <p:cNvSpPr>
            <a:spLocks noGrp="1"/>
          </p:cNvSpPr>
          <p:nvPr>
            <p:ph type="sldNum" sz="quarter" idx="12"/>
          </p:nvPr>
        </p:nvSpPr>
        <p:spPr/>
        <p:txBody>
          <a:bodyPr/>
          <a:lstStyle>
            <a:lvl1pPr>
              <a:defRPr>
                <a:latin typeface="Yu Gothic" panose="020B0400000000000000" pitchFamily="34" charset="-128"/>
                <a:ea typeface="Yu Gothic" panose="020B0400000000000000" pitchFamily="34" charset="-128"/>
              </a:defRPr>
            </a:lvl1pPr>
          </a:lstStyle>
          <a:p>
            <a:fld id="{51BE5F08-58E8-9243-A834-2B76637F595D}" type="slidenum">
              <a:rPr kumimoji="1" lang="ja-JP" altLang="en-US" smtClean="0"/>
              <a:pPr/>
              <a:t>‹#›</a:t>
            </a:fld>
            <a:endParaRPr kumimoji="1" lang="ja-JP" altLang="en-US"/>
          </a:p>
        </p:txBody>
      </p:sp>
    </p:spTree>
    <p:extLst>
      <p:ext uri="{BB962C8B-B14F-4D97-AF65-F5344CB8AC3E}">
        <p14:creationId xmlns:p14="http://schemas.microsoft.com/office/powerpoint/2010/main" val="2525496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E6DFB40-8C3F-A944-983D-65243E3E0DC7}" type="datetime1">
              <a:rPr kumimoji="1" lang="ja-JP" altLang="en-US" smtClean="0"/>
              <a:t>2022/2/13</a:t>
            </a:fld>
            <a:endParaRPr kumimoji="1" lang="ja-JP" altLang="en-US"/>
          </a:p>
        </p:txBody>
      </p:sp>
      <p:sp>
        <p:nvSpPr>
          <p:cNvPr id="5" name="Footer Placeholder 4"/>
          <p:cNvSpPr>
            <a:spLocks noGrp="1"/>
          </p:cNvSpPr>
          <p:nvPr>
            <p:ph type="ftr" sz="quarter" idx="11"/>
          </p:nvPr>
        </p:nvSpPr>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3722773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31B2AF4-14FC-314E-A304-69D6AC20AFC1}" type="datetime1">
              <a:rPr kumimoji="1" lang="ja-JP" altLang="en-US" smtClean="0"/>
              <a:t>2022/2/13</a:t>
            </a:fld>
            <a:endParaRPr kumimoji="1" lang="ja-JP" altLang="en-US"/>
          </a:p>
        </p:txBody>
      </p:sp>
      <p:sp>
        <p:nvSpPr>
          <p:cNvPr id="5" name="Footer Placeholder 4"/>
          <p:cNvSpPr>
            <a:spLocks noGrp="1"/>
          </p:cNvSpPr>
          <p:nvPr>
            <p:ph type="ftr" sz="quarter" idx="11"/>
          </p:nvPr>
        </p:nvSpPr>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558645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3EFA7FA-4B80-324E-84D1-8F8384F1BA5D}" type="datetime1">
              <a:rPr kumimoji="1" lang="ja-JP" altLang="en-US" smtClean="0"/>
              <a:t>2022/2/13</a:t>
            </a:fld>
            <a:endParaRPr kumimoji="1" lang="ja-JP" altLang="en-US"/>
          </a:p>
        </p:txBody>
      </p:sp>
      <p:sp>
        <p:nvSpPr>
          <p:cNvPr id="5" name="Footer Placeholder 4"/>
          <p:cNvSpPr>
            <a:spLocks noGrp="1"/>
          </p:cNvSpPr>
          <p:nvPr>
            <p:ph type="ftr" sz="quarter" idx="11"/>
          </p:nvPr>
        </p:nvSpPr>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968412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32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1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2E220AC-C2A7-024E-ACAB-4DB6052A376C}" type="datetime1">
              <a:rPr kumimoji="1" lang="ja-JP" altLang="en-US" smtClean="0"/>
              <a:t>2022/2/13</a:t>
            </a:fld>
            <a:endParaRPr kumimoji="1" lang="ja-JP" altLang="en-US"/>
          </a:p>
        </p:txBody>
      </p:sp>
      <p:sp>
        <p:nvSpPr>
          <p:cNvPr id="5" name="Footer Placeholder 4"/>
          <p:cNvSpPr>
            <a:spLocks noGrp="1"/>
          </p:cNvSpPr>
          <p:nvPr>
            <p:ph type="ftr" sz="quarter" idx="11"/>
          </p:nvPr>
        </p:nvSpPr>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13476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C48FC5F-5874-5040-B9D3-0BB86491154B}" type="datetime1">
              <a:rPr kumimoji="1" lang="ja-JP" altLang="en-US" smtClean="0"/>
              <a:t>2022/2/13</a:t>
            </a:fld>
            <a:endParaRPr kumimoji="1" lang="ja-JP" altLang="en-US"/>
          </a:p>
        </p:txBody>
      </p:sp>
      <p:sp>
        <p:nvSpPr>
          <p:cNvPr id="6" name="Footer Placeholder 5"/>
          <p:cNvSpPr>
            <a:spLocks noGrp="1"/>
          </p:cNvSpPr>
          <p:nvPr>
            <p:ph type="ftr" sz="quarter" idx="11"/>
          </p:nvPr>
        </p:nvSpPr>
        <p:spPr/>
        <p:txBody>
          <a:bodyPr/>
          <a:lstStyle/>
          <a:p>
            <a:r>
              <a:rPr kumimoji="1" lang="en-US" altLang="ja-JP"/>
              <a:t>256hax</a:t>
            </a:r>
            <a:endParaRPr kumimoji="1" lang="ja-JP" altLang="en-US"/>
          </a:p>
        </p:txBody>
      </p:sp>
      <p:sp>
        <p:nvSpPr>
          <p:cNvPr id="7" name="Slide Number Placeholder 6"/>
          <p:cNvSpPr>
            <a:spLocks noGrp="1"/>
          </p:cNvSpPr>
          <p:nvPr>
            <p:ph type="sldNum" sz="quarter" idx="12"/>
          </p:nvPr>
        </p:nvSpPr>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028615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67059AF-CDDF-A545-B437-20B256967FD9}" type="datetime1">
              <a:rPr kumimoji="1" lang="ja-JP" altLang="en-US" smtClean="0"/>
              <a:t>2022/2/13</a:t>
            </a:fld>
            <a:endParaRPr kumimoji="1" lang="ja-JP" altLang="en-US"/>
          </a:p>
        </p:txBody>
      </p:sp>
      <p:sp>
        <p:nvSpPr>
          <p:cNvPr id="8" name="Footer Placeholder 7"/>
          <p:cNvSpPr>
            <a:spLocks noGrp="1"/>
          </p:cNvSpPr>
          <p:nvPr>
            <p:ph type="ftr" sz="quarter" idx="11"/>
          </p:nvPr>
        </p:nvSpPr>
        <p:spPr/>
        <p:txBody>
          <a:bodyPr/>
          <a:lstStyle/>
          <a:p>
            <a:r>
              <a:rPr kumimoji="1" lang="en-US" altLang="ja-JP"/>
              <a:t>256hax</a:t>
            </a:r>
            <a:endParaRPr kumimoji="1" lang="ja-JP" altLang="en-US"/>
          </a:p>
        </p:txBody>
      </p:sp>
      <p:sp>
        <p:nvSpPr>
          <p:cNvPr id="9" name="Slide Number Placeholder 8"/>
          <p:cNvSpPr>
            <a:spLocks noGrp="1"/>
          </p:cNvSpPr>
          <p:nvPr>
            <p:ph type="sldNum" sz="quarter" idx="12"/>
          </p:nvPr>
        </p:nvSpPr>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33680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15B6534E-A8F6-864C-985B-4DB3D4538E40}" type="datetime1">
              <a:rPr kumimoji="1" lang="ja-JP" altLang="en-US" smtClean="0"/>
              <a:t>2022/2/13</a:t>
            </a:fld>
            <a:endParaRPr kumimoji="1" lang="ja-JP" altLang="en-US"/>
          </a:p>
        </p:txBody>
      </p:sp>
      <p:sp>
        <p:nvSpPr>
          <p:cNvPr id="4" name="Footer Placeholder 3"/>
          <p:cNvSpPr>
            <a:spLocks noGrp="1"/>
          </p:cNvSpPr>
          <p:nvPr>
            <p:ph type="ftr" sz="quarter" idx="11"/>
          </p:nvPr>
        </p:nvSpPr>
        <p:spPr/>
        <p:txBody>
          <a:bodyPr/>
          <a:lstStyle/>
          <a:p>
            <a:r>
              <a:rPr kumimoji="1" lang="en-US" altLang="ja-JP"/>
              <a:t>256hax</a:t>
            </a:r>
            <a:endParaRPr kumimoji="1" lang="ja-JP" altLang="en-US"/>
          </a:p>
        </p:txBody>
      </p:sp>
      <p:sp>
        <p:nvSpPr>
          <p:cNvPr id="5" name="Slide Number Placeholder 4"/>
          <p:cNvSpPr>
            <a:spLocks noGrp="1"/>
          </p:cNvSpPr>
          <p:nvPr>
            <p:ph type="sldNum" sz="quarter" idx="12"/>
          </p:nvPr>
        </p:nvSpPr>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205882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3D519C-9325-DD4F-A5F6-0AFD37CE8635}" type="datetime1">
              <a:rPr kumimoji="1" lang="ja-JP" altLang="en-US" smtClean="0"/>
              <a:t>2022/2/13</a:t>
            </a:fld>
            <a:endParaRPr kumimoji="1" lang="ja-JP" altLang="en-US"/>
          </a:p>
        </p:txBody>
      </p:sp>
      <p:sp>
        <p:nvSpPr>
          <p:cNvPr id="3" name="Footer Placeholder 2"/>
          <p:cNvSpPr>
            <a:spLocks noGrp="1"/>
          </p:cNvSpPr>
          <p:nvPr>
            <p:ph type="ftr" sz="quarter" idx="11"/>
          </p:nvPr>
        </p:nvSpPr>
        <p:spPr/>
        <p:txBody>
          <a:bodyPr/>
          <a:lstStyle/>
          <a:p>
            <a:r>
              <a:rPr kumimoji="1" lang="en-US" altLang="ja-JP"/>
              <a:t>256hax</a:t>
            </a:r>
            <a:endParaRPr kumimoji="1" lang="ja-JP" altLang="en-US"/>
          </a:p>
        </p:txBody>
      </p:sp>
      <p:sp>
        <p:nvSpPr>
          <p:cNvPr id="4" name="Slide Number Placeholder 3"/>
          <p:cNvSpPr>
            <a:spLocks noGrp="1"/>
          </p:cNvSpPr>
          <p:nvPr>
            <p:ph type="sldNum" sz="quarter" idx="12"/>
          </p:nvPr>
        </p:nvSpPr>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851226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503B069-C866-8C47-A1B1-6AEF053A8792}" type="datetime1">
              <a:rPr kumimoji="1" lang="ja-JP" altLang="en-US" smtClean="0"/>
              <a:t>2022/2/13</a:t>
            </a:fld>
            <a:endParaRPr kumimoji="1" lang="ja-JP" altLang="en-US"/>
          </a:p>
        </p:txBody>
      </p:sp>
      <p:sp>
        <p:nvSpPr>
          <p:cNvPr id="6" name="Footer Placeholder 5"/>
          <p:cNvSpPr>
            <a:spLocks noGrp="1"/>
          </p:cNvSpPr>
          <p:nvPr>
            <p:ph type="ftr" sz="quarter" idx="11"/>
          </p:nvPr>
        </p:nvSpPr>
        <p:spPr/>
        <p:txBody>
          <a:bodyPr/>
          <a:lstStyle/>
          <a:p>
            <a:r>
              <a:rPr kumimoji="1" lang="en-US" altLang="ja-JP"/>
              <a:t>256hax</a:t>
            </a:r>
            <a:endParaRPr kumimoji="1" lang="ja-JP" altLang="en-US"/>
          </a:p>
        </p:txBody>
      </p:sp>
      <p:sp>
        <p:nvSpPr>
          <p:cNvPr id="7" name="Slide Number Placeholder 6"/>
          <p:cNvSpPr>
            <a:spLocks noGrp="1"/>
          </p:cNvSpPr>
          <p:nvPr>
            <p:ph type="sldNum" sz="quarter" idx="12"/>
          </p:nvPr>
        </p:nvSpPr>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922414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183513C-F2F4-B940-8F47-6502D3E9B9CA}" type="datetime1">
              <a:rPr kumimoji="1" lang="ja-JP" altLang="en-US" smtClean="0"/>
              <a:t>2022/2/13</a:t>
            </a:fld>
            <a:endParaRPr kumimoji="1" lang="ja-JP" altLang="en-US"/>
          </a:p>
        </p:txBody>
      </p:sp>
      <p:sp>
        <p:nvSpPr>
          <p:cNvPr id="6" name="Footer Placeholder 5"/>
          <p:cNvSpPr>
            <a:spLocks noGrp="1"/>
          </p:cNvSpPr>
          <p:nvPr>
            <p:ph type="ftr" sz="quarter" idx="11"/>
          </p:nvPr>
        </p:nvSpPr>
        <p:spPr/>
        <p:txBody>
          <a:bodyPr/>
          <a:lstStyle/>
          <a:p>
            <a:r>
              <a:rPr kumimoji="1" lang="en-US" altLang="ja-JP"/>
              <a:t>256hax</a:t>
            </a:r>
            <a:endParaRPr kumimoji="1" lang="ja-JP" altLang="en-US"/>
          </a:p>
        </p:txBody>
      </p:sp>
      <p:sp>
        <p:nvSpPr>
          <p:cNvPr id="7" name="Slide Number Placeholder 6"/>
          <p:cNvSpPr>
            <a:spLocks noGrp="1"/>
          </p:cNvSpPr>
          <p:nvPr>
            <p:ph type="sldNum" sz="quarter" idx="12"/>
          </p:nvPr>
        </p:nvSpPr>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3503070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31591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833166"/>
            <a:ext cx="10515600" cy="694551"/>
          </a:xfrm>
          <a:prstGeom prst="rect">
            <a:avLst/>
          </a:prstGeom>
        </p:spPr>
        <p:txBody>
          <a:bodyPr vert="horz" lIns="91440" tIns="45720" rIns="91440" bIns="45720" rtlCol="0">
            <a:normAutofit/>
          </a:bodyPr>
          <a:lstStyle/>
          <a:p>
            <a:pPr lvl="0"/>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Yu Gothic" panose="020B0400000000000000" pitchFamily="34" charset="-128"/>
                <a:ea typeface="Yu Gothic" panose="020B0400000000000000" pitchFamily="34" charset="-128"/>
              </a:defRPr>
            </a:lvl1pPr>
          </a:lstStyle>
          <a:p>
            <a:fld id="{E55A93C3-7990-6040-9FF9-3C243F65B473}" type="datetime1">
              <a:rPr kumimoji="1" lang="ja-JP" altLang="en-US" smtClean="0"/>
              <a:t>2022/2/13</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Yu Gothic" panose="020B0400000000000000" pitchFamily="34" charset="-128"/>
                <a:ea typeface="Yu Gothic" panose="020B0400000000000000" pitchFamily="34" charset="-128"/>
              </a:defRPr>
            </a:lvl1pPr>
          </a:lstStyle>
          <a:p>
            <a:r>
              <a:rPr kumimoji="1" lang="en-US" altLang="ja-JP"/>
              <a:t>256hax</a:t>
            </a:r>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Yu Gothic" panose="020B0400000000000000" pitchFamily="34" charset="-128"/>
                <a:ea typeface="Yu Gothic" panose="020B0400000000000000" pitchFamily="34" charset="-128"/>
              </a:defRPr>
            </a:lvl1pPr>
          </a:lstStyle>
          <a:p>
            <a:fld id="{51BE5F08-58E8-9243-A834-2B76637F595D}" type="slidenum">
              <a:rPr kumimoji="1" lang="ja-JP" altLang="en-US" smtClean="0"/>
              <a:pPr/>
              <a:t>‹#›</a:t>
            </a:fld>
            <a:endParaRPr kumimoji="1" lang="ja-JP" altLang="en-US"/>
          </a:p>
        </p:txBody>
      </p:sp>
    </p:spTree>
    <p:extLst>
      <p:ext uri="{BB962C8B-B14F-4D97-AF65-F5344CB8AC3E}">
        <p14:creationId xmlns:p14="http://schemas.microsoft.com/office/powerpoint/2010/main" val="253681400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90000"/>
        </a:lnSpc>
        <a:spcBef>
          <a:spcPct val="0"/>
        </a:spcBef>
        <a:buNone/>
        <a:defRPr kumimoji="1" sz="1600" kern="1200">
          <a:solidFill>
            <a:schemeClr val="tx1"/>
          </a:solidFill>
          <a:latin typeface="Yu Gothic" panose="020B0400000000000000" pitchFamily="34" charset="-128"/>
          <a:ea typeface="Yu Gothic" panose="020B0400000000000000" pitchFamily="34" charset="-128"/>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kumimoji="1" sz="1400" kern="1200">
          <a:solidFill>
            <a:schemeClr val="tx1"/>
          </a:solidFill>
          <a:latin typeface="Yu Gothic" panose="020B0400000000000000" pitchFamily="34" charset="-128"/>
          <a:ea typeface="Yu Gothic" panose="020B04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2.xml"/><Relationship Id="rId4" Type="http://schemas.openxmlformats.org/officeDocument/2006/relationships/image" Target="../media/image3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3.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jpe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github.com/metaplex-foundation/metaplex-program-library/blob/master/metaplex/js/src/transactions/SetStore.ts" TargetMode="External"/><Relationship Id="rId3" Type="http://schemas.openxmlformats.org/officeDocument/2006/relationships/image" Target="../media/image48.png"/><Relationship Id="rId7" Type="http://schemas.openxmlformats.org/officeDocument/2006/relationships/hyperlink" Target="https://github.com/metaplex-foundation/metaplex-program-library/blob/master/metaplex/program/src/processor/set_store.rs" TargetMode="External"/><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hyperlink" Target="https://github.com/metaplex-foundation/metaplex-program-library/blob/master/metaplex/program/src/instruction.rs" TargetMode="External"/><Relationship Id="rId5" Type="http://schemas.openxmlformats.org/officeDocument/2006/relationships/hyperlink" Target="https://github.com/metaplex-foundation/metaplex-program-library/blob/master/metaplex/program/src/instruction.rs#L321" TargetMode="External"/><Relationship Id="rId10" Type="http://schemas.openxmlformats.org/officeDocument/2006/relationships/hyperlink" Target="https://github.com/metaplex-foundation/metaplex-program-library/blob/master/metaplex/js/src/transactions/SetWhitelistedCreator.ts" TargetMode="External"/><Relationship Id="rId4" Type="http://schemas.openxmlformats.org/officeDocument/2006/relationships/image" Target="../media/image49.png"/><Relationship Id="rId9" Type="http://schemas.openxmlformats.org/officeDocument/2006/relationships/hyperlink" Target="https://github.com/metaplex-foundation/metaplex-program-library/blob/master/metaplex/program/src/processor/set_whitelisted_creator.r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4.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hyperlink" Target="https://www.arweave.net/Ne7hl4Bu_vx4w5pl1IlpV1JtlIAis8Y1m7L_4cv5apw?ext=png" TargetMode="External"/><Relationship Id="rId3" Type="http://schemas.openxmlformats.org/officeDocument/2006/relationships/image" Target="../media/image51.png"/><Relationship Id="rId7" Type="http://schemas.openxmlformats.org/officeDocument/2006/relationships/image" Target="../media/image53.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hyperlink" Target="https://arweave.net/67lw9AsTdJqtfwM4okk9k56GOWn3BRwPabdffMDJFIA" TargetMode="External"/><Relationship Id="rId5" Type="http://schemas.openxmlformats.org/officeDocument/2006/relationships/hyperlink" Target="https://solscan.io/token/5iqm5u2KQ2nGP2wnpFh5RaHKCd2toS8umopq7Dt2UbhZ?cluster=devnet#metadata" TargetMode="External"/><Relationship Id="rId4" Type="http://schemas.openxmlformats.org/officeDocument/2006/relationships/image" Target="../media/image52.png"/><Relationship Id="rId9" Type="http://schemas.openxmlformats.org/officeDocument/2006/relationships/hyperlink" Target="https://solscan.io/token/5iqm5u2KQ2nGP2wnpFh5RaHKCd2toS8umopq7Dt2UbhZ?cluster=devnet"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5" Type="http://schemas.openxmlformats.org/officeDocument/2006/relationships/hyperlink" Target="https://www.orca.so/" TargetMode="External"/><Relationship Id="rId4" Type="http://schemas.openxmlformats.org/officeDocument/2006/relationships/hyperlink" Target="https://phantom.app/blog/staying-safe-with-phantom" TargetMode="External"/></Relationships>
</file>

<file path=ppt/slides/_rels/slide23.xml.rels><?xml version="1.0" encoding="UTF-8" standalone="yes"?>
<Relationships xmlns="http://schemas.openxmlformats.org/package/2006/relationships"><Relationship Id="rId2" Type="http://schemas.openxmlformats.org/officeDocument/2006/relationships/hyperlink" Target="https://github.com/256hax/solana-anchor-react-minimal-example/tree/main/react/sign_and_transaction"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project-serum.github.io/anchor/ts/modules/web3.html#sendAndConfirmTransaction" TargetMode="External"/><Relationship Id="rId2" Type="http://schemas.openxmlformats.org/officeDocument/2006/relationships/hyperlink" Target="https://solana-labs.github.io/solana-web3.js/interfaces/Signer.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hyperlink" Target="https://explorer.solana.com/address/5BzFfGjUzPuHSXGPCxGksjpbCKPYiUc8tprjvn8tY2dC?cluster=devnet"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explorer.solana.com/tx/2MzxcwxR8z7AVbobkpdfnefpmNPBTXnheK7RQmvuTy5xCBq9pZutygnyuoSZqj4u7Fg7hX2bP4H8gHX3rfE18CQH?cluster=devnet" TargetMode="External"/><Relationship Id="rId2" Type="http://schemas.openxmlformats.org/officeDocument/2006/relationships/hyperlink" Target="https://explorer.solana.com/tx/2EJNKDAdHi8foaLirDrEjKrubBkMs27gQHYHCaFzehsVrUqqwELUXnbZa4fc2WJpPVdZqazvYVAkqs6Fhfd9cxUv?cluster=devnet" TargetMode="External"/><Relationship Id="rId1" Type="http://schemas.openxmlformats.org/officeDocument/2006/relationships/slideLayout" Target="../slideLayouts/slideLayout2.xml"/><Relationship Id="rId5" Type="http://schemas.openxmlformats.org/officeDocument/2006/relationships/hyperlink" Target="https://explorer.solana.com/tx/2rAdweWojqqnnEGrrHGfHgaGFRSThS6cp2hJ6ZJvBwZacy4Z8R6cgn3iKQAnDK1rZdnarKETAL65MfsFGQ6V3LgH?cluster=devnet" TargetMode="External"/><Relationship Id="rId4" Type="http://schemas.openxmlformats.org/officeDocument/2006/relationships/hyperlink" Target="https://explorer.solana.com/tx/3ZK8pACVU5eKh5MegD7HXBLQQqQBk3NVTnFL7myNjVjWzb99WDP19ejz7cfXMcJdGieCLakqZ5Coe28cpMcNeQQV?cluster=devnet"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explorer.solana.com/address/FHx9QX4CMmqWDASRe2uTtbdMcfex94Q1oJ39ZBnc1Cm7?cluster=devnet" TargetMode="External"/><Relationship Id="rId2" Type="http://schemas.openxmlformats.org/officeDocument/2006/relationships/hyperlink" Target="https://explorer.solana.com/address/6cWxWxTHW2tAGLNfz37LDmASVY4wuzjCv2So6s8PpteX?cluster=devnet" TargetMode="External"/><Relationship Id="rId1" Type="http://schemas.openxmlformats.org/officeDocument/2006/relationships/slideLayout" Target="../slideLayouts/slideLayout2.xml"/><Relationship Id="rId4" Type="http://schemas.openxmlformats.org/officeDocument/2006/relationships/hyperlink" Target="https://explorer.solana.com/address/TokenkegQfeZyiNwAJbNbGKPFXCWuBvf9Ss623VQ5DA?cluster=devne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3" Type="http://schemas.openxmlformats.org/officeDocument/2006/relationships/hyperlink" Target="https://explorer.solana.com/tx/28pZaLUia6BDcPARLcyDsVZhc3ADVsS9kxNeMxmKwEij1UhraYc4xV6cF85m4sJye1KofW9BjynVXGj83SF4uvQA?cluster=devnet" TargetMode="External"/><Relationship Id="rId2" Type="http://schemas.openxmlformats.org/officeDocument/2006/relationships/hyperlink" Target="https://explorer.solana.com/tx/2c67zVpfkUdJP2ZziC1nBmGsEPC3NoK6fisxDJKpZCuZERajyycchWunkSspjvdcxMnMSzxjvfoo7dKkNeDKbs6p?cluster=devnet" TargetMode="External"/><Relationship Id="rId1" Type="http://schemas.openxmlformats.org/officeDocument/2006/relationships/slideLayout" Target="../slideLayouts/slideLayout2.xml"/><Relationship Id="rId5" Type="http://schemas.openxmlformats.org/officeDocument/2006/relationships/hyperlink" Target="https://explorer.solana.com/tx/3RQ52gXVRkphwJFJehcLawDyi2isZ4A6JkKonW8QnA9N28pUkAqZ8Yevi8R656drk8JzAXvWCDToiBQxMrkCsVif?cluster=devnet" TargetMode="External"/><Relationship Id="rId4" Type="http://schemas.openxmlformats.org/officeDocument/2006/relationships/hyperlink" Target="https://explorer.solana.com/tx/5U8bH6paBugh96HjTy1haUbCZijpVUK4MoPXqdCVZGNjP2kz5WQk3aGr4By5VPEtSfagpVZ91rTeWpj4tsNQRBs2?cluster=devnet"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20.jpeg"/><Relationship Id="rId13" Type="http://schemas.openxmlformats.org/officeDocument/2006/relationships/image" Target="../media/image25.png"/><Relationship Id="rId3" Type="http://schemas.openxmlformats.org/officeDocument/2006/relationships/image" Target="../media/image6.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image" Target="../media/image15.png"/><Relationship Id="rId16"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jpeg"/><Relationship Id="rId15" Type="http://schemas.openxmlformats.org/officeDocument/2006/relationships/image" Target="../media/image2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png"/></Relationships>
</file>

<file path=ppt/slides/_rels/slide9.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8.png"/><Relationship Id="rId7" Type="http://schemas.openxmlformats.org/officeDocument/2006/relationships/hyperlink" Target="https://medium.com/@Austerity_Sucks/create-and-list-a-solana-token-with-zero-development-9f9aa88717c3"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517163-9315-7646-91E5-E14EE2482A18}"/>
              </a:ext>
            </a:extLst>
          </p:cNvPr>
          <p:cNvSpPr>
            <a:spLocks noGrp="1"/>
          </p:cNvSpPr>
          <p:nvPr>
            <p:ph type="ctrTitle"/>
          </p:nvPr>
        </p:nvSpPr>
        <p:spPr/>
        <p:txBody>
          <a:bodyPr/>
          <a:lstStyle/>
          <a:p>
            <a:r>
              <a:rPr kumimoji="1" lang="en-US" altLang="ja-JP" dirty="0"/>
              <a:t>Solana Blockchain</a:t>
            </a:r>
            <a:br>
              <a:rPr kumimoji="1" lang="en-US" altLang="ja-JP" dirty="0"/>
            </a:br>
            <a:r>
              <a:rPr kumimoji="1" lang="en-US" altLang="ja-JP" dirty="0"/>
              <a:t>Outline Figure for Product Manager</a:t>
            </a:r>
            <a:br>
              <a:rPr kumimoji="1" lang="en-US" altLang="ja-JP" dirty="0"/>
            </a:br>
            <a:r>
              <a:rPr kumimoji="1" lang="en-US" altLang="ja-JP" dirty="0"/>
              <a:t>(Draft)</a:t>
            </a:r>
            <a:endParaRPr kumimoji="1" lang="ja-JP" altLang="en-US"/>
          </a:p>
        </p:txBody>
      </p:sp>
      <p:sp>
        <p:nvSpPr>
          <p:cNvPr id="3" name="字幕 2">
            <a:extLst>
              <a:ext uri="{FF2B5EF4-FFF2-40B4-BE49-F238E27FC236}">
                <a16:creationId xmlns:a16="http://schemas.microsoft.com/office/drawing/2014/main" id="{6784775C-D1BE-4A41-B5EC-63B34DD08028}"/>
              </a:ext>
            </a:extLst>
          </p:cNvPr>
          <p:cNvSpPr>
            <a:spLocks noGrp="1"/>
          </p:cNvSpPr>
          <p:nvPr>
            <p:ph type="subTitle" idx="1"/>
          </p:nvPr>
        </p:nvSpPr>
        <p:spPr/>
        <p:txBody>
          <a:bodyPr/>
          <a:lstStyle/>
          <a:p>
            <a:r>
              <a:rPr lang="en-US" altLang="ja-JP" dirty="0"/>
              <a:t>by </a:t>
            </a:r>
            <a:r>
              <a:rPr kumimoji="1" lang="en-US" altLang="ja-JP" dirty="0"/>
              <a:t>256hax</a:t>
            </a:r>
            <a:endParaRPr kumimoji="1" lang="ja-JP" altLang="en-US"/>
          </a:p>
        </p:txBody>
      </p:sp>
      <p:pic>
        <p:nvPicPr>
          <p:cNvPr id="1026" name="Picture 2">
            <a:extLst>
              <a:ext uri="{FF2B5EF4-FFF2-40B4-BE49-F238E27FC236}">
                <a16:creationId xmlns:a16="http://schemas.microsoft.com/office/drawing/2014/main" id="{2BF8A41A-50F6-F141-9791-AB6480A542D4}"/>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4972755" y="1122363"/>
            <a:ext cx="2246489" cy="272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312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75DB2E-3BC4-CE4A-8A1B-DD078F1FCBDD}"/>
              </a:ext>
            </a:extLst>
          </p:cNvPr>
          <p:cNvSpPr>
            <a:spLocks noGrp="1"/>
          </p:cNvSpPr>
          <p:nvPr>
            <p:ph type="title"/>
          </p:nvPr>
        </p:nvSpPr>
        <p:spPr/>
        <p:txBody>
          <a:bodyPr/>
          <a:lstStyle/>
          <a:p>
            <a:r>
              <a:rPr lang="en-US" altLang="ja-JP"/>
              <a:t>How </a:t>
            </a:r>
            <a:r>
              <a:rPr lang="en-US" altLang="ja-JP" err="1"/>
              <a:t>Uniswap</a:t>
            </a:r>
            <a:r>
              <a:rPr lang="en-US" altLang="ja-JP"/>
              <a:t> V2 works</a:t>
            </a:r>
            <a:endParaRPr kumimoji="1" lang="ja-JP" altLang="en-US"/>
          </a:p>
        </p:txBody>
      </p:sp>
      <p:sp>
        <p:nvSpPr>
          <p:cNvPr id="4" name="フッター プレースホルダー 3">
            <a:extLst>
              <a:ext uri="{FF2B5EF4-FFF2-40B4-BE49-F238E27FC236}">
                <a16:creationId xmlns:a16="http://schemas.microsoft.com/office/drawing/2014/main" id="{4CF94AA4-AB4E-324F-8027-9D29D920579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63705DBA-FF44-8F4E-990A-F906E11289AE}"/>
              </a:ext>
            </a:extLst>
          </p:cNvPr>
          <p:cNvSpPr>
            <a:spLocks noGrp="1"/>
          </p:cNvSpPr>
          <p:nvPr>
            <p:ph type="sldNum" sz="quarter" idx="12"/>
          </p:nvPr>
        </p:nvSpPr>
        <p:spPr/>
        <p:txBody>
          <a:bodyPr/>
          <a:lstStyle/>
          <a:p>
            <a:fld id="{51BE5F08-58E8-9243-A834-2B76637F595D}" type="slidenum">
              <a:rPr kumimoji="1" lang="ja-JP" altLang="en-US" smtClean="0"/>
              <a:t>9</a:t>
            </a:fld>
            <a:endParaRPr kumimoji="1" lang="ja-JP" altLang="en-US"/>
          </a:p>
        </p:txBody>
      </p:sp>
      <p:sp>
        <p:nvSpPr>
          <p:cNvPr id="6" name="テキスト ボックス 5">
            <a:extLst>
              <a:ext uri="{FF2B5EF4-FFF2-40B4-BE49-F238E27FC236}">
                <a16:creationId xmlns:a16="http://schemas.microsoft.com/office/drawing/2014/main" id="{2A285182-278E-EC43-B3F1-5216926592DF}"/>
              </a:ext>
            </a:extLst>
          </p:cNvPr>
          <p:cNvSpPr txBox="1"/>
          <p:nvPr/>
        </p:nvSpPr>
        <p:spPr>
          <a:xfrm>
            <a:off x="5576711" y="714905"/>
            <a:ext cx="6118578" cy="1633353"/>
          </a:xfrm>
          <a:prstGeom prst="rect">
            <a:avLst/>
          </a:prstGeom>
          <a:noFill/>
        </p:spPr>
        <p:txBody>
          <a:bodyPr wrap="square" rtlCol="0">
            <a:noAutofit/>
          </a:bodyPr>
          <a:lstStyle/>
          <a:p>
            <a:r>
              <a:rPr lang="en-US" altLang="ja-JP" sz="1200"/>
              <a:t>"Anyone can become a liquidity provider (LP) for a pool by depositing an equivalent value of each underlying token in return for pool tokens. These tokens track pro-rata LP shares of the total reserves, and can be redeemed for the underlying assets at any time."</a:t>
            </a:r>
          </a:p>
        </p:txBody>
      </p:sp>
      <p:sp>
        <p:nvSpPr>
          <p:cNvPr id="9" name="テキスト ボックス 8">
            <a:extLst>
              <a:ext uri="{FF2B5EF4-FFF2-40B4-BE49-F238E27FC236}">
                <a16:creationId xmlns:a16="http://schemas.microsoft.com/office/drawing/2014/main" id="{75C0EDA6-91E1-AE43-99CC-7CDDCCED986F}"/>
              </a:ext>
            </a:extLst>
          </p:cNvPr>
          <p:cNvSpPr txBox="1"/>
          <p:nvPr/>
        </p:nvSpPr>
        <p:spPr>
          <a:xfrm>
            <a:off x="5576711" y="2428954"/>
            <a:ext cx="6118578" cy="1913489"/>
          </a:xfrm>
          <a:prstGeom prst="rect">
            <a:avLst/>
          </a:prstGeom>
          <a:noFill/>
        </p:spPr>
        <p:txBody>
          <a:bodyPr wrap="square" rtlCol="0">
            <a:noAutofit/>
          </a:bodyPr>
          <a:lstStyle/>
          <a:p>
            <a:r>
              <a:rPr lang="en-US" altLang="ja-JP" sz="1200" dirty="0"/>
              <a:t>"Pairs act as automated market makers, standing ready to accept one token for the other as long as the “constant product” formula is preserved. This formula, most simply expressed as x * y = k, states that trades must not change the product (k) of a pair’s reserve balances (x and y). Because k remains unchanged from the reference frame of a trade, it is often referred to as the invariant. This formula has the desirable property that larger trades (relative to reserves) execute at exponentially worse rates than smaller ones.</a:t>
            </a:r>
          </a:p>
          <a:p>
            <a:r>
              <a:rPr lang="en-US" altLang="ja-JP" sz="1200" dirty="0"/>
              <a:t>In practice, </a:t>
            </a:r>
            <a:r>
              <a:rPr lang="en-US" altLang="ja-JP" sz="1200" dirty="0" err="1"/>
              <a:t>Uniswap</a:t>
            </a:r>
            <a:r>
              <a:rPr lang="en-US" altLang="ja-JP" sz="1200" dirty="0"/>
              <a:t> applies a 0.30% fee to trades, which is added to reserves. As a result, each trade actually increases k. This functions as a payout to LPs, which is realized when they burn their pool tokens to withdraw their portion of total reserves. In the future, this fee may be reduced to 0.25%, with the remaining 0.05% withheld as a protocol-wide charge."</a:t>
            </a:r>
          </a:p>
        </p:txBody>
      </p:sp>
      <p:pic>
        <p:nvPicPr>
          <p:cNvPr id="1026" name="Picture 2">
            <a:extLst>
              <a:ext uri="{FF2B5EF4-FFF2-40B4-BE49-F238E27FC236}">
                <a16:creationId xmlns:a16="http://schemas.microsoft.com/office/drawing/2014/main" id="{28A2A80F-5E05-0F43-8FCD-5F39A7521706}"/>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451259" y="714905"/>
            <a:ext cx="5064004" cy="1633353"/>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8D6C070-9601-F74F-A766-D67B71ABB485}"/>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51259" y="2428954"/>
            <a:ext cx="5069009" cy="1913489"/>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5A832C1-0D02-FC4E-A428-5FBF09383B9D}"/>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446253" y="4423139"/>
            <a:ext cx="5074014" cy="2010639"/>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BC8F5FB8-241E-D44F-8EC5-A239493BCD65}"/>
              </a:ext>
            </a:extLst>
          </p:cNvPr>
          <p:cNvSpPr txBox="1"/>
          <p:nvPr/>
        </p:nvSpPr>
        <p:spPr>
          <a:xfrm>
            <a:off x="5576711" y="4423139"/>
            <a:ext cx="6118578" cy="2010639"/>
          </a:xfrm>
          <a:prstGeom prst="rect">
            <a:avLst/>
          </a:prstGeom>
          <a:noFill/>
        </p:spPr>
        <p:txBody>
          <a:bodyPr wrap="square" rtlCol="0">
            <a:noAutofit/>
          </a:bodyPr>
          <a:lstStyle/>
          <a:p>
            <a:r>
              <a:rPr lang="en-US" altLang="ja-JP" sz="1200"/>
              <a:t>"Because the relative price of the two pair assets can only be changed through trading, divergences between the </a:t>
            </a:r>
            <a:r>
              <a:rPr lang="en-US" altLang="ja-JP" sz="1200" err="1"/>
              <a:t>Uniswap</a:t>
            </a:r>
            <a:r>
              <a:rPr lang="en-US" altLang="ja-JP" sz="1200"/>
              <a:t> price and external prices create arbitrage opportunities. This mechanism ensures that </a:t>
            </a:r>
            <a:r>
              <a:rPr lang="en-US" altLang="ja-JP" sz="1200" err="1"/>
              <a:t>Uniswap</a:t>
            </a:r>
            <a:r>
              <a:rPr lang="en-US" altLang="ja-JP" sz="1200"/>
              <a:t> prices always trend toward the market-clearing price."</a:t>
            </a:r>
          </a:p>
        </p:txBody>
      </p:sp>
      <p:sp>
        <p:nvSpPr>
          <p:cNvPr id="8" name="テキスト ボックス 7">
            <a:extLst>
              <a:ext uri="{FF2B5EF4-FFF2-40B4-BE49-F238E27FC236}">
                <a16:creationId xmlns:a16="http://schemas.microsoft.com/office/drawing/2014/main" id="{D37FAAB5-7062-4B4A-8E0D-1AF9E1FAABE8}"/>
              </a:ext>
            </a:extLst>
          </p:cNvPr>
          <p:cNvSpPr txBox="1"/>
          <p:nvPr/>
        </p:nvSpPr>
        <p:spPr>
          <a:xfrm>
            <a:off x="5576712" y="412947"/>
            <a:ext cx="6118578" cy="253916"/>
          </a:xfrm>
          <a:prstGeom prst="rect">
            <a:avLst/>
          </a:prstGeom>
          <a:noFill/>
        </p:spPr>
        <p:txBody>
          <a:bodyPr wrap="square" rtlCol="0">
            <a:spAutoFit/>
          </a:bodyPr>
          <a:lstStyle/>
          <a:p>
            <a:r>
              <a:rPr lang="en-US" altLang="ja-JP" sz="1050"/>
              <a:t>Source: https://</a:t>
            </a:r>
            <a:r>
              <a:rPr lang="en-US" altLang="ja-JP" sz="1050" err="1"/>
              <a:t>docs.uniswap.org</a:t>
            </a:r>
            <a:r>
              <a:rPr lang="en-US" altLang="ja-JP" sz="1050"/>
              <a:t>/protocol/V2/concepts/protocol-overview/how-</a:t>
            </a:r>
            <a:r>
              <a:rPr lang="en-US" altLang="ja-JP" sz="1050" err="1"/>
              <a:t>uniswap</a:t>
            </a:r>
            <a:r>
              <a:rPr lang="en-US" altLang="ja-JP" sz="1050"/>
              <a:t>-works</a:t>
            </a:r>
          </a:p>
        </p:txBody>
      </p:sp>
    </p:spTree>
    <p:extLst>
      <p:ext uri="{BB962C8B-B14F-4D97-AF65-F5344CB8AC3E}">
        <p14:creationId xmlns:p14="http://schemas.microsoft.com/office/powerpoint/2010/main" val="2329877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dirty="0"/>
              <a:t>NFT</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10</a:t>
            </a:fld>
            <a:endParaRPr kumimoji="1" lang="ja-JP" altLang="en-US"/>
          </a:p>
        </p:txBody>
      </p:sp>
    </p:spTree>
    <p:extLst>
      <p:ext uri="{BB962C8B-B14F-4D97-AF65-F5344CB8AC3E}">
        <p14:creationId xmlns:p14="http://schemas.microsoft.com/office/powerpoint/2010/main" val="2143241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A1334-3CBF-AA42-9FB2-054591DB6A36}"/>
              </a:ext>
            </a:extLst>
          </p:cNvPr>
          <p:cNvSpPr>
            <a:spLocks noGrp="1"/>
          </p:cNvSpPr>
          <p:nvPr>
            <p:ph type="title"/>
          </p:nvPr>
        </p:nvSpPr>
        <p:spPr/>
        <p:txBody>
          <a:bodyPr/>
          <a:lstStyle/>
          <a:p>
            <a:r>
              <a:rPr lang="en-US" altLang="ja-JP" dirty="0"/>
              <a:t>Start Up Metaplex Store Steps (Draft)</a:t>
            </a:r>
            <a:endParaRPr kumimoji="1" lang="ja-JP" altLang="en-US"/>
          </a:p>
        </p:txBody>
      </p:sp>
      <p:sp>
        <p:nvSpPr>
          <p:cNvPr id="4" name="フッター プレースホルダー 3">
            <a:extLst>
              <a:ext uri="{FF2B5EF4-FFF2-40B4-BE49-F238E27FC236}">
                <a16:creationId xmlns:a16="http://schemas.microsoft.com/office/drawing/2014/main" id="{DD06772D-5BDF-EC4C-A7EB-A223E5599C4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5A99A95-0A78-DB4A-9870-BC20310EE1B1}"/>
              </a:ext>
            </a:extLst>
          </p:cNvPr>
          <p:cNvSpPr>
            <a:spLocks noGrp="1"/>
          </p:cNvSpPr>
          <p:nvPr>
            <p:ph type="sldNum" sz="quarter" idx="12"/>
          </p:nvPr>
        </p:nvSpPr>
        <p:spPr/>
        <p:txBody>
          <a:bodyPr/>
          <a:lstStyle/>
          <a:p>
            <a:fld id="{51BE5F08-58E8-9243-A834-2B76637F595D}" type="slidenum">
              <a:rPr kumimoji="1" lang="ja-JP" altLang="en-US" smtClean="0"/>
              <a:t>11</a:t>
            </a:fld>
            <a:endParaRPr kumimoji="1" lang="ja-JP" altLang="en-US"/>
          </a:p>
        </p:txBody>
      </p:sp>
      <p:graphicFrame>
        <p:nvGraphicFramePr>
          <p:cNvPr id="6" name="表 6">
            <a:extLst>
              <a:ext uri="{FF2B5EF4-FFF2-40B4-BE49-F238E27FC236}">
                <a16:creationId xmlns:a16="http://schemas.microsoft.com/office/drawing/2014/main" id="{95840EE5-54B5-9E4A-9D85-A0FDDD4159A7}"/>
              </a:ext>
            </a:extLst>
          </p:cNvPr>
          <p:cNvGraphicFramePr>
            <a:graphicFrameLocks noGrp="1"/>
          </p:cNvGraphicFramePr>
          <p:nvPr>
            <p:extLst>
              <p:ext uri="{D42A27DB-BD31-4B8C-83A1-F6EECF244321}">
                <p14:modId xmlns:p14="http://schemas.microsoft.com/office/powerpoint/2010/main" val="1944727039"/>
              </p:ext>
            </p:extLst>
          </p:nvPr>
        </p:nvGraphicFramePr>
        <p:xfrm>
          <a:off x="349956" y="812800"/>
          <a:ext cx="11446933" cy="5305780"/>
        </p:xfrm>
        <a:graphic>
          <a:graphicData uri="http://schemas.openxmlformats.org/drawingml/2006/table">
            <a:tbl>
              <a:tblPr firstRow="1" bandRow="1">
                <a:tableStyleId>{5C22544A-7EE6-4342-B048-85BDC9FD1C3A}</a:tableStyleId>
              </a:tblPr>
              <a:tblGrid>
                <a:gridCol w="1083733">
                  <a:extLst>
                    <a:ext uri="{9D8B030D-6E8A-4147-A177-3AD203B41FA5}">
                      <a16:colId xmlns:a16="http://schemas.microsoft.com/office/drawing/2014/main" val="1938044447"/>
                    </a:ext>
                  </a:extLst>
                </a:gridCol>
                <a:gridCol w="10363200">
                  <a:extLst>
                    <a:ext uri="{9D8B030D-6E8A-4147-A177-3AD203B41FA5}">
                      <a16:colId xmlns:a16="http://schemas.microsoft.com/office/drawing/2014/main" val="648225703"/>
                    </a:ext>
                  </a:extLst>
                </a:gridCol>
              </a:tblGrid>
              <a:tr h="1061156">
                <a:tc>
                  <a:txBody>
                    <a:bodyPr/>
                    <a:lstStyle/>
                    <a:p>
                      <a:pPr algn="ctr"/>
                      <a:r>
                        <a:rPr kumimoji="1" lang="en-US" altLang="ja-JP" sz="1400" b="0" dirty="0">
                          <a:solidFill>
                            <a:schemeClr val="tx1"/>
                          </a:solidFill>
                        </a:rPr>
                        <a:t>Creator</a:t>
                      </a:r>
                    </a:p>
                    <a:p>
                      <a:pPr algn="ctr"/>
                      <a:r>
                        <a:rPr kumimoji="1" lang="en-US" altLang="ja-JP" sz="1400" b="0" dirty="0">
                          <a:solidFill>
                            <a:schemeClr val="tx1"/>
                          </a:solidFill>
                        </a:rPr>
                        <a:t>(Owner)</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99562608"/>
                  </a:ext>
                </a:extLst>
              </a:tr>
              <a:tr h="1061156">
                <a:tc>
                  <a:txBody>
                    <a:bodyPr/>
                    <a:lstStyle/>
                    <a:p>
                      <a:pPr algn="ctr"/>
                      <a:r>
                        <a:rPr kumimoji="1" lang="en-US" altLang="ja-JP" sz="1400" b="0" dirty="0">
                          <a:solidFill>
                            <a:schemeClr val="tx1"/>
                          </a:solidFill>
                        </a:rPr>
                        <a:t>Consumer</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834285"/>
                  </a:ext>
                </a:extLst>
              </a:tr>
              <a:tr h="1061156">
                <a:tc>
                  <a:txBody>
                    <a:bodyPr/>
                    <a:lstStyle/>
                    <a:p>
                      <a:pPr algn="ctr"/>
                      <a:r>
                        <a:rPr kumimoji="1" lang="en-US" altLang="ja-JP" sz="1400" b="0" dirty="0">
                          <a:solidFill>
                            <a:schemeClr val="tx1"/>
                          </a:solidFill>
                        </a:rPr>
                        <a:t>Metaplex</a:t>
                      </a:r>
                    </a:p>
                    <a:p>
                      <a:pPr algn="ctr"/>
                      <a:r>
                        <a:rPr kumimoji="1" lang="en-US" altLang="ja-JP" sz="1400" b="0" dirty="0">
                          <a:solidFill>
                            <a:schemeClr val="tx1"/>
                          </a:solidFill>
                        </a:rPr>
                        <a:t>(UI)</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272644"/>
                  </a:ext>
                </a:extLst>
              </a:tr>
              <a:tr h="1061156">
                <a:tc>
                  <a:txBody>
                    <a:bodyPr/>
                    <a:lstStyle/>
                    <a:p>
                      <a:pPr algn="ctr"/>
                      <a:r>
                        <a:rPr kumimoji="1" lang="en-US" altLang="ja-JP" sz="1400" b="0" dirty="0">
                          <a:solidFill>
                            <a:schemeClr val="tx1"/>
                          </a:solidFill>
                        </a:rPr>
                        <a:t>Solana</a:t>
                      </a:r>
                    </a:p>
                    <a:p>
                      <a:pPr algn="ctr"/>
                      <a:r>
                        <a:rPr kumimoji="1" lang="en-US" altLang="ja-JP" sz="1400" b="0" dirty="0">
                          <a:solidFill>
                            <a:schemeClr val="tx1"/>
                          </a:solidFill>
                        </a:rPr>
                        <a:t>Cluster</a:t>
                      </a:r>
                    </a:p>
                    <a:p>
                      <a:pPr algn="ctr"/>
                      <a:r>
                        <a:rPr kumimoji="1" lang="en-US" altLang="ja-JP" sz="1400" b="0" dirty="0">
                          <a:solidFill>
                            <a:schemeClr val="tx1"/>
                          </a:solidFill>
                        </a:rPr>
                        <a:t>(Blockchain)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679221"/>
                  </a:ext>
                </a:extLst>
              </a:tr>
              <a:tr h="1061156">
                <a:tc>
                  <a:txBody>
                    <a:bodyPr/>
                    <a:lstStyle/>
                    <a:p>
                      <a:pPr algn="ctr"/>
                      <a:r>
                        <a:rPr kumimoji="1" lang="en-US" altLang="ja-JP" sz="1400" b="0" dirty="0">
                          <a:solidFill>
                            <a:schemeClr val="tx1"/>
                          </a:solidFill>
                        </a:rPr>
                        <a:t>Arweave</a:t>
                      </a:r>
                    </a:p>
                    <a:p>
                      <a:pPr algn="ctr"/>
                      <a:r>
                        <a:rPr kumimoji="1" lang="en-US" altLang="ja-JP" sz="1400" b="0" dirty="0">
                          <a:solidFill>
                            <a:schemeClr val="tx1"/>
                          </a:solidFill>
                        </a:rPr>
                        <a:t>(Storage)</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4981769"/>
                  </a:ext>
                </a:extLst>
              </a:tr>
            </a:tbl>
          </a:graphicData>
        </a:graphic>
      </p:graphicFrame>
      <p:sp>
        <p:nvSpPr>
          <p:cNvPr id="37" name="正方形/長方形 36">
            <a:extLst>
              <a:ext uri="{FF2B5EF4-FFF2-40B4-BE49-F238E27FC236}">
                <a16:creationId xmlns:a16="http://schemas.microsoft.com/office/drawing/2014/main" id="{7FE7D42E-60BD-9B4E-A818-BF3B62CDDA9C}"/>
              </a:ext>
            </a:extLst>
          </p:cNvPr>
          <p:cNvSpPr/>
          <p:nvPr/>
        </p:nvSpPr>
        <p:spPr>
          <a:xfrm>
            <a:off x="1569155"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Init Store</a:t>
            </a:r>
            <a:endParaRPr kumimoji="1" lang="ja-JP" altLang="en-US" sz="1200">
              <a:solidFill>
                <a:schemeClr val="tx1"/>
              </a:solidFill>
            </a:endParaRPr>
          </a:p>
        </p:txBody>
      </p:sp>
      <p:sp>
        <p:nvSpPr>
          <p:cNvPr id="38" name="正方形/長方形 37">
            <a:extLst>
              <a:ext uri="{FF2B5EF4-FFF2-40B4-BE49-F238E27FC236}">
                <a16:creationId xmlns:a16="http://schemas.microsoft.com/office/drawing/2014/main" id="{40090326-E241-0946-BD25-FF2845968FFB}"/>
              </a:ext>
            </a:extLst>
          </p:cNvPr>
          <p:cNvSpPr/>
          <p:nvPr/>
        </p:nvSpPr>
        <p:spPr>
          <a:xfrm>
            <a:off x="1569155" y="30972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Display</a:t>
            </a:r>
          </a:p>
          <a:p>
            <a:pPr algn="ctr"/>
            <a:r>
              <a:rPr kumimoji="1" lang="en-US" altLang="ja-JP" sz="1200" dirty="0">
                <a:solidFill>
                  <a:schemeClr val="tx1"/>
                </a:solidFill>
              </a:rPr>
              <a:t>Init Page</a:t>
            </a:r>
            <a:endParaRPr kumimoji="1" lang="ja-JP" altLang="en-US" sz="1200">
              <a:solidFill>
                <a:schemeClr val="tx1"/>
              </a:solidFill>
            </a:endParaRPr>
          </a:p>
        </p:txBody>
      </p:sp>
      <p:sp>
        <p:nvSpPr>
          <p:cNvPr id="39" name="正方形/長方形 38">
            <a:extLst>
              <a:ext uri="{FF2B5EF4-FFF2-40B4-BE49-F238E27FC236}">
                <a16:creationId xmlns:a16="http://schemas.microsoft.com/office/drawing/2014/main" id="{EC7526E4-376E-8A48-88A8-36F1A119BB55}"/>
              </a:ext>
            </a:extLst>
          </p:cNvPr>
          <p:cNvSpPr/>
          <p:nvPr/>
        </p:nvSpPr>
        <p:spPr>
          <a:xfrm>
            <a:off x="1569154" y="413105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Init</a:t>
            </a:r>
          </a:p>
          <a:p>
            <a:pPr algn="ctr"/>
            <a:r>
              <a:rPr kumimoji="1" lang="en-US" altLang="ja-JP" sz="1200" dirty="0">
                <a:solidFill>
                  <a:schemeClr val="tx1"/>
                </a:solidFill>
              </a:rPr>
              <a:t>(create many accounts.)</a:t>
            </a:r>
            <a:endParaRPr kumimoji="1" lang="ja-JP" altLang="en-US" sz="1200">
              <a:solidFill>
                <a:schemeClr val="tx1"/>
              </a:solidFill>
            </a:endParaRPr>
          </a:p>
        </p:txBody>
      </p:sp>
      <p:cxnSp>
        <p:nvCxnSpPr>
          <p:cNvPr id="42" name="直線矢印コネクタ 41">
            <a:extLst>
              <a:ext uri="{FF2B5EF4-FFF2-40B4-BE49-F238E27FC236}">
                <a16:creationId xmlns:a16="http://schemas.microsoft.com/office/drawing/2014/main" id="{9AC8A52D-1A96-F64A-BFA6-590DA0A385BD}"/>
              </a:ext>
            </a:extLst>
          </p:cNvPr>
          <p:cNvCxnSpPr>
            <a:cxnSpLocks/>
            <a:stCxn id="37" idx="2"/>
            <a:endCxn id="38" idx="0"/>
          </p:cNvCxnSpPr>
          <p:nvPr/>
        </p:nvCxnSpPr>
        <p:spPr>
          <a:xfrm>
            <a:off x="2104629" y="1714864"/>
            <a:ext cx="0" cy="138236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1646FF44-D68A-4B4E-B471-E060399F9730}"/>
              </a:ext>
            </a:extLst>
          </p:cNvPr>
          <p:cNvCxnSpPr>
            <a:cxnSpLocks/>
            <a:stCxn id="38" idx="2"/>
            <a:endCxn id="39" idx="0"/>
          </p:cNvCxnSpPr>
          <p:nvPr/>
        </p:nvCxnSpPr>
        <p:spPr>
          <a:xfrm flipH="1">
            <a:off x="2104628" y="3841954"/>
            <a:ext cx="1" cy="289105"/>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正方形/長方形 49">
            <a:extLst>
              <a:ext uri="{FF2B5EF4-FFF2-40B4-BE49-F238E27FC236}">
                <a16:creationId xmlns:a16="http://schemas.microsoft.com/office/drawing/2014/main" id="{C0EE66A8-A36D-A84B-BF8C-601217A23347}"/>
              </a:ext>
            </a:extLst>
          </p:cNvPr>
          <p:cNvSpPr/>
          <p:nvPr/>
        </p:nvSpPr>
        <p:spPr>
          <a:xfrm>
            <a:off x="3132756" y="97014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Create an NFT</a:t>
            </a:r>
            <a:endParaRPr kumimoji="1" lang="ja-JP" altLang="en-US" sz="1200">
              <a:solidFill>
                <a:schemeClr val="tx1"/>
              </a:solidFill>
            </a:endParaRPr>
          </a:p>
        </p:txBody>
      </p:sp>
      <p:cxnSp>
        <p:nvCxnSpPr>
          <p:cNvPr id="51" name="カギ線コネクタ 50">
            <a:extLst>
              <a:ext uri="{FF2B5EF4-FFF2-40B4-BE49-F238E27FC236}">
                <a16:creationId xmlns:a16="http://schemas.microsoft.com/office/drawing/2014/main" id="{FE0F63EA-26B2-CF42-8D88-1C44D96C4F7E}"/>
              </a:ext>
            </a:extLst>
          </p:cNvPr>
          <p:cNvCxnSpPr>
            <a:cxnSpLocks/>
            <a:stCxn id="39" idx="3"/>
            <a:endCxn id="50" idx="1"/>
          </p:cNvCxnSpPr>
          <p:nvPr/>
        </p:nvCxnSpPr>
        <p:spPr>
          <a:xfrm flipV="1">
            <a:off x="2640101" y="1342503"/>
            <a:ext cx="492655" cy="3160917"/>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ホームベース 53">
            <a:extLst>
              <a:ext uri="{FF2B5EF4-FFF2-40B4-BE49-F238E27FC236}">
                <a16:creationId xmlns:a16="http://schemas.microsoft.com/office/drawing/2014/main" id="{62D130B7-567B-9143-A24E-F2C5CF0E750D}"/>
              </a:ext>
            </a:extLst>
          </p:cNvPr>
          <p:cNvSpPr/>
          <p:nvPr/>
        </p:nvSpPr>
        <p:spPr>
          <a:xfrm>
            <a:off x="1569154" y="703762"/>
            <a:ext cx="1317979" cy="215046"/>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Init</a:t>
            </a:r>
            <a:endParaRPr kumimoji="1" lang="ja-JP" altLang="en-US" sz="1050">
              <a:solidFill>
                <a:schemeClr val="bg1"/>
              </a:solidFill>
            </a:endParaRPr>
          </a:p>
        </p:txBody>
      </p:sp>
      <p:sp>
        <p:nvSpPr>
          <p:cNvPr id="55" name="ホームベース 54">
            <a:extLst>
              <a:ext uri="{FF2B5EF4-FFF2-40B4-BE49-F238E27FC236}">
                <a16:creationId xmlns:a16="http://schemas.microsoft.com/office/drawing/2014/main" id="{C92E422F-2F8E-9840-B28A-E008F177C7C7}"/>
              </a:ext>
            </a:extLst>
          </p:cNvPr>
          <p:cNvSpPr/>
          <p:nvPr/>
        </p:nvSpPr>
        <p:spPr>
          <a:xfrm>
            <a:off x="2887133" y="703762"/>
            <a:ext cx="3124200" cy="215046"/>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Create</a:t>
            </a:r>
            <a:endParaRPr kumimoji="1" lang="ja-JP" altLang="en-US" sz="1050">
              <a:solidFill>
                <a:schemeClr val="bg1"/>
              </a:solidFill>
            </a:endParaRPr>
          </a:p>
        </p:txBody>
      </p:sp>
      <p:sp>
        <p:nvSpPr>
          <p:cNvPr id="56" name="ホームベース 55">
            <a:extLst>
              <a:ext uri="{FF2B5EF4-FFF2-40B4-BE49-F238E27FC236}">
                <a16:creationId xmlns:a16="http://schemas.microsoft.com/office/drawing/2014/main" id="{FF612E69-9E35-E54B-A9A8-2567910947CA}"/>
              </a:ext>
            </a:extLst>
          </p:cNvPr>
          <p:cNvSpPr/>
          <p:nvPr/>
        </p:nvSpPr>
        <p:spPr>
          <a:xfrm>
            <a:off x="6011333" y="703762"/>
            <a:ext cx="3156656" cy="215046"/>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Mint*</a:t>
            </a:r>
            <a:endParaRPr kumimoji="1" lang="ja-JP" altLang="en-US" sz="1050">
              <a:solidFill>
                <a:schemeClr val="bg1"/>
              </a:solidFill>
            </a:endParaRPr>
          </a:p>
        </p:txBody>
      </p:sp>
      <p:sp>
        <p:nvSpPr>
          <p:cNvPr id="57" name="ホームベース 56">
            <a:extLst>
              <a:ext uri="{FF2B5EF4-FFF2-40B4-BE49-F238E27FC236}">
                <a16:creationId xmlns:a16="http://schemas.microsoft.com/office/drawing/2014/main" id="{78F2DC38-BD29-5E44-B0FD-F930F23E0895}"/>
              </a:ext>
            </a:extLst>
          </p:cNvPr>
          <p:cNvSpPr/>
          <p:nvPr/>
        </p:nvSpPr>
        <p:spPr>
          <a:xfrm>
            <a:off x="9135533" y="703762"/>
            <a:ext cx="2706511" cy="215046"/>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Sell</a:t>
            </a:r>
            <a:endParaRPr kumimoji="1" lang="ja-JP" altLang="en-US" sz="1050">
              <a:solidFill>
                <a:schemeClr val="bg1"/>
              </a:solidFill>
            </a:endParaRPr>
          </a:p>
        </p:txBody>
      </p:sp>
      <p:sp>
        <p:nvSpPr>
          <p:cNvPr id="59" name="正方形/長方形 58">
            <a:extLst>
              <a:ext uri="{FF2B5EF4-FFF2-40B4-BE49-F238E27FC236}">
                <a16:creationId xmlns:a16="http://schemas.microsoft.com/office/drawing/2014/main" id="{55AA21AB-7464-A846-8833-55F90A373A30}"/>
              </a:ext>
            </a:extLst>
          </p:cNvPr>
          <p:cNvSpPr/>
          <p:nvPr/>
        </p:nvSpPr>
        <p:spPr>
          <a:xfrm>
            <a:off x="3132756" y="30972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Display Create Page</a:t>
            </a:r>
            <a:endParaRPr kumimoji="1" lang="ja-JP" altLang="en-US" sz="1200">
              <a:solidFill>
                <a:schemeClr val="tx1"/>
              </a:solidFill>
            </a:endParaRPr>
          </a:p>
        </p:txBody>
      </p:sp>
      <p:cxnSp>
        <p:nvCxnSpPr>
          <p:cNvPr id="60" name="直線矢印コネクタ 59">
            <a:extLst>
              <a:ext uri="{FF2B5EF4-FFF2-40B4-BE49-F238E27FC236}">
                <a16:creationId xmlns:a16="http://schemas.microsoft.com/office/drawing/2014/main" id="{F48B8AB9-A3DC-204C-B48F-8FB4AADCB219}"/>
              </a:ext>
            </a:extLst>
          </p:cNvPr>
          <p:cNvCxnSpPr>
            <a:cxnSpLocks/>
            <a:stCxn id="50" idx="2"/>
            <a:endCxn id="59" idx="0"/>
          </p:cNvCxnSpPr>
          <p:nvPr/>
        </p:nvCxnSpPr>
        <p:spPr>
          <a:xfrm>
            <a:off x="3668230" y="1714863"/>
            <a:ext cx="0" cy="138237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4" name="正方形/長方形 63">
            <a:extLst>
              <a:ext uri="{FF2B5EF4-FFF2-40B4-BE49-F238E27FC236}">
                <a16:creationId xmlns:a16="http://schemas.microsoft.com/office/drawing/2014/main" id="{3C3D09F6-63FD-4348-964B-7E854D675722}"/>
              </a:ext>
            </a:extLst>
          </p:cNvPr>
          <p:cNvSpPr/>
          <p:nvPr/>
        </p:nvSpPr>
        <p:spPr>
          <a:xfrm>
            <a:off x="4696357" y="413105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Create (NFT) Token</a:t>
            </a:r>
            <a:endParaRPr kumimoji="1" lang="ja-JP" altLang="en-US" sz="1200">
              <a:solidFill>
                <a:schemeClr val="tx1"/>
              </a:solidFill>
            </a:endParaRPr>
          </a:p>
        </p:txBody>
      </p:sp>
      <p:sp>
        <p:nvSpPr>
          <p:cNvPr id="65" name="正方形/長方形 64">
            <a:extLst>
              <a:ext uri="{FF2B5EF4-FFF2-40B4-BE49-F238E27FC236}">
                <a16:creationId xmlns:a16="http://schemas.microsoft.com/office/drawing/2014/main" id="{0DE3DCF4-DA5A-504D-9051-01D4FC20B0D7}"/>
              </a:ext>
            </a:extLst>
          </p:cNvPr>
          <p:cNvSpPr/>
          <p:nvPr/>
        </p:nvSpPr>
        <p:spPr>
          <a:xfrm>
            <a:off x="4696357" y="520547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Upload File and Add Metadata</a:t>
            </a:r>
            <a:endParaRPr kumimoji="1" lang="ja-JP" altLang="en-US" sz="1200">
              <a:solidFill>
                <a:schemeClr val="tx1"/>
              </a:solidFill>
            </a:endParaRPr>
          </a:p>
        </p:txBody>
      </p:sp>
      <p:cxnSp>
        <p:nvCxnSpPr>
          <p:cNvPr id="66" name="カギ線コネクタ 65">
            <a:extLst>
              <a:ext uri="{FF2B5EF4-FFF2-40B4-BE49-F238E27FC236}">
                <a16:creationId xmlns:a16="http://schemas.microsoft.com/office/drawing/2014/main" id="{F7E673C7-8B31-DA43-B667-4FD881ACC964}"/>
              </a:ext>
            </a:extLst>
          </p:cNvPr>
          <p:cNvCxnSpPr>
            <a:cxnSpLocks/>
            <a:stCxn id="59" idx="3"/>
            <a:endCxn id="64" idx="1"/>
          </p:cNvCxnSpPr>
          <p:nvPr/>
        </p:nvCxnSpPr>
        <p:spPr>
          <a:xfrm>
            <a:off x="4203703" y="3469594"/>
            <a:ext cx="492654" cy="103382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2" name="カギ線コネクタ 71">
            <a:extLst>
              <a:ext uri="{FF2B5EF4-FFF2-40B4-BE49-F238E27FC236}">
                <a16:creationId xmlns:a16="http://schemas.microsoft.com/office/drawing/2014/main" id="{553386D2-D94A-D043-A64D-CF10CCF2C175}"/>
              </a:ext>
            </a:extLst>
          </p:cNvPr>
          <p:cNvCxnSpPr>
            <a:cxnSpLocks/>
            <a:stCxn id="59" idx="3"/>
            <a:endCxn id="65" idx="1"/>
          </p:cNvCxnSpPr>
          <p:nvPr/>
        </p:nvCxnSpPr>
        <p:spPr>
          <a:xfrm>
            <a:off x="4203703" y="3469594"/>
            <a:ext cx="492654" cy="210824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正方形/長方形 72">
            <a:extLst>
              <a:ext uri="{FF2B5EF4-FFF2-40B4-BE49-F238E27FC236}">
                <a16:creationId xmlns:a16="http://schemas.microsoft.com/office/drawing/2014/main" id="{84152964-DC20-D349-90DC-ADF3CF8CBF8D}"/>
              </a:ext>
            </a:extLst>
          </p:cNvPr>
          <p:cNvSpPr/>
          <p:nvPr/>
        </p:nvSpPr>
        <p:spPr>
          <a:xfrm>
            <a:off x="6259958" y="97014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Mint from Master Edition NFT</a:t>
            </a:r>
            <a:endParaRPr kumimoji="1" lang="ja-JP" altLang="en-US" sz="1200">
              <a:solidFill>
                <a:schemeClr val="tx1"/>
              </a:solidFill>
            </a:endParaRPr>
          </a:p>
        </p:txBody>
      </p:sp>
      <p:cxnSp>
        <p:nvCxnSpPr>
          <p:cNvPr id="75" name="カギ線コネクタ 74">
            <a:extLst>
              <a:ext uri="{FF2B5EF4-FFF2-40B4-BE49-F238E27FC236}">
                <a16:creationId xmlns:a16="http://schemas.microsoft.com/office/drawing/2014/main" id="{683B79A1-AE2A-E148-AF71-F26AF2F97BCF}"/>
              </a:ext>
            </a:extLst>
          </p:cNvPr>
          <p:cNvCxnSpPr>
            <a:cxnSpLocks/>
            <a:stCxn id="64" idx="3"/>
            <a:endCxn id="73" idx="1"/>
          </p:cNvCxnSpPr>
          <p:nvPr/>
        </p:nvCxnSpPr>
        <p:spPr>
          <a:xfrm flipV="1">
            <a:off x="5767304" y="1342502"/>
            <a:ext cx="492654" cy="3160918"/>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9" name="正方形/長方形 78">
            <a:extLst>
              <a:ext uri="{FF2B5EF4-FFF2-40B4-BE49-F238E27FC236}">
                <a16:creationId xmlns:a16="http://schemas.microsoft.com/office/drawing/2014/main" id="{24F38922-71F5-1341-AC20-85ACEB5AFEE9}"/>
              </a:ext>
            </a:extLst>
          </p:cNvPr>
          <p:cNvSpPr/>
          <p:nvPr/>
        </p:nvSpPr>
        <p:spPr>
          <a:xfrm>
            <a:off x="6256276" y="30972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Display NFT Details Page with Mint Button</a:t>
            </a:r>
            <a:endParaRPr kumimoji="1" lang="ja-JP" altLang="en-US" sz="1200">
              <a:solidFill>
                <a:schemeClr val="tx1"/>
              </a:solidFill>
            </a:endParaRPr>
          </a:p>
        </p:txBody>
      </p:sp>
      <p:cxnSp>
        <p:nvCxnSpPr>
          <p:cNvPr id="80" name="直線矢印コネクタ 79">
            <a:extLst>
              <a:ext uri="{FF2B5EF4-FFF2-40B4-BE49-F238E27FC236}">
                <a16:creationId xmlns:a16="http://schemas.microsoft.com/office/drawing/2014/main" id="{86E4B5D1-EBDC-C746-BBC0-896A1E884C86}"/>
              </a:ext>
            </a:extLst>
          </p:cNvPr>
          <p:cNvCxnSpPr>
            <a:cxnSpLocks/>
            <a:stCxn id="73" idx="2"/>
            <a:endCxn id="79" idx="0"/>
          </p:cNvCxnSpPr>
          <p:nvPr/>
        </p:nvCxnSpPr>
        <p:spPr>
          <a:xfrm flipH="1">
            <a:off x="6791750" y="1714862"/>
            <a:ext cx="3682" cy="1382371"/>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0" name="正方形/長方形 89">
            <a:extLst>
              <a:ext uri="{FF2B5EF4-FFF2-40B4-BE49-F238E27FC236}">
                <a16:creationId xmlns:a16="http://schemas.microsoft.com/office/drawing/2014/main" id="{3DD314D9-214F-724C-A71B-AF383E0CB197}"/>
              </a:ext>
            </a:extLst>
          </p:cNvPr>
          <p:cNvSpPr/>
          <p:nvPr/>
        </p:nvSpPr>
        <p:spPr>
          <a:xfrm>
            <a:off x="7823559" y="413105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Create (NFT) Token</a:t>
            </a:r>
            <a:endParaRPr kumimoji="1" lang="ja-JP" altLang="en-US" sz="1200">
              <a:solidFill>
                <a:schemeClr val="tx1"/>
              </a:solidFill>
            </a:endParaRPr>
          </a:p>
        </p:txBody>
      </p:sp>
      <p:sp>
        <p:nvSpPr>
          <p:cNvPr id="91" name="正方形/長方形 90">
            <a:extLst>
              <a:ext uri="{FF2B5EF4-FFF2-40B4-BE49-F238E27FC236}">
                <a16:creationId xmlns:a16="http://schemas.microsoft.com/office/drawing/2014/main" id="{3638A7DF-3694-B141-8911-7B8375793532}"/>
              </a:ext>
            </a:extLst>
          </p:cNvPr>
          <p:cNvSpPr/>
          <p:nvPr/>
        </p:nvSpPr>
        <p:spPr>
          <a:xfrm>
            <a:off x="7823559" y="520547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Upload File and Add Metadata</a:t>
            </a:r>
            <a:endParaRPr kumimoji="1" lang="ja-JP" altLang="en-US" sz="1200">
              <a:solidFill>
                <a:schemeClr val="tx1"/>
              </a:solidFill>
            </a:endParaRPr>
          </a:p>
        </p:txBody>
      </p:sp>
      <p:cxnSp>
        <p:nvCxnSpPr>
          <p:cNvPr id="93" name="カギ線コネクタ 92">
            <a:extLst>
              <a:ext uri="{FF2B5EF4-FFF2-40B4-BE49-F238E27FC236}">
                <a16:creationId xmlns:a16="http://schemas.microsoft.com/office/drawing/2014/main" id="{E10CB3A1-04C2-CC4F-8470-5061F32F64A1}"/>
              </a:ext>
            </a:extLst>
          </p:cNvPr>
          <p:cNvCxnSpPr>
            <a:cxnSpLocks/>
            <a:stCxn id="79" idx="3"/>
            <a:endCxn id="91" idx="1"/>
          </p:cNvCxnSpPr>
          <p:nvPr/>
        </p:nvCxnSpPr>
        <p:spPr>
          <a:xfrm>
            <a:off x="7327223" y="3469594"/>
            <a:ext cx="496336" cy="210824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5" name="カギ線コネクタ 94">
            <a:extLst>
              <a:ext uri="{FF2B5EF4-FFF2-40B4-BE49-F238E27FC236}">
                <a16:creationId xmlns:a16="http://schemas.microsoft.com/office/drawing/2014/main" id="{08033420-36E3-F54C-9244-97CD08640F0D}"/>
              </a:ext>
            </a:extLst>
          </p:cNvPr>
          <p:cNvCxnSpPr>
            <a:cxnSpLocks/>
            <a:stCxn id="79" idx="3"/>
            <a:endCxn id="90" idx="1"/>
          </p:cNvCxnSpPr>
          <p:nvPr/>
        </p:nvCxnSpPr>
        <p:spPr>
          <a:xfrm>
            <a:off x="7327223" y="3469594"/>
            <a:ext cx="496336" cy="103382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0" name="正方形/長方形 99">
            <a:extLst>
              <a:ext uri="{FF2B5EF4-FFF2-40B4-BE49-F238E27FC236}">
                <a16:creationId xmlns:a16="http://schemas.microsoft.com/office/drawing/2014/main" id="{A1821423-98B3-F04C-9FBC-32B3B1E17789}"/>
              </a:ext>
            </a:extLst>
          </p:cNvPr>
          <p:cNvSpPr/>
          <p:nvPr/>
        </p:nvSpPr>
        <p:spPr>
          <a:xfrm>
            <a:off x="9387160" y="9819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Sell an NFT</a:t>
            </a:r>
            <a:endParaRPr kumimoji="1" lang="ja-JP" altLang="en-US" sz="1200">
              <a:solidFill>
                <a:schemeClr val="tx1"/>
              </a:solidFill>
            </a:endParaRPr>
          </a:p>
        </p:txBody>
      </p:sp>
      <p:cxnSp>
        <p:nvCxnSpPr>
          <p:cNvPr id="102" name="カギ線コネクタ 101">
            <a:extLst>
              <a:ext uri="{FF2B5EF4-FFF2-40B4-BE49-F238E27FC236}">
                <a16:creationId xmlns:a16="http://schemas.microsoft.com/office/drawing/2014/main" id="{79141BEA-E7AA-B343-9733-23281AD3BD75}"/>
              </a:ext>
            </a:extLst>
          </p:cNvPr>
          <p:cNvCxnSpPr>
            <a:cxnSpLocks/>
            <a:stCxn id="90" idx="3"/>
            <a:endCxn id="100" idx="1"/>
          </p:cNvCxnSpPr>
          <p:nvPr/>
        </p:nvCxnSpPr>
        <p:spPr>
          <a:xfrm flipV="1">
            <a:off x="8894506" y="1354294"/>
            <a:ext cx="492654" cy="314912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1" name="正方形/長方形 120">
            <a:extLst>
              <a:ext uri="{FF2B5EF4-FFF2-40B4-BE49-F238E27FC236}">
                <a16:creationId xmlns:a16="http://schemas.microsoft.com/office/drawing/2014/main" id="{E1DB1C86-9620-BD41-8B42-0AE0E3EF1943}"/>
              </a:ext>
            </a:extLst>
          </p:cNvPr>
          <p:cNvSpPr/>
          <p:nvPr/>
        </p:nvSpPr>
        <p:spPr>
          <a:xfrm>
            <a:off x="9383478" y="30972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Display Sell Page</a:t>
            </a:r>
            <a:endParaRPr kumimoji="1" lang="ja-JP" altLang="en-US" sz="1200">
              <a:solidFill>
                <a:schemeClr val="tx1"/>
              </a:solidFill>
            </a:endParaRPr>
          </a:p>
        </p:txBody>
      </p:sp>
      <p:cxnSp>
        <p:nvCxnSpPr>
          <p:cNvPr id="122" name="直線矢印コネクタ 121">
            <a:extLst>
              <a:ext uri="{FF2B5EF4-FFF2-40B4-BE49-F238E27FC236}">
                <a16:creationId xmlns:a16="http://schemas.microsoft.com/office/drawing/2014/main" id="{F32FD0F6-CAF3-AD43-832E-E4C49B1EB046}"/>
              </a:ext>
            </a:extLst>
          </p:cNvPr>
          <p:cNvCxnSpPr>
            <a:cxnSpLocks/>
            <a:stCxn id="100" idx="2"/>
            <a:endCxn id="121" idx="0"/>
          </p:cNvCxnSpPr>
          <p:nvPr/>
        </p:nvCxnSpPr>
        <p:spPr>
          <a:xfrm flipH="1">
            <a:off x="9918952" y="1726654"/>
            <a:ext cx="3682" cy="137057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8" name="正方形/長方形 127">
            <a:extLst>
              <a:ext uri="{FF2B5EF4-FFF2-40B4-BE49-F238E27FC236}">
                <a16:creationId xmlns:a16="http://schemas.microsoft.com/office/drawing/2014/main" id="{AAEA6404-F0E6-944A-A802-52ED224473F8}"/>
              </a:ext>
            </a:extLst>
          </p:cNvPr>
          <p:cNvSpPr/>
          <p:nvPr/>
        </p:nvSpPr>
        <p:spPr>
          <a:xfrm>
            <a:off x="10724101" y="413105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200" dirty="0">
                <a:solidFill>
                  <a:schemeClr val="tx1"/>
                </a:solidFill>
              </a:rPr>
              <a:t>Update State Account?</a:t>
            </a:r>
          </a:p>
          <a:p>
            <a:pPr algn="ctr"/>
            <a:r>
              <a:rPr kumimoji="1" lang="en-US" altLang="ja-JP" sz="1200" dirty="0">
                <a:solidFill>
                  <a:schemeClr val="tx1"/>
                </a:solidFill>
              </a:rPr>
              <a:t>(selling mode?)</a:t>
            </a:r>
          </a:p>
        </p:txBody>
      </p:sp>
      <p:sp>
        <p:nvSpPr>
          <p:cNvPr id="129" name="正方形/長方形 128">
            <a:extLst>
              <a:ext uri="{FF2B5EF4-FFF2-40B4-BE49-F238E27FC236}">
                <a16:creationId xmlns:a16="http://schemas.microsoft.com/office/drawing/2014/main" id="{1CAC67FE-9104-6E41-AE60-43C47314CB57}"/>
              </a:ext>
            </a:extLst>
          </p:cNvPr>
          <p:cNvSpPr/>
          <p:nvPr/>
        </p:nvSpPr>
        <p:spPr>
          <a:xfrm>
            <a:off x="10724101" y="520547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200" dirty="0">
                <a:solidFill>
                  <a:schemeClr val="tx1"/>
                </a:solidFill>
              </a:rPr>
              <a:t>Update Metadata?</a:t>
            </a:r>
          </a:p>
          <a:p>
            <a:pPr algn="ctr"/>
            <a:r>
              <a:rPr kumimoji="1" lang="en-US" altLang="ja-JP" sz="1200" dirty="0">
                <a:solidFill>
                  <a:schemeClr val="tx1"/>
                </a:solidFill>
              </a:rPr>
              <a:t>(selling mode?)</a:t>
            </a:r>
            <a:endParaRPr kumimoji="1" lang="ja-JP" altLang="en-US" sz="1200">
              <a:solidFill>
                <a:schemeClr val="tx1"/>
              </a:solidFill>
            </a:endParaRPr>
          </a:p>
        </p:txBody>
      </p:sp>
      <p:cxnSp>
        <p:nvCxnSpPr>
          <p:cNvPr id="130" name="カギ線コネクタ 129">
            <a:extLst>
              <a:ext uri="{FF2B5EF4-FFF2-40B4-BE49-F238E27FC236}">
                <a16:creationId xmlns:a16="http://schemas.microsoft.com/office/drawing/2014/main" id="{C9BDF295-AF94-4F46-80AB-812D343AF4F4}"/>
              </a:ext>
            </a:extLst>
          </p:cNvPr>
          <p:cNvCxnSpPr>
            <a:cxnSpLocks/>
            <a:stCxn id="121" idx="3"/>
            <a:endCxn id="129" idx="1"/>
          </p:cNvCxnSpPr>
          <p:nvPr/>
        </p:nvCxnSpPr>
        <p:spPr>
          <a:xfrm>
            <a:off x="10454425" y="3469594"/>
            <a:ext cx="269676" cy="210824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1" name="カギ線コネクタ 130">
            <a:extLst>
              <a:ext uri="{FF2B5EF4-FFF2-40B4-BE49-F238E27FC236}">
                <a16:creationId xmlns:a16="http://schemas.microsoft.com/office/drawing/2014/main" id="{730DD42F-656B-D343-9E7B-F5474274732A}"/>
              </a:ext>
            </a:extLst>
          </p:cNvPr>
          <p:cNvCxnSpPr>
            <a:cxnSpLocks/>
            <a:stCxn id="121" idx="3"/>
            <a:endCxn id="128" idx="1"/>
          </p:cNvCxnSpPr>
          <p:nvPr/>
        </p:nvCxnSpPr>
        <p:spPr>
          <a:xfrm>
            <a:off x="10454425" y="3469594"/>
            <a:ext cx="269676" cy="103382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0" name="曲線コネクタ 139">
            <a:extLst>
              <a:ext uri="{FF2B5EF4-FFF2-40B4-BE49-F238E27FC236}">
                <a16:creationId xmlns:a16="http://schemas.microsoft.com/office/drawing/2014/main" id="{9458C961-A519-364D-BDB0-42A2E37334A6}"/>
              </a:ext>
            </a:extLst>
          </p:cNvPr>
          <p:cNvCxnSpPr>
            <a:cxnSpLocks/>
            <a:stCxn id="155" idx="0"/>
            <a:endCxn id="59" idx="2"/>
          </p:cNvCxnSpPr>
          <p:nvPr/>
        </p:nvCxnSpPr>
        <p:spPr>
          <a:xfrm rot="5400000" flipH="1" flipV="1">
            <a:off x="3265977" y="4199546"/>
            <a:ext cx="759844" cy="44661"/>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pic>
        <p:nvPicPr>
          <p:cNvPr id="154" name="図 153">
            <a:extLst>
              <a:ext uri="{FF2B5EF4-FFF2-40B4-BE49-F238E27FC236}">
                <a16:creationId xmlns:a16="http://schemas.microsoft.com/office/drawing/2014/main" id="{AC1A861C-D178-BF46-B083-776E5B2D9DB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230398" y="1766196"/>
            <a:ext cx="1793585" cy="1276204"/>
          </a:xfrm>
          <a:prstGeom prst="rect">
            <a:avLst/>
          </a:prstGeom>
        </p:spPr>
      </p:pic>
      <p:pic>
        <p:nvPicPr>
          <p:cNvPr id="155" name="図 154">
            <a:extLst>
              <a:ext uri="{FF2B5EF4-FFF2-40B4-BE49-F238E27FC236}">
                <a16:creationId xmlns:a16="http://schemas.microsoft.com/office/drawing/2014/main" id="{8C58EFA7-F719-F243-9A13-38B53E397EE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864180" y="4601798"/>
            <a:ext cx="1518777" cy="1348402"/>
          </a:xfrm>
          <a:prstGeom prst="rect">
            <a:avLst/>
          </a:prstGeom>
        </p:spPr>
      </p:pic>
      <p:pic>
        <p:nvPicPr>
          <p:cNvPr id="156" name="図 155">
            <a:extLst>
              <a:ext uri="{FF2B5EF4-FFF2-40B4-BE49-F238E27FC236}">
                <a16:creationId xmlns:a16="http://schemas.microsoft.com/office/drawing/2014/main" id="{4AFFF42B-E443-B945-ADB3-EBDA54C80C9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200023" y="1766197"/>
            <a:ext cx="1733746" cy="1276202"/>
          </a:xfrm>
          <a:prstGeom prst="rect">
            <a:avLst/>
          </a:prstGeom>
        </p:spPr>
      </p:pic>
      <p:cxnSp>
        <p:nvCxnSpPr>
          <p:cNvPr id="163" name="曲線コネクタ 162">
            <a:extLst>
              <a:ext uri="{FF2B5EF4-FFF2-40B4-BE49-F238E27FC236}">
                <a16:creationId xmlns:a16="http://schemas.microsoft.com/office/drawing/2014/main" id="{7AB0DAE9-92D9-7A40-B669-3377DC8E4F82}"/>
              </a:ext>
            </a:extLst>
          </p:cNvPr>
          <p:cNvCxnSpPr>
            <a:cxnSpLocks/>
            <a:stCxn id="156" idx="3"/>
            <a:endCxn id="79" idx="1"/>
          </p:cNvCxnSpPr>
          <p:nvPr/>
        </p:nvCxnSpPr>
        <p:spPr>
          <a:xfrm>
            <a:off x="5933769" y="2404298"/>
            <a:ext cx="322507" cy="1065296"/>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68" name="曲線コネクタ 167">
            <a:extLst>
              <a:ext uri="{FF2B5EF4-FFF2-40B4-BE49-F238E27FC236}">
                <a16:creationId xmlns:a16="http://schemas.microsoft.com/office/drawing/2014/main" id="{687F5F17-139C-B147-BE27-F16F167D8846}"/>
              </a:ext>
            </a:extLst>
          </p:cNvPr>
          <p:cNvCxnSpPr>
            <a:cxnSpLocks/>
            <a:stCxn id="154" idx="3"/>
            <a:endCxn id="121" idx="1"/>
          </p:cNvCxnSpPr>
          <p:nvPr/>
        </p:nvCxnSpPr>
        <p:spPr>
          <a:xfrm>
            <a:off x="9023983" y="2404298"/>
            <a:ext cx="359495" cy="1065296"/>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71" name="テキスト ボックス 170">
            <a:extLst>
              <a:ext uri="{FF2B5EF4-FFF2-40B4-BE49-F238E27FC236}">
                <a16:creationId xmlns:a16="http://schemas.microsoft.com/office/drawing/2014/main" id="{7136F12B-4F90-5D4D-93BF-14488FCE99CC}"/>
              </a:ext>
            </a:extLst>
          </p:cNvPr>
          <p:cNvSpPr txBox="1"/>
          <p:nvPr/>
        </p:nvSpPr>
        <p:spPr>
          <a:xfrm>
            <a:off x="349956" y="6131227"/>
            <a:ext cx="8108244" cy="276458"/>
          </a:xfrm>
          <a:prstGeom prst="rect">
            <a:avLst/>
          </a:prstGeom>
          <a:noFill/>
        </p:spPr>
        <p:txBody>
          <a:bodyPr wrap="square" rtlCol="0">
            <a:noAutofit/>
          </a:bodyPr>
          <a:lstStyle/>
          <a:p>
            <a:pPr algn="l"/>
            <a:r>
              <a:rPr kumimoji="1" lang="en-US" altLang="ja-JP" sz="1200" dirty="0"/>
              <a:t>* You can skip Mint step. Selling with copy(mint from Master Edition) in Sell Page (Choose: "Sell limited number of of copies").</a:t>
            </a:r>
            <a:endParaRPr kumimoji="1" lang="ja-JP" altLang="en-US" sz="1200"/>
          </a:p>
        </p:txBody>
      </p:sp>
    </p:spTree>
    <p:extLst>
      <p:ext uri="{BB962C8B-B14F-4D97-AF65-F5344CB8AC3E}">
        <p14:creationId xmlns:p14="http://schemas.microsoft.com/office/powerpoint/2010/main" val="588529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カギ線コネクタ 20">
            <a:extLst>
              <a:ext uri="{FF2B5EF4-FFF2-40B4-BE49-F238E27FC236}">
                <a16:creationId xmlns:a16="http://schemas.microsoft.com/office/drawing/2014/main" id="{C9FE10BA-134D-A643-B4F6-40F2756F67B1}"/>
              </a:ext>
            </a:extLst>
          </p:cNvPr>
          <p:cNvCxnSpPr>
            <a:cxnSpLocks/>
            <a:stCxn id="1028" idx="3"/>
            <a:endCxn id="8" idx="1"/>
          </p:cNvCxnSpPr>
          <p:nvPr/>
        </p:nvCxnSpPr>
        <p:spPr>
          <a:xfrm>
            <a:off x="4060137" y="2434009"/>
            <a:ext cx="2216890" cy="3053400"/>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4C7C2060-A182-FE4C-89C4-3758D47BB042}"/>
              </a:ext>
            </a:extLst>
          </p:cNvPr>
          <p:cNvSpPr>
            <a:spLocks noGrp="1"/>
          </p:cNvSpPr>
          <p:nvPr>
            <p:ph type="title"/>
          </p:nvPr>
        </p:nvSpPr>
        <p:spPr/>
        <p:txBody>
          <a:bodyPr/>
          <a:lstStyle/>
          <a:p>
            <a:r>
              <a:rPr lang="en-US" altLang="ja-JP" dirty="0"/>
              <a:t>What is Master Edition / Edition NFT?</a:t>
            </a:r>
            <a:endParaRPr kumimoji="1" lang="ja-JP" altLang="en-US"/>
          </a:p>
        </p:txBody>
      </p:sp>
      <p:sp>
        <p:nvSpPr>
          <p:cNvPr id="3" name="コンテンツ プレースホルダー 2">
            <a:extLst>
              <a:ext uri="{FF2B5EF4-FFF2-40B4-BE49-F238E27FC236}">
                <a16:creationId xmlns:a16="http://schemas.microsoft.com/office/drawing/2014/main" id="{6E3768AE-6D99-2E4C-ACF7-0E3E62DCAF13}"/>
              </a:ext>
            </a:extLst>
          </p:cNvPr>
          <p:cNvSpPr>
            <a:spLocks noGrp="1"/>
          </p:cNvSpPr>
          <p:nvPr>
            <p:ph idx="1"/>
          </p:nvPr>
        </p:nvSpPr>
        <p:spPr/>
        <p:txBody>
          <a:bodyPr/>
          <a:lstStyle/>
          <a:p>
            <a:r>
              <a:rPr kumimoji="1" lang="en-US" altLang="ja-JP" dirty="0"/>
              <a:t>Master Edition NFT can mint (copy) image. Edition NFT is copy image.</a:t>
            </a:r>
            <a:endParaRPr kumimoji="1" lang="ja-JP" altLang="en-US"/>
          </a:p>
        </p:txBody>
      </p:sp>
      <p:sp>
        <p:nvSpPr>
          <p:cNvPr id="4" name="フッター プレースホルダー 3">
            <a:extLst>
              <a:ext uri="{FF2B5EF4-FFF2-40B4-BE49-F238E27FC236}">
                <a16:creationId xmlns:a16="http://schemas.microsoft.com/office/drawing/2014/main" id="{8F094A0C-386D-7C46-9354-2DA47456951D}"/>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A3BAB19A-5A37-2342-9278-E56FDB0B0C03}"/>
              </a:ext>
            </a:extLst>
          </p:cNvPr>
          <p:cNvSpPr>
            <a:spLocks noGrp="1"/>
          </p:cNvSpPr>
          <p:nvPr>
            <p:ph type="sldNum" sz="quarter" idx="12"/>
          </p:nvPr>
        </p:nvSpPr>
        <p:spPr/>
        <p:txBody>
          <a:bodyPr/>
          <a:lstStyle/>
          <a:p>
            <a:fld id="{51BE5F08-58E8-9243-A834-2B76637F595D}" type="slidenum">
              <a:rPr kumimoji="1" lang="ja-JP" altLang="en-US" smtClean="0"/>
              <a:t>12</a:t>
            </a:fld>
            <a:endParaRPr kumimoji="1" lang="ja-JP" altLang="en-US"/>
          </a:p>
        </p:txBody>
      </p:sp>
      <p:sp>
        <p:nvSpPr>
          <p:cNvPr id="18" name="テキスト ボックス 17">
            <a:extLst>
              <a:ext uri="{FF2B5EF4-FFF2-40B4-BE49-F238E27FC236}">
                <a16:creationId xmlns:a16="http://schemas.microsoft.com/office/drawing/2014/main" id="{127F47D7-3594-0542-8A4F-DC8F61E847C6}"/>
              </a:ext>
            </a:extLst>
          </p:cNvPr>
          <p:cNvSpPr txBox="1"/>
          <p:nvPr/>
        </p:nvSpPr>
        <p:spPr>
          <a:xfrm>
            <a:off x="4256136" y="1831867"/>
            <a:ext cx="1828721" cy="522203"/>
          </a:xfrm>
          <a:prstGeom prst="rect">
            <a:avLst/>
          </a:prstGeom>
          <a:noFill/>
        </p:spPr>
        <p:txBody>
          <a:bodyPr wrap="square" rtlCol="0">
            <a:noAutofit/>
          </a:bodyPr>
          <a:lstStyle/>
          <a:p>
            <a:pPr algn="ctr"/>
            <a:r>
              <a:rPr kumimoji="1" lang="en-US" altLang="ja-JP" sz="1400" dirty="0"/>
              <a:t>Create(Mint) an NFT</a:t>
            </a:r>
          </a:p>
          <a:p>
            <a:pPr algn="ctr"/>
            <a:r>
              <a:rPr kumimoji="1" lang="en-US" altLang="ja-JP" sz="1400" dirty="0"/>
              <a:t>for First Edition.</a:t>
            </a:r>
            <a:endParaRPr kumimoji="1" lang="ja-JP" altLang="en-US" sz="1400"/>
          </a:p>
        </p:txBody>
      </p:sp>
      <p:sp>
        <p:nvSpPr>
          <p:cNvPr id="6" name="テキスト ボックス 5">
            <a:extLst>
              <a:ext uri="{FF2B5EF4-FFF2-40B4-BE49-F238E27FC236}">
                <a16:creationId xmlns:a16="http://schemas.microsoft.com/office/drawing/2014/main" id="{BDAA0894-3F54-7144-9FDE-6084155551C5}"/>
              </a:ext>
            </a:extLst>
          </p:cNvPr>
          <p:cNvSpPr txBox="1"/>
          <p:nvPr/>
        </p:nvSpPr>
        <p:spPr>
          <a:xfrm>
            <a:off x="6282836" y="1402282"/>
            <a:ext cx="4359913" cy="283406"/>
          </a:xfrm>
          <a:prstGeom prst="rect">
            <a:avLst/>
          </a:prstGeom>
          <a:solidFill>
            <a:schemeClr val="tx1"/>
          </a:solidFill>
        </p:spPr>
        <p:txBody>
          <a:bodyPr wrap="square" rtlCol="0">
            <a:noAutofit/>
          </a:bodyPr>
          <a:lstStyle/>
          <a:p>
            <a:pPr algn="ctr"/>
            <a:r>
              <a:rPr kumimoji="1" lang="en-US" altLang="ja-JP" sz="1400" dirty="0">
                <a:solidFill>
                  <a:schemeClr val="bg1"/>
                </a:solidFill>
              </a:rPr>
              <a:t>Master Edition NFT</a:t>
            </a:r>
          </a:p>
        </p:txBody>
      </p:sp>
      <p:pic>
        <p:nvPicPr>
          <p:cNvPr id="7" name="図 6">
            <a:extLst>
              <a:ext uri="{FF2B5EF4-FFF2-40B4-BE49-F238E27FC236}">
                <a16:creationId xmlns:a16="http://schemas.microsoft.com/office/drawing/2014/main" id="{33F42C48-1A0E-7F4C-80D2-9B9BC4FDAAE8}"/>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6282836" y="1996320"/>
            <a:ext cx="1598193" cy="1431448"/>
          </a:xfrm>
          <a:prstGeom prst="rect">
            <a:avLst/>
          </a:prstGeom>
        </p:spPr>
      </p:pic>
      <p:pic>
        <p:nvPicPr>
          <p:cNvPr id="8" name="図 7">
            <a:extLst>
              <a:ext uri="{FF2B5EF4-FFF2-40B4-BE49-F238E27FC236}">
                <a16:creationId xmlns:a16="http://schemas.microsoft.com/office/drawing/2014/main" id="{D698F060-8FDC-6F4D-91A1-061AF7B6FA3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277027" y="4771685"/>
            <a:ext cx="1605408" cy="1431448"/>
          </a:xfrm>
          <a:prstGeom prst="rect">
            <a:avLst/>
          </a:prstGeom>
        </p:spPr>
      </p:pic>
      <p:pic>
        <p:nvPicPr>
          <p:cNvPr id="9" name="図 8">
            <a:extLst>
              <a:ext uri="{FF2B5EF4-FFF2-40B4-BE49-F238E27FC236}">
                <a16:creationId xmlns:a16="http://schemas.microsoft.com/office/drawing/2014/main" id="{6963484F-98AC-A341-8BB4-6A15C6C9A26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079007" y="1996320"/>
            <a:ext cx="2563743" cy="1432680"/>
          </a:xfrm>
          <a:prstGeom prst="rect">
            <a:avLst/>
          </a:prstGeom>
        </p:spPr>
      </p:pic>
      <p:pic>
        <p:nvPicPr>
          <p:cNvPr id="10" name="図 9">
            <a:extLst>
              <a:ext uri="{FF2B5EF4-FFF2-40B4-BE49-F238E27FC236}">
                <a16:creationId xmlns:a16="http://schemas.microsoft.com/office/drawing/2014/main" id="{AD24796F-60E4-0E40-91FB-4A95457835B3}"/>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079007" y="4769474"/>
            <a:ext cx="2563743" cy="1431447"/>
          </a:xfrm>
          <a:prstGeom prst="rect">
            <a:avLst/>
          </a:prstGeom>
        </p:spPr>
      </p:pic>
      <p:pic>
        <p:nvPicPr>
          <p:cNvPr id="12" name="図 11">
            <a:extLst>
              <a:ext uri="{FF2B5EF4-FFF2-40B4-BE49-F238E27FC236}">
                <a16:creationId xmlns:a16="http://schemas.microsoft.com/office/drawing/2014/main" id="{025A681F-93F7-354B-8E0E-CF6F17F53BDB}"/>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1341121" y="1996320"/>
            <a:ext cx="1293009" cy="875377"/>
          </a:xfrm>
          <a:prstGeom prst="rect">
            <a:avLst/>
          </a:prstGeom>
        </p:spPr>
      </p:pic>
      <p:sp>
        <p:nvSpPr>
          <p:cNvPr id="13" name="テキスト ボックス 12">
            <a:extLst>
              <a:ext uri="{FF2B5EF4-FFF2-40B4-BE49-F238E27FC236}">
                <a16:creationId xmlns:a16="http://schemas.microsoft.com/office/drawing/2014/main" id="{07F75406-6164-7540-871E-CEAD382DA225}"/>
              </a:ext>
            </a:extLst>
          </p:cNvPr>
          <p:cNvSpPr txBox="1"/>
          <p:nvPr/>
        </p:nvSpPr>
        <p:spPr>
          <a:xfrm>
            <a:off x="1341121" y="1402282"/>
            <a:ext cx="1293009" cy="283406"/>
          </a:xfrm>
          <a:prstGeom prst="rect">
            <a:avLst/>
          </a:prstGeom>
          <a:solidFill>
            <a:schemeClr val="tx1"/>
          </a:solidFill>
        </p:spPr>
        <p:txBody>
          <a:bodyPr wrap="square" rtlCol="0">
            <a:noAutofit/>
          </a:bodyPr>
          <a:lstStyle/>
          <a:p>
            <a:pPr algn="ctr"/>
            <a:r>
              <a:rPr kumimoji="1" lang="en-US" altLang="ja-JP" sz="1400" dirty="0">
                <a:solidFill>
                  <a:schemeClr val="bg1"/>
                </a:solidFill>
              </a:rPr>
              <a:t>Image Data</a:t>
            </a:r>
            <a:endParaRPr kumimoji="1" lang="ja-JP" altLang="en-US" sz="1400">
              <a:solidFill>
                <a:schemeClr val="bg1"/>
              </a:solidFill>
            </a:endParaRPr>
          </a:p>
        </p:txBody>
      </p:sp>
      <p:sp>
        <p:nvSpPr>
          <p:cNvPr id="15" name="テキスト ボックス 14">
            <a:extLst>
              <a:ext uri="{FF2B5EF4-FFF2-40B4-BE49-F238E27FC236}">
                <a16:creationId xmlns:a16="http://schemas.microsoft.com/office/drawing/2014/main" id="{33DD0AF7-4625-7746-AA10-FACCFE21E4DA}"/>
              </a:ext>
            </a:extLst>
          </p:cNvPr>
          <p:cNvSpPr txBox="1"/>
          <p:nvPr/>
        </p:nvSpPr>
        <p:spPr>
          <a:xfrm>
            <a:off x="2963128" y="1402282"/>
            <a:ext cx="1293009" cy="283406"/>
          </a:xfrm>
          <a:prstGeom prst="rect">
            <a:avLst/>
          </a:prstGeom>
          <a:solidFill>
            <a:schemeClr val="tx1"/>
          </a:solidFill>
        </p:spPr>
        <p:txBody>
          <a:bodyPr wrap="square" rtlCol="0">
            <a:noAutofit/>
          </a:bodyPr>
          <a:lstStyle/>
          <a:p>
            <a:pPr algn="ctr"/>
            <a:r>
              <a:rPr kumimoji="1" lang="en-US" altLang="ja-JP" sz="1400" dirty="0">
                <a:solidFill>
                  <a:schemeClr val="bg1"/>
                </a:solidFill>
              </a:rPr>
              <a:t>Metaplex</a:t>
            </a:r>
            <a:endParaRPr kumimoji="1" lang="ja-JP" altLang="en-US" sz="1400">
              <a:solidFill>
                <a:schemeClr val="bg1"/>
              </a:solidFill>
            </a:endParaRPr>
          </a:p>
        </p:txBody>
      </p:sp>
      <p:sp>
        <p:nvSpPr>
          <p:cNvPr id="16" name="テキスト ボックス 15">
            <a:extLst>
              <a:ext uri="{FF2B5EF4-FFF2-40B4-BE49-F238E27FC236}">
                <a16:creationId xmlns:a16="http://schemas.microsoft.com/office/drawing/2014/main" id="{9F4BE446-36F9-634F-8D14-C5325CE6208F}"/>
              </a:ext>
            </a:extLst>
          </p:cNvPr>
          <p:cNvSpPr txBox="1"/>
          <p:nvPr/>
        </p:nvSpPr>
        <p:spPr>
          <a:xfrm>
            <a:off x="6282836" y="4171993"/>
            <a:ext cx="4359913" cy="283406"/>
          </a:xfrm>
          <a:prstGeom prst="rect">
            <a:avLst/>
          </a:prstGeom>
          <a:solidFill>
            <a:schemeClr val="tx1"/>
          </a:solidFill>
        </p:spPr>
        <p:txBody>
          <a:bodyPr wrap="square" rtlCol="0">
            <a:noAutofit/>
          </a:bodyPr>
          <a:lstStyle/>
          <a:p>
            <a:pPr algn="ctr"/>
            <a:r>
              <a:rPr kumimoji="1" lang="en-US" altLang="ja-JP" sz="1400" dirty="0">
                <a:solidFill>
                  <a:schemeClr val="bg1"/>
                </a:solidFill>
              </a:rPr>
              <a:t>Edition NFT</a:t>
            </a:r>
          </a:p>
        </p:txBody>
      </p:sp>
      <p:cxnSp>
        <p:nvCxnSpPr>
          <p:cNvPr id="17" name="直線矢印コネクタ 16">
            <a:extLst>
              <a:ext uri="{FF2B5EF4-FFF2-40B4-BE49-F238E27FC236}">
                <a16:creationId xmlns:a16="http://schemas.microsoft.com/office/drawing/2014/main" id="{8C808D78-30AA-1E46-8806-6F64034832B3}"/>
              </a:ext>
            </a:extLst>
          </p:cNvPr>
          <p:cNvCxnSpPr>
            <a:cxnSpLocks/>
            <a:stCxn id="12" idx="3"/>
          </p:cNvCxnSpPr>
          <p:nvPr/>
        </p:nvCxnSpPr>
        <p:spPr>
          <a:xfrm>
            <a:off x="2634130" y="2434009"/>
            <a:ext cx="3642896"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1028" name="Picture 4" descr="画像">
            <a:extLst>
              <a:ext uri="{FF2B5EF4-FFF2-40B4-BE49-F238E27FC236}">
                <a16:creationId xmlns:a16="http://schemas.microsoft.com/office/drawing/2014/main" id="{F59AE59D-3E17-FF46-A148-52284B360FD8}"/>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3184760" y="1996320"/>
            <a:ext cx="875377" cy="875377"/>
          </a:xfrm>
          <a:prstGeom prst="rect">
            <a:avLst/>
          </a:prstGeom>
          <a:noFill/>
          <a:extLst>
            <a:ext uri="{909E8E84-426E-40DD-AFC4-6F175D3DCCD1}">
              <a14:hiddenFill xmlns:a14="http://schemas.microsoft.com/office/drawing/2010/main">
                <a:solidFill>
                  <a:srgbClr val="FFFFFF"/>
                </a:solidFill>
              </a14:hiddenFill>
            </a:ext>
          </a:extLst>
        </p:spPr>
      </p:pic>
      <p:sp>
        <p:nvSpPr>
          <p:cNvPr id="30" name="テキスト ボックス 29">
            <a:extLst>
              <a:ext uri="{FF2B5EF4-FFF2-40B4-BE49-F238E27FC236}">
                <a16:creationId xmlns:a16="http://schemas.microsoft.com/office/drawing/2014/main" id="{423A8FFC-F194-B649-9066-88F72ACB15BC}"/>
              </a:ext>
            </a:extLst>
          </p:cNvPr>
          <p:cNvSpPr txBox="1"/>
          <p:nvPr/>
        </p:nvSpPr>
        <p:spPr>
          <a:xfrm>
            <a:off x="6277026" y="1675066"/>
            <a:ext cx="1598193" cy="283403"/>
          </a:xfrm>
          <a:prstGeom prst="rect">
            <a:avLst/>
          </a:prstGeom>
          <a:noFill/>
        </p:spPr>
        <p:txBody>
          <a:bodyPr wrap="square" rtlCol="0">
            <a:noAutofit/>
          </a:bodyPr>
          <a:lstStyle/>
          <a:p>
            <a:pPr algn="ctr"/>
            <a:r>
              <a:rPr kumimoji="1" lang="en-US" altLang="ja-JP" sz="1400" dirty="0"/>
              <a:t>Metaplex</a:t>
            </a:r>
            <a:endParaRPr kumimoji="1" lang="ja-JP" altLang="en-US" sz="1400"/>
          </a:p>
        </p:txBody>
      </p:sp>
      <p:sp>
        <p:nvSpPr>
          <p:cNvPr id="33" name="テキスト ボックス 32">
            <a:extLst>
              <a:ext uri="{FF2B5EF4-FFF2-40B4-BE49-F238E27FC236}">
                <a16:creationId xmlns:a16="http://schemas.microsoft.com/office/drawing/2014/main" id="{08A2F817-8CE6-FD44-8A3A-A38F63A17364}"/>
              </a:ext>
            </a:extLst>
          </p:cNvPr>
          <p:cNvSpPr txBox="1"/>
          <p:nvPr/>
        </p:nvSpPr>
        <p:spPr>
          <a:xfrm>
            <a:off x="8079006" y="1675066"/>
            <a:ext cx="2563743" cy="283403"/>
          </a:xfrm>
          <a:prstGeom prst="rect">
            <a:avLst/>
          </a:prstGeom>
          <a:noFill/>
        </p:spPr>
        <p:txBody>
          <a:bodyPr wrap="square" rtlCol="0">
            <a:noAutofit/>
          </a:bodyPr>
          <a:lstStyle/>
          <a:p>
            <a:pPr algn="ctr"/>
            <a:r>
              <a:rPr kumimoji="1" lang="en-US" altLang="ja-JP" sz="1400" dirty="0"/>
              <a:t>Solana Explorer</a:t>
            </a:r>
            <a:endParaRPr kumimoji="1" lang="ja-JP" altLang="en-US" sz="1400"/>
          </a:p>
        </p:txBody>
      </p:sp>
      <p:sp>
        <p:nvSpPr>
          <p:cNvPr id="34" name="テキスト ボックス 33">
            <a:extLst>
              <a:ext uri="{FF2B5EF4-FFF2-40B4-BE49-F238E27FC236}">
                <a16:creationId xmlns:a16="http://schemas.microsoft.com/office/drawing/2014/main" id="{26D29CB1-B379-5649-BC4D-6EE2FAD99552}"/>
              </a:ext>
            </a:extLst>
          </p:cNvPr>
          <p:cNvSpPr txBox="1"/>
          <p:nvPr/>
        </p:nvSpPr>
        <p:spPr>
          <a:xfrm>
            <a:off x="6277026" y="4452603"/>
            <a:ext cx="1598193" cy="283403"/>
          </a:xfrm>
          <a:prstGeom prst="rect">
            <a:avLst/>
          </a:prstGeom>
          <a:noFill/>
        </p:spPr>
        <p:txBody>
          <a:bodyPr wrap="square" rtlCol="0">
            <a:noAutofit/>
          </a:bodyPr>
          <a:lstStyle/>
          <a:p>
            <a:pPr algn="ctr"/>
            <a:r>
              <a:rPr kumimoji="1" lang="en-US" altLang="ja-JP" sz="1400" dirty="0"/>
              <a:t>Metaplex</a:t>
            </a:r>
            <a:endParaRPr kumimoji="1" lang="ja-JP" altLang="en-US" sz="1400"/>
          </a:p>
        </p:txBody>
      </p:sp>
      <p:sp>
        <p:nvSpPr>
          <p:cNvPr id="35" name="テキスト ボックス 34">
            <a:extLst>
              <a:ext uri="{FF2B5EF4-FFF2-40B4-BE49-F238E27FC236}">
                <a16:creationId xmlns:a16="http://schemas.microsoft.com/office/drawing/2014/main" id="{27910450-483E-6F48-B217-CC7D907A05AF}"/>
              </a:ext>
            </a:extLst>
          </p:cNvPr>
          <p:cNvSpPr txBox="1"/>
          <p:nvPr/>
        </p:nvSpPr>
        <p:spPr>
          <a:xfrm>
            <a:off x="8079006" y="4452603"/>
            <a:ext cx="2563743" cy="283403"/>
          </a:xfrm>
          <a:prstGeom prst="rect">
            <a:avLst/>
          </a:prstGeom>
          <a:noFill/>
        </p:spPr>
        <p:txBody>
          <a:bodyPr wrap="square" rtlCol="0">
            <a:noAutofit/>
          </a:bodyPr>
          <a:lstStyle/>
          <a:p>
            <a:pPr algn="ctr"/>
            <a:r>
              <a:rPr kumimoji="1" lang="en-US" altLang="ja-JP" sz="1400" dirty="0"/>
              <a:t>Solana Explorer</a:t>
            </a:r>
            <a:endParaRPr kumimoji="1" lang="ja-JP" altLang="en-US" sz="1400"/>
          </a:p>
        </p:txBody>
      </p:sp>
      <p:sp>
        <p:nvSpPr>
          <p:cNvPr id="39" name="テキスト ボックス 38">
            <a:extLst>
              <a:ext uri="{FF2B5EF4-FFF2-40B4-BE49-F238E27FC236}">
                <a16:creationId xmlns:a16="http://schemas.microsoft.com/office/drawing/2014/main" id="{E53F66F9-F5B6-B345-A8D1-12731C1BF135}"/>
              </a:ext>
            </a:extLst>
          </p:cNvPr>
          <p:cNvSpPr txBox="1"/>
          <p:nvPr/>
        </p:nvSpPr>
        <p:spPr>
          <a:xfrm>
            <a:off x="4256136" y="5564193"/>
            <a:ext cx="1828721" cy="522203"/>
          </a:xfrm>
          <a:prstGeom prst="rect">
            <a:avLst/>
          </a:prstGeom>
          <a:noFill/>
        </p:spPr>
        <p:txBody>
          <a:bodyPr wrap="square" rtlCol="0">
            <a:noAutofit/>
          </a:bodyPr>
          <a:lstStyle/>
          <a:p>
            <a:pPr algn="ctr"/>
            <a:r>
              <a:rPr kumimoji="1" lang="en-US" altLang="ja-JP" sz="1400" dirty="0"/>
              <a:t>Mint an NFT from Master Edition.</a:t>
            </a:r>
          </a:p>
          <a:p>
            <a:pPr algn="ctr"/>
            <a:r>
              <a:rPr kumimoji="1" lang="en-US" altLang="ja-JP" sz="1400" dirty="0"/>
              <a:t>(copy image from Master Edition)</a:t>
            </a:r>
            <a:endParaRPr kumimoji="1" lang="ja-JP" altLang="en-US" sz="1400"/>
          </a:p>
        </p:txBody>
      </p:sp>
      <p:sp>
        <p:nvSpPr>
          <p:cNvPr id="37" name="正方形/長方形 36">
            <a:extLst>
              <a:ext uri="{FF2B5EF4-FFF2-40B4-BE49-F238E27FC236}">
                <a16:creationId xmlns:a16="http://schemas.microsoft.com/office/drawing/2014/main" id="{C38C0E56-2622-064D-BA09-FF14FA906974}"/>
              </a:ext>
            </a:extLst>
          </p:cNvPr>
          <p:cNvSpPr/>
          <p:nvPr/>
        </p:nvSpPr>
        <p:spPr>
          <a:xfrm>
            <a:off x="7315200" y="1996320"/>
            <a:ext cx="560019" cy="35775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1" name="正方形/長方形 40">
            <a:extLst>
              <a:ext uri="{FF2B5EF4-FFF2-40B4-BE49-F238E27FC236}">
                <a16:creationId xmlns:a16="http://schemas.microsoft.com/office/drawing/2014/main" id="{B6C4D3D9-C437-C944-8798-CB0F441709A9}"/>
              </a:ext>
            </a:extLst>
          </p:cNvPr>
          <p:cNvSpPr/>
          <p:nvPr/>
        </p:nvSpPr>
        <p:spPr>
          <a:xfrm>
            <a:off x="7315200" y="4791655"/>
            <a:ext cx="560019" cy="35775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2" name="正方形/長方形 41">
            <a:extLst>
              <a:ext uri="{FF2B5EF4-FFF2-40B4-BE49-F238E27FC236}">
                <a16:creationId xmlns:a16="http://schemas.microsoft.com/office/drawing/2014/main" id="{94E9D38B-85BA-F743-9D3E-C14F1AAA55C1}"/>
              </a:ext>
            </a:extLst>
          </p:cNvPr>
          <p:cNvSpPr/>
          <p:nvPr/>
        </p:nvSpPr>
        <p:spPr>
          <a:xfrm>
            <a:off x="9806940" y="4960619"/>
            <a:ext cx="674370" cy="25146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3" name="正方形/長方形 42">
            <a:extLst>
              <a:ext uri="{FF2B5EF4-FFF2-40B4-BE49-F238E27FC236}">
                <a16:creationId xmlns:a16="http://schemas.microsoft.com/office/drawing/2014/main" id="{F9B27B86-2F44-C14E-A918-1D255AF3586F}"/>
              </a:ext>
            </a:extLst>
          </p:cNvPr>
          <p:cNvSpPr/>
          <p:nvPr/>
        </p:nvSpPr>
        <p:spPr>
          <a:xfrm>
            <a:off x="9806940" y="2194559"/>
            <a:ext cx="674370" cy="25146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4" name="正方形/長方形 43">
            <a:extLst>
              <a:ext uri="{FF2B5EF4-FFF2-40B4-BE49-F238E27FC236}">
                <a16:creationId xmlns:a16="http://schemas.microsoft.com/office/drawing/2014/main" id="{57D613BF-C3F6-E143-AD51-BECA4061C7EE}"/>
              </a:ext>
            </a:extLst>
          </p:cNvPr>
          <p:cNvSpPr/>
          <p:nvPr/>
        </p:nvSpPr>
        <p:spPr>
          <a:xfrm>
            <a:off x="9372600" y="2800349"/>
            <a:ext cx="674370" cy="25146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5" name="正方形/長方形 44">
            <a:extLst>
              <a:ext uri="{FF2B5EF4-FFF2-40B4-BE49-F238E27FC236}">
                <a16:creationId xmlns:a16="http://schemas.microsoft.com/office/drawing/2014/main" id="{37C15621-31B0-F145-9740-1D807552E066}"/>
              </a:ext>
            </a:extLst>
          </p:cNvPr>
          <p:cNvSpPr/>
          <p:nvPr/>
        </p:nvSpPr>
        <p:spPr>
          <a:xfrm>
            <a:off x="9372600" y="5612129"/>
            <a:ext cx="674370" cy="25146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7" name="テキスト ボックス 46">
            <a:extLst>
              <a:ext uri="{FF2B5EF4-FFF2-40B4-BE49-F238E27FC236}">
                <a16:creationId xmlns:a16="http://schemas.microsoft.com/office/drawing/2014/main" id="{04BA5841-65B1-674A-AF7E-8DE25AB5FC76}"/>
              </a:ext>
            </a:extLst>
          </p:cNvPr>
          <p:cNvSpPr txBox="1"/>
          <p:nvPr/>
        </p:nvSpPr>
        <p:spPr>
          <a:xfrm>
            <a:off x="1341120" y="1675066"/>
            <a:ext cx="1293009" cy="283403"/>
          </a:xfrm>
          <a:prstGeom prst="rect">
            <a:avLst/>
          </a:prstGeom>
          <a:noFill/>
        </p:spPr>
        <p:txBody>
          <a:bodyPr wrap="square" rtlCol="0">
            <a:noAutofit/>
          </a:bodyPr>
          <a:lstStyle/>
          <a:p>
            <a:pPr algn="ctr"/>
            <a:r>
              <a:rPr kumimoji="1" lang="en-US" altLang="ja-JP" sz="1400" dirty="0"/>
              <a:t>by Pexels</a:t>
            </a:r>
            <a:endParaRPr kumimoji="1" lang="ja-JP" altLang="en-US" sz="1400"/>
          </a:p>
        </p:txBody>
      </p:sp>
    </p:spTree>
    <p:extLst>
      <p:ext uri="{BB962C8B-B14F-4D97-AF65-F5344CB8AC3E}">
        <p14:creationId xmlns:p14="http://schemas.microsoft.com/office/powerpoint/2010/main" val="2001556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B8A16E-056C-3B48-8459-555271BC0EF1}"/>
              </a:ext>
            </a:extLst>
          </p:cNvPr>
          <p:cNvSpPr>
            <a:spLocks noGrp="1"/>
          </p:cNvSpPr>
          <p:nvPr>
            <p:ph type="title"/>
          </p:nvPr>
        </p:nvSpPr>
        <p:spPr/>
        <p:txBody>
          <a:bodyPr/>
          <a:lstStyle/>
          <a:p>
            <a:r>
              <a:rPr kumimoji="1" lang="en-US" altLang="ja-JP" dirty="0"/>
              <a:t>Metaplex Terminology - Storefront</a:t>
            </a:r>
            <a:r>
              <a:rPr lang="en-US" altLang="ja-JP" dirty="0"/>
              <a:t> (http://localhost:3000/#/)</a:t>
            </a:r>
            <a:endParaRPr kumimoji="1" lang="ja-JP" altLang="en-US"/>
          </a:p>
        </p:txBody>
      </p:sp>
      <p:sp>
        <p:nvSpPr>
          <p:cNvPr id="4" name="フッター プレースホルダー 3">
            <a:extLst>
              <a:ext uri="{FF2B5EF4-FFF2-40B4-BE49-F238E27FC236}">
                <a16:creationId xmlns:a16="http://schemas.microsoft.com/office/drawing/2014/main" id="{3DDCFEA9-3C79-EF44-B4CF-E8ED3C0E5178}"/>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03C0A14-A307-1C46-A747-AE04C1E8C6DE}"/>
              </a:ext>
            </a:extLst>
          </p:cNvPr>
          <p:cNvSpPr>
            <a:spLocks noGrp="1"/>
          </p:cNvSpPr>
          <p:nvPr>
            <p:ph type="sldNum" sz="quarter" idx="12"/>
          </p:nvPr>
        </p:nvSpPr>
        <p:spPr/>
        <p:txBody>
          <a:bodyPr/>
          <a:lstStyle/>
          <a:p>
            <a:fld id="{51BE5F08-58E8-9243-A834-2B76637F595D}" type="slidenum">
              <a:rPr kumimoji="1" lang="ja-JP" altLang="en-US" smtClean="0"/>
              <a:t>13</a:t>
            </a:fld>
            <a:endParaRPr kumimoji="1" lang="ja-JP" altLang="en-US"/>
          </a:p>
        </p:txBody>
      </p:sp>
      <p:pic>
        <p:nvPicPr>
          <p:cNvPr id="9" name="図 8">
            <a:extLst>
              <a:ext uri="{FF2B5EF4-FFF2-40B4-BE49-F238E27FC236}">
                <a16:creationId xmlns:a16="http://schemas.microsoft.com/office/drawing/2014/main" id="{021F9A48-933A-914B-BA0E-8097514DF53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869950"/>
            <a:ext cx="3709727" cy="5486400"/>
          </a:xfrm>
          <a:prstGeom prst="rect">
            <a:avLst/>
          </a:prstGeom>
        </p:spPr>
      </p:pic>
      <p:sp>
        <p:nvSpPr>
          <p:cNvPr id="10" name="テキスト ボックス 9">
            <a:extLst>
              <a:ext uri="{FF2B5EF4-FFF2-40B4-BE49-F238E27FC236}">
                <a16:creationId xmlns:a16="http://schemas.microsoft.com/office/drawing/2014/main" id="{7BAF8BEE-36D8-1C45-ADD6-A98E2BEE536B}"/>
              </a:ext>
            </a:extLst>
          </p:cNvPr>
          <p:cNvSpPr txBox="1"/>
          <p:nvPr/>
        </p:nvSpPr>
        <p:spPr>
          <a:xfrm>
            <a:off x="6308228" y="869950"/>
            <a:ext cx="5045572" cy="2031325"/>
          </a:xfrm>
          <a:prstGeom prst="rect">
            <a:avLst/>
          </a:prstGeom>
          <a:noFill/>
        </p:spPr>
        <p:txBody>
          <a:bodyPr wrap="square" rtlCol="0">
            <a:spAutoFit/>
          </a:bodyPr>
          <a:lstStyle/>
          <a:p>
            <a:pPr marL="342900" indent="-342900">
              <a:buFontTx/>
              <a:buAutoNum type="arabicParenBoth"/>
            </a:pPr>
            <a:r>
              <a:rPr kumimoji="1" lang="en-US" altLang="ja-JP" sz="1400" dirty="0"/>
              <a:t>Creators Menu</a:t>
            </a:r>
            <a:br>
              <a:rPr kumimoji="1" lang="en-US" altLang="ja-JP" sz="1400" dirty="0"/>
            </a:br>
            <a:r>
              <a:rPr kumimoji="1" lang="en-US" altLang="ja-JP" sz="1400" dirty="0"/>
              <a:t>Create: create NFT</a:t>
            </a:r>
            <a:br>
              <a:rPr kumimoji="1" lang="en-US" altLang="ja-JP" sz="1400" dirty="0"/>
            </a:br>
            <a:r>
              <a:rPr kumimoji="1" lang="en-US" altLang="ja-JP" sz="1400" dirty="0"/>
              <a:t>Sell: sale for primary/secondary market</a:t>
            </a:r>
          </a:p>
          <a:p>
            <a:pPr marL="342900" indent="-342900">
              <a:buAutoNum type="arabicParenBoth"/>
            </a:pPr>
            <a:r>
              <a:rPr kumimoji="1" lang="en-US" altLang="ja-JP" sz="1400" dirty="0"/>
              <a:t>Market</a:t>
            </a:r>
            <a:br>
              <a:rPr kumimoji="1" lang="en-US" altLang="ja-JP" sz="1400" dirty="0"/>
            </a:br>
            <a:r>
              <a:rPr kumimoji="1" lang="en-US" altLang="ja-JP" sz="1400" dirty="0"/>
              <a:t>Live: primary market</a:t>
            </a:r>
            <a:br>
              <a:rPr kumimoji="1" lang="en-US" altLang="ja-JP" sz="1400" dirty="0"/>
            </a:br>
            <a:r>
              <a:rPr kumimoji="1" lang="en-US" altLang="ja-JP" sz="1400" dirty="0"/>
              <a:t>Secondary Marketplace: secondary market</a:t>
            </a:r>
          </a:p>
          <a:p>
            <a:pPr marL="342900" indent="-342900">
              <a:buAutoNum type="arabicParenBoth"/>
            </a:pPr>
            <a:r>
              <a:rPr kumimoji="1" lang="en-US" altLang="ja-JP" sz="1400" dirty="0"/>
              <a:t>Price</a:t>
            </a:r>
            <a:br>
              <a:rPr kumimoji="1" lang="en-US" altLang="ja-JP" sz="1400" dirty="0"/>
            </a:br>
            <a:r>
              <a:rPr kumimoji="1" lang="en-US" altLang="ja-JP" sz="1400" dirty="0"/>
              <a:t>Pricing is depend on token. "?" icon means sale for own governance token.</a:t>
            </a:r>
          </a:p>
        </p:txBody>
      </p:sp>
      <p:sp>
        <p:nvSpPr>
          <p:cNvPr id="11" name="正方形/長方形 10">
            <a:extLst>
              <a:ext uri="{FF2B5EF4-FFF2-40B4-BE49-F238E27FC236}">
                <a16:creationId xmlns:a16="http://schemas.microsoft.com/office/drawing/2014/main" id="{474AED91-4412-8348-AC24-0AFA53A56EF1}"/>
              </a:ext>
            </a:extLst>
          </p:cNvPr>
          <p:cNvSpPr/>
          <p:nvPr/>
        </p:nvSpPr>
        <p:spPr>
          <a:xfrm>
            <a:off x="2823210" y="2039501"/>
            <a:ext cx="1120140" cy="452239"/>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2" name="正方形/長方形 11">
            <a:extLst>
              <a:ext uri="{FF2B5EF4-FFF2-40B4-BE49-F238E27FC236}">
                <a16:creationId xmlns:a16="http://schemas.microsoft.com/office/drawing/2014/main" id="{F49DE816-CB1E-864D-8903-3ACA2E3B29A0}"/>
              </a:ext>
            </a:extLst>
          </p:cNvPr>
          <p:cNvSpPr/>
          <p:nvPr/>
        </p:nvSpPr>
        <p:spPr>
          <a:xfrm>
            <a:off x="1005840" y="3746381"/>
            <a:ext cx="1394460" cy="299839"/>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4" name="正方形/長方形 13">
            <a:extLst>
              <a:ext uri="{FF2B5EF4-FFF2-40B4-BE49-F238E27FC236}">
                <a16:creationId xmlns:a16="http://schemas.microsoft.com/office/drawing/2014/main" id="{51BB074A-73AF-9144-BE0F-31B55B15D1ED}"/>
              </a:ext>
            </a:extLst>
          </p:cNvPr>
          <p:cNvSpPr/>
          <p:nvPr/>
        </p:nvSpPr>
        <p:spPr>
          <a:xfrm>
            <a:off x="1097280" y="5838130"/>
            <a:ext cx="3131820" cy="299839"/>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5" name="テキスト ボックス 14">
            <a:extLst>
              <a:ext uri="{FF2B5EF4-FFF2-40B4-BE49-F238E27FC236}">
                <a16:creationId xmlns:a16="http://schemas.microsoft.com/office/drawing/2014/main" id="{B91349C7-4F6B-9A49-992F-B6058A3FD7F6}"/>
              </a:ext>
            </a:extLst>
          </p:cNvPr>
          <p:cNvSpPr txBox="1"/>
          <p:nvPr/>
        </p:nvSpPr>
        <p:spPr>
          <a:xfrm>
            <a:off x="3107055" y="1659027"/>
            <a:ext cx="552450" cy="369332"/>
          </a:xfrm>
          <a:prstGeom prst="rect">
            <a:avLst/>
          </a:prstGeom>
          <a:noFill/>
        </p:spPr>
        <p:txBody>
          <a:bodyPr wrap="square" rtlCol="0">
            <a:spAutoFit/>
          </a:bodyPr>
          <a:lstStyle/>
          <a:p>
            <a:pPr algn="ctr"/>
            <a:r>
              <a:rPr kumimoji="1" lang="en-US" altLang="ja-JP" dirty="0">
                <a:solidFill>
                  <a:schemeClr val="accent2"/>
                </a:solidFill>
              </a:rPr>
              <a:t>(1)</a:t>
            </a:r>
            <a:endParaRPr kumimoji="1" lang="ja-JP" altLang="en-US">
              <a:solidFill>
                <a:schemeClr val="accent2"/>
              </a:solidFill>
            </a:endParaRPr>
          </a:p>
        </p:txBody>
      </p:sp>
      <p:sp>
        <p:nvSpPr>
          <p:cNvPr id="16" name="テキスト ボックス 15">
            <a:extLst>
              <a:ext uri="{FF2B5EF4-FFF2-40B4-BE49-F238E27FC236}">
                <a16:creationId xmlns:a16="http://schemas.microsoft.com/office/drawing/2014/main" id="{AA411640-2C4A-A44F-B956-9963D318B8AA}"/>
              </a:ext>
            </a:extLst>
          </p:cNvPr>
          <p:cNvSpPr txBox="1"/>
          <p:nvPr/>
        </p:nvSpPr>
        <p:spPr>
          <a:xfrm>
            <a:off x="1426845" y="3346887"/>
            <a:ext cx="552450" cy="369332"/>
          </a:xfrm>
          <a:prstGeom prst="rect">
            <a:avLst/>
          </a:prstGeom>
          <a:noFill/>
        </p:spPr>
        <p:txBody>
          <a:bodyPr wrap="square" rtlCol="0">
            <a:spAutoFit/>
          </a:bodyPr>
          <a:lstStyle/>
          <a:p>
            <a:pPr algn="ctr"/>
            <a:r>
              <a:rPr kumimoji="1" lang="en-US" altLang="ja-JP" dirty="0">
                <a:solidFill>
                  <a:schemeClr val="accent2"/>
                </a:solidFill>
              </a:rPr>
              <a:t>(2)</a:t>
            </a:r>
            <a:endParaRPr kumimoji="1" lang="ja-JP" altLang="en-US">
              <a:solidFill>
                <a:schemeClr val="accent2"/>
              </a:solidFill>
            </a:endParaRPr>
          </a:p>
        </p:txBody>
      </p:sp>
      <p:sp>
        <p:nvSpPr>
          <p:cNvPr id="17" name="テキスト ボックス 16">
            <a:extLst>
              <a:ext uri="{FF2B5EF4-FFF2-40B4-BE49-F238E27FC236}">
                <a16:creationId xmlns:a16="http://schemas.microsoft.com/office/drawing/2014/main" id="{78F51FBF-7DF9-2B4B-A1C4-7B43A76E8277}"/>
              </a:ext>
            </a:extLst>
          </p:cNvPr>
          <p:cNvSpPr txBox="1"/>
          <p:nvPr/>
        </p:nvSpPr>
        <p:spPr>
          <a:xfrm>
            <a:off x="2386965" y="5446513"/>
            <a:ext cx="552450" cy="369332"/>
          </a:xfrm>
          <a:prstGeom prst="rect">
            <a:avLst/>
          </a:prstGeom>
          <a:noFill/>
        </p:spPr>
        <p:txBody>
          <a:bodyPr wrap="square" rtlCol="0">
            <a:spAutoFit/>
          </a:bodyPr>
          <a:lstStyle/>
          <a:p>
            <a:pPr algn="ctr"/>
            <a:r>
              <a:rPr kumimoji="1" lang="en-US" altLang="ja-JP" dirty="0">
                <a:solidFill>
                  <a:schemeClr val="accent2"/>
                </a:solidFill>
              </a:rPr>
              <a:t>(3)</a:t>
            </a:r>
            <a:endParaRPr kumimoji="1" lang="ja-JP" altLang="en-US">
              <a:solidFill>
                <a:schemeClr val="accent2"/>
              </a:solidFill>
            </a:endParaRPr>
          </a:p>
        </p:txBody>
      </p:sp>
    </p:spTree>
    <p:extLst>
      <p:ext uri="{BB962C8B-B14F-4D97-AF65-F5344CB8AC3E}">
        <p14:creationId xmlns:p14="http://schemas.microsoft.com/office/powerpoint/2010/main" val="587155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5E69BC-78DF-B746-A84A-95404BAA5B36}"/>
              </a:ext>
            </a:extLst>
          </p:cNvPr>
          <p:cNvSpPr>
            <a:spLocks noGrp="1"/>
          </p:cNvSpPr>
          <p:nvPr>
            <p:ph type="title"/>
          </p:nvPr>
        </p:nvSpPr>
        <p:spPr/>
        <p:txBody>
          <a:bodyPr/>
          <a:lstStyle/>
          <a:p>
            <a:r>
              <a:rPr kumimoji="1" lang="en-US" altLang="ja-JP" dirty="0"/>
              <a:t>Metaplex Terminology - Admin Page (http://localhost:3000/#/admin)</a:t>
            </a:r>
            <a:endParaRPr kumimoji="1" lang="ja-JP" altLang="en-US"/>
          </a:p>
        </p:txBody>
      </p:sp>
      <p:sp>
        <p:nvSpPr>
          <p:cNvPr id="4" name="フッター プレースホルダー 3">
            <a:extLst>
              <a:ext uri="{FF2B5EF4-FFF2-40B4-BE49-F238E27FC236}">
                <a16:creationId xmlns:a16="http://schemas.microsoft.com/office/drawing/2014/main" id="{C4555527-19F6-8D4B-9B29-21B81217F790}"/>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55C2D433-D634-0B42-BAC3-6EED2D846638}"/>
              </a:ext>
            </a:extLst>
          </p:cNvPr>
          <p:cNvSpPr>
            <a:spLocks noGrp="1"/>
          </p:cNvSpPr>
          <p:nvPr>
            <p:ph type="sldNum" sz="quarter" idx="12"/>
          </p:nvPr>
        </p:nvSpPr>
        <p:spPr/>
        <p:txBody>
          <a:bodyPr/>
          <a:lstStyle/>
          <a:p>
            <a:fld id="{51BE5F08-58E8-9243-A834-2B76637F595D}" type="slidenum">
              <a:rPr kumimoji="1" lang="ja-JP" altLang="en-US" smtClean="0"/>
              <a:t>14</a:t>
            </a:fld>
            <a:endParaRPr kumimoji="1" lang="ja-JP" altLang="en-US"/>
          </a:p>
        </p:txBody>
      </p:sp>
      <p:pic>
        <p:nvPicPr>
          <p:cNvPr id="7" name="図 6">
            <a:extLst>
              <a:ext uri="{FF2B5EF4-FFF2-40B4-BE49-F238E27FC236}">
                <a16:creationId xmlns:a16="http://schemas.microsoft.com/office/drawing/2014/main" id="{1A9C67E3-944D-9041-A7A7-795015BAD05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1245870"/>
            <a:ext cx="5045572" cy="3943351"/>
          </a:xfrm>
          <a:prstGeom prst="rect">
            <a:avLst/>
          </a:prstGeom>
        </p:spPr>
      </p:pic>
      <p:sp>
        <p:nvSpPr>
          <p:cNvPr id="12" name="テキスト ボックス 11">
            <a:extLst>
              <a:ext uri="{FF2B5EF4-FFF2-40B4-BE49-F238E27FC236}">
                <a16:creationId xmlns:a16="http://schemas.microsoft.com/office/drawing/2014/main" id="{CB4CC01E-8B25-C44E-BCB9-8725188A9B5A}"/>
              </a:ext>
            </a:extLst>
          </p:cNvPr>
          <p:cNvSpPr txBox="1"/>
          <p:nvPr/>
        </p:nvSpPr>
        <p:spPr>
          <a:xfrm>
            <a:off x="6308228" y="1245870"/>
            <a:ext cx="5045572" cy="1169551"/>
          </a:xfrm>
          <a:prstGeom prst="rect">
            <a:avLst/>
          </a:prstGeom>
          <a:noFill/>
        </p:spPr>
        <p:txBody>
          <a:bodyPr wrap="square" rtlCol="0">
            <a:spAutoFit/>
          </a:bodyPr>
          <a:lstStyle/>
          <a:p>
            <a:pPr marL="342900" indent="-342900">
              <a:buFontTx/>
              <a:buAutoNum type="arabicParenBoth"/>
            </a:pPr>
            <a:r>
              <a:rPr kumimoji="1" lang="en-US" altLang="ja-JP" sz="1400" dirty="0"/>
              <a:t>Authority (for Create NFT)</a:t>
            </a:r>
            <a:br>
              <a:rPr kumimoji="1" lang="en-US" altLang="ja-JP" sz="1400" dirty="0"/>
            </a:br>
            <a:r>
              <a:rPr kumimoji="1" lang="en-US" altLang="ja-JP" sz="1400" dirty="0"/>
              <a:t>Starting a variety of auctions for primary/secondary sales.</a:t>
            </a:r>
          </a:p>
          <a:p>
            <a:pPr marL="342900" indent="-342900">
              <a:buAutoNum type="arabicParenBoth"/>
            </a:pPr>
            <a:r>
              <a:rPr kumimoji="1" lang="en-US" altLang="ja-JP" sz="1400" dirty="0"/>
              <a:t>Whitelist Creators</a:t>
            </a:r>
          </a:p>
          <a:p>
            <a:pPr marL="342900" indent="-342900">
              <a:buAutoNum type="arabicParenBoth"/>
            </a:pPr>
            <a:r>
              <a:rPr kumimoji="1" lang="en-US" altLang="ja-JP" sz="1400" dirty="0"/>
              <a:t>Activation Status for Whitelist</a:t>
            </a:r>
          </a:p>
          <a:p>
            <a:pPr marL="342900" indent="-342900">
              <a:buAutoNum type="arabicParenBoth"/>
            </a:pPr>
            <a:r>
              <a:rPr kumimoji="1" lang="en-US" altLang="ja-JP" sz="1400" dirty="0"/>
              <a:t>Save Admin Settings (Transaction to Solana Blockchain)</a:t>
            </a:r>
          </a:p>
        </p:txBody>
      </p:sp>
      <p:sp>
        <p:nvSpPr>
          <p:cNvPr id="13" name="正方形/長方形 12">
            <a:extLst>
              <a:ext uri="{FF2B5EF4-FFF2-40B4-BE49-F238E27FC236}">
                <a16:creationId xmlns:a16="http://schemas.microsoft.com/office/drawing/2014/main" id="{EEF2A320-333D-0A40-A3EB-95A1C95E958A}"/>
              </a:ext>
            </a:extLst>
          </p:cNvPr>
          <p:cNvSpPr/>
          <p:nvPr/>
        </p:nvSpPr>
        <p:spPr>
          <a:xfrm>
            <a:off x="1143000" y="2320926"/>
            <a:ext cx="3703320" cy="154305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4" name="正方形/長方形 13">
            <a:extLst>
              <a:ext uri="{FF2B5EF4-FFF2-40B4-BE49-F238E27FC236}">
                <a16:creationId xmlns:a16="http://schemas.microsoft.com/office/drawing/2014/main" id="{B2C84CAD-583C-9544-9CD9-B19651B877F7}"/>
              </a:ext>
            </a:extLst>
          </p:cNvPr>
          <p:cNvSpPr/>
          <p:nvPr/>
        </p:nvSpPr>
        <p:spPr>
          <a:xfrm>
            <a:off x="4846320" y="2320926"/>
            <a:ext cx="834390" cy="154305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5" name="正方形/長方形 14">
            <a:extLst>
              <a:ext uri="{FF2B5EF4-FFF2-40B4-BE49-F238E27FC236}">
                <a16:creationId xmlns:a16="http://schemas.microsoft.com/office/drawing/2014/main" id="{8230CCF7-E758-E44D-AEB4-D9A0B3ABE146}"/>
              </a:ext>
            </a:extLst>
          </p:cNvPr>
          <p:cNvSpPr/>
          <p:nvPr/>
        </p:nvSpPr>
        <p:spPr>
          <a:xfrm>
            <a:off x="4846320" y="1943736"/>
            <a:ext cx="834390" cy="37719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6" name="正方形/長方形 15">
            <a:extLst>
              <a:ext uri="{FF2B5EF4-FFF2-40B4-BE49-F238E27FC236}">
                <a16:creationId xmlns:a16="http://schemas.microsoft.com/office/drawing/2014/main" id="{B400B355-222C-CE41-A89B-24CD93ED1132}"/>
              </a:ext>
            </a:extLst>
          </p:cNvPr>
          <p:cNvSpPr/>
          <p:nvPr/>
        </p:nvSpPr>
        <p:spPr>
          <a:xfrm>
            <a:off x="2007870" y="1943736"/>
            <a:ext cx="598170" cy="37719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7" name="テキスト ボックス 16">
            <a:extLst>
              <a:ext uri="{FF2B5EF4-FFF2-40B4-BE49-F238E27FC236}">
                <a16:creationId xmlns:a16="http://schemas.microsoft.com/office/drawing/2014/main" id="{5EBB6EED-1F61-1148-8C5B-C42FF0D2A0D1}"/>
              </a:ext>
            </a:extLst>
          </p:cNvPr>
          <p:cNvSpPr txBox="1"/>
          <p:nvPr/>
        </p:nvSpPr>
        <p:spPr>
          <a:xfrm>
            <a:off x="714375" y="2907785"/>
            <a:ext cx="552450" cy="369332"/>
          </a:xfrm>
          <a:prstGeom prst="rect">
            <a:avLst/>
          </a:prstGeom>
          <a:noFill/>
        </p:spPr>
        <p:txBody>
          <a:bodyPr wrap="square" rtlCol="0">
            <a:spAutoFit/>
          </a:bodyPr>
          <a:lstStyle/>
          <a:p>
            <a:pPr algn="ctr"/>
            <a:r>
              <a:rPr kumimoji="1" lang="en-US" altLang="ja-JP" dirty="0">
                <a:solidFill>
                  <a:schemeClr val="accent2"/>
                </a:solidFill>
              </a:rPr>
              <a:t>(2)</a:t>
            </a:r>
            <a:endParaRPr kumimoji="1" lang="ja-JP" altLang="en-US">
              <a:solidFill>
                <a:schemeClr val="accent2"/>
              </a:solidFill>
            </a:endParaRPr>
          </a:p>
        </p:txBody>
      </p:sp>
      <p:sp>
        <p:nvSpPr>
          <p:cNvPr id="18" name="テキスト ボックス 17">
            <a:extLst>
              <a:ext uri="{FF2B5EF4-FFF2-40B4-BE49-F238E27FC236}">
                <a16:creationId xmlns:a16="http://schemas.microsoft.com/office/drawing/2014/main" id="{000DA4F3-9BD1-DA4B-9F4F-CEEBC65D2256}"/>
              </a:ext>
            </a:extLst>
          </p:cNvPr>
          <p:cNvSpPr txBox="1"/>
          <p:nvPr/>
        </p:nvSpPr>
        <p:spPr>
          <a:xfrm>
            <a:off x="5034915" y="1547615"/>
            <a:ext cx="552450" cy="369332"/>
          </a:xfrm>
          <a:prstGeom prst="rect">
            <a:avLst/>
          </a:prstGeom>
          <a:noFill/>
        </p:spPr>
        <p:txBody>
          <a:bodyPr wrap="square" rtlCol="0">
            <a:spAutoFit/>
          </a:bodyPr>
          <a:lstStyle/>
          <a:p>
            <a:pPr algn="ctr"/>
            <a:r>
              <a:rPr kumimoji="1" lang="en-US" altLang="ja-JP" dirty="0">
                <a:solidFill>
                  <a:schemeClr val="accent2"/>
                </a:solidFill>
              </a:rPr>
              <a:t>(1)</a:t>
            </a:r>
            <a:endParaRPr kumimoji="1" lang="ja-JP" altLang="en-US">
              <a:solidFill>
                <a:schemeClr val="accent2"/>
              </a:solidFill>
            </a:endParaRPr>
          </a:p>
        </p:txBody>
      </p:sp>
      <p:sp>
        <p:nvSpPr>
          <p:cNvPr id="20" name="テキスト ボックス 19">
            <a:extLst>
              <a:ext uri="{FF2B5EF4-FFF2-40B4-BE49-F238E27FC236}">
                <a16:creationId xmlns:a16="http://schemas.microsoft.com/office/drawing/2014/main" id="{DF63C55E-4220-1A44-BCA4-D71EF5221254}"/>
              </a:ext>
            </a:extLst>
          </p:cNvPr>
          <p:cNvSpPr txBox="1"/>
          <p:nvPr/>
        </p:nvSpPr>
        <p:spPr>
          <a:xfrm>
            <a:off x="2017395" y="1547615"/>
            <a:ext cx="552450" cy="369332"/>
          </a:xfrm>
          <a:prstGeom prst="rect">
            <a:avLst/>
          </a:prstGeom>
          <a:noFill/>
        </p:spPr>
        <p:txBody>
          <a:bodyPr wrap="square" rtlCol="0">
            <a:spAutoFit/>
          </a:bodyPr>
          <a:lstStyle/>
          <a:p>
            <a:pPr algn="ctr"/>
            <a:r>
              <a:rPr kumimoji="1" lang="en-US" altLang="ja-JP" dirty="0">
                <a:solidFill>
                  <a:schemeClr val="accent2"/>
                </a:solidFill>
              </a:rPr>
              <a:t>(4)</a:t>
            </a:r>
            <a:endParaRPr kumimoji="1" lang="ja-JP" altLang="en-US">
              <a:solidFill>
                <a:schemeClr val="accent2"/>
              </a:solidFill>
            </a:endParaRPr>
          </a:p>
        </p:txBody>
      </p:sp>
      <p:sp>
        <p:nvSpPr>
          <p:cNvPr id="21" name="テキスト ボックス 20">
            <a:extLst>
              <a:ext uri="{FF2B5EF4-FFF2-40B4-BE49-F238E27FC236}">
                <a16:creationId xmlns:a16="http://schemas.microsoft.com/office/drawing/2014/main" id="{4ABC6725-1349-314D-ACDE-F4E8B54732B6}"/>
              </a:ext>
            </a:extLst>
          </p:cNvPr>
          <p:cNvSpPr txBox="1"/>
          <p:nvPr/>
        </p:nvSpPr>
        <p:spPr>
          <a:xfrm>
            <a:off x="5560695" y="2907785"/>
            <a:ext cx="552450" cy="369332"/>
          </a:xfrm>
          <a:prstGeom prst="rect">
            <a:avLst/>
          </a:prstGeom>
          <a:noFill/>
        </p:spPr>
        <p:txBody>
          <a:bodyPr wrap="square" rtlCol="0">
            <a:spAutoFit/>
          </a:bodyPr>
          <a:lstStyle/>
          <a:p>
            <a:pPr algn="ctr"/>
            <a:r>
              <a:rPr kumimoji="1" lang="en-US" altLang="ja-JP" dirty="0">
                <a:solidFill>
                  <a:schemeClr val="accent2"/>
                </a:solidFill>
              </a:rPr>
              <a:t>(3)</a:t>
            </a:r>
            <a:endParaRPr kumimoji="1" lang="ja-JP" altLang="en-US">
              <a:solidFill>
                <a:schemeClr val="accent2"/>
              </a:solidFill>
            </a:endParaRPr>
          </a:p>
        </p:txBody>
      </p:sp>
    </p:spTree>
    <p:extLst>
      <p:ext uri="{BB962C8B-B14F-4D97-AF65-F5344CB8AC3E}">
        <p14:creationId xmlns:p14="http://schemas.microsoft.com/office/powerpoint/2010/main" val="4032857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283A15-852B-6641-B0DC-4642CCCAF955}"/>
              </a:ext>
            </a:extLst>
          </p:cNvPr>
          <p:cNvSpPr>
            <a:spLocks noGrp="1"/>
          </p:cNvSpPr>
          <p:nvPr>
            <p:ph type="title"/>
          </p:nvPr>
        </p:nvSpPr>
        <p:spPr/>
        <p:txBody>
          <a:bodyPr/>
          <a:lstStyle/>
          <a:p>
            <a:r>
              <a:rPr kumimoji="1" lang="en-US" altLang="ja-JP" dirty="0"/>
              <a:t>Metaplex Admin Page Behavior (Draft)</a:t>
            </a:r>
            <a:endParaRPr kumimoji="1" lang="ja-JP" altLang="en-US"/>
          </a:p>
        </p:txBody>
      </p:sp>
      <p:sp>
        <p:nvSpPr>
          <p:cNvPr id="4" name="フッター プレースホルダー 3">
            <a:extLst>
              <a:ext uri="{FF2B5EF4-FFF2-40B4-BE49-F238E27FC236}">
                <a16:creationId xmlns:a16="http://schemas.microsoft.com/office/drawing/2014/main" id="{7394D59E-AE40-3141-8201-30ED396CA04E}"/>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23CE473-C731-FA4E-A80A-72D5F86F8C9E}"/>
              </a:ext>
            </a:extLst>
          </p:cNvPr>
          <p:cNvSpPr>
            <a:spLocks noGrp="1"/>
          </p:cNvSpPr>
          <p:nvPr>
            <p:ph type="sldNum" sz="quarter" idx="12"/>
          </p:nvPr>
        </p:nvSpPr>
        <p:spPr/>
        <p:txBody>
          <a:bodyPr/>
          <a:lstStyle/>
          <a:p>
            <a:fld id="{51BE5F08-58E8-9243-A834-2B76637F595D}" type="slidenum">
              <a:rPr kumimoji="1" lang="ja-JP" altLang="en-US" smtClean="0"/>
              <a:t>15</a:t>
            </a:fld>
            <a:endParaRPr kumimoji="1" lang="ja-JP" altLang="en-US"/>
          </a:p>
        </p:txBody>
      </p:sp>
      <p:graphicFrame>
        <p:nvGraphicFramePr>
          <p:cNvPr id="7" name="表 7">
            <a:extLst>
              <a:ext uri="{FF2B5EF4-FFF2-40B4-BE49-F238E27FC236}">
                <a16:creationId xmlns:a16="http://schemas.microsoft.com/office/drawing/2014/main" id="{074E1A3D-7091-1548-8C9A-724F4E1D1F4D}"/>
              </a:ext>
            </a:extLst>
          </p:cNvPr>
          <p:cNvGraphicFramePr>
            <a:graphicFrameLocks noGrp="1"/>
          </p:cNvGraphicFramePr>
          <p:nvPr>
            <p:extLst>
              <p:ext uri="{D42A27DB-BD31-4B8C-83A1-F6EECF244321}">
                <p14:modId xmlns:p14="http://schemas.microsoft.com/office/powerpoint/2010/main" val="2334682113"/>
              </p:ext>
            </p:extLst>
          </p:nvPr>
        </p:nvGraphicFramePr>
        <p:xfrm>
          <a:off x="838200" y="2316089"/>
          <a:ext cx="10515600" cy="3583302"/>
        </p:xfrm>
        <a:graphic>
          <a:graphicData uri="http://schemas.openxmlformats.org/drawingml/2006/table">
            <a:tbl>
              <a:tblPr firstRow="1" bandRow="1">
                <a:tableStyleId>{5C22544A-7EE6-4342-B048-85BDC9FD1C3A}</a:tableStyleId>
              </a:tblPr>
              <a:tblGrid>
                <a:gridCol w="1733550">
                  <a:extLst>
                    <a:ext uri="{9D8B030D-6E8A-4147-A177-3AD203B41FA5}">
                      <a16:colId xmlns:a16="http://schemas.microsoft.com/office/drawing/2014/main" val="588487250"/>
                    </a:ext>
                  </a:extLst>
                </a:gridCol>
                <a:gridCol w="1303020">
                  <a:extLst>
                    <a:ext uri="{9D8B030D-6E8A-4147-A177-3AD203B41FA5}">
                      <a16:colId xmlns:a16="http://schemas.microsoft.com/office/drawing/2014/main" val="1073727880"/>
                    </a:ext>
                  </a:extLst>
                </a:gridCol>
                <a:gridCol w="1303020">
                  <a:extLst>
                    <a:ext uri="{9D8B030D-6E8A-4147-A177-3AD203B41FA5}">
                      <a16:colId xmlns:a16="http://schemas.microsoft.com/office/drawing/2014/main" val="4188825717"/>
                    </a:ext>
                  </a:extLst>
                </a:gridCol>
                <a:gridCol w="1029335">
                  <a:extLst>
                    <a:ext uri="{9D8B030D-6E8A-4147-A177-3AD203B41FA5}">
                      <a16:colId xmlns:a16="http://schemas.microsoft.com/office/drawing/2014/main" val="1013482710"/>
                    </a:ext>
                  </a:extLst>
                </a:gridCol>
                <a:gridCol w="1029335">
                  <a:extLst>
                    <a:ext uri="{9D8B030D-6E8A-4147-A177-3AD203B41FA5}">
                      <a16:colId xmlns:a16="http://schemas.microsoft.com/office/drawing/2014/main" val="3638437697"/>
                    </a:ext>
                  </a:extLst>
                </a:gridCol>
                <a:gridCol w="1029335">
                  <a:extLst>
                    <a:ext uri="{9D8B030D-6E8A-4147-A177-3AD203B41FA5}">
                      <a16:colId xmlns:a16="http://schemas.microsoft.com/office/drawing/2014/main" val="1640257843"/>
                    </a:ext>
                  </a:extLst>
                </a:gridCol>
                <a:gridCol w="1029335">
                  <a:extLst>
                    <a:ext uri="{9D8B030D-6E8A-4147-A177-3AD203B41FA5}">
                      <a16:colId xmlns:a16="http://schemas.microsoft.com/office/drawing/2014/main" val="3143653679"/>
                    </a:ext>
                  </a:extLst>
                </a:gridCol>
                <a:gridCol w="1029335">
                  <a:extLst>
                    <a:ext uri="{9D8B030D-6E8A-4147-A177-3AD203B41FA5}">
                      <a16:colId xmlns:a16="http://schemas.microsoft.com/office/drawing/2014/main" val="3574461187"/>
                    </a:ext>
                  </a:extLst>
                </a:gridCol>
                <a:gridCol w="1029335">
                  <a:extLst>
                    <a:ext uri="{9D8B030D-6E8A-4147-A177-3AD203B41FA5}">
                      <a16:colId xmlns:a16="http://schemas.microsoft.com/office/drawing/2014/main" val="1141471696"/>
                    </a:ext>
                  </a:extLst>
                </a:gridCol>
              </a:tblGrid>
              <a:tr h="597217">
                <a:tc rowSpan="2">
                  <a:txBody>
                    <a:bodyPr/>
                    <a:lstStyle/>
                    <a:p>
                      <a:r>
                        <a:rPr kumimoji="1" lang="en-US" altLang="ja-JP" sz="1400" b="0" dirty="0">
                          <a:solidFill>
                            <a:schemeClr val="bg1"/>
                          </a:solidFill>
                        </a:rPr>
                        <a:t>Case</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bg1"/>
                          </a:solidFill>
                        </a:rPr>
                        <a:t>Admin Page</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r>
                        <a:rPr kumimoji="1" lang="en-US" altLang="ja-JP" sz="1400" b="0" dirty="0">
                          <a:solidFill>
                            <a:schemeClr val="bg1"/>
                          </a:solidFill>
                        </a:rPr>
                        <a:t>Storefront - Listed Creators</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h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bg1"/>
                          </a:solidFill>
                        </a:rPr>
                        <a:t>Storefront - No Listed Creators</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h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47694249"/>
                  </a:ext>
                </a:extLst>
              </a:tr>
              <a:tr h="597217">
                <a:tc v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400" b="0" dirty="0">
                          <a:solidFill>
                            <a:schemeClr val="bg1"/>
                          </a:solidFill>
                        </a:rPr>
                        <a:t>Authority</a:t>
                      </a:r>
                    </a:p>
                    <a:p>
                      <a:r>
                        <a:rPr kumimoji="1" lang="en-US" altLang="ja-JP" sz="1400" b="0" dirty="0">
                          <a:solidFill>
                            <a:schemeClr val="bg1"/>
                          </a:solidFill>
                        </a:rPr>
                        <a:t>(for Create)</a:t>
                      </a: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Activation Status</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Create</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Sell</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Buy</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Create</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Sell</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Buy</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859389246"/>
                  </a:ext>
                </a:extLst>
              </a:tr>
              <a:tr h="5972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Case A:</a:t>
                      </a:r>
                    </a:p>
                    <a:p>
                      <a:r>
                        <a:rPr kumimoji="1" lang="en-US" altLang="ja-JP" sz="1400" b="0" dirty="0">
                          <a:solidFill>
                            <a:schemeClr val="tx1"/>
                          </a:solidFill>
                        </a:rPr>
                        <a:t>Public x 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Public</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3725979175"/>
                  </a:ext>
                </a:extLst>
              </a:tr>
              <a:tr h="5972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Case B:</a:t>
                      </a:r>
                    </a:p>
                    <a:p>
                      <a:r>
                        <a:rPr kumimoji="1" lang="en-US" altLang="ja-JP" sz="1400" b="0" dirty="0">
                          <a:solidFill>
                            <a:schemeClr val="tx1"/>
                          </a:solidFill>
                        </a:rPr>
                        <a:t>Public x Inactive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Public</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Inactive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4030675769"/>
                  </a:ext>
                </a:extLst>
              </a:tr>
              <a:tr h="597217">
                <a:tc>
                  <a:txBody>
                    <a:bodyPr/>
                    <a:lstStyle/>
                    <a:p>
                      <a:r>
                        <a:rPr kumimoji="1" lang="en-US" altLang="ja-JP" sz="1400" b="0" dirty="0">
                          <a:solidFill>
                            <a:schemeClr val="tx1"/>
                          </a:solidFill>
                        </a:rPr>
                        <a:t>Case C:</a:t>
                      </a:r>
                    </a:p>
                    <a:p>
                      <a:r>
                        <a:rPr kumimoji="1" lang="en-US" altLang="ja-JP" sz="1400" b="0" dirty="0">
                          <a:solidFill>
                            <a:schemeClr val="tx1"/>
                          </a:solidFill>
                        </a:rPr>
                        <a:t>Whitelist x 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Whitelist Only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No</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accent2"/>
                    </a:solidFill>
                  </a:tcPr>
                </a:tc>
                <a:tc>
                  <a:txBody>
                    <a:bodyPr/>
                    <a:lstStyle/>
                    <a:p>
                      <a:r>
                        <a:rPr kumimoji="1" lang="en-US" altLang="ja-JP" sz="1400" b="0" dirty="0">
                          <a:solidFill>
                            <a:schemeClr val="tx1"/>
                          </a:solidFill>
                        </a:rPr>
                        <a:t>Yes</a:t>
                      </a:r>
                    </a:p>
                    <a:p>
                      <a:r>
                        <a:rPr kumimoji="1" lang="en-US" altLang="ja-JP" sz="1400" b="0" dirty="0">
                          <a:solidFill>
                            <a:schemeClr val="accent2"/>
                          </a:solidFill>
                        </a:rPr>
                        <a:t>(secondary)</a:t>
                      </a:r>
                      <a:endParaRPr kumimoji="1" lang="ja-JP" altLang="en-US" sz="1400" b="0">
                        <a:solidFill>
                          <a:schemeClr val="accent2"/>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3865323980"/>
                  </a:ext>
                </a:extLst>
              </a:tr>
              <a:tr h="597217">
                <a:tc>
                  <a:txBody>
                    <a:bodyPr/>
                    <a:lstStyle/>
                    <a:p>
                      <a:r>
                        <a:rPr kumimoji="1" lang="en-US" altLang="ja-JP" sz="1400" b="0" dirty="0">
                          <a:solidFill>
                            <a:schemeClr val="tx1"/>
                          </a:solidFill>
                        </a:rPr>
                        <a:t>Case D:</a:t>
                      </a:r>
                    </a:p>
                    <a:p>
                      <a:r>
                        <a:rPr kumimoji="1" lang="en-US" altLang="ja-JP" sz="1400" b="0" dirty="0">
                          <a:solidFill>
                            <a:schemeClr val="tx1"/>
                          </a:solidFill>
                        </a:rPr>
                        <a:t>Whitelist x Inactive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Whitelist Only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Inactive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No*</a:t>
                      </a:r>
                      <a:endParaRPr kumimoji="1" lang="ja-JP" altLang="en-US" sz="1400" b="0" i="0" u="none" strike="noStrike" kern="1200" cap="none" spc="0" normalizeH="0" baseline="0" noProof="0">
                        <a:ln>
                          <a:noFill/>
                        </a:ln>
                        <a:solidFill>
                          <a:prstClr val="black"/>
                        </a:solidFill>
                        <a:effectLst/>
                        <a:uLnTx/>
                        <a:uFillTx/>
                        <a:latin typeface="Calibri" panose="020F0502020204030204"/>
                        <a:ea typeface="游ゴシック" panose="020B0400000000000000" pitchFamily="34" charset="-128"/>
                        <a:cs typeface="+mn-cs"/>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accent2"/>
                    </a:solid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accent2"/>
                          </a:solidFill>
                        </a:rPr>
                        <a:t>(secondary)*</a:t>
                      </a:r>
                      <a:endParaRPr kumimoji="1" lang="ja-JP" altLang="en-US" sz="1400" b="0">
                        <a:solidFill>
                          <a:schemeClr val="accent2"/>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No</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accent2"/>
                    </a:solid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accent2"/>
                          </a:solidFill>
                        </a:rPr>
                        <a:t>(secondary)</a:t>
                      </a:r>
                      <a:endParaRPr kumimoji="1" lang="ja-JP" altLang="en-US" sz="1400" b="0">
                        <a:solidFill>
                          <a:schemeClr val="accent2"/>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3646671917"/>
                  </a:ext>
                </a:extLst>
              </a:tr>
            </a:tbl>
          </a:graphicData>
        </a:graphic>
      </p:graphicFrame>
      <p:sp>
        <p:nvSpPr>
          <p:cNvPr id="8" name="テキスト ボックス 7">
            <a:extLst>
              <a:ext uri="{FF2B5EF4-FFF2-40B4-BE49-F238E27FC236}">
                <a16:creationId xmlns:a16="http://schemas.microsoft.com/office/drawing/2014/main" id="{9530DA8D-A87F-F641-9BC2-54CE73460E1D}"/>
              </a:ext>
            </a:extLst>
          </p:cNvPr>
          <p:cNvSpPr txBox="1"/>
          <p:nvPr/>
        </p:nvSpPr>
        <p:spPr>
          <a:xfrm>
            <a:off x="838200" y="5925785"/>
            <a:ext cx="10515600" cy="276999"/>
          </a:xfrm>
          <a:prstGeom prst="rect">
            <a:avLst/>
          </a:prstGeom>
          <a:noFill/>
        </p:spPr>
        <p:txBody>
          <a:bodyPr wrap="square" rtlCol="0">
            <a:spAutoFit/>
          </a:bodyPr>
          <a:lstStyle/>
          <a:p>
            <a:r>
              <a:rPr kumimoji="1" lang="en-US" altLang="ja-JP" sz="1200" dirty="0"/>
              <a:t>* Yes: has execute permission, No: no permission, primary: primary market sale, secondary: secondary market sale</a:t>
            </a:r>
            <a:endParaRPr kumimoji="1" lang="ja-JP" altLang="en-US" sz="1200"/>
          </a:p>
        </p:txBody>
      </p:sp>
      <p:grpSp>
        <p:nvGrpSpPr>
          <p:cNvPr id="11" name="グループ化 10">
            <a:extLst>
              <a:ext uri="{FF2B5EF4-FFF2-40B4-BE49-F238E27FC236}">
                <a16:creationId xmlns:a16="http://schemas.microsoft.com/office/drawing/2014/main" id="{F8FB1843-B390-6E48-B5FB-92008627DA0B}"/>
              </a:ext>
            </a:extLst>
          </p:cNvPr>
          <p:cNvGrpSpPr/>
          <p:nvPr/>
        </p:nvGrpSpPr>
        <p:grpSpPr>
          <a:xfrm>
            <a:off x="838200" y="969890"/>
            <a:ext cx="10515600" cy="1169552"/>
            <a:chOff x="838200" y="969890"/>
            <a:chExt cx="10515600" cy="1169552"/>
          </a:xfrm>
        </p:grpSpPr>
        <p:sp>
          <p:nvSpPr>
            <p:cNvPr id="9" name="テキスト ボックス 8">
              <a:extLst>
                <a:ext uri="{FF2B5EF4-FFF2-40B4-BE49-F238E27FC236}">
                  <a16:creationId xmlns:a16="http://schemas.microsoft.com/office/drawing/2014/main" id="{C1826E10-7B9D-8F49-96ED-B3B8AEC44D8F}"/>
                </a:ext>
              </a:extLst>
            </p:cNvPr>
            <p:cNvSpPr txBox="1"/>
            <p:nvPr/>
          </p:nvSpPr>
          <p:spPr>
            <a:xfrm>
              <a:off x="2537460" y="969890"/>
              <a:ext cx="8816340" cy="1169551"/>
            </a:xfrm>
            <a:prstGeom prst="rect">
              <a:avLst/>
            </a:prstGeom>
            <a:noFill/>
          </p:spPr>
          <p:txBody>
            <a:bodyPr wrap="square" rtlCol="0">
              <a:noAutofit/>
            </a:bodyPr>
            <a:lstStyle/>
            <a:p>
              <a:r>
                <a:rPr kumimoji="1" lang="en-US" altLang="ja-JP" sz="1400" dirty="0"/>
                <a:t>- Authority "Public": All creators sale for primary market. And ignore Whitelist settings.</a:t>
              </a:r>
            </a:p>
            <a:p>
              <a:r>
                <a:rPr kumimoji="1" lang="en-US" altLang="ja-JP" sz="1400" dirty="0"/>
                <a:t>- Authority "Whitelist Only"</a:t>
              </a:r>
            </a:p>
            <a:p>
              <a:r>
                <a:rPr kumimoji="1" lang="en-US" altLang="ja-JP" sz="1400" dirty="0"/>
                <a:t>	Listed Creators: has Create NFT authority and sale for primary market.</a:t>
              </a:r>
            </a:p>
            <a:p>
              <a:r>
                <a:rPr kumimoji="1" lang="en-US" altLang="ja-JP" sz="1400" dirty="0"/>
                <a:t>	Not Listed Creators: No Create NFT authority and sale for secondary market.</a:t>
              </a:r>
            </a:p>
          </p:txBody>
        </p:sp>
        <p:sp>
          <p:nvSpPr>
            <p:cNvPr id="10" name="テキスト ボックス 9">
              <a:extLst>
                <a:ext uri="{FF2B5EF4-FFF2-40B4-BE49-F238E27FC236}">
                  <a16:creationId xmlns:a16="http://schemas.microsoft.com/office/drawing/2014/main" id="{E0F1E3D6-A818-134D-9BF9-1FBF91BCAB37}"/>
                </a:ext>
              </a:extLst>
            </p:cNvPr>
            <p:cNvSpPr txBox="1"/>
            <p:nvPr/>
          </p:nvSpPr>
          <p:spPr>
            <a:xfrm>
              <a:off x="838200" y="969890"/>
              <a:ext cx="1699260" cy="1169552"/>
            </a:xfrm>
            <a:prstGeom prst="rect">
              <a:avLst/>
            </a:prstGeom>
            <a:noFill/>
          </p:spPr>
          <p:txBody>
            <a:bodyPr wrap="square" rtlCol="0">
              <a:noAutofit/>
            </a:bodyPr>
            <a:lstStyle/>
            <a:p>
              <a:r>
                <a:rPr kumimoji="1" lang="en-US" altLang="ja-JP" sz="1600" dirty="0"/>
                <a:t>Conclusion</a:t>
              </a:r>
            </a:p>
          </p:txBody>
        </p:sp>
      </p:grpSp>
      <p:sp>
        <p:nvSpPr>
          <p:cNvPr id="12" name="テキスト ボックス 11">
            <a:extLst>
              <a:ext uri="{FF2B5EF4-FFF2-40B4-BE49-F238E27FC236}">
                <a16:creationId xmlns:a16="http://schemas.microsoft.com/office/drawing/2014/main" id="{B62D1756-5314-934F-834F-147CC40542BB}"/>
              </a:ext>
            </a:extLst>
          </p:cNvPr>
          <p:cNvSpPr txBox="1"/>
          <p:nvPr/>
        </p:nvSpPr>
        <p:spPr>
          <a:xfrm>
            <a:off x="838200" y="6234395"/>
            <a:ext cx="10515600" cy="276999"/>
          </a:xfrm>
          <a:prstGeom prst="rect">
            <a:avLst/>
          </a:prstGeom>
          <a:noFill/>
        </p:spPr>
        <p:txBody>
          <a:bodyPr wrap="square" rtlCol="0">
            <a:spAutoFit/>
          </a:bodyPr>
          <a:lstStyle/>
          <a:p>
            <a:r>
              <a:rPr kumimoji="1" lang="en-US" altLang="ja-JP" sz="1200" dirty="0"/>
              <a:t>Note: Verified by Metaplex v 1.1.1.</a:t>
            </a:r>
            <a:endParaRPr kumimoji="1" lang="ja-JP" altLang="en-US" sz="1200"/>
          </a:p>
        </p:txBody>
      </p:sp>
    </p:spTree>
    <p:extLst>
      <p:ext uri="{BB962C8B-B14F-4D97-AF65-F5344CB8AC3E}">
        <p14:creationId xmlns:p14="http://schemas.microsoft.com/office/powerpoint/2010/main" val="726932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F25D71-4281-D94B-A7BF-3615D8DBE535}"/>
              </a:ext>
            </a:extLst>
          </p:cNvPr>
          <p:cNvSpPr>
            <a:spLocks noGrp="1"/>
          </p:cNvSpPr>
          <p:nvPr>
            <p:ph type="title"/>
          </p:nvPr>
        </p:nvSpPr>
        <p:spPr/>
        <p:txBody>
          <a:bodyPr/>
          <a:lstStyle/>
          <a:p>
            <a:r>
              <a:rPr kumimoji="1" lang="en-US" altLang="ja-JP" dirty="0"/>
              <a:t>Metaplex Admin Page Transaction</a:t>
            </a:r>
            <a:endParaRPr kumimoji="1" lang="ja-JP" altLang="en-US"/>
          </a:p>
        </p:txBody>
      </p:sp>
      <p:sp>
        <p:nvSpPr>
          <p:cNvPr id="3" name="コンテンツ プレースホルダー 2">
            <a:extLst>
              <a:ext uri="{FF2B5EF4-FFF2-40B4-BE49-F238E27FC236}">
                <a16:creationId xmlns:a16="http://schemas.microsoft.com/office/drawing/2014/main" id="{BD71C4D1-E61E-FE4A-B535-D341BF9239D1}"/>
              </a:ext>
            </a:extLst>
          </p:cNvPr>
          <p:cNvSpPr>
            <a:spLocks noGrp="1"/>
          </p:cNvSpPr>
          <p:nvPr>
            <p:ph idx="1"/>
          </p:nvPr>
        </p:nvSpPr>
        <p:spPr/>
        <p:txBody>
          <a:bodyPr/>
          <a:lstStyle/>
          <a:p>
            <a:r>
              <a:rPr kumimoji="1" lang="en-US" altLang="ja-JP" dirty="0"/>
              <a:t>Add store info and whitelist to </a:t>
            </a:r>
            <a:r>
              <a:rPr lang="en-US" altLang="ja-JP" dirty="0"/>
              <a:t>State Account </a:t>
            </a:r>
            <a:r>
              <a:rPr kumimoji="1" lang="en-US" altLang="ja-JP" dirty="0"/>
              <a:t>when you Submit.</a:t>
            </a:r>
            <a:endParaRPr kumimoji="1" lang="ja-JP" altLang="en-US"/>
          </a:p>
        </p:txBody>
      </p:sp>
      <p:sp>
        <p:nvSpPr>
          <p:cNvPr id="4" name="フッター プレースホルダー 3">
            <a:extLst>
              <a:ext uri="{FF2B5EF4-FFF2-40B4-BE49-F238E27FC236}">
                <a16:creationId xmlns:a16="http://schemas.microsoft.com/office/drawing/2014/main" id="{9FA348E4-6622-5047-BA83-5043C4EDF497}"/>
              </a:ext>
            </a:extLst>
          </p:cNvPr>
          <p:cNvSpPr>
            <a:spLocks noGrp="1"/>
          </p:cNvSpPr>
          <p:nvPr>
            <p:ph type="ftr" sz="quarter" idx="11"/>
          </p:nvPr>
        </p:nvSpPr>
        <p:spPr/>
        <p:txBody>
          <a:bodyPr/>
          <a:lstStyle/>
          <a:p>
            <a:r>
              <a:rPr kumimoji="1" lang="en-US" altLang="ja-JP" dirty="0"/>
              <a:t>256hax</a:t>
            </a:r>
            <a:endParaRPr kumimoji="1" lang="ja-JP" altLang="en-US"/>
          </a:p>
        </p:txBody>
      </p:sp>
      <p:sp>
        <p:nvSpPr>
          <p:cNvPr id="5" name="スライド番号プレースホルダー 4">
            <a:extLst>
              <a:ext uri="{FF2B5EF4-FFF2-40B4-BE49-F238E27FC236}">
                <a16:creationId xmlns:a16="http://schemas.microsoft.com/office/drawing/2014/main" id="{AFE5723A-7EF9-F948-A937-6298295A265D}"/>
              </a:ext>
            </a:extLst>
          </p:cNvPr>
          <p:cNvSpPr>
            <a:spLocks noGrp="1"/>
          </p:cNvSpPr>
          <p:nvPr>
            <p:ph type="sldNum" sz="quarter" idx="12"/>
          </p:nvPr>
        </p:nvSpPr>
        <p:spPr/>
        <p:txBody>
          <a:bodyPr/>
          <a:lstStyle/>
          <a:p>
            <a:fld id="{51BE5F08-58E8-9243-A834-2B76637F595D}" type="slidenum">
              <a:rPr kumimoji="1" lang="ja-JP" altLang="en-US" smtClean="0"/>
              <a:t>16</a:t>
            </a:fld>
            <a:endParaRPr kumimoji="1" lang="ja-JP" altLang="en-US"/>
          </a:p>
        </p:txBody>
      </p:sp>
      <p:pic>
        <p:nvPicPr>
          <p:cNvPr id="9" name="図 8">
            <a:extLst>
              <a:ext uri="{FF2B5EF4-FFF2-40B4-BE49-F238E27FC236}">
                <a16:creationId xmlns:a16="http://schemas.microsoft.com/office/drawing/2014/main" id="{0BE5ED49-2C55-3645-906F-3BA73FEAB26F}"/>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470704" y="1804780"/>
            <a:ext cx="3354186" cy="2934881"/>
          </a:xfrm>
          <a:prstGeom prst="rect">
            <a:avLst/>
          </a:prstGeom>
          <a:ln>
            <a:solidFill>
              <a:schemeClr val="tx1"/>
            </a:solidFill>
          </a:ln>
        </p:spPr>
      </p:pic>
      <p:pic>
        <p:nvPicPr>
          <p:cNvPr id="13" name="図 12">
            <a:extLst>
              <a:ext uri="{FF2B5EF4-FFF2-40B4-BE49-F238E27FC236}">
                <a16:creationId xmlns:a16="http://schemas.microsoft.com/office/drawing/2014/main" id="{5C7113E2-A740-BE40-B97D-E8853772F5B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920643" y="1804780"/>
            <a:ext cx="5800653" cy="2934881"/>
          </a:xfrm>
          <a:prstGeom prst="rect">
            <a:avLst/>
          </a:prstGeom>
          <a:ln>
            <a:solidFill>
              <a:schemeClr val="bg1">
                <a:lumMod val="75000"/>
              </a:schemeClr>
            </a:solidFill>
          </a:ln>
        </p:spPr>
      </p:pic>
      <p:pic>
        <p:nvPicPr>
          <p:cNvPr id="11" name="図 10">
            <a:extLst>
              <a:ext uri="{FF2B5EF4-FFF2-40B4-BE49-F238E27FC236}">
                <a16:creationId xmlns:a16="http://schemas.microsoft.com/office/drawing/2014/main" id="{CDDD8DE9-5570-0946-BD11-F27527BFE80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757410" y="1727906"/>
            <a:ext cx="2230713" cy="3223192"/>
          </a:xfrm>
          <a:prstGeom prst="rect">
            <a:avLst/>
          </a:prstGeom>
        </p:spPr>
      </p:pic>
      <p:sp>
        <p:nvSpPr>
          <p:cNvPr id="15" name="ホームベース 14">
            <a:extLst>
              <a:ext uri="{FF2B5EF4-FFF2-40B4-BE49-F238E27FC236}">
                <a16:creationId xmlns:a16="http://schemas.microsoft.com/office/drawing/2014/main" id="{38C11C1A-96EB-0141-9B06-5DEDA89E174D}"/>
              </a:ext>
            </a:extLst>
          </p:cNvPr>
          <p:cNvSpPr/>
          <p:nvPr/>
        </p:nvSpPr>
        <p:spPr>
          <a:xfrm>
            <a:off x="470704" y="1245129"/>
            <a:ext cx="3354186" cy="434716"/>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1. Submit Admin Settings</a:t>
            </a:r>
            <a:br>
              <a:rPr kumimoji="1" lang="en-US" altLang="ja-JP" sz="1600" dirty="0">
                <a:solidFill>
                  <a:schemeClr val="tx1"/>
                </a:solidFill>
              </a:rPr>
            </a:br>
            <a:r>
              <a:rPr kumimoji="1" lang="en-US" altLang="ja-JP" sz="1050" dirty="0">
                <a:solidFill>
                  <a:schemeClr val="tx1"/>
                </a:solidFill>
              </a:rPr>
              <a:t>(http://localhost:3000/#/admin)</a:t>
            </a:r>
            <a:endParaRPr kumimoji="1" lang="en-US" altLang="ja-JP" sz="1600" dirty="0">
              <a:solidFill>
                <a:schemeClr val="tx1"/>
              </a:solidFill>
            </a:endParaRPr>
          </a:p>
        </p:txBody>
      </p:sp>
      <p:sp>
        <p:nvSpPr>
          <p:cNvPr id="16" name="ホームベース 15">
            <a:extLst>
              <a:ext uri="{FF2B5EF4-FFF2-40B4-BE49-F238E27FC236}">
                <a16:creationId xmlns:a16="http://schemas.microsoft.com/office/drawing/2014/main" id="{B7320C6F-AB36-174A-A68B-F129B742E715}"/>
              </a:ext>
            </a:extLst>
          </p:cNvPr>
          <p:cNvSpPr/>
          <p:nvPr/>
        </p:nvSpPr>
        <p:spPr>
          <a:xfrm>
            <a:off x="3959577" y="1245129"/>
            <a:ext cx="1794595" cy="434716"/>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2. Approve</a:t>
            </a:r>
          </a:p>
          <a:p>
            <a:pPr algn="ctr"/>
            <a:r>
              <a:rPr kumimoji="1" lang="en-US" altLang="ja-JP" sz="1600" dirty="0">
                <a:solidFill>
                  <a:schemeClr val="tx1"/>
                </a:solidFill>
              </a:rPr>
              <a:t>Transaction</a:t>
            </a:r>
            <a:endParaRPr kumimoji="1" lang="ja-JP" altLang="en-US" sz="1600">
              <a:solidFill>
                <a:schemeClr val="tx1"/>
              </a:solidFill>
            </a:endParaRPr>
          </a:p>
        </p:txBody>
      </p:sp>
      <p:sp>
        <p:nvSpPr>
          <p:cNvPr id="17" name="ホームベース 16">
            <a:extLst>
              <a:ext uri="{FF2B5EF4-FFF2-40B4-BE49-F238E27FC236}">
                <a16:creationId xmlns:a16="http://schemas.microsoft.com/office/drawing/2014/main" id="{8D3C63DB-011D-8344-9306-D43A0BF9A419}"/>
              </a:ext>
            </a:extLst>
          </p:cNvPr>
          <p:cNvSpPr/>
          <p:nvPr/>
        </p:nvSpPr>
        <p:spPr>
          <a:xfrm>
            <a:off x="5888859" y="1245129"/>
            <a:ext cx="5832436" cy="434716"/>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3. Confirm Transactions</a:t>
            </a:r>
            <a:endParaRPr kumimoji="1" lang="en-US" altLang="ja-JP" sz="1050" dirty="0">
              <a:solidFill>
                <a:schemeClr val="tx1"/>
              </a:solidFill>
            </a:endParaRPr>
          </a:p>
        </p:txBody>
      </p:sp>
      <p:sp>
        <p:nvSpPr>
          <p:cNvPr id="19" name="正方形/長方形 18">
            <a:extLst>
              <a:ext uri="{FF2B5EF4-FFF2-40B4-BE49-F238E27FC236}">
                <a16:creationId xmlns:a16="http://schemas.microsoft.com/office/drawing/2014/main" id="{A0A3A5A5-3487-AE46-B95A-19BE398A1A16}"/>
              </a:ext>
            </a:extLst>
          </p:cNvPr>
          <p:cNvSpPr/>
          <p:nvPr/>
        </p:nvSpPr>
        <p:spPr>
          <a:xfrm>
            <a:off x="1632032" y="2361235"/>
            <a:ext cx="2192858" cy="23784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20" name="テキスト ボックス 19">
            <a:extLst>
              <a:ext uri="{FF2B5EF4-FFF2-40B4-BE49-F238E27FC236}">
                <a16:creationId xmlns:a16="http://schemas.microsoft.com/office/drawing/2014/main" id="{613CDFAC-6313-5249-BDC1-5B5AA1340CC4}"/>
              </a:ext>
            </a:extLst>
          </p:cNvPr>
          <p:cNvSpPr txBox="1"/>
          <p:nvPr/>
        </p:nvSpPr>
        <p:spPr>
          <a:xfrm>
            <a:off x="470704" y="4788317"/>
            <a:ext cx="3354186" cy="1568033"/>
          </a:xfrm>
          <a:prstGeom prst="rect">
            <a:avLst/>
          </a:prstGeom>
          <a:noFill/>
        </p:spPr>
        <p:txBody>
          <a:bodyPr wrap="square" rtlCol="0">
            <a:noAutofit/>
          </a:bodyPr>
          <a:lstStyle/>
          <a:p>
            <a:r>
              <a:rPr kumimoji="1" lang="en-US" altLang="ja-JP" sz="1400" dirty="0"/>
              <a:t>Add Creators to Whitelist then Submit.</a:t>
            </a:r>
          </a:p>
          <a:p>
            <a:r>
              <a:rPr kumimoji="1" lang="en-US" altLang="ja-JP" sz="1400" dirty="0"/>
              <a:t>Send all Instructions (status) data.</a:t>
            </a:r>
          </a:p>
          <a:p>
            <a:endParaRPr kumimoji="1" lang="en-US" altLang="ja-JP" sz="1400" dirty="0"/>
          </a:p>
          <a:p>
            <a:r>
              <a:rPr kumimoji="1" lang="en-US" altLang="ja-JP" sz="1400" dirty="0"/>
              <a:t>Init (first time): </a:t>
            </a:r>
            <a:r>
              <a:rPr kumimoji="1" lang="en-US" altLang="ja-JP" sz="1400" dirty="0">
                <a:hlinkClick r:id="rId5"/>
              </a:rPr>
              <a:t>Set store</a:t>
            </a:r>
            <a:r>
              <a:rPr kumimoji="1" lang="en-US" altLang="ja-JP" sz="1400" dirty="0"/>
              <a:t> info and create accounts with data</a:t>
            </a:r>
          </a:p>
          <a:p>
            <a:r>
              <a:rPr kumimoji="1" lang="en-US" altLang="ja-JP" sz="1400" dirty="0"/>
              <a:t>Update: Set store info and update data</a:t>
            </a:r>
            <a:endParaRPr kumimoji="1" lang="ja-JP" altLang="en-US" sz="1400"/>
          </a:p>
        </p:txBody>
      </p:sp>
      <p:sp>
        <p:nvSpPr>
          <p:cNvPr id="21" name="テキスト ボックス 20">
            <a:extLst>
              <a:ext uri="{FF2B5EF4-FFF2-40B4-BE49-F238E27FC236}">
                <a16:creationId xmlns:a16="http://schemas.microsoft.com/office/drawing/2014/main" id="{0D9731F9-5BAB-C349-A3D4-3C7C39476891}"/>
              </a:ext>
            </a:extLst>
          </p:cNvPr>
          <p:cNvSpPr txBox="1"/>
          <p:nvPr/>
        </p:nvSpPr>
        <p:spPr>
          <a:xfrm>
            <a:off x="5888859" y="4788317"/>
            <a:ext cx="5832436" cy="1568033"/>
          </a:xfrm>
          <a:prstGeom prst="rect">
            <a:avLst/>
          </a:prstGeom>
          <a:noFill/>
        </p:spPr>
        <p:txBody>
          <a:bodyPr wrap="square" rtlCol="0">
            <a:noAutofit/>
          </a:bodyPr>
          <a:lstStyle/>
          <a:p>
            <a:r>
              <a:rPr kumimoji="1" lang="en-US" altLang="ja-JP" sz="1400" dirty="0"/>
              <a:t>Save status to </a:t>
            </a:r>
            <a:r>
              <a:rPr kumimoji="1" lang="en-US" altLang="ja-JP" sz="1400" dirty="0" err="1"/>
              <a:t>accouns</a:t>
            </a:r>
            <a:r>
              <a:rPr kumimoji="1" lang="en-US" altLang="ja-JP" sz="1400" dirty="0"/>
              <a:t> On-Chain.</a:t>
            </a:r>
          </a:p>
          <a:p>
            <a:r>
              <a:rPr kumimoji="1" lang="en-US" altLang="ja-JP" sz="1400" dirty="0"/>
              <a:t>ex) Account A -&gt; activated(Whitelist): true</a:t>
            </a:r>
          </a:p>
          <a:p>
            <a:endParaRPr kumimoji="1" lang="en-US" altLang="ja-JP" sz="1400" dirty="0"/>
          </a:p>
          <a:p>
            <a:r>
              <a:rPr kumimoji="1" lang="en-US" altLang="ja-JP" sz="1400" dirty="0"/>
              <a:t>Ref:</a:t>
            </a:r>
          </a:p>
          <a:p>
            <a:r>
              <a:rPr kumimoji="1" lang="en-US" altLang="ja-JP" sz="1400" dirty="0"/>
              <a:t>Metaplex: </a:t>
            </a:r>
            <a:r>
              <a:rPr kumimoji="1" lang="en-US" altLang="ja-JP" sz="1400" dirty="0">
                <a:hlinkClick r:id="rId6"/>
              </a:rPr>
              <a:t>instrunctions.rs</a:t>
            </a:r>
            <a:r>
              <a:rPr kumimoji="1" lang="en-US" altLang="ja-JP" sz="1400" dirty="0"/>
              <a:t>, </a:t>
            </a:r>
            <a:r>
              <a:rPr kumimoji="1" lang="en-US" altLang="ja-JP" sz="1400" dirty="0">
                <a:hlinkClick r:id="rId7"/>
              </a:rPr>
              <a:t>set_store.rs</a:t>
            </a:r>
            <a:r>
              <a:rPr kumimoji="1" lang="en-US" altLang="ja-JP" sz="1400" dirty="0"/>
              <a:t>, </a:t>
            </a:r>
            <a:r>
              <a:rPr kumimoji="1" lang="en-US" altLang="ja-JP" sz="1400" dirty="0">
                <a:hlinkClick r:id="rId8"/>
              </a:rPr>
              <a:t>SetStore.ts</a:t>
            </a:r>
            <a:r>
              <a:rPr kumimoji="1" lang="en-US" altLang="ja-JP" sz="1400" dirty="0"/>
              <a:t>, </a:t>
            </a:r>
            <a:r>
              <a:rPr kumimoji="1" lang="en-US" altLang="ja-JP" sz="1400" dirty="0">
                <a:hlinkClick r:id="rId9"/>
              </a:rPr>
              <a:t>set_whitelisted_creator.rs</a:t>
            </a:r>
            <a:r>
              <a:rPr kumimoji="1" lang="en-US" altLang="ja-JP" sz="1400" dirty="0"/>
              <a:t>, </a:t>
            </a:r>
            <a:r>
              <a:rPr kumimoji="1" lang="en-US" altLang="ja-JP" sz="1400" dirty="0">
                <a:hlinkClick r:id="rId10"/>
              </a:rPr>
              <a:t>SetWhitelistedCreator.ts</a:t>
            </a:r>
            <a:endParaRPr kumimoji="1" lang="en-US" altLang="ja-JP" sz="1400" dirty="0"/>
          </a:p>
        </p:txBody>
      </p:sp>
      <p:sp>
        <p:nvSpPr>
          <p:cNvPr id="22" name="テキスト ボックス 21">
            <a:extLst>
              <a:ext uri="{FF2B5EF4-FFF2-40B4-BE49-F238E27FC236}">
                <a16:creationId xmlns:a16="http://schemas.microsoft.com/office/drawing/2014/main" id="{77621843-68E6-FE4B-A062-117F57358A53}"/>
              </a:ext>
            </a:extLst>
          </p:cNvPr>
          <p:cNvSpPr txBox="1"/>
          <p:nvPr/>
        </p:nvSpPr>
        <p:spPr>
          <a:xfrm>
            <a:off x="3959577" y="4788317"/>
            <a:ext cx="1794595" cy="1568033"/>
          </a:xfrm>
          <a:prstGeom prst="rect">
            <a:avLst/>
          </a:prstGeom>
          <a:noFill/>
        </p:spPr>
        <p:txBody>
          <a:bodyPr wrap="square" rtlCol="0">
            <a:noAutofit/>
          </a:bodyPr>
          <a:lstStyle/>
          <a:p>
            <a:r>
              <a:rPr kumimoji="1" lang="en-US" altLang="ja-JP" sz="1400" dirty="0"/>
              <a:t>All Creators are approved with only Approval once.</a:t>
            </a:r>
          </a:p>
        </p:txBody>
      </p:sp>
      <p:sp>
        <p:nvSpPr>
          <p:cNvPr id="30" name="正方形/長方形 29">
            <a:extLst>
              <a:ext uri="{FF2B5EF4-FFF2-40B4-BE49-F238E27FC236}">
                <a16:creationId xmlns:a16="http://schemas.microsoft.com/office/drawing/2014/main" id="{71988736-3216-BD4A-9706-7F501E40B060}"/>
              </a:ext>
            </a:extLst>
          </p:cNvPr>
          <p:cNvSpPr/>
          <p:nvPr/>
        </p:nvSpPr>
        <p:spPr>
          <a:xfrm>
            <a:off x="6096000" y="2482478"/>
            <a:ext cx="1161328" cy="198251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Tree>
    <p:extLst>
      <p:ext uri="{BB962C8B-B14F-4D97-AF65-F5344CB8AC3E}">
        <p14:creationId xmlns:p14="http://schemas.microsoft.com/office/powerpoint/2010/main" val="2862756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AA2FCC-2138-734A-BBEF-593C8AE4EA0F}"/>
              </a:ext>
            </a:extLst>
          </p:cNvPr>
          <p:cNvSpPr>
            <a:spLocks noGrp="1"/>
          </p:cNvSpPr>
          <p:nvPr>
            <p:ph type="title"/>
          </p:nvPr>
        </p:nvSpPr>
        <p:spPr/>
        <p:txBody>
          <a:bodyPr/>
          <a:lstStyle/>
          <a:p>
            <a:r>
              <a:rPr kumimoji="1" lang="en-US" altLang="ja-JP" dirty="0"/>
              <a:t>Sign(Verify) and Sell Simplification an NFT - Simplification Outline</a:t>
            </a:r>
            <a:endParaRPr kumimoji="1" lang="ja-JP" altLang="en-US"/>
          </a:p>
        </p:txBody>
      </p:sp>
      <p:sp>
        <p:nvSpPr>
          <p:cNvPr id="4" name="フッター プレースホルダー 3">
            <a:extLst>
              <a:ext uri="{FF2B5EF4-FFF2-40B4-BE49-F238E27FC236}">
                <a16:creationId xmlns:a16="http://schemas.microsoft.com/office/drawing/2014/main" id="{6F412D0B-593C-C645-8C60-FFDA8690D258}"/>
              </a:ext>
            </a:extLst>
          </p:cNvPr>
          <p:cNvSpPr>
            <a:spLocks noGrp="1"/>
          </p:cNvSpPr>
          <p:nvPr>
            <p:ph type="ftr" sz="quarter" idx="11"/>
          </p:nvPr>
        </p:nvSpPr>
        <p:spPr/>
        <p:txBody>
          <a:bodyPr/>
          <a:lstStyle/>
          <a:p>
            <a:r>
              <a:rPr kumimoji="1" lang="en-US" altLang="ja-JP" dirty="0"/>
              <a:t>256hax</a:t>
            </a:r>
            <a:endParaRPr kumimoji="1" lang="ja-JP" altLang="en-US"/>
          </a:p>
        </p:txBody>
      </p:sp>
      <p:sp>
        <p:nvSpPr>
          <p:cNvPr id="5" name="スライド番号プレースホルダー 4">
            <a:extLst>
              <a:ext uri="{FF2B5EF4-FFF2-40B4-BE49-F238E27FC236}">
                <a16:creationId xmlns:a16="http://schemas.microsoft.com/office/drawing/2014/main" id="{973BF519-6A28-DE44-8156-9A11322C3DD9}"/>
              </a:ext>
            </a:extLst>
          </p:cNvPr>
          <p:cNvSpPr>
            <a:spLocks noGrp="1"/>
          </p:cNvSpPr>
          <p:nvPr>
            <p:ph type="sldNum" sz="quarter" idx="12"/>
          </p:nvPr>
        </p:nvSpPr>
        <p:spPr/>
        <p:txBody>
          <a:bodyPr/>
          <a:lstStyle/>
          <a:p>
            <a:fld id="{51BE5F08-58E8-9243-A834-2B76637F595D}" type="slidenum">
              <a:rPr kumimoji="1" lang="ja-JP" altLang="en-US" smtClean="0"/>
              <a:t>17</a:t>
            </a:fld>
            <a:endParaRPr kumimoji="1" lang="ja-JP" altLang="en-US"/>
          </a:p>
        </p:txBody>
      </p:sp>
      <p:sp>
        <p:nvSpPr>
          <p:cNvPr id="50" name="正方形/長方形 49">
            <a:extLst>
              <a:ext uri="{FF2B5EF4-FFF2-40B4-BE49-F238E27FC236}">
                <a16:creationId xmlns:a16="http://schemas.microsoft.com/office/drawing/2014/main" id="{7172E22A-42B5-C045-BA41-98572CF0940B}"/>
              </a:ext>
            </a:extLst>
          </p:cNvPr>
          <p:cNvSpPr/>
          <p:nvPr/>
        </p:nvSpPr>
        <p:spPr>
          <a:xfrm>
            <a:off x="414979" y="890416"/>
            <a:ext cx="1702532" cy="52565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One Creator</a:t>
            </a:r>
          </a:p>
        </p:txBody>
      </p:sp>
      <p:sp>
        <p:nvSpPr>
          <p:cNvPr id="51" name="正方形/長方形 50">
            <a:extLst>
              <a:ext uri="{FF2B5EF4-FFF2-40B4-BE49-F238E27FC236}">
                <a16:creationId xmlns:a16="http://schemas.microsoft.com/office/drawing/2014/main" id="{E0237E03-D487-CA48-9988-B1236C267E8F}"/>
              </a:ext>
            </a:extLst>
          </p:cNvPr>
          <p:cNvSpPr/>
          <p:nvPr/>
        </p:nvSpPr>
        <p:spPr>
          <a:xfrm>
            <a:off x="3057988" y="3973102"/>
            <a:ext cx="6095297" cy="2173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Another Way (CLI and UI)</a:t>
            </a:r>
          </a:p>
        </p:txBody>
      </p:sp>
      <p:sp>
        <p:nvSpPr>
          <p:cNvPr id="52" name="正方形/長方形 51">
            <a:extLst>
              <a:ext uri="{FF2B5EF4-FFF2-40B4-BE49-F238E27FC236}">
                <a16:creationId xmlns:a16="http://schemas.microsoft.com/office/drawing/2014/main" id="{6CBAB460-4BAF-B64C-91C2-0C1DD76E5DED}"/>
              </a:ext>
            </a:extLst>
          </p:cNvPr>
          <p:cNvSpPr/>
          <p:nvPr/>
        </p:nvSpPr>
        <p:spPr>
          <a:xfrm>
            <a:off x="3057987" y="890416"/>
            <a:ext cx="6095297" cy="2173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Metaplex</a:t>
            </a:r>
          </a:p>
        </p:txBody>
      </p:sp>
      <p:sp>
        <p:nvSpPr>
          <p:cNvPr id="54" name="正方形/長方形 53">
            <a:extLst>
              <a:ext uri="{FF2B5EF4-FFF2-40B4-BE49-F238E27FC236}">
                <a16:creationId xmlns:a16="http://schemas.microsoft.com/office/drawing/2014/main" id="{67ABCCD5-9254-5C41-87D0-BFBD1AE14A2A}"/>
              </a:ext>
            </a:extLst>
          </p:cNvPr>
          <p:cNvSpPr/>
          <p:nvPr/>
        </p:nvSpPr>
        <p:spPr>
          <a:xfrm>
            <a:off x="7795090" y="4300875"/>
            <a:ext cx="1207912" cy="17149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err="1">
                <a:solidFill>
                  <a:schemeClr val="tx1"/>
                </a:solidFill>
              </a:rPr>
              <a:t>Metaboss</a:t>
            </a:r>
            <a:endParaRPr kumimoji="1" lang="en-US" altLang="ja-JP" sz="1400" dirty="0">
              <a:solidFill>
                <a:schemeClr val="tx1"/>
              </a:solidFill>
            </a:endParaRPr>
          </a:p>
          <a:p>
            <a:pPr algn="ctr"/>
            <a:r>
              <a:rPr kumimoji="1" lang="en-US" altLang="ja-JP" sz="1400" dirty="0">
                <a:solidFill>
                  <a:schemeClr val="tx1"/>
                </a:solidFill>
              </a:rPr>
              <a:t>CLI</a:t>
            </a:r>
          </a:p>
        </p:txBody>
      </p:sp>
      <p:sp>
        <p:nvSpPr>
          <p:cNvPr id="55" name="正方形/長方形 54">
            <a:extLst>
              <a:ext uri="{FF2B5EF4-FFF2-40B4-BE49-F238E27FC236}">
                <a16:creationId xmlns:a16="http://schemas.microsoft.com/office/drawing/2014/main" id="{88455BF1-AB69-C242-8DA5-928F4CEF6CA9}"/>
              </a:ext>
            </a:extLst>
          </p:cNvPr>
          <p:cNvSpPr/>
          <p:nvPr/>
        </p:nvSpPr>
        <p:spPr>
          <a:xfrm>
            <a:off x="5501857" y="1201372"/>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Storefront</a:t>
            </a:r>
          </a:p>
        </p:txBody>
      </p:sp>
      <p:sp>
        <p:nvSpPr>
          <p:cNvPr id="57" name="正方形/長方形 56">
            <a:extLst>
              <a:ext uri="{FF2B5EF4-FFF2-40B4-BE49-F238E27FC236}">
                <a16:creationId xmlns:a16="http://schemas.microsoft.com/office/drawing/2014/main" id="{E33E30B7-C1B2-744D-8E99-A6F451551310}"/>
              </a:ext>
            </a:extLst>
          </p:cNvPr>
          <p:cNvSpPr/>
          <p:nvPr/>
        </p:nvSpPr>
        <p:spPr>
          <a:xfrm>
            <a:off x="5501857" y="4300875"/>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Candy Machine</a:t>
            </a:r>
          </a:p>
          <a:p>
            <a:pPr algn="ctr"/>
            <a:r>
              <a:rPr kumimoji="1" lang="en-US" altLang="ja-JP" sz="1400" dirty="0">
                <a:solidFill>
                  <a:schemeClr val="tx1"/>
                </a:solidFill>
              </a:rPr>
              <a:t>UI</a:t>
            </a:r>
          </a:p>
        </p:txBody>
      </p:sp>
      <p:sp>
        <p:nvSpPr>
          <p:cNvPr id="63" name="円/楕円 62">
            <a:extLst>
              <a:ext uri="{FF2B5EF4-FFF2-40B4-BE49-F238E27FC236}">
                <a16:creationId xmlns:a16="http://schemas.microsoft.com/office/drawing/2014/main" id="{145D9F4E-ACBB-2146-BD07-3227B93A2A38}"/>
              </a:ext>
            </a:extLst>
          </p:cNvPr>
          <p:cNvSpPr/>
          <p:nvPr/>
        </p:nvSpPr>
        <p:spPr>
          <a:xfrm>
            <a:off x="5501857" y="3248863"/>
            <a:ext cx="478726" cy="47872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NFT</a:t>
            </a:r>
            <a:endParaRPr kumimoji="1" lang="ja-JP" altLang="en-US" sz="1400">
              <a:solidFill>
                <a:schemeClr val="tx1"/>
              </a:solidFill>
            </a:endParaRPr>
          </a:p>
        </p:txBody>
      </p:sp>
      <p:grpSp>
        <p:nvGrpSpPr>
          <p:cNvPr id="66" name="グループ化 65">
            <a:extLst>
              <a:ext uri="{FF2B5EF4-FFF2-40B4-BE49-F238E27FC236}">
                <a16:creationId xmlns:a16="http://schemas.microsoft.com/office/drawing/2014/main" id="{361F1C53-5A85-B144-BE28-BBAEF6CC7715}"/>
              </a:ext>
            </a:extLst>
          </p:cNvPr>
          <p:cNvGrpSpPr/>
          <p:nvPr/>
        </p:nvGrpSpPr>
        <p:grpSpPr>
          <a:xfrm>
            <a:off x="1092224" y="3189282"/>
            <a:ext cx="348041" cy="450054"/>
            <a:chOff x="490159" y="2239964"/>
            <a:chExt cx="348041" cy="450054"/>
          </a:xfrm>
        </p:grpSpPr>
        <p:sp>
          <p:nvSpPr>
            <p:cNvPr id="67" name="円/楕円 66">
              <a:extLst>
                <a:ext uri="{FF2B5EF4-FFF2-40B4-BE49-F238E27FC236}">
                  <a16:creationId xmlns:a16="http://schemas.microsoft.com/office/drawing/2014/main" id="{BFC69B94-8BE9-AF40-AEA0-24772768E95D}"/>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8" name="三角形 67">
              <a:extLst>
                <a:ext uri="{FF2B5EF4-FFF2-40B4-BE49-F238E27FC236}">
                  <a16:creationId xmlns:a16="http://schemas.microsoft.com/office/drawing/2014/main" id="{2EB8CFCD-C1D5-0D46-8315-B1E24943F0D2}"/>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Creator</a:t>
              </a:r>
              <a:endParaRPr kumimoji="1" lang="ja-JP" altLang="en-US" sz="1200">
                <a:solidFill>
                  <a:schemeClr val="tx1"/>
                </a:solidFill>
              </a:endParaRPr>
            </a:p>
          </p:txBody>
        </p:sp>
      </p:grpSp>
      <p:cxnSp>
        <p:nvCxnSpPr>
          <p:cNvPr id="72" name="直線矢印コネクタ 71">
            <a:extLst>
              <a:ext uri="{FF2B5EF4-FFF2-40B4-BE49-F238E27FC236}">
                <a16:creationId xmlns:a16="http://schemas.microsoft.com/office/drawing/2014/main" id="{3972DD53-8F89-5F4B-8B04-859307D88697}"/>
              </a:ext>
            </a:extLst>
          </p:cNvPr>
          <p:cNvCxnSpPr>
            <a:cxnSpLocks/>
          </p:cNvCxnSpPr>
          <p:nvPr/>
        </p:nvCxnSpPr>
        <p:spPr>
          <a:xfrm>
            <a:off x="2123303" y="2125732"/>
            <a:ext cx="934684"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テキスト ボックス 72">
            <a:extLst>
              <a:ext uri="{FF2B5EF4-FFF2-40B4-BE49-F238E27FC236}">
                <a16:creationId xmlns:a16="http://schemas.microsoft.com/office/drawing/2014/main" id="{D59EE15E-932C-6449-8C46-EC2F35BAC0A2}"/>
              </a:ext>
            </a:extLst>
          </p:cNvPr>
          <p:cNvSpPr txBox="1"/>
          <p:nvPr/>
        </p:nvSpPr>
        <p:spPr>
          <a:xfrm>
            <a:off x="1938036" y="1550680"/>
            <a:ext cx="1311343" cy="461665"/>
          </a:xfrm>
          <a:prstGeom prst="rect">
            <a:avLst/>
          </a:prstGeom>
          <a:noFill/>
        </p:spPr>
        <p:txBody>
          <a:bodyPr wrap="square" rtlCol="0">
            <a:spAutoFit/>
          </a:bodyPr>
          <a:lstStyle/>
          <a:p>
            <a:pPr algn="ctr"/>
            <a:r>
              <a:rPr kumimoji="1" lang="en-US" altLang="ja-JP" sz="1200" dirty="0"/>
              <a:t>Mint + Sign and Sell an NFT</a:t>
            </a:r>
            <a:endParaRPr kumimoji="1" lang="ja-JP" altLang="en-US" sz="1200"/>
          </a:p>
        </p:txBody>
      </p:sp>
      <p:sp>
        <p:nvSpPr>
          <p:cNvPr id="78" name="正方形/長方形 77">
            <a:extLst>
              <a:ext uri="{FF2B5EF4-FFF2-40B4-BE49-F238E27FC236}">
                <a16:creationId xmlns:a16="http://schemas.microsoft.com/office/drawing/2014/main" id="{9C90ED27-BDC3-A74B-9F19-5D1C3AFAE608}"/>
              </a:ext>
            </a:extLst>
          </p:cNvPr>
          <p:cNvSpPr/>
          <p:nvPr/>
        </p:nvSpPr>
        <p:spPr>
          <a:xfrm>
            <a:off x="10093760" y="890416"/>
            <a:ext cx="1702532" cy="52565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Multiple Creators</a:t>
            </a:r>
          </a:p>
          <a:p>
            <a:pPr algn="ctr"/>
            <a:r>
              <a:rPr kumimoji="1" lang="en-US" altLang="ja-JP" sz="1400" dirty="0">
                <a:solidFill>
                  <a:schemeClr val="tx1"/>
                </a:solidFill>
              </a:rPr>
              <a:t>(Split Royalty)</a:t>
            </a:r>
          </a:p>
        </p:txBody>
      </p:sp>
      <p:grpSp>
        <p:nvGrpSpPr>
          <p:cNvPr id="79" name="グループ化 78">
            <a:extLst>
              <a:ext uri="{FF2B5EF4-FFF2-40B4-BE49-F238E27FC236}">
                <a16:creationId xmlns:a16="http://schemas.microsoft.com/office/drawing/2014/main" id="{10C832C1-F41A-4348-8DE1-219B7338C4B0}"/>
              </a:ext>
            </a:extLst>
          </p:cNvPr>
          <p:cNvGrpSpPr/>
          <p:nvPr/>
        </p:nvGrpSpPr>
        <p:grpSpPr>
          <a:xfrm>
            <a:off x="10806569" y="3692851"/>
            <a:ext cx="348041" cy="450054"/>
            <a:chOff x="490159" y="2239964"/>
            <a:chExt cx="348041" cy="450054"/>
          </a:xfrm>
        </p:grpSpPr>
        <p:sp>
          <p:nvSpPr>
            <p:cNvPr id="80" name="円/楕円 79">
              <a:extLst>
                <a:ext uri="{FF2B5EF4-FFF2-40B4-BE49-F238E27FC236}">
                  <a16:creationId xmlns:a16="http://schemas.microsoft.com/office/drawing/2014/main" id="{00F36F03-A733-4842-8DC3-F0FFAFE697BC}"/>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81" name="三角形 80">
              <a:extLst>
                <a:ext uri="{FF2B5EF4-FFF2-40B4-BE49-F238E27FC236}">
                  <a16:creationId xmlns:a16="http://schemas.microsoft.com/office/drawing/2014/main" id="{44D51A86-99F8-0E4D-99A5-A84687AD0211}"/>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Creator B</a:t>
              </a:r>
              <a:endParaRPr kumimoji="1" lang="ja-JP" altLang="en-US" sz="1200">
                <a:solidFill>
                  <a:schemeClr val="tx1"/>
                </a:solidFill>
              </a:endParaRPr>
            </a:p>
          </p:txBody>
        </p:sp>
      </p:grpSp>
      <p:cxnSp>
        <p:nvCxnSpPr>
          <p:cNvPr id="87" name="直線矢印コネクタ 86">
            <a:extLst>
              <a:ext uri="{FF2B5EF4-FFF2-40B4-BE49-F238E27FC236}">
                <a16:creationId xmlns:a16="http://schemas.microsoft.com/office/drawing/2014/main" id="{283A123D-8856-9447-B6BA-6DE229FCA7DC}"/>
              </a:ext>
            </a:extLst>
          </p:cNvPr>
          <p:cNvCxnSpPr>
            <a:cxnSpLocks/>
          </p:cNvCxnSpPr>
          <p:nvPr/>
        </p:nvCxnSpPr>
        <p:spPr>
          <a:xfrm flipH="1">
            <a:off x="9153284" y="5215034"/>
            <a:ext cx="938549"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8" name="テキスト ボックス 87">
            <a:extLst>
              <a:ext uri="{FF2B5EF4-FFF2-40B4-BE49-F238E27FC236}">
                <a16:creationId xmlns:a16="http://schemas.microsoft.com/office/drawing/2014/main" id="{F3800EE3-86BD-7148-9553-9F59E0618AED}"/>
              </a:ext>
            </a:extLst>
          </p:cNvPr>
          <p:cNvSpPr txBox="1"/>
          <p:nvPr/>
        </p:nvSpPr>
        <p:spPr>
          <a:xfrm>
            <a:off x="8968187" y="4647590"/>
            <a:ext cx="1312952" cy="461665"/>
          </a:xfrm>
          <a:prstGeom prst="rect">
            <a:avLst/>
          </a:prstGeom>
          <a:noFill/>
        </p:spPr>
        <p:txBody>
          <a:bodyPr wrap="square" rtlCol="0">
            <a:spAutoFit/>
          </a:bodyPr>
          <a:lstStyle/>
          <a:p>
            <a:pPr algn="ctr"/>
            <a:r>
              <a:rPr kumimoji="1" lang="en-US" altLang="ja-JP" sz="1200" dirty="0"/>
              <a:t>Mint and</a:t>
            </a:r>
          </a:p>
          <a:p>
            <a:pPr algn="ctr"/>
            <a:r>
              <a:rPr kumimoji="1" lang="en-US" altLang="ja-JP" sz="1200" dirty="0"/>
              <a:t>(Sign * Creators)</a:t>
            </a:r>
            <a:endParaRPr kumimoji="1" lang="ja-JP" altLang="en-US" sz="1200"/>
          </a:p>
        </p:txBody>
      </p:sp>
      <p:sp>
        <p:nvSpPr>
          <p:cNvPr id="90" name="正方形/長方形 89">
            <a:extLst>
              <a:ext uri="{FF2B5EF4-FFF2-40B4-BE49-F238E27FC236}">
                <a16:creationId xmlns:a16="http://schemas.microsoft.com/office/drawing/2014/main" id="{39EF0907-43AE-4A46-98A6-E4B56415EF6B}"/>
              </a:ext>
            </a:extLst>
          </p:cNvPr>
          <p:cNvSpPr/>
          <p:nvPr/>
        </p:nvSpPr>
        <p:spPr>
          <a:xfrm>
            <a:off x="3208624" y="4288421"/>
            <a:ext cx="1207912" cy="172744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Candy Machine</a:t>
            </a:r>
          </a:p>
          <a:p>
            <a:pPr algn="ctr"/>
            <a:r>
              <a:rPr kumimoji="1" lang="en-US" altLang="ja-JP" sz="1400" dirty="0">
                <a:solidFill>
                  <a:schemeClr val="tx1"/>
                </a:solidFill>
              </a:rPr>
              <a:t>CLI</a:t>
            </a:r>
          </a:p>
        </p:txBody>
      </p:sp>
      <p:cxnSp>
        <p:nvCxnSpPr>
          <p:cNvPr id="93" name="直線矢印コネクタ 92">
            <a:extLst>
              <a:ext uri="{FF2B5EF4-FFF2-40B4-BE49-F238E27FC236}">
                <a16:creationId xmlns:a16="http://schemas.microsoft.com/office/drawing/2014/main" id="{4B36B46B-C2C8-A644-B777-FA3762D88269}"/>
              </a:ext>
            </a:extLst>
          </p:cNvPr>
          <p:cNvCxnSpPr>
            <a:cxnSpLocks/>
          </p:cNvCxnSpPr>
          <p:nvPr/>
        </p:nvCxnSpPr>
        <p:spPr>
          <a:xfrm>
            <a:off x="2123303" y="5215034"/>
            <a:ext cx="934684"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4" name="テキスト ボックス 93">
            <a:extLst>
              <a:ext uri="{FF2B5EF4-FFF2-40B4-BE49-F238E27FC236}">
                <a16:creationId xmlns:a16="http://schemas.microsoft.com/office/drawing/2014/main" id="{BDE25708-1D68-9D42-9F2B-1902478B233A}"/>
              </a:ext>
            </a:extLst>
          </p:cNvPr>
          <p:cNvSpPr txBox="1"/>
          <p:nvPr/>
        </p:nvSpPr>
        <p:spPr>
          <a:xfrm>
            <a:off x="2062711" y="4810402"/>
            <a:ext cx="1055867" cy="276999"/>
          </a:xfrm>
          <a:prstGeom prst="rect">
            <a:avLst/>
          </a:prstGeom>
          <a:noFill/>
        </p:spPr>
        <p:txBody>
          <a:bodyPr wrap="square" rtlCol="0">
            <a:spAutoFit/>
          </a:bodyPr>
          <a:lstStyle/>
          <a:p>
            <a:pPr algn="ctr"/>
            <a:r>
              <a:rPr kumimoji="1" lang="en-US" altLang="ja-JP" sz="1200" dirty="0"/>
              <a:t>Mint and Sign</a:t>
            </a:r>
            <a:endParaRPr kumimoji="1" lang="ja-JP" altLang="en-US" sz="1200"/>
          </a:p>
        </p:txBody>
      </p:sp>
      <p:sp>
        <p:nvSpPr>
          <p:cNvPr id="3" name="角丸四角形 2">
            <a:extLst>
              <a:ext uri="{FF2B5EF4-FFF2-40B4-BE49-F238E27FC236}">
                <a16:creationId xmlns:a16="http://schemas.microsoft.com/office/drawing/2014/main" id="{B7F39E03-9843-A94F-95F2-E5DB615548A7}"/>
              </a:ext>
            </a:extLst>
          </p:cNvPr>
          <p:cNvSpPr/>
          <p:nvPr/>
        </p:nvSpPr>
        <p:spPr>
          <a:xfrm>
            <a:off x="3319899" y="4845826"/>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Mint</a:t>
            </a:r>
            <a:endParaRPr kumimoji="1" lang="ja-JP" altLang="en-US" sz="1400">
              <a:solidFill>
                <a:schemeClr val="tx1"/>
              </a:solidFill>
            </a:endParaRPr>
          </a:p>
        </p:txBody>
      </p:sp>
      <p:sp>
        <p:nvSpPr>
          <p:cNvPr id="95" name="角丸四角形 94">
            <a:extLst>
              <a:ext uri="{FF2B5EF4-FFF2-40B4-BE49-F238E27FC236}">
                <a16:creationId xmlns:a16="http://schemas.microsoft.com/office/drawing/2014/main" id="{CFA8B46E-C23D-9F4C-96A6-9E502B106368}"/>
              </a:ext>
            </a:extLst>
          </p:cNvPr>
          <p:cNvSpPr/>
          <p:nvPr/>
        </p:nvSpPr>
        <p:spPr>
          <a:xfrm>
            <a:off x="3319899" y="5127180"/>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Sign</a:t>
            </a:r>
            <a:endParaRPr kumimoji="1" lang="ja-JP" altLang="en-US" sz="1400">
              <a:solidFill>
                <a:schemeClr val="tx1"/>
              </a:solidFill>
            </a:endParaRPr>
          </a:p>
        </p:txBody>
      </p:sp>
      <p:sp>
        <p:nvSpPr>
          <p:cNvPr id="96" name="角丸四角形 95">
            <a:extLst>
              <a:ext uri="{FF2B5EF4-FFF2-40B4-BE49-F238E27FC236}">
                <a16:creationId xmlns:a16="http://schemas.microsoft.com/office/drawing/2014/main" id="{2EF44BDB-51C9-8447-82D2-B3E13D501E88}"/>
              </a:ext>
            </a:extLst>
          </p:cNvPr>
          <p:cNvSpPr/>
          <p:nvPr/>
        </p:nvSpPr>
        <p:spPr>
          <a:xfrm>
            <a:off x="3319899" y="5408534"/>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Update</a:t>
            </a:r>
            <a:endParaRPr kumimoji="1" lang="ja-JP" altLang="en-US" sz="1400">
              <a:solidFill>
                <a:schemeClr val="tx1"/>
              </a:solidFill>
            </a:endParaRPr>
          </a:p>
        </p:txBody>
      </p:sp>
      <p:sp>
        <p:nvSpPr>
          <p:cNvPr id="97" name="角丸四角形 96">
            <a:extLst>
              <a:ext uri="{FF2B5EF4-FFF2-40B4-BE49-F238E27FC236}">
                <a16:creationId xmlns:a16="http://schemas.microsoft.com/office/drawing/2014/main" id="{513B40E5-E31E-1740-BF12-2BA39EFBD662}"/>
              </a:ext>
            </a:extLst>
          </p:cNvPr>
          <p:cNvSpPr/>
          <p:nvPr/>
        </p:nvSpPr>
        <p:spPr>
          <a:xfrm>
            <a:off x="5628833" y="4845826"/>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Mint + Sell</a:t>
            </a:r>
            <a:endParaRPr kumimoji="1" lang="ja-JP" altLang="en-US" sz="1400">
              <a:solidFill>
                <a:schemeClr val="tx1"/>
              </a:solidFill>
            </a:endParaRPr>
          </a:p>
        </p:txBody>
      </p:sp>
      <p:sp>
        <p:nvSpPr>
          <p:cNvPr id="100" name="角丸四角形 99">
            <a:extLst>
              <a:ext uri="{FF2B5EF4-FFF2-40B4-BE49-F238E27FC236}">
                <a16:creationId xmlns:a16="http://schemas.microsoft.com/office/drawing/2014/main" id="{D90758ED-C4A9-DD48-BC82-5659E199FF8D}"/>
              </a:ext>
            </a:extLst>
          </p:cNvPr>
          <p:cNvSpPr/>
          <p:nvPr/>
        </p:nvSpPr>
        <p:spPr>
          <a:xfrm>
            <a:off x="7912157" y="4845826"/>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Mint</a:t>
            </a:r>
            <a:endParaRPr kumimoji="1" lang="ja-JP" altLang="en-US" sz="1400">
              <a:solidFill>
                <a:schemeClr val="tx1"/>
              </a:solidFill>
            </a:endParaRPr>
          </a:p>
        </p:txBody>
      </p:sp>
      <p:sp>
        <p:nvSpPr>
          <p:cNvPr id="101" name="角丸四角形 100">
            <a:extLst>
              <a:ext uri="{FF2B5EF4-FFF2-40B4-BE49-F238E27FC236}">
                <a16:creationId xmlns:a16="http://schemas.microsoft.com/office/drawing/2014/main" id="{64D57375-EA8A-8C4F-B907-98AF6E087F57}"/>
              </a:ext>
            </a:extLst>
          </p:cNvPr>
          <p:cNvSpPr/>
          <p:nvPr/>
        </p:nvSpPr>
        <p:spPr>
          <a:xfrm>
            <a:off x="7912157" y="5127180"/>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Sign</a:t>
            </a:r>
            <a:endParaRPr kumimoji="1" lang="ja-JP" altLang="en-US" sz="1400">
              <a:solidFill>
                <a:schemeClr val="tx1"/>
              </a:solidFill>
            </a:endParaRPr>
          </a:p>
        </p:txBody>
      </p:sp>
      <p:sp>
        <p:nvSpPr>
          <p:cNvPr id="102" name="角丸四角形 101">
            <a:extLst>
              <a:ext uri="{FF2B5EF4-FFF2-40B4-BE49-F238E27FC236}">
                <a16:creationId xmlns:a16="http://schemas.microsoft.com/office/drawing/2014/main" id="{ED979DCF-8CA3-6F49-97E1-9A8D9A46A41A}"/>
              </a:ext>
            </a:extLst>
          </p:cNvPr>
          <p:cNvSpPr/>
          <p:nvPr/>
        </p:nvSpPr>
        <p:spPr>
          <a:xfrm>
            <a:off x="7912157" y="5408534"/>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Update</a:t>
            </a:r>
            <a:endParaRPr kumimoji="1" lang="ja-JP" altLang="en-US" sz="1400">
              <a:solidFill>
                <a:schemeClr val="tx1"/>
              </a:solidFill>
            </a:endParaRPr>
          </a:p>
        </p:txBody>
      </p:sp>
      <p:sp>
        <p:nvSpPr>
          <p:cNvPr id="103" name="角丸四角形 102">
            <a:extLst>
              <a:ext uri="{FF2B5EF4-FFF2-40B4-BE49-F238E27FC236}">
                <a16:creationId xmlns:a16="http://schemas.microsoft.com/office/drawing/2014/main" id="{E4316FA1-5099-CC42-A794-E2CA2CF93B07}"/>
              </a:ext>
            </a:extLst>
          </p:cNvPr>
          <p:cNvSpPr/>
          <p:nvPr/>
        </p:nvSpPr>
        <p:spPr>
          <a:xfrm>
            <a:off x="5628833" y="1596175"/>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Mint + Sign</a:t>
            </a:r>
            <a:endParaRPr kumimoji="1" lang="ja-JP" altLang="en-US" sz="1400">
              <a:solidFill>
                <a:schemeClr val="tx1"/>
              </a:solidFill>
            </a:endParaRPr>
          </a:p>
        </p:txBody>
      </p:sp>
      <p:sp>
        <p:nvSpPr>
          <p:cNvPr id="104" name="角丸四角形 103">
            <a:extLst>
              <a:ext uri="{FF2B5EF4-FFF2-40B4-BE49-F238E27FC236}">
                <a16:creationId xmlns:a16="http://schemas.microsoft.com/office/drawing/2014/main" id="{C47C24B9-DB48-744F-B195-853E1D1DA436}"/>
              </a:ext>
            </a:extLst>
          </p:cNvPr>
          <p:cNvSpPr/>
          <p:nvPr/>
        </p:nvSpPr>
        <p:spPr>
          <a:xfrm>
            <a:off x="5628833" y="1877529"/>
            <a:ext cx="973778" cy="214210"/>
          </a:xfrm>
          <a:prstGeom prst="round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bg1">
                    <a:lumMod val="75000"/>
                  </a:schemeClr>
                </a:solidFill>
              </a:rPr>
              <a:t>Sign</a:t>
            </a:r>
            <a:endParaRPr kumimoji="1" lang="ja-JP" altLang="en-US" sz="1400">
              <a:solidFill>
                <a:schemeClr val="bg1">
                  <a:lumMod val="75000"/>
                </a:schemeClr>
              </a:solidFill>
            </a:endParaRPr>
          </a:p>
        </p:txBody>
      </p:sp>
      <p:sp>
        <p:nvSpPr>
          <p:cNvPr id="105" name="角丸四角形 104">
            <a:extLst>
              <a:ext uri="{FF2B5EF4-FFF2-40B4-BE49-F238E27FC236}">
                <a16:creationId xmlns:a16="http://schemas.microsoft.com/office/drawing/2014/main" id="{F79F5D64-913D-614A-B5E2-32F507A874FC}"/>
              </a:ext>
            </a:extLst>
          </p:cNvPr>
          <p:cNvSpPr/>
          <p:nvPr/>
        </p:nvSpPr>
        <p:spPr>
          <a:xfrm>
            <a:off x="5628833" y="2158883"/>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Update</a:t>
            </a:r>
            <a:endParaRPr kumimoji="1" lang="ja-JP" altLang="en-US" sz="1400">
              <a:solidFill>
                <a:schemeClr val="tx1"/>
              </a:solidFill>
            </a:endParaRPr>
          </a:p>
        </p:txBody>
      </p:sp>
      <p:cxnSp>
        <p:nvCxnSpPr>
          <p:cNvPr id="106" name="直線矢印コネクタ 105">
            <a:extLst>
              <a:ext uri="{FF2B5EF4-FFF2-40B4-BE49-F238E27FC236}">
                <a16:creationId xmlns:a16="http://schemas.microsoft.com/office/drawing/2014/main" id="{ADD8FC3F-4C40-9F49-BF93-C6BBA3B31418}"/>
              </a:ext>
            </a:extLst>
          </p:cNvPr>
          <p:cNvCxnSpPr>
            <a:cxnSpLocks/>
            <a:stCxn id="51" idx="0"/>
            <a:endCxn id="52" idx="2"/>
          </p:cNvCxnSpPr>
          <p:nvPr/>
        </p:nvCxnSpPr>
        <p:spPr>
          <a:xfrm flipH="1" flipV="1">
            <a:off x="6105636" y="3064285"/>
            <a:ext cx="1" cy="908817"/>
          </a:xfrm>
          <a:prstGeom prst="straightConnector1">
            <a:avLst/>
          </a:prstGeom>
          <a:ln w="9525">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9" name="角丸四角形 108">
            <a:extLst>
              <a:ext uri="{FF2B5EF4-FFF2-40B4-BE49-F238E27FC236}">
                <a16:creationId xmlns:a16="http://schemas.microsoft.com/office/drawing/2014/main" id="{40A7D5A1-8AD1-CC42-B097-B522182F90DB}"/>
              </a:ext>
            </a:extLst>
          </p:cNvPr>
          <p:cNvSpPr/>
          <p:nvPr/>
        </p:nvSpPr>
        <p:spPr>
          <a:xfrm>
            <a:off x="5628833" y="2440237"/>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Sell</a:t>
            </a:r>
            <a:endParaRPr kumimoji="1" lang="ja-JP" altLang="en-US" sz="1400">
              <a:solidFill>
                <a:schemeClr val="tx1"/>
              </a:solidFill>
            </a:endParaRPr>
          </a:p>
        </p:txBody>
      </p:sp>
      <p:sp>
        <p:nvSpPr>
          <p:cNvPr id="114" name="テキスト ボックス 113">
            <a:extLst>
              <a:ext uri="{FF2B5EF4-FFF2-40B4-BE49-F238E27FC236}">
                <a16:creationId xmlns:a16="http://schemas.microsoft.com/office/drawing/2014/main" id="{EC7423AA-AEB3-614E-942F-5F52495D1DBF}"/>
              </a:ext>
            </a:extLst>
          </p:cNvPr>
          <p:cNvSpPr txBox="1"/>
          <p:nvPr/>
        </p:nvSpPr>
        <p:spPr>
          <a:xfrm>
            <a:off x="6197462" y="3281910"/>
            <a:ext cx="3771245" cy="481493"/>
          </a:xfrm>
          <a:prstGeom prst="rect">
            <a:avLst/>
          </a:prstGeom>
          <a:noFill/>
        </p:spPr>
        <p:txBody>
          <a:bodyPr wrap="square" rtlCol="0">
            <a:noAutofit/>
          </a:bodyPr>
          <a:lstStyle/>
          <a:p>
            <a:r>
              <a:rPr kumimoji="1" lang="en-US" altLang="ja-JP" sz="1200" dirty="0"/>
              <a:t>Sell an NFT by Creator(s) if you want.</a:t>
            </a:r>
          </a:p>
          <a:p>
            <a:r>
              <a:rPr kumimoji="1" lang="en-US" altLang="ja-JP" sz="1200" dirty="0"/>
              <a:t>Notice: It need to sign (verify) by all Creators before sell.</a:t>
            </a:r>
          </a:p>
        </p:txBody>
      </p:sp>
      <p:grpSp>
        <p:nvGrpSpPr>
          <p:cNvPr id="116" name="グループ化 115">
            <a:extLst>
              <a:ext uri="{FF2B5EF4-FFF2-40B4-BE49-F238E27FC236}">
                <a16:creationId xmlns:a16="http://schemas.microsoft.com/office/drawing/2014/main" id="{11C81D04-08E1-E640-B734-F20B9DC0F524}"/>
              </a:ext>
            </a:extLst>
          </p:cNvPr>
          <p:cNvGrpSpPr/>
          <p:nvPr/>
        </p:nvGrpSpPr>
        <p:grpSpPr>
          <a:xfrm>
            <a:off x="10806569" y="2739228"/>
            <a:ext cx="348041" cy="450054"/>
            <a:chOff x="490159" y="2239964"/>
            <a:chExt cx="348041" cy="450054"/>
          </a:xfrm>
        </p:grpSpPr>
        <p:sp>
          <p:nvSpPr>
            <p:cNvPr id="117" name="円/楕円 116">
              <a:extLst>
                <a:ext uri="{FF2B5EF4-FFF2-40B4-BE49-F238E27FC236}">
                  <a16:creationId xmlns:a16="http://schemas.microsoft.com/office/drawing/2014/main" id="{FD85DDE9-1477-4845-BD7E-404FA92A1ECF}"/>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18" name="三角形 117">
              <a:extLst>
                <a:ext uri="{FF2B5EF4-FFF2-40B4-BE49-F238E27FC236}">
                  <a16:creationId xmlns:a16="http://schemas.microsoft.com/office/drawing/2014/main" id="{A2C13CEE-1A6C-5949-AFA0-C96BC7156E68}"/>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Creator A</a:t>
              </a:r>
              <a:endParaRPr kumimoji="1" lang="ja-JP" altLang="en-US" sz="1200">
                <a:solidFill>
                  <a:schemeClr val="tx1"/>
                </a:solidFill>
              </a:endParaRPr>
            </a:p>
          </p:txBody>
        </p:sp>
      </p:grpSp>
      <p:cxnSp>
        <p:nvCxnSpPr>
          <p:cNvPr id="127" name="直線矢印コネクタ 126">
            <a:extLst>
              <a:ext uri="{FF2B5EF4-FFF2-40B4-BE49-F238E27FC236}">
                <a16:creationId xmlns:a16="http://schemas.microsoft.com/office/drawing/2014/main" id="{60B29DA3-457F-D841-93B4-77739F936359}"/>
              </a:ext>
            </a:extLst>
          </p:cNvPr>
          <p:cNvCxnSpPr>
            <a:cxnSpLocks/>
          </p:cNvCxnSpPr>
          <p:nvPr/>
        </p:nvCxnSpPr>
        <p:spPr>
          <a:xfrm flipH="1">
            <a:off x="9157149" y="2125732"/>
            <a:ext cx="934684"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8" name="テキスト ボックス 127">
            <a:extLst>
              <a:ext uri="{FF2B5EF4-FFF2-40B4-BE49-F238E27FC236}">
                <a16:creationId xmlns:a16="http://schemas.microsoft.com/office/drawing/2014/main" id="{49EB2312-A01F-1B40-AC43-613EA862C4BF}"/>
              </a:ext>
            </a:extLst>
          </p:cNvPr>
          <p:cNvSpPr txBox="1"/>
          <p:nvPr/>
        </p:nvSpPr>
        <p:spPr>
          <a:xfrm>
            <a:off x="7345540" y="1556804"/>
            <a:ext cx="2742428" cy="461665"/>
          </a:xfrm>
          <a:prstGeom prst="rect">
            <a:avLst/>
          </a:prstGeom>
          <a:noFill/>
        </p:spPr>
        <p:txBody>
          <a:bodyPr wrap="square" rtlCol="0">
            <a:spAutoFit/>
          </a:bodyPr>
          <a:lstStyle/>
          <a:p>
            <a:r>
              <a:rPr kumimoji="1" lang="en-US" altLang="ja-JP" sz="1200" dirty="0"/>
              <a:t>One Creator: Mint + Sign an NFT.</a:t>
            </a:r>
          </a:p>
          <a:p>
            <a:r>
              <a:rPr kumimoji="1" lang="en-US" altLang="ja-JP" sz="1200" dirty="0"/>
              <a:t>Another Creator: Need to sign with CLI.</a:t>
            </a:r>
            <a:endParaRPr kumimoji="1" lang="ja-JP" altLang="en-US" sz="1200"/>
          </a:p>
        </p:txBody>
      </p:sp>
      <p:sp>
        <p:nvSpPr>
          <p:cNvPr id="129" name="テキスト ボックス 128">
            <a:extLst>
              <a:ext uri="{FF2B5EF4-FFF2-40B4-BE49-F238E27FC236}">
                <a16:creationId xmlns:a16="http://schemas.microsoft.com/office/drawing/2014/main" id="{A239F956-328F-2C4C-8D01-5DCC0D7828EC}"/>
              </a:ext>
            </a:extLst>
          </p:cNvPr>
          <p:cNvSpPr txBox="1"/>
          <p:nvPr/>
        </p:nvSpPr>
        <p:spPr>
          <a:xfrm>
            <a:off x="3208624" y="2459996"/>
            <a:ext cx="2186075" cy="461665"/>
          </a:xfrm>
          <a:prstGeom prst="rect">
            <a:avLst/>
          </a:prstGeom>
          <a:noFill/>
        </p:spPr>
        <p:txBody>
          <a:bodyPr wrap="square" rtlCol="0">
            <a:spAutoFit/>
          </a:bodyPr>
          <a:lstStyle/>
          <a:p>
            <a:r>
              <a:rPr kumimoji="1" lang="en-US" altLang="ja-JP" sz="1200" dirty="0"/>
              <a:t>Note: An NFT starting sell if All Creators signed (verify). </a:t>
            </a:r>
            <a:endParaRPr kumimoji="1" lang="ja-JP" altLang="en-US" sz="1200"/>
          </a:p>
        </p:txBody>
      </p:sp>
      <p:sp>
        <p:nvSpPr>
          <p:cNvPr id="131" name="テキスト ボックス 130">
            <a:extLst>
              <a:ext uri="{FF2B5EF4-FFF2-40B4-BE49-F238E27FC236}">
                <a16:creationId xmlns:a16="http://schemas.microsoft.com/office/drawing/2014/main" id="{D48AAC20-DFB6-8E4D-A3A8-5FE68143B836}"/>
              </a:ext>
            </a:extLst>
          </p:cNvPr>
          <p:cNvSpPr txBox="1"/>
          <p:nvPr/>
        </p:nvSpPr>
        <p:spPr>
          <a:xfrm>
            <a:off x="409188" y="5037487"/>
            <a:ext cx="1702532" cy="1106219"/>
          </a:xfrm>
          <a:prstGeom prst="rect">
            <a:avLst/>
          </a:prstGeom>
          <a:noFill/>
        </p:spPr>
        <p:txBody>
          <a:bodyPr wrap="square" rtlCol="0">
            <a:noAutofit/>
          </a:bodyPr>
          <a:lstStyle/>
          <a:p>
            <a:r>
              <a:rPr kumimoji="1" lang="en-US" altLang="ja-JP" sz="1200" dirty="0"/>
              <a:t>Note: It's completed with only Metaplex if one creator selling.</a:t>
            </a:r>
            <a:endParaRPr kumimoji="1" lang="ja-JP" altLang="en-US" sz="1200"/>
          </a:p>
        </p:txBody>
      </p:sp>
      <p:sp>
        <p:nvSpPr>
          <p:cNvPr id="132" name="テキスト ボックス 131">
            <a:extLst>
              <a:ext uri="{FF2B5EF4-FFF2-40B4-BE49-F238E27FC236}">
                <a16:creationId xmlns:a16="http://schemas.microsoft.com/office/drawing/2014/main" id="{85D337E4-4D56-2B45-A107-BA9557A4F4E6}"/>
              </a:ext>
            </a:extLst>
          </p:cNvPr>
          <p:cNvSpPr txBox="1"/>
          <p:nvPr/>
        </p:nvSpPr>
        <p:spPr>
          <a:xfrm>
            <a:off x="10095698" y="5037487"/>
            <a:ext cx="1681323" cy="1106220"/>
          </a:xfrm>
          <a:prstGeom prst="rect">
            <a:avLst/>
          </a:prstGeom>
          <a:noFill/>
        </p:spPr>
        <p:txBody>
          <a:bodyPr wrap="square" rtlCol="0">
            <a:noAutofit/>
          </a:bodyPr>
          <a:lstStyle/>
          <a:p>
            <a:r>
              <a:rPr kumimoji="1" lang="en-US" altLang="ja-JP" sz="1200" dirty="0"/>
              <a:t>Note: One creator can sign(verify) at Metaplex but another creator need to sign with CLI.</a:t>
            </a:r>
            <a:endParaRPr kumimoji="1" lang="ja-JP" altLang="en-US" sz="1200"/>
          </a:p>
        </p:txBody>
      </p:sp>
      <p:cxnSp>
        <p:nvCxnSpPr>
          <p:cNvPr id="48" name="直線矢印コネクタ 47">
            <a:extLst>
              <a:ext uri="{FF2B5EF4-FFF2-40B4-BE49-F238E27FC236}">
                <a16:creationId xmlns:a16="http://schemas.microsoft.com/office/drawing/2014/main" id="{7985BF3A-D2ED-2849-B508-88C9AB334374}"/>
              </a:ext>
            </a:extLst>
          </p:cNvPr>
          <p:cNvCxnSpPr>
            <a:cxnSpLocks/>
            <a:stCxn id="90" idx="3"/>
            <a:endCxn id="57" idx="1"/>
          </p:cNvCxnSpPr>
          <p:nvPr/>
        </p:nvCxnSpPr>
        <p:spPr>
          <a:xfrm>
            <a:off x="4416536" y="5152143"/>
            <a:ext cx="1085321" cy="6227"/>
          </a:xfrm>
          <a:prstGeom prst="straightConnector1">
            <a:avLst/>
          </a:prstGeom>
          <a:ln w="9525">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3" name="円/楕円 52">
            <a:extLst>
              <a:ext uri="{FF2B5EF4-FFF2-40B4-BE49-F238E27FC236}">
                <a16:creationId xmlns:a16="http://schemas.microsoft.com/office/drawing/2014/main" id="{BE495047-44C4-3C4C-A580-52E98A297A70}"/>
              </a:ext>
            </a:extLst>
          </p:cNvPr>
          <p:cNvSpPr/>
          <p:nvPr/>
        </p:nvSpPr>
        <p:spPr>
          <a:xfrm>
            <a:off x="4728362" y="4491241"/>
            <a:ext cx="478726" cy="47872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NFT</a:t>
            </a:r>
            <a:endParaRPr kumimoji="1" lang="ja-JP" altLang="en-US" sz="1400">
              <a:solidFill>
                <a:schemeClr val="tx1"/>
              </a:solidFill>
            </a:endParaRPr>
          </a:p>
        </p:txBody>
      </p:sp>
      <p:sp>
        <p:nvSpPr>
          <p:cNvPr id="56" name="角丸四角形 55">
            <a:extLst>
              <a:ext uri="{FF2B5EF4-FFF2-40B4-BE49-F238E27FC236}">
                <a16:creationId xmlns:a16="http://schemas.microsoft.com/office/drawing/2014/main" id="{A5A62A26-1840-574A-B038-A64DB3517E60}"/>
              </a:ext>
            </a:extLst>
          </p:cNvPr>
          <p:cNvSpPr/>
          <p:nvPr/>
        </p:nvSpPr>
        <p:spPr>
          <a:xfrm>
            <a:off x="442484" y="6343762"/>
            <a:ext cx="395716" cy="204476"/>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endParaRPr>
          </a:p>
        </p:txBody>
      </p:sp>
      <p:sp>
        <p:nvSpPr>
          <p:cNvPr id="11" name="テキスト ボックス 10">
            <a:extLst>
              <a:ext uri="{FF2B5EF4-FFF2-40B4-BE49-F238E27FC236}">
                <a16:creationId xmlns:a16="http://schemas.microsoft.com/office/drawing/2014/main" id="{A1F50606-7477-1C4A-90FC-5B86E4A6FBDE}"/>
              </a:ext>
            </a:extLst>
          </p:cNvPr>
          <p:cNvSpPr txBox="1"/>
          <p:nvPr/>
        </p:nvSpPr>
        <p:spPr>
          <a:xfrm>
            <a:off x="861356" y="6298164"/>
            <a:ext cx="2019004" cy="296451"/>
          </a:xfrm>
          <a:prstGeom prst="rect">
            <a:avLst/>
          </a:prstGeom>
          <a:noFill/>
        </p:spPr>
        <p:txBody>
          <a:bodyPr wrap="square" rtlCol="0" anchor="ctr">
            <a:noAutofit/>
          </a:bodyPr>
          <a:lstStyle/>
          <a:p>
            <a:r>
              <a:rPr kumimoji="1" lang="en-US" altLang="ja-JP" sz="1050" dirty="0"/>
              <a:t>probably the most common use</a:t>
            </a:r>
            <a:endParaRPr kumimoji="1" lang="ja-JP" altLang="en-US" sz="1050" dirty="0"/>
          </a:p>
        </p:txBody>
      </p:sp>
    </p:spTree>
    <p:extLst>
      <p:ext uri="{BB962C8B-B14F-4D97-AF65-F5344CB8AC3E}">
        <p14:creationId xmlns:p14="http://schemas.microsoft.com/office/powerpoint/2010/main" val="2407224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a:extLst>
              <a:ext uri="{FF2B5EF4-FFF2-40B4-BE49-F238E27FC236}">
                <a16:creationId xmlns:a16="http://schemas.microsoft.com/office/drawing/2014/main" id="{DB7C3A8F-EECF-1C4B-8123-405939CB9E78}"/>
              </a:ext>
            </a:extLst>
          </p:cNvPr>
          <p:cNvSpPr/>
          <p:nvPr/>
        </p:nvSpPr>
        <p:spPr>
          <a:xfrm>
            <a:off x="4637664" y="3843410"/>
            <a:ext cx="6072370" cy="20745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Arweave(Blockchain)</a:t>
            </a:r>
          </a:p>
        </p:txBody>
      </p:sp>
      <p:sp>
        <p:nvSpPr>
          <p:cNvPr id="9" name="正方形/長方形 8">
            <a:extLst>
              <a:ext uri="{FF2B5EF4-FFF2-40B4-BE49-F238E27FC236}">
                <a16:creationId xmlns:a16="http://schemas.microsoft.com/office/drawing/2014/main" id="{1303EC17-D1BA-CC44-80AC-3A1EC1440DC2}"/>
              </a:ext>
            </a:extLst>
          </p:cNvPr>
          <p:cNvSpPr/>
          <p:nvPr/>
        </p:nvSpPr>
        <p:spPr>
          <a:xfrm>
            <a:off x="979046" y="983021"/>
            <a:ext cx="9730988" cy="20745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Metaplex</a:t>
            </a:r>
          </a:p>
        </p:txBody>
      </p:sp>
      <p:sp>
        <p:nvSpPr>
          <p:cNvPr id="2" name="タイトル 1">
            <a:extLst>
              <a:ext uri="{FF2B5EF4-FFF2-40B4-BE49-F238E27FC236}">
                <a16:creationId xmlns:a16="http://schemas.microsoft.com/office/drawing/2014/main" id="{62CBF362-1B66-0148-BA3E-A97FA639BB06}"/>
              </a:ext>
            </a:extLst>
          </p:cNvPr>
          <p:cNvSpPr>
            <a:spLocks noGrp="1"/>
          </p:cNvSpPr>
          <p:nvPr>
            <p:ph type="title"/>
          </p:nvPr>
        </p:nvSpPr>
        <p:spPr/>
        <p:txBody>
          <a:bodyPr/>
          <a:lstStyle/>
          <a:p>
            <a:r>
              <a:rPr lang="en-US" altLang="ja-JP" dirty="0"/>
              <a:t>NFT Metadata Relationships - Outline</a:t>
            </a:r>
            <a:endParaRPr kumimoji="1" lang="ja-JP" altLang="en-US"/>
          </a:p>
        </p:txBody>
      </p:sp>
      <p:sp>
        <p:nvSpPr>
          <p:cNvPr id="4" name="フッター プレースホルダー 3">
            <a:extLst>
              <a:ext uri="{FF2B5EF4-FFF2-40B4-BE49-F238E27FC236}">
                <a16:creationId xmlns:a16="http://schemas.microsoft.com/office/drawing/2014/main" id="{D6469140-081D-8046-8FB8-4E8545448B4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F3C9C89-1E44-5148-9D11-41043FD02A51}"/>
              </a:ext>
            </a:extLst>
          </p:cNvPr>
          <p:cNvSpPr>
            <a:spLocks noGrp="1"/>
          </p:cNvSpPr>
          <p:nvPr>
            <p:ph type="sldNum" sz="quarter" idx="12"/>
          </p:nvPr>
        </p:nvSpPr>
        <p:spPr/>
        <p:txBody>
          <a:bodyPr/>
          <a:lstStyle/>
          <a:p>
            <a:fld id="{51BE5F08-58E8-9243-A834-2B76637F595D}" type="slidenum">
              <a:rPr kumimoji="1" lang="ja-JP" altLang="en-US" smtClean="0"/>
              <a:t>18</a:t>
            </a:fld>
            <a:endParaRPr kumimoji="1" lang="ja-JP" altLang="en-US"/>
          </a:p>
        </p:txBody>
      </p:sp>
      <p:sp>
        <p:nvSpPr>
          <p:cNvPr id="6" name="正方形/長方形 5">
            <a:extLst>
              <a:ext uri="{FF2B5EF4-FFF2-40B4-BE49-F238E27FC236}">
                <a16:creationId xmlns:a16="http://schemas.microsoft.com/office/drawing/2014/main" id="{887452A3-C4CC-6640-8525-06A43F04908B}"/>
              </a:ext>
            </a:extLst>
          </p:cNvPr>
          <p:cNvSpPr/>
          <p:nvPr/>
        </p:nvSpPr>
        <p:spPr>
          <a:xfrm>
            <a:off x="4923416" y="1375974"/>
            <a:ext cx="2217457" cy="1407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tx1"/>
                </a:solidFill>
              </a:rPr>
              <a:t>Storefront(UI)</a:t>
            </a:r>
          </a:p>
          <a:p>
            <a:endParaRPr kumimoji="1" lang="en-US" altLang="ja-JP" sz="1050" dirty="0">
              <a:solidFill>
                <a:schemeClr val="tx1"/>
              </a:solidFill>
            </a:endParaRPr>
          </a:p>
          <a:p>
            <a:endParaRPr kumimoji="1" lang="en-US" altLang="ja-JP" sz="1050" dirty="0">
              <a:solidFill>
                <a:schemeClr val="tx1"/>
              </a:solidFill>
            </a:endParaRPr>
          </a:p>
        </p:txBody>
      </p:sp>
      <p:sp>
        <p:nvSpPr>
          <p:cNvPr id="11" name="正方形/長方形 10">
            <a:extLst>
              <a:ext uri="{FF2B5EF4-FFF2-40B4-BE49-F238E27FC236}">
                <a16:creationId xmlns:a16="http://schemas.microsoft.com/office/drawing/2014/main" id="{A3F9A4F4-641E-CF45-AB31-A1C3A0165BE6}"/>
              </a:ext>
            </a:extLst>
          </p:cNvPr>
          <p:cNvSpPr/>
          <p:nvPr/>
        </p:nvSpPr>
        <p:spPr>
          <a:xfrm>
            <a:off x="979046" y="3843410"/>
            <a:ext cx="2835642" cy="20745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Solana(Blockchain)</a:t>
            </a:r>
          </a:p>
        </p:txBody>
      </p:sp>
      <p:sp>
        <p:nvSpPr>
          <p:cNvPr id="12" name="メモ 11">
            <a:extLst>
              <a:ext uri="{FF2B5EF4-FFF2-40B4-BE49-F238E27FC236}">
                <a16:creationId xmlns:a16="http://schemas.microsoft.com/office/drawing/2014/main" id="{E9B77C8D-B251-604F-B52A-EC0229566C7B}"/>
              </a:ext>
            </a:extLst>
          </p:cNvPr>
          <p:cNvSpPr/>
          <p:nvPr/>
        </p:nvSpPr>
        <p:spPr>
          <a:xfrm>
            <a:off x="4923415" y="4257661"/>
            <a:ext cx="2221200" cy="1407600"/>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tx1"/>
                </a:solidFill>
              </a:rPr>
              <a:t>Metadata Details</a:t>
            </a:r>
          </a:p>
          <a:p>
            <a:endParaRPr kumimoji="1" lang="en-US" altLang="ja-JP" sz="1050" dirty="0">
              <a:solidFill>
                <a:schemeClr val="tx1"/>
              </a:solidFill>
            </a:endParaRPr>
          </a:p>
          <a:p>
            <a:pPr marL="171450" indent="-171450">
              <a:buFont typeface="Arial" panose="020B0604020202020204" pitchFamily="34" charset="0"/>
              <a:buChar char="•"/>
            </a:pPr>
            <a:r>
              <a:rPr kumimoji="1" lang="en-US" altLang="ja-JP" sz="1050" dirty="0">
                <a:solidFill>
                  <a:schemeClr val="tx1"/>
                </a:solidFill>
              </a:rPr>
              <a:t>NFT Info(name, description, image </a:t>
            </a:r>
            <a:r>
              <a:rPr kumimoji="1" lang="en-US" altLang="ja-JP" sz="1050" dirty="0" err="1">
                <a:solidFill>
                  <a:schemeClr val="tx1"/>
                </a:solidFill>
              </a:rPr>
              <a:t>uri</a:t>
            </a:r>
            <a:r>
              <a:rPr kumimoji="1" lang="en-US" altLang="ja-JP" sz="1050" dirty="0">
                <a:solidFill>
                  <a:schemeClr val="tx1"/>
                </a:solidFill>
              </a:rPr>
              <a:t>, collection)</a:t>
            </a:r>
          </a:p>
          <a:p>
            <a:pPr marL="171450" indent="-171450">
              <a:buFont typeface="Arial" panose="020B0604020202020204" pitchFamily="34" charset="0"/>
              <a:buChar char="•"/>
            </a:pPr>
            <a:r>
              <a:rPr kumimoji="1" lang="en-US" altLang="ja-JP" sz="1050" dirty="0">
                <a:solidFill>
                  <a:schemeClr val="tx1"/>
                </a:solidFill>
              </a:rPr>
              <a:t>Properties(Creators Royalty, files </a:t>
            </a:r>
            <a:r>
              <a:rPr kumimoji="1" lang="en-US" altLang="ja-JP" sz="1050" dirty="0" err="1">
                <a:solidFill>
                  <a:schemeClr val="tx1"/>
                </a:solidFill>
              </a:rPr>
              <a:t>uri</a:t>
            </a:r>
            <a:r>
              <a:rPr kumimoji="1" lang="en-US" altLang="ja-JP" sz="1050" dirty="0">
                <a:solidFill>
                  <a:schemeClr val="tx1"/>
                </a:solidFill>
              </a:rPr>
              <a:t>)</a:t>
            </a:r>
          </a:p>
          <a:p>
            <a:pPr marL="171450" indent="-171450">
              <a:buFont typeface="Arial" panose="020B0604020202020204" pitchFamily="34" charset="0"/>
              <a:buChar char="•"/>
            </a:pPr>
            <a:endParaRPr kumimoji="1" lang="en-US" altLang="ja-JP" sz="1050" dirty="0">
              <a:solidFill>
                <a:schemeClr val="tx1"/>
              </a:solidFill>
            </a:endParaRPr>
          </a:p>
        </p:txBody>
      </p:sp>
      <p:sp>
        <p:nvSpPr>
          <p:cNvPr id="13" name="メモ 12">
            <a:extLst>
              <a:ext uri="{FF2B5EF4-FFF2-40B4-BE49-F238E27FC236}">
                <a16:creationId xmlns:a16="http://schemas.microsoft.com/office/drawing/2014/main" id="{67BAFFAA-4F92-134D-BE1C-27DEE826531C}"/>
              </a:ext>
            </a:extLst>
          </p:cNvPr>
          <p:cNvSpPr/>
          <p:nvPr/>
        </p:nvSpPr>
        <p:spPr>
          <a:xfrm>
            <a:off x="8249601" y="4257660"/>
            <a:ext cx="2217457" cy="1408836"/>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tx1"/>
                </a:solidFill>
              </a:rPr>
              <a:t>File</a:t>
            </a:r>
          </a:p>
          <a:p>
            <a:endParaRPr kumimoji="1" lang="en-US" altLang="ja-JP" sz="1050" dirty="0">
              <a:solidFill>
                <a:schemeClr val="tx1"/>
              </a:solidFill>
            </a:endParaRPr>
          </a:p>
          <a:p>
            <a:pPr marL="171450" indent="-171450">
              <a:buFont typeface="Arial" panose="020B0604020202020204" pitchFamily="34" charset="0"/>
              <a:buChar char="•"/>
            </a:pPr>
            <a:r>
              <a:rPr kumimoji="1" lang="en-US" altLang="ja-JP" sz="1050" dirty="0">
                <a:solidFill>
                  <a:schemeClr val="tx1"/>
                </a:solidFill>
              </a:rPr>
              <a:t>image(Base64?)</a:t>
            </a:r>
          </a:p>
        </p:txBody>
      </p:sp>
      <p:sp>
        <p:nvSpPr>
          <p:cNvPr id="14" name="メモ 13">
            <a:extLst>
              <a:ext uri="{FF2B5EF4-FFF2-40B4-BE49-F238E27FC236}">
                <a16:creationId xmlns:a16="http://schemas.microsoft.com/office/drawing/2014/main" id="{DEB0C462-46D4-DA47-8734-A56AE7E71A60}"/>
              </a:ext>
            </a:extLst>
          </p:cNvPr>
          <p:cNvSpPr/>
          <p:nvPr/>
        </p:nvSpPr>
        <p:spPr>
          <a:xfrm>
            <a:off x="1311478" y="4257660"/>
            <a:ext cx="2217457" cy="1408836"/>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tx1"/>
                </a:solidFill>
              </a:rPr>
              <a:t>Metaplex Metadata</a:t>
            </a:r>
          </a:p>
          <a:p>
            <a:endParaRPr kumimoji="1" lang="en-US" altLang="ja-JP" sz="1050" dirty="0">
              <a:solidFill>
                <a:schemeClr val="tx1"/>
              </a:solidFill>
            </a:endParaRPr>
          </a:p>
          <a:p>
            <a:pPr marL="171450" indent="-171450">
              <a:buFont typeface="Arial" panose="020B0604020202020204" pitchFamily="34" charset="0"/>
              <a:buChar char="•"/>
            </a:pPr>
            <a:r>
              <a:rPr kumimoji="1" lang="en-US" altLang="ja-JP" sz="1050" dirty="0">
                <a:solidFill>
                  <a:schemeClr val="tx1"/>
                </a:solidFill>
              </a:rPr>
              <a:t>Account Info(</a:t>
            </a:r>
            <a:r>
              <a:rPr kumimoji="1" lang="en-US" altLang="ja-JP" sz="1050" dirty="0" err="1">
                <a:solidFill>
                  <a:schemeClr val="tx1"/>
                </a:solidFill>
              </a:rPr>
              <a:t>updateAuhority</a:t>
            </a:r>
            <a:r>
              <a:rPr kumimoji="1" lang="en-US" altLang="ja-JP" sz="1050" dirty="0">
                <a:solidFill>
                  <a:schemeClr val="tx1"/>
                </a:solidFill>
              </a:rPr>
              <a:t>, mint address, </a:t>
            </a:r>
            <a:r>
              <a:rPr kumimoji="1" lang="en-US" altLang="ja-JP" sz="1050" dirty="0" err="1">
                <a:solidFill>
                  <a:schemeClr val="tx1"/>
                </a:solidFill>
              </a:rPr>
              <a:t>isMutable</a:t>
            </a:r>
            <a:r>
              <a:rPr kumimoji="1" lang="en-US" altLang="ja-JP" sz="1050" dirty="0">
                <a:solidFill>
                  <a:schemeClr val="tx1"/>
                </a:solidFill>
              </a:rPr>
              <a:t>)</a:t>
            </a:r>
          </a:p>
          <a:p>
            <a:pPr marL="171450" indent="-171450">
              <a:buFont typeface="Arial" panose="020B0604020202020204" pitchFamily="34" charset="0"/>
              <a:buChar char="•"/>
            </a:pPr>
            <a:r>
              <a:rPr kumimoji="1" lang="en-US" altLang="ja-JP" sz="1050" dirty="0">
                <a:solidFill>
                  <a:schemeClr val="tx1"/>
                </a:solidFill>
              </a:rPr>
              <a:t>NFT Info(name,</a:t>
            </a:r>
            <a:r>
              <a:rPr kumimoji="1" lang="ja-JP" altLang="en-US" sz="1050">
                <a:solidFill>
                  <a:schemeClr val="tx1"/>
                </a:solidFill>
              </a:rPr>
              <a:t> </a:t>
            </a:r>
            <a:r>
              <a:rPr kumimoji="1" lang="en-US" altLang="ja-JP" sz="1050" dirty="0">
                <a:solidFill>
                  <a:schemeClr val="tx1"/>
                </a:solidFill>
              </a:rPr>
              <a:t>Metadata </a:t>
            </a:r>
            <a:r>
              <a:rPr kumimoji="1" lang="en-US" altLang="ja-JP" sz="1050" dirty="0" err="1">
                <a:solidFill>
                  <a:schemeClr val="tx1"/>
                </a:solidFill>
              </a:rPr>
              <a:t>uri</a:t>
            </a:r>
            <a:r>
              <a:rPr kumimoji="1" lang="en-US" altLang="ja-JP" sz="1050" dirty="0">
                <a:solidFill>
                  <a:schemeClr val="tx1"/>
                </a:solidFill>
              </a:rPr>
              <a:t>)</a:t>
            </a:r>
          </a:p>
          <a:p>
            <a:pPr marL="171450" indent="-171450">
              <a:buFont typeface="Arial" panose="020B0604020202020204" pitchFamily="34" charset="0"/>
              <a:buChar char="•"/>
            </a:pPr>
            <a:r>
              <a:rPr kumimoji="1" lang="en-US" altLang="ja-JP" sz="1050" dirty="0">
                <a:solidFill>
                  <a:schemeClr val="tx1"/>
                </a:solidFill>
              </a:rPr>
              <a:t>Creators Info</a:t>
            </a:r>
          </a:p>
        </p:txBody>
      </p:sp>
      <p:cxnSp>
        <p:nvCxnSpPr>
          <p:cNvPr id="19" name="直線矢印コネクタ 18">
            <a:extLst>
              <a:ext uri="{FF2B5EF4-FFF2-40B4-BE49-F238E27FC236}">
                <a16:creationId xmlns:a16="http://schemas.microsoft.com/office/drawing/2014/main" id="{0433D308-39D4-1D4C-A376-FA9D5545556C}"/>
              </a:ext>
            </a:extLst>
          </p:cNvPr>
          <p:cNvCxnSpPr>
            <a:cxnSpLocks/>
            <a:stCxn id="14" idx="3"/>
            <a:endCxn id="12" idx="1"/>
          </p:cNvCxnSpPr>
          <p:nvPr/>
        </p:nvCxnSpPr>
        <p:spPr>
          <a:xfrm flipV="1">
            <a:off x="3528935" y="4961461"/>
            <a:ext cx="1394480" cy="61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02841519-1452-454C-87C7-EFE50BE2AA80}"/>
              </a:ext>
            </a:extLst>
          </p:cNvPr>
          <p:cNvCxnSpPr>
            <a:cxnSpLocks/>
            <a:stCxn id="12" idx="3"/>
            <a:endCxn id="13" idx="1"/>
          </p:cNvCxnSpPr>
          <p:nvPr/>
        </p:nvCxnSpPr>
        <p:spPr>
          <a:xfrm>
            <a:off x="7144615" y="4961461"/>
            <a:ext cx="1104986" cy="61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B242B9EC-A611-8344-8D6F-5A0B48DF97B6}"/>
              </a:ext>
            </a:extLst>
          </p:cNvPr>
          <p:cNvSpPr txBox="1"/>
          <p:nvPr/>
        </p:nvSpPr>
        <p:spPr>
          <a:xfrm>
            <a:off x="3814687" y="4572639"/>
            <a:ext cx="788668" cy="267473"/>
          </a:xfrm>
          <a:prstGeom prst="rect">
            <a:avLst/>
          </a:prstGeom>
          <a:noFill/>
        </p:spPr>
        <p:txBody>
          <a:bodyPr wrap="square" rtlCol="0">
            <a:noAutofit/>
          </a:bodyPr>
          <a:lstStyle/>
          <a:p>
            <a:pPr algn="ctr"/>
            <a:r>
              <a:rPr kumimoji="1" lang="en-US" altLang="ja-JP" sz="1200" dirty="0"/>
              <a:t>refer</a:t>
            </a:r>
            <a:endParaRPr kumimoji="1" lang="ja-JP" altLang="en-US" sz="1200" dirty="0"/>
          </a:p>
        </p:txBody>
      </p:sp>
      <p:sp>
        <p:nvSpPr>
          <p:cNvPr id="27" name="テキスト ボックス 26">
            <a:extLst>
              <a:ext uri="{FF2B5EF4-FFF2-40B4-BE49-F238E27FC236}">
                <a16:creationId xmlns:a16="http://schemas.microsoft.com/office/drawing/2014/main" id="{2E724770-41EE-3740-8AD9-33277341D9DC}"/>
              </a:ext>
            </a:extLst>
          </p:cNvPr>
          <p:cNvSpPr txBox="1"/>
          <p:nvPr/>
        </p:nvSpPr>
        <p:spPr>
          <a:xfrm>
            <a:off x="7323734" y="4572639"/>
            <a:ext cx="788668" cy="267473"/>
          </a:xfrm>
          <a:prstGeom prst="rect">
            <a:avLst/>
          </a:prstGeom>
          <a:noFill/>
        </p:spPr>
        <p:txBody>
          <a:bodyPr wrap="square" rtlCol="0">
            <a:noAutofit/>
          </a:bodyPr>
          <a:lstStyle/>
          <a:p>
            <a:pPr algn="ctr"/>
            <a:r>
              <a:rPr kumimoji="1" lang="en-US" altLang="ja-JP" sz="1200" dirty="0"/>
              <a:t>refer</a:t>
            </a:r>
            <a:endParaRPr kumimoji="1" lang="ja-JP" altLang="en-US" sz="1200" dirty="0"/>
          </a:p>
        </p:txBody>
      </p:sp>
      <p:cxnSp>
        <p:nvCxnSpPr>
          <p:cNvPr id="33" name="カギ線コネクタ 32">
            <a:extLst>
              <a:ext uri="{FF2B5EF4-FFF2-40B4-BE49-F238E27FC236}">
                <a16:creationId xmlns:a16="http://schemas.microsoft.com/office/drawing/2014/main" id="{4A5A2E58-016B-0543-9255-E99FD5CFF4A7}"/>
              </a:ext>
            </a:extLst>
          </p:cNvPr>
          <p:cNvCxnSpPr>
            <a:stCxn id="6" idx="2"/>
            <a:endCxn id="14" idx="0"/>
          </p:cNvCxnSpPr>
          <p:nvPr/>
        </p:nvCxnSpPr>
        <p:spPr>
          <a:xfrm rot="5400000">
            <a:off x="3489133" y="1714648"/>
            <a:ext cx="1474086" cy="3611938"/>
          </a:xfrm>
          <a:prstGeom prst="bentConnector3">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カギ線コネクタ 33">
            <a:extLst>
              <a:ext uri="{FF2B5EF4-FFF2-40B4-BE49-F238E27FC236}">
                <a16:creationId xmlns:a16="http://schemas.microsoft.com/office/drawing/2014/main" id="{1AC671AE-76E6-9042-98C6-315F6B722BD9}"/>
              </a:ext>
            </a:extLst>
          </p:cNvPr>
          <p:cNvCxnSpPr>
            <a:cxnSpLocks/>
            <a:stCxn id="6" idx="2"/>
            <a:endCxn id="13" idx="0"/>
          </p:cNvCxnSpPr>
          <p:nvPr/>
        </p:nvCxnSpPr>
        <p:spPr>
          <a:xfrm rot="16200000" flipH="1">
            <a:off x="6958194" y="1857524"/>
            <a:ext cx="1474086" cy="3326185"/>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66784564-C001-AB48-877C-E1F76982A7CF}"/>
              </a:ext>
            </a:extLst>
          </p:cNvPr>
          <p:cNvCxnSpPr>
            <a:cxnSpLocks/>
            <a:stCxn id="6" idx="2"/>
            <a:endCxn id="12" idx="0"/>
          </p:cNvCxnSpPr>
          <p:nvPr/>
        </p:nvCxnSpPr>
        <p:spPr>
          <a:xfrm>
            <a:off x="6032145" y="2783574"/>
            <a:ext cx="1870" cy="147408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テキスト ボックス 46">
            <a:extLst>
              <a:ext uri="{FF2B5EF4-FFF2-40B4-BE49-F238E27FC236}">
                <a16:creationId xmlns:a16="http://schemas.microsoft.com/office/drawing/2014/main" id="{0C8054CC-3A73-204A-9FE1-52356C2FFA50}"/>
              </a:ext>
            </a:extLst>
          </p:cNvPr>
          <p:cNvSpPr txBox="1"/>
          <p:nvPr/>
        </p:nvSpPr>
        <p:spPr>
          <a:xfrm>
            <a:off x="2431157" y="3496787"/>
            <a:ext cx="1485900" cy="324716"/>
          </a:xfrm>
          <a:prstGeom prst="rect">
            <a:avLst/>
          </a:prstGeom>
          <a:noFill/>
        </p:spPr>
        <p:txBody>
          <a:bodyPr wrap="square" rtlCol="0">
            <a:noAutofit/>
          </a:bodyPr>
          <a:lstStyle/>
          <a:p>
            <a:r>
              <a:rPr kumimoji="1" lang="en-US" altLang="ja-JP" sz="1200" dirty="0"/>
              <a:t>Send Transaction</a:t>
            </a:r>
            <a:endParaRPr kumimoji="1" lang="ja-JP" altLang="en-US" sz="1200" dirty="0"/>
          </a:p>
        </p:txBody>
      </p:sp>
      <p:sp>
        <p:nvSpPr>
          <p:cNvPr id="48" name="テキスト ボックス 47">
            <a:extLst>
              <a:ext uri="{FF2B5EF4-FFF2-40B4-BE49-F238E27FC236}">
                <a16:creationId xmlns:a16="http://schemas.microsoft.com/office/drawing/2014/main" id="{B7C4AF94-C01B-814E-80C3-A17752B0EC50}"/>
              </a:ext>
            </a:extLst>
          </p:cNvPr>
          <p:cNvSpPr txBox="1"/>
          <p:nvPr/>
        </p:nvSpPr>
        <p:spPr>
          <a:xfrm>
            <a:off x="6065897" y="3496787"/>
            <a:ext cx="1485900" cy="324716"/>
          </a:xfrm>
          <a:prstGeom prst="rect">
            <a:avLst/>
          </a:prstGeom>
          <a:noFill/>
        </p:spPr>
        <p:txBody>
          <a:bodyPr wrap="square" rtlCol="0">
            <a:noAutofit/>
          </a:bodyPr>
          <a:lstStyle/>
          <a:p>
            <a:r>
              <a:rPr kumimoji="1" lang="en-US" altLang="ja-JP" sz="1200" dirty="0"/>
              <a:t>Send Transaction</a:t>
            </a:r>
            <a:endParaRPr kumimoji="1" lang="ja-JP" altLang="en-US" sz="1200" dirty="0"/>
          </a:p>
        </p:txBody>
      </p:sp>
      <p:sp>
        <p:nvSpPr>
          <p:cNvPr id="49" name="テキスト ボックス 48">
            <a:extLst>
              <a:ext uri="{FF2B5EF4-FFF2-40B4-BE49-F238E27FC236}">
                <a16:creationId xmlns:a16="http://schemas.microsoft.com/office/drawing/2014/main" id="{848D611B-2073-8C4F-8856-17F19C45208C}"/>
              </a:ext>
            </a:extLst>
          </p:cNvPr>
          <p:cNvSpPr txBox="1"/>
          <p:nvPr/>
        </p:nvSpPr>
        <p:spPr>
          <a:xfrm>
            <a:off x="9392026" y="3496787"/>
            <a:ext cx="1961774" cy="324716"/>
          </a:xfrm>
          <a:prstGeom prst="rect">
            <a:avLst/>
          </a:prstGeom>
          <a:noFill/>
        </p:spPr>
        <p:txBody>
          <a:bodyPr wrap="square" rtlCol="0">
            <a:noAutofit/>
          </a:bodyPr>
          <a:lstStyle/>
          <a:p>
            <a:r>
              <a:rPr kumimoji="1" lang="en-US" altLang="ja-JP" sz="1200" dirty="0"/>
              <a:t>Send Transaction?(Upload)</a:t>
            </a:r>
            <a:endParaRPr kumimoji="1" lang="ja-JP" altLang="en-US" sz="1200" dirty="0"/>
          </a:p>
        </p:txBody>
      </p:sp>
      <p:pic>
        <p:nvPicPr>
          <p:cNvPr id="50" name="Picture 4" descr="画像">
            <a:extLst>
              <a:ext uri="{FF2B5EF4-FFF2-40B4-BE49-F238E27FC236}">
                <a16:creationId xmlns:a16="http://schemas.microsoft.com/office/drawing/2014/main" id="{B1610498-76E5-4144-A5D6-0865770F2D22}"/>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5593918" y="1776991"/>
            <a:ext cx="875377" cy="875377"/>
          </a:xfrm>
          <a:prstGeom prst="rect">
            <a:avLst/>
          </a:prstGeom>
          <a:noFill/>
          <a:extLst>
            <a:ext uri="{909E8E84-426E-40DD-AFC4-6F175D3DCCD1}">
              <a14:hiddenFill xmlns:a14="http://schemas.microsoft.com/office/drawing/2010/main">
                <a:solidFill>
                  <a:srgbClr val="FFFFFF"/>
                </a:solidFill>
              </a14:hiddenFill>
            </a:ext>
          </a:extLst>
        </p:spPr>
      </p:pic>
      <p:pic>
        <p:nvPicPr>
          <p:cNvPr id="51" name="図 50">
            <a:extLst>
              <a:ext uri="{FF2B5EF4-FFF2-40B4-BE49-F238E27FC236}">
                <a16:creationId xmlns:a16="http://schemas.microsoft.com/office/drawing/2014/main" id="{92682B91-4DCB-724D-ADC8-D0AF27ECF66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748180" y="4302427"/>
            <a:ext cx="360339" cy="378356"/>
          </a:xfrm>
          <a:prstGeom prst="rect">
            <a:avLst/>
          </a:prstGeom>
        </p:spPr>
      </p:pic>
      <p:pic>
        <p:nvPicPr>
          <p:cNvPr id="52" name="図 51">
            <a:extLst>
              <a:ext uri="{FF2B5EF4-FFF2-40B4-BE49-F238E27FC236}">
                <a16:creationId xmlns:a16="http://schemas.microsoft.com/office/drawing/2014/main" id="{9A6BEF42-924E-804F-BC4A-13A7BEDF544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074310" y="4302427"/>
            <a:ext cx="360339" cy="378356"/>
          </a:xfrm>
          <a:prstGeom prst="rect">
            <a:avLst/>
          </a:prstGeom>
        </p:spPr>
      </p:pic>
      <p:pic>
        <p:nvPicPr>
          <p:cNvPr id="53" name="図 52">
            <a:extLst>
              <a:ext uri="{FF2B5EF4-FFF2-40B4-BE49-F238E27FC236}">
                <a16:creationId xmlns:a16="http://schemas.microsoft.com/office/drawing/2014/main" id="{324A638F-B2AD-644B-AE16-3D98DC90CF2E}"/>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141982" y="4348147"/>
            <a:ext cx="307060" cy="270212"/>
          </a:xfrm>
          <a:prstGeom prst="rect">
            <a:avLst/>
          </a:prstGeom>
        </p:spPr>
      </p:pic>
      <p:sp>
        <p:nvSpPr>
          <p:cNvPr id="57" name="正方形/長方形 56">
            <a:extLst>
              <a:ext uri="{FF2B5EF4-FFF2-40B4-BE49-F238E27FC236}">
                <a16:creationId xmlns:a16="http://schemas.microsoft.com/office/drawing/2014/main" id="{07279073-BEBD-0743-8E37-EA01C0F65248}"/>
              </a:ext>
            </a:extLst>
          </p:cNvPr>
          <p:cNvSpPr/>
          <p:nvPr/>
        </p:nvSpPr>
        <p:spPr>
          <a:xfrm>
            <a:off x="979046" y="6051802"/>
            <a:ext cx="250439" cy="2010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en-US" altLang="ja-JP" sz="1050" dirty="0">
              <a:solidFill>
                <a:schemeClr val="tx1"/>
              </a:solidFill>
            </a:endParaRPr>
          </a:p>
        </p:txBody>
      </p:sp>
      <p:sp>
        <p:nvSpPr>
          <p:cNvPr id="58" name="テキスト ボックス 57">
            <a:extLst>
              <a:ext uri="{FF2B5EF4-FFF2-40B4-BE49-F238E27FC236}">
                <a16:creationId xmlns:a16="http://schemas.microsoft.com/office/drawing/2014/main" id="{2C275F0A-7767-6740-BC46-B4C1AA26167E}"/>
              </a:ext>
            </a:extLst>
          </p:cNvPr>
          <p:cNvSpPr txBox="1"/>
          <p:nvPr/>
        </p:nvSpPr>
        <p:spPr>
          <a:xfrm>
            <a:off x="1229485" y="6051802"/>
            <a:ext cx="674123" cy="201042"/>
          </a:xfrm>
          <a:prstGeom prst="rect">
            <a:avLst/>
          </a:prstGeom>
          <a:noFill/>
        </p:spPr>
        <p:txBody>
          <a:bodyPr wrap="square" rtlCol="0" anchor="ctr">
            <a:noAutofit/>
          </a:bodyPr>
          <a:lstStyle/>
          <a:p>
            <a:r>
              <a:rPr kumimoji="1" lang="en-US" altLang="ja-JP" sz="1050" dirty="0"/>
              <a:t>System</a:t>
            </a:r>
            <a:endParaRPr kumimoji="1" lang="ja-JP" altLang="en-US" sz="1050" dirty="0"/>
          </a:p>
        </p:txBody>
      </p:sp>
      <p:sp>
        <p:nvSpPr>
          <p:cNvPr id="59" name="メモ 58">
            <a:extLst>
              <a:ext uri="{FF2B5EF4-FFF2-40B4-BE49-F238E27FC236}">
                <a16:creationId xmlns:a16="http://schemas.microsoft.com/office/drawing/2014/main" id="{59437A82-08C7-0B43-8D30-BE6611043F6C}"/>
              </a:ext>
            </a:extLst>
          </p:cNvPr>
          <p:cNvSpPr/>
          <p:nvPr/>
        </p:nvSpPr>
        <p:spPr>
          <a:xfrm>
            <a:off x="1903608" y="6051802"/>
            <a:ext cx="250439" cy="201042"/>
          </a:xfrm>
          <a:prstGeom prst="foldedCorner">
            <a:avLst>
              <a:gd name="adj" fmla="val 4178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en-US" altLang="ja-JP" sz="1050" dirty="0">
              <a:solidFill>
                <a:schemeClr val="tx1"/>
              </a:solidFill>
            </a:endParaRPr>
          </a:p>
        </p:txBody>
      </p:sp>
      <p:sp>
        <p:nvSpPr>
          <p:cNvPr id="60" name="テキスト ボックス 59">
            <a:extLst>
              <a:ext uri="{FF2B5EF4-FFF2-40B4-BE49-F238E27FC236}">
                <a16:creationId xmlns:a16="http://schemas.microsoft.com/office/drawing/2014/main" id="{DA83E329-B005-3C41-89E8-3170FD6A99EA}"/>
              </a:ext>
            </a:extLst>
          </p:cNvPr>
          <p:cNvSpPr txBox="1"/>
          <p:nvPr/>
        </p:nvSpPr>
        <p:spPr>
          <a:xfrm>
            <a:off x="2154047" y="6051802"/>
            <a:ext cx="674123" cy="201042"/>
          </a:xfrm>
          <a:prstGeom prst="rect">
            <a:avLst/>
          </a:prstGeom>
          <a:noFill/>
        </p:spPr>
        <p:txBody>
          <a:bodyPr wrap="square" rtlCol="0" anchor="ctr">
            <a:noAutofit/>
          </a:bodyPr>
          <a:lstStyle/>
          <a:p>
            <a:r>
              <a:rPr kumimoji="1" lang="en-US" altLang="ja-JP" sz="1050" dirty="0"/>
              <a:t>Data</a:t>
            </a:r>
            <a:endParaRPr kumimoji="1" lang="ja-JP" altLang="en-US" sz="1050" dirty="0"/>
          </a:p>
        </p:txBody>
      </p:sp>
      <p:sp>
        <p:nvSpPr>
          <p:cNvPr id="64" name="テキスト ボックス 63">
            <a:extLst>
              <a:ext uri="{FF2B5EF4-FFF2-40B4-BE49-F238E27FC236}">
                <a16:creationId xmlns:a16="http://schemas.microsoft.com/office/drawing/2014/main" id="{BD132236-06C8-EB46-95C0-AD8FAB15DD48}"/>
              </a:ext>
            </a:extLst>
          </p:cNvPr>
          <p:cNvSpPr txBox="1"/>
          <p:nvPr/>
        </p:nvSpPr>
        <p:spPr>
          <a:xfrm>
            <a:off x="5965047" y="2804541"/>
            <a:ext cx="1485900" cy="324716"/>
          </a:xfrm>
          <a:prstGeom prst="rect">
            <a:avLst/>
          </a:prstGeom>
          <a:noFill/>
        </p:spPr>
        <p:txBody>
          <a:bodyPr wrap="square" rtlCol="0">
            <a:noAutofit/>
          </a:bodyPr>
          <a:lstStyle/>
          <a:p>
            <a:pPr algn="ctr"/>
            <a:r>
              <a:rPr kumimoji="1" lang="en-US" altLang="ja-JP" sz="1200" dirty="0"/>
              <a:t>Create an NFT</a:t>
            </a:r>
            <a:endParaRPr kumimoji="1" lang="ja-JP" altLang="en-US" sz="1200" dirty="0"/>
          </a:p>
        </p:txBody>
      </p:sp>
    </p:spTree>
    <p:extLst>
      <p:ext uri="{BB962C8B-B14F-4D97-AF65-F5344CB8AC3E}">
        <p14:creationId xmlns:p14="http://schemas.microsoft.com/office/powerpoint/2010/main" val="2727430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6820ED-C505-EF40-A785-3629F7FE090D}"/>
              </a:ext>
            </a:extLst>
          </p:cNvPr>
          <p:cNvSpPr>
            <a:spLocks noGrp="1"/>
          </p:cNvSpPr>
          <p:nvPr>
            <p:ph type="title"/>
          </p:nvPr>
        </p:nvSpPr>
        <p:spPr/>
        <p:txBody>
          <a:bodyPr/>
          <a:lstStyle/>
          <a:p>
            <a:r>
              <a:rPr kumimoji="1" lang="en-US" altLang="ja-JP" dirty="0"/>
              <a:t>List</a:t>
            </a:r>
            <a:endParaRPr kumimoji="1" lang="ja-JP" altLang="en-US"/>
          </a:p>
        </p:txBody>
      </p:sp>
      <p:sp>
        <p:nvSpPr>
          <p:cNvPr id="3" name="テキスト プレースホルダー 2">
            <a:extLst>
              <a:ext uri="{FF2B5EF4-FFF2-40B4-BE49-F238E27FC236}">
                <a16:creationId xmlns:a16="http://schemas.microsoft.com/office/drawing/2014/main" id="{E7D00874-9CD8-E442-97B2-2CD6D4EF1294}"/>
              </a:ext>
            </a:extLst>
          </p:cNvPr>
          <p:cNvSpPr>
            <a:spLocks noGrp="1"/>
          </p:cNvSpPr>
          <p:nvPr>
            <p:ph type="body"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5352AB95-B9E2-8E40-B865-AEA345CE4B41}"/>
              </a:ext>
            </a:extLst>
          </p:cNvPr>
          <p:cNvSpPr>
            <a:spLocks noGrp="1"/>
          </p:cNvSpPr>
          <p:nvPr>
            <p:ph type="ftr" sz="quarter" idx="11"/>
          </p:nvPr>
        </p:nvSpPr>
        <p:spPr/>
        <p:txBody>
          <a:bodyPr/>
          <a:lstStyle/>
          <a:p>
            <a:r>
              <a:rPr kumimoji="1" lang="en-US" altLang="ja-JP" dirty="0"/>
              <a:t>256hax</a:t>
            </a:r>
            <a:endParaRPr kumimoji="1" lang="ja-JP" altLang="en-US"/>
          </a:p>
        </p:txBody>
      </p:sp>
      <p:sp>
        <p:nvSpPr>
          <p:cNvPr id="5" name="スライド番号プレースホルダー 4">
            <a:extLst>
              <a:ext uri="{FF2B5EF4-FFF2-40B4-BE49-F238E27FC236}">
                <a16:creationId xmlns:a16="http://schemas.microsoft.com/office/drawing/2014/main" id="{702222C7-C6C5-4941-95B9-0EBA96F32868}"/>
              </a:ext>
            </a:extLst>
          </p:cNvPr>
          <p:cNvSpPr>
            <a:spLocks noGrp="1"/>
          </p:cNvSpPr>
          <p:nvPr>
            <p:ph type="sldNum" sz="quarter" idx="12"/>
          </p:nvPr>
        </p:nvSpPr>
        <p:spPr/>
        <p:txBody>
          <a:bodyPr/>
          <a:lstStyle/>
          <a:p>
            <a:fld id="{51BE5F08-58E8-9243-A834-2B76637F595D}" type="slidenum">
              <a:rPr kumimoji="1" lang="ja-JP" altLang="en-US" smtClean="0"/>
              <a:t>1</a:t>
            </a:fld>
            <a:endParaRPr kumimoji="1" lang="ja-JP" altLang="en-US"/>
          </a:p>
        </p:txBody>
      </p:sp>
    </p:spTree>
    <p:extLst>
      <p:ext uri="{BB962C8B-B14F-4D97-AF65-F5344CB8AC3E}">
        <p14:creationId xmlns:p14="http://schemas.microsoft.com/office/powerpoint/2010/main" val="3154889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9A95B0-84AA-FC44-AEEE-2625B77FD8E8}"/>
              </a:ext>
            </a:extLst>
          </p:cNvPr>
          <p:cNvSpPr>
            <a:spLocks noGrp="1"/>
          </p:cNvSpPr>
          <p:nvPr>
            <p:ph type="title"/>
          </p:nvPr>
        </p:nvSpPr>
        <p:spPr/>
        <p:txBody>
          <a:bodyPr/>
          <a:lstStyle/>
          <a:p>
            <a:r>
              <a:rPr lang="en-US" altLang="ja-JP" dirty="0"/>
              <a:t>NFT Metadata Relationships - Example Data</a:t>
            </a:r>
            <a:endParaRPr kumimoji="1" lang="ja-JP" altLang="en-US"/>
          </a:p>
        </p:txBody>
      </p:sp>
      <p:sp>
        <p:nvSpPr>
          <p:cNvPr id="4" name="フッター プレースホルダー 3">
            <a:extLst>
              <a:ext uri="{FF2B5EF4-FFF2-40B4-BE49-F238E27FC236}">
                <a16:creationId xmlns:a16="http://schemas.microsoft.com/office/drawing/2014/main" id="{145154C7-E7F4-B445-97AA-417F2732B9F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1A837E11-CD9C-6447-89E5-FB641D1BFE02}"/>
              </a:ext>
            </a:extLst>
          </p:cNvPr>
          <p:cNvSpPr>
            <a:spLocks noGrp="1"/>
          </p:cNvSpPr>
          <p:nvPr>
            <p:ph type="sldNum" sz="quarter" idx="12"/>
          </p:nvPr>
        </p:nvSpPr>
        <p:spPr/>
        <p:txBody>
          <a:bodyPr/>
          <a:lstStyle/>
          <a:p>
            <a:fld id="{51BE5F08-58E8-9243-A834-2B76637F595D}" type="slidenum">
              <a:rPr kumimoji="1" lang="ja-JP" altLang="en-US" smtClean="0"/>
              <a:t>19</a:t>
            </a:fld>
            <a:endParaRPr kumimoji="1" lang="ja-JP" altLang="en-US"/>
          </a:p>
        </p:txBody>
      </p:sp>
      <p:pic>
        <p:nvPicPr>
          <p:cNvPr id="6" name="図 5">
            <a:extLst>
              <a:ext uri="{FF2B5EF4-FFF2-40B4-BE49-F238E27FC236}">
                <a16:creationId xmlns:a16="http://schemas.microsoft.com/office/drawing/2014/main" id="{7991E073-097D-654D-BE1E-34720C8AE91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2274191"/>
            <a:ext cx="3634476" cy="4082158"/>
          </a:xfrm>
          <a:prstGeom prst="rect">
            <a:avLst/>
          </a:prstGeom>
        </p:spPr>
      </p:pic>
      <p:pic>
        <p:nvPicPr>
          <p:cNvPr id="7" name="図 6">
            <a:extLst>
              <a:ext uri="{FF2B5EF4-FFF2-40B4-BE49-F238E27FC236}">
                <a16:creationId xmlns:a16="http://schemas.microsoft.com/office/drawing/2014/main" id="{D0701AF3-8E45-804E-BB1E-479F667600F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356764" y="837504"/>
            <a:ext cx="2796634" cy="5577840"/>
          </a:xfrm>
          <a:prstGeom prst="rect">
            <a:avLst/>
          </a:prstGeom>
        </p:spPr>
      </p:pic>
      <p:pic>
        <p:nvPicPr>
          <p:cNvPr id="8" name="図 7">
            <a:extLst>
              <a:ext uri="{FF2B5EF4-FFF2-40B4-BE49-F238E27FC236}">
                <a16:creationId xmlns:a16="http://schemas.microsoft.com/office/drawing/2014/main" id="{29D912B9-E9D8-5E4B-B9E3-2633D9F4D6ED}"/>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38199" y="896342"/>
            <a:ext cx="3630931" cy="1001038"/>
          </a:xfrm>
          <a:prstGeom prst="rect">
            <a:avLst/>
          </a:prstGeom>
        </p:spPr>
      </p:pic>
      <p:sp>
        <p:nvSpPr>
          <p:cNvPr id="9" name="テキスト ボックス 8">
            <a:extLst>
              <a:ext uri="{FF2B5EF4-FFF2-40B4-BE49-F238E27FC236}">
                <a16:creationId xmlns:a16="http://schemas.microsoft.com/office/drawing/2014/main" id="{7EF44B5B-F02D-5244-BE60-0124FCEA2291}"/>
              </a:ext>
            </a:extLst>
          </p:cNvPr>
          <p:cNvSpPr txBox="1"/>
          <p:nvPr/>
        </p:nvSpPr>
        <p:spPr>
          <a:xfrm>
            <a:off x="838198" y="1978930"/>
            <a:ext cx="3539492" cy="315912"/>
          </a:xfrm>
          <a:prstGeom prst="rect">
            <a:avLst/>
          </a:prstGeom>
          <a:noFill/>
        </p:spPr>
        <p:txBody>
          <a:bodyPr wrap="square" rtlCol="0">
            <a:noAutofit/>
          </a:bodyPr>
          <a:lstStyle/>
          <a:p>
            <a:r>
              <a:rPr kumimoji="1" lang="en-US" altLang="ja-JP" sz="1200" dirty="0">
                <a:hlinkClick r:id="rId5"/>
              </a:rPr>
              <a:t>Metaplex Metadata (Solana on-chain data)</a:t>
            </a:r>
            <a:endParaRPr kumimoji="1" lang="ja-JP" altLang="en-US" sz="1200" dirty="0"/>
          </a:p>
        </p:txBody>
      </p:sp>
      <p:sp>
        <p:nvSpPr>
          <p:cNvPr id="10" name="テキスト ボックス 9">
            <a:extLst>
              <a:ext uri="{FF2B5EF4-FFF2-40B4-BE49-F238E27FC236}">
                <a16:creationId xmlns:a16="http://schemas.microsoft.com/office/drawing/2014/main" id="{E6E0739F-3A2E-654C-8C29-DD265E66AD53}"/>
              </a:ext>
            </a:extLst>
          </p:cNvPr>
          <p:cNvSpPr txBox="1"/>
          <p:nvPr/>
        </p:nvSpPr>
        <p:spPr>
          <a:xfrm>
            <a:off x="5356764" y="609632"/>
            <a:ext cx="2794959" cy="315912"/>
          </a:xfrm>
          <a:prstGeom prst="rect">
            <a:avLst/>
          </a:prstGeom>
          <a:noFill/>
        </p:spPr>
        <p:txBody>
          <a:bodyPr wrap="square" rtlCol="0">
            <a:noAutofit/>
          </a:bodyPr>
          <a:lstStyle/>
          <a:p>
            <a:r>
              <a:rPr kumimoji="1" lang="en-US" altLang="ja-JP" sz="1200" dirty="0">
                <a:hlinkClick r:id="rId6"/>
              </a:rPr>
              <a:t>Metadata Details (Arweave)</a:t>
            </a:r>
            <a:endParaRPr kumimoji="1" lang="ja-JP" altLang="en-US" sz="1200" dirty="0"/>
          </a:p>
        </p:txBody>
      </p:sp>
      <p:pic>
        <p:nvPicPr>
          <p:cNvPr id="11" name="Picture 2">
            <a:extLst>
              <a:ext uri="{FF2B5EF4-FFF2-40B4-BE49-F238E27FC236}">
                <a16:creationId xmlns:a16="http://schemas.microsoft.com/office/drawing/2014/main" id="{C9908C07-7416-1848-B33D-D8C52DFFF40B}"/>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8951641" y="2817382"/>
            <a:ext cx="2796634" cy="2796634"/>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0A0AB270-F5AE-4549-91EE-E00E4E91DF85}"/>
              </a:ext>
            </a:extLst>
          </p:cNvPr>
          <p:cNvSpPr txBox="1"/>
          <p:nvPr/>
        </p:nvSpPr>
        <p:spPr>
          <a:xfrm>
            <a:off x="8953316" y="2535760"/>
            <a:ext cx="2794959" cy="315912"/>
          </a:xfrm>
          <a:prstGeom prst="rect">
            <a:avLst/>
          </a:prstGeom>
          <a:noFill/>
        </p:spPr>
        <p:txBody>
          <a:bodyPr wrap="square" rtlCol="0">
            <a:noAutofit/>
          </a:bodyPr>
          <a:lstStyle/>
          <a:p>
            <a:r>
              <a:rPr kumimoji="1" lang="en-US" altLang="ja-JP" sz="1200" dirty="0">
                <a:hlinkClick r:id="rId8"/>
              </a:rPr>
              <a:t>File (Arweave)</a:t>
            </a:r>
            <a:endParaRPr kumimoji="1" lang="ja-JP" altLang="en-US" sz="1200" dirty="0"/>
          </a:p>
        </p:txBody>
      </p:sp>
      <p:sp>
        <p:nvSpPr>
          <p:cNvPr id="13" name="正方形/長方形 12">
            <a:extLst>
              <a:ext uri="{FF2B5EF4-FFF2-40B4-BE49-F238E27FC236}">
                <a16:creationId xmlns:a16="http://schemas.microsoft.com/office/drawing/2014/main" id="{E855EEF1-CECE-AF4A-A5E0-23371898A5C4}"/>
              </a:ext>
            </a:extLst>
          </p:cNvPr>
          <p:cNvSpPr/>
          <p:nvPr/>
        </p:nvSpPr>
        <p:spPr>
          <a:xfrm>
            <a:off x="834654" y="3383280"/>
            <a:ext cx="3634476" cy="1415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14" name="直線矢印コネクタ 13">
            <a:extLst>
              <a:ext uri="{FF2B5EF4-FFF2-40B4-BE49-F238E27FC236}">
                <a16:creationId xmlns:a16="http://schemas.microsoft.com/office/drawing/2014/main" id="{887A24A5-A50C-E148-BD41-A15B2044FCD9}"/>
              </a:ext>
            </a:extLst>
          </p:cNvPr>
          <p:cNvCxnSpPr/>
          <p:nvPr/>
        </p:nvCxnSpPr>
        <p:spPr>
          <a:xfrm>
            <a:off x="4469130" y="3440430"/>
            <a:ext cx="788668"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4D8088EA-C53C-1741-AE32-13E47B12399C}"/>
              </a:ext>
            </a:extLst>
          </p:cNvPr>
          <p:cNvSpPr txBox="1"/>
          <p:nvPr/>
        </p:nvSpPr>
        <p:spPr>
          <a:xfrm>
            <a:off x="4463461" y="3088565"/>
            <a:ext cx="788668" cy="267473"/>
          </a:xfrm>
          <a:prstGeom prst="rect">
            <a:avLst/>
          </a:prstGeom>
          <a:noFill/>
        </p:spPr>
        <p:txBody>
          <a:bodyPr wrap="square" rtlCol="0">
            <a:noAutofit/>
          </a:bodyPr>
          <a:lstStyle/>
          <a:p>
            <a:pPr algn="ctr"/>
            <a:r>
              <a:rPr kumimoji="1" lang="en-US" altLang="ja-JP" sz="1200" dirty="0"/>
              <a:t>refer</a:t>
            </a:r>
            <a:endParaRPr kumimoji="1" lang="ja-JP" altLang="en-US" sz="1200" dirty="0"/>
          </a:p>
        </p:txBody>
      </p:sp>
      <p:cxnSp>
        <p:nvCxnSpPr>
          <p:cNvPr id="16" name="直線矢印コネクタ 15">
            <a:extLst>
              <a:ext uri="{FF2B5EF4-FFF2-40B4-BE49-F238E27FC236}">
                <a16:creationId xmlns:a16="http://schemas.microsoft.com/office/drawing/2014/main" id="{4F84EC69-FD3D-0943-B30A-3F604A1686CB}"/>
              </a:ext>
            </a:extLst>
          </p:cNvPr>
          <p:cNvCxnSpPr/>
          <p:nvPr/>
        </p:nvCxnSpPr>
        <p:spPr>
          <a:xfrm>
            <a:off x="8161020" y="4215699"/>
            <a:ext cx="788668"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2B6CD9DF-546C-5F4E-9E04-4AA47284DE6F}"/>
              </a:ext>
            </a:extLst>
          </p:cNvPr>
          <p:cNvSpPr txBox="1"/>
          <p:nvPr/>
        </p:nvSpPr>
        <p:spPr>
          <a:xfrm>
            <a:off x="8155351" y="3863848"/>
            <a:ext cx="788668" cy="267473"/>
          </a:xfrm>
          <a:prstGeom prst="rect">
            <a:avLst/>
          </a:prstGeom>
          <a:noFill/>
        </p:spPr>
        <p:txBody>
          <a:bodyPr wrap="square" rtlCol="0">
            <a:noAutofit/>
          </a:bodyPr>
          <a:lstStyle/>
          <a:p>
            <a:pPr algn="ctr"/>
            <a:r>
              <a:rPr kumimoji="1" lang="en-US" altLang="ja-JP" sz="1200" dirty="0"/>
              <a:t>refer</a:t>
            </a:r>
            <a:endParaRPr kumimoji="1" lang="ja-JP" altLang="en-US" sz="1200" dirty="0"/>
          </a:p>
        </p:txBody>
      </p:sp>
      <p:sp>
        <p:nvSpPr>
          <p:cNvPr id="18" name="正方形/長方形 17">
            <a:extLst>
              <a:ext uri="{FF2B5EF4-FFF2-40B4-BE49-F238E27FC236}">
                <a16:creationId xmlns:a16="http://schemas.microsoft.com/office/drawing/2014/main" id="{FBEAD622-A1BA-904F-BA65-316C1A92B5B8}"/>
              </a:ext>
            </a:extLst>
          </p:cNvPr>
          <p:cNvSpPr/>
          <p:nvPr/>
        </p:nvSpPr>
        <p:spPr>
          <a:xfrm>
            <a:off x="5356764" y="4169979"/>
            <a:ext cx="2804256" cy="1415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9" name="テキスト ボックス 18">
            <a:extLst>
              <a:ext uri="{FF2B5EF4-FFF2-40B4-BE49-F238E27FC236}">
                <a16:creationId xmlns:a16="http://schemas.microsoft.com/office/drawing/2014/main" id="{300CEC21-965D-BD4D-867F-F8E2B59F0B25}"/>
              </a:ext>
            </a:extLst>
          </p:cNvPr>
          <p:cNvSpPr txBox="1"/>
          <p:nvPr/>
        </p:nvSpPr>
        <p:spPr>
          <a:xfrm>
            <a:off x="834654" y="609632"/>
            <a:ext cx="2794959" cy="315912"/>
          </a:xfrm>
          <a:prstGeom prst="rect">
            <a:avLst/>
          </a:prstGeom>
          <a:noFill/>
        </p:spPr>
        <p:txBody>
          <a:bodyPr wrap="square" rtlCol="0">
            <a:noAutofit/>
          </a:bodyPr>
          <a:lstStyle/>
          <a:p>
            <a:r>
              <a:rPr kumimoji="1" lang="en-US" altLang="ja-JP" sz="1200" dirty="0">
                <a:hlinkClick r:id="rId9"/>
              </a:rPr>
              <a:t>NFT (Solscan)</a:t>
            </a:r>
            <a:endParaRPr kumimoji="1" lang="ja-JP" altLang="en-US" sz="1200" dirty="0"/>
          </a:p>
        </p:txBody>
      </p:sp>
    </p:spTree>
    <p:extLst>
      <p:ext uri="{BB962C8B-B14F-4D97-AF65-F5344CB8AC3E}">
        <p14:creationId xmlns:p14="http://schemas.microsoft.com/office/powerpoint/2010/main" val="30374195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a:t>Transactions</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20</a:t>
            </a:fld>
            <a:endParaRPr kumimoji="1" lang="ja-JP" altLang="en-US"/>
          </a:p>
        </p:txBody>
      </p:sp>
    </p:spTree>
    <p:extLst>
      <p:ext uri="{BB962C8B-B14F-4D97-AF65-F5344CB8AC3E}">
        <p14:creationId xmlns:p14="http://schemas.microsoft.com/office/powerpoint/2010/main" val="23453192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A1334-3CBF-AA42-9FB2-054591DB6A36}"/>
              </a:ext>
            </a:extLst>
          </p:cNvPr>
          <p:cNvSpPr>
            <a:spLocks noGrp="1"/>
          </p:cNvSpPr>
          <p:nvPr>
            <p:ph type="title"/>
          </p:nvPr>
        </p:nvSpPr>
        <p:spPr/>
        <p:txBody>
          <a:bodyPr/>
          <a:lstStyle/>
          <a:p>
            <a:r>
              <a:rPr kumimoji="1" lang="en-US" altLang="ja-JP"/>
              <a:t>Transaction Process with Phantom Wallet (Draft)</a:t>
            </a:r>
            <a:endParaRPr kumimoji="1" lang="ja-JP" altLang="en-US"/>
          </a:p>
        </p:txBody>
      </p:sp>
      <p:sp>
        <p:nvSpPr>
          <p:cNvPr id="4" name="フッター プレースホルダー 3">
            <a:extLst>
              <a:ext uri="{FF2B5EF4-FFF2-40B4-BE49-F238E27FC236}">
                <a16:creationId xmlns:a16="http://schemas.microsoft.com/office/drawing/2014/main" id="{DD06772D-5BDF-EC4C-A7EB-A223E5599C4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5A99A95-0A78-DB4A-9870-BC20310EE1B1}"/>
              </a:ext>
            </a:extLst>
          </p:cNvPr>
          <p:cNvSpPr>
            <a:spLocks noGrp="1"/>
          </p:cNvSpPr>
          <p:nvPr>
            <p:ph type="sldNum" sz="quarter" idx="12"/>
          </p:nvPr>
        </p:nvSpPr>
        <p:spPr/>
        <p:txBody>
          <a:bodyPr/>
          <a:lstStyle/>
          <a:p>
            <a:fld id="{51BE5F08-58E8-9243-A834-2B76637F595D}" type="slidenum">
              <a:rPr kumimoji="1" lang="ja-JP" altLang="en-US" smtClean="0"/>
              <a:t>21</a:t>
            </a:fld>
            <a:endParaRPr kumimoji="1" lang="ja-JP" altLang="en-US"/>
          </a:p>
        </p:txBody>
      </p:sp>
      <p:graphicFrame>
        <p:nvGraphicFramePr>
          <p:cNvPr id="6" name="表 6">
            <a:extLst>
              <a:ext uri="{FF2B5EF4-FFF2-40B4-BE49-F238E27FC236}">
                <a16:creationId xmlns:a16="http://schemas.microsoft.com/office/drawing/2014/main" id="{95840EE5-54B5-9E4A-9D85-A0FDDD4159A7}"/>
              </a:ext>
            </a:extLst>
          </p:cNvPr>
          <p:cNvGraphicFramePr>
            <a:graphicFrameLocks noGrp="1"/>
          </p:cNvGraphicFramePr>
          <p:nvPr>
            <p:extLst>
              <p:ext uri="{D42A27DB-BD31-4B8C-83A1-F6EECF244321}">
                <p14:modId xmlns:p14="http://schemas.microsoft.com/office/powerpoint/2010/main" val="3055726304"/>
              </p:ext>
            </p:extLst>
          </p:nvPr>
        </p:nvGraphicFramePr>
        <p:xfrm>
          <a:off x="349956" y="812800"/>
          <a:ext cx="11446933" cy="5305780"/>
        </p:xfrm>
        <a:graphic>
          <a:graphicData uri="http://schemas.openxmlformats.org/drawingml/2006/table">
            <a:tbl>
              <a:tblPr firstRow="1" bandRow="1">
                <a:tableStyleId>{5C22544A-7EE6-4342-B048-85BDC9FD1C3A}</a:tableStyleId>
              </a:tblPr>
              <a:tblGrid>
                <a:gridCol w="1083733">
                  <a:extLst>
                    <a:ext uri="{9D8B030D-6E8A-4147-A177-3AD203B41FA5}">
                      <a16:colId xmlns:a16="http://schemas.microsoft.com/office/drawing/2014/main" val="1938044447"/>
                    </a:ext>
                  </a:extLst>
                </a:gridCol>
                <a:gridCol w="10363200">
                  <a:extLst>
                    <a:ext uri="{9D8B030D-6E8A-4147-A177-3AD203B41FA5}">
                      <a16:colId xmlns:a16="http://schemas.microsoft.com/office/drawing/2014/main" val="648225703"/>
                    </a:ext>
                  </a:extLst>
                </a:gridCol>
              </a:tblGrid>
              <a:tr h="1061156">
                <a:tc>
                  <a:txBody>
                    <a:bodyPr/>
                    <a:lstStyle/>
                    <a:p>
                      <a:pPr algn="ctr"/>
                      <a:r>
                        <a:rPr kumimoji="1" lang="en-US" altLang="ja-JP" sz="1400" b="0">
                          <a:solidFill>
                            <a:schemeClr val="tx1"/>
                          </a:solidFill>
                        </a:rPr>
                        <a:t>User A</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99562608"/>
                  </a:ext>
                </a:extLst>
              </a:tr>
              <a:tr h="1061156">
                <a:tc>
                  <a:txBody>
                    <a:bodyPr/>
                    <a:lstStyle/>
                    <a:p>
                      <a:pPr algn="ctr"/>
                      <a:r>
                        <a:rPr kumimoji="1" lang="en-US" altLang="ja-JP" sz="1400" b="0">
                          <a:solidFill>
                            <a:schemeClr val="tx1"/>
                          </a:solidFill>
                        </a:rPr>
                        <a:t>User B</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834285"/>
                  </a:ext>
                </a:extLst>
              </a:tr>
              <a:tr h="1061156">
                <a:tc>
                  <a:txBody>
                    <a:bodyPr/>
                    <a:lstStyle/>
                    <a:p>
                      <a:pPr algn="ctr"/>
                      <a:r>
                        <a:rPr kumimoji="1" lang="en-US" altLang="ja-JP" sz="1400" b="0">
                          <a:solidFill>
                            <a:schemeClr val="tx1"/>
                          </a:solidFill>
                        </a:rPr>
                        <a:t>Phantom</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272644"/>
                  </a:ext>
                </a:extLst>
              </a:tr>
              <a:tr h="1061156">
                <a:tc>
                  <a:txBody>
                    <a:bodyPr/>
                    <a:lstStyle/>
                    <a:p>
                      <a:pPr algn="ctr"/>
                      <a:r>
                        <a:rPr kumimoji="1" lang="en-US" altLang="ja-JP" sz="1400" b="0">
                          <a:solidFill>
                            <a:schemeClr val="tx1"/>
                          </a:solidFill>
                        </a:rPr>
                        <a:t>Frontend</a:t>
                      </a:r>
                    </a:p>
                    <a:p>
                      <a:pPr algn="ctr"/>
                      <a:r>
                        <a:rPr kumimoji="1" lang="en-US" altLang="ja-JP" sz="1400" b="0">
                          <a:solidFill>
                            <a:schemeClr val="tx1"/>
                          </a:solidFill>
                        </a:rPr>
                        <a:t>(</a:t>
                      </a:r>
                      <a:r>
                        <a:rPr kumimoji="1" lang="en-US" altLang="ja-JP" sz="1400" b="1">
                          <a:solidFill>
                            <a:schemeClr val="tx1"/>
                          </a:solidFill>
                        </a:rPr>
                        <a:t>UI</a:t>
                      </a:r>
                      <a:r>
                        <a:rPr kumimoji="1" lang="en-US" altLang="ja-JP" sz="1400" b="0">
                          <a:solidFill>
                            <a:schemeClr val="tx1"/>
                          </a:solidFill>
                        </a:rPr>
                        <a: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679221"/>
                  </a:ext>
                </a:extLst>
              </a:tr>
              <a:tr h="1061156">
                <a:tc>
                  <a:txBody>
                    <a:bodyPr/>
                    <a:lstStyle/>
                    <a:p>
                      <a:pPr algn="ctr"/>
                      <a:r>
                        <a:rPr kumimoji="1" lang="en-US" altLang="ja-JP" sz="1400" b="0">
                          <a:solidFill>
                            <a:schemeClr val="tx1"/>
                          </a:solidFill>
                        </a:rPr>
                        <a:t>Solana</a:t>
                      </a:r>
                    </a:p>
                    <a:p>
                      <a:pPr algn="ctr"/>
                      <a:r>
                        <a:rPr kumimoji="1" lang="en-US" altLang="ja-JP" sz="1400" b="0">
                          <a:solidFill>
                            <a:schemeClr val="tx1"/>
                          </a:solidFill>
                        </a:rPr>
                        <a:t>Cluster</a:t>
                      </a:r>
                    </a:p>
                    <a:p>
                      <a:pPr algn="ctr"/>
                      <a:r>
                        <a:rPr kumimoji="1" lang="en-US" altLang="ja-JP" sz="1400" b="0">
                          <a:solidFill>
                            <a:schemeClr val="tx1"/>
                          </a:solidFill>
                        </a:rPr>
                        <a:t>(Blockchain)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4981769"/>
                  </a:ext>
                </a:extLst>
              </a:tr>
            </a:tbl>
          </a:graphicData>
        </a:graphic>
      </p:graphicFrame>
      <p:sp>
        <p:nvSpPr>
          <p:cNvPr id="12" name="正方形/長方形 11">
            <a:extLst>
              <a:ext uri="{FF2B5EF4-FFF2-40B4-BE49-F238E27FC236}">
                <a16:creationId xmlns:a16="http://schemas.microsoft.com/office/drawing/2014/main" id="{2F45B26C-9F6B-8A40-BA34-57872388399F}"/>
              </a:ext>
            </a:extLst>
          </p:cNvPr>
          <p:cNvSpPr/>
          <p:nvPr/>
        </p:nvSpPr>
        <p:spPr>
          <a:xfrm>
            <a:off x="1569155"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Visit</a:t>
            </a:r>
          </a:p>
          <a:p>
            <a:pPr algn="ctr"/>
            <a:r>
              <a:rPr kumimoji="1" lang="en-US" altLang="ja-JP" sz="1200">
                <a:solidFill>
                  <a:schemeClr val="tx1"/>
                </a:solidFill>
              </a:rPr>
              <a:t>website</a:t>
            </a:r>
            <a:endParaRPr kumimoji="1" lang="ja-JP" altLang="en-US" sz="1200">
              <a:solidFill>
                <a:schemeClr val="tx1"/>
              </a:solidFill>
            </a:endParaRPr>
          </a:p>
        </p:txBody>
      </p:sp>
      <p:sp>
        <p:nvSpPr>
          <p:cNvPr id="13" name="正方形/長方形 12">
            <a:extLst>
              <a:ext uri="{FF2B5EF4-FFF2-40B4-BE49-F238E27FC236}">
                <a16:creationId xmlns:a16="http://schemas.microsoft.com/office/drawing/2014/main" id="{C94DAAF3-28ED-814F-A47E-F1CB035AB74F}"/>
              </a:ext>
            </a:extLst>
          </p:cNvPr>
          <p:cNvSpPr/>
          <p:nvPr/>
        </p:nvSpPr>
        <p:spPr>
          <a:xfrm>
            <a:off x="3132756" y="3070924"/>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Requesting</a:t>
            </a:r>
          </a:p>
          <a:p>
            <a:pPr algn="ctr"/>
            <a:r>
              <a:rPr kumimoji="1" lang="en-US" altLang="ja-JP" sz="1200">
                <a:solidFill>
                  <a:schemeClr val="tx1"/>
                </a:solidFill>
              </a:rPr>
              <a:t>connect to</a:t>
            </a:r>
          </a:p>
          <a:p>
            <a:pPr algn="ctr"/>
            <a:r>
              <a:rPr kumimoji="1" lang="en-US" altLang="ja-JP" sz="1200">
                <a:solidFill>
                  <a:schemeClr val="tx1"/>
                </a:solidFill>
              </a:rPr>
              <a:t>wallet</a:t>
            </a:r>
            <a:endParaRPr kumimoji="1" lang="ja-JP" altLang="en-US" sz="1200">
              <a:solidFill>
                <a:schemeClr val="tx1"/>
              </a:solidFill>
            </a:endParaRPr>
          </a:p>
        </p:txBody>
      </p:sp>
      <p:sp>
        <p:nvSpPr>
          <p:cNvPr id="14" name="正方形/長方形 13">
            <a:extLst>
              <a:ext uri="{FF2B5EF4-FFF2-40B4-BE49-F238E27FC236}">
                <a16:creationId xmlns:a16="http://schemas.microsoft.com/office/drawing/2014/main" id="{1B5B58C1-9B18-7D40-BCD4-505CF79828D5}"/>
              </a:ext>
            </a:extLst>
          </p:cNvPr>
          <p:cNvSpPr/>
          <p:nvPr/>
        </p:nvSpPr>
        <p:spPr>
          <a:xfrm>
            <a:off x="4739025"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Connect</a:t>
            </a:r>
          </a:p>
          <a:p>
            <a:pPr algn="ctr"/>
            <a:r>
              <a:rPr kumimoji="1" lang="en-US" altLang="ja-JP" sz="1200">
                <a:solidFill>
                  <a:schemeClr val="tx1"/>
                </a:solidFill>
              </a:rPr>
              <a:t>wallet</a:t>
            </a:r>
          </a:p>
        </p:txBody>
      </p:sp>
      <p:cxnSp>
        <p:nvCxnSpPr>
          <p:cNvPr id="15" name="直線矢印コネクタ 14">
            <a:extLst>
              <a:ext uri="{FF2B5EF4-FFF2-40B4-BE49-F238E27FC236}">
                <a16:creationId xmlns:a16="http://schemas.microsoft.com/office/drawing/2014/main" id="{83190540-64CA-DC4F-8815-CAB03A330023}"/>
              </a:ext>
            </a:extLst>
          </p:cNvPr>
          <p:cNvCxnSpPr>
            <a:cxnSpLocks/>
            <a:stCxn id="12" idx="2"/>
            <a:endCxn id="34" idx="0"/>
          </p:cNvCxnSpPr>
          <p:nvPr/>
        </p:nvCxnSpPr>
        <p:spPr>
          <a:xfrm>
            <a:off x="2104629" y="1714864"/>
            <a:ext cx="0" cy="24505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カギ線コネクタ 19">
            <a:extLst>
              <a:ext uri="{FF2B5EF4-FFF2-40B4-BE49-F238E27FC236}">
                <a16:creationId xmlns:a16="http://schemas.microsoft.com/office/drawing/2014/main" id="{DD8CAC94-061D-C544-A59E-6C715D9D1818}"/>
              </a:ext>
            </a:extLst>
          </p:cNvPr>
          <p:cNvCxnSpPr>
            <a:cxnSpLocks/>
            <a:stCxn id="13" idx="3"/>
            <a:endCxn id="14" idx="1"/>
          </p:cNvCxnSpPr>
          <p:nvPr/>
        </p:nvCxnSpPr>
        <p:spPr>
          <a:xfrm flipV="1">
            <a:off x="4203703" y="1342504"/>
            <a:ext cx="535322" cy="2100781"/>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31" name="図 30">
            <a:extLst>
              <a:ext uri="{FF2B5EF4-FFF2-40B4-BE49-F238E27FC236}">
                <a16:creationId xmlns:a16="http://schemas.microsoft.com/office/drawing/2014/main" id="{0DB11607-142C-5E46-9F1E-A97BB9C7DC9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080785" y="4064444"/>
            <a:ext cx="1165588" cy="1986802"/>
          </a:xfrm>
          <a:prstGeom prst="rect">
            <a:avLst/>
          </a:prstGeom>
        </p:spPr>
      </p:pic>
      <p:sp>
        <p:nvSpPr>
          <p:cNvPr id="34" name="正方形/長方形 33">
            <a:extLst>
              <a:ext uri="{FF2B5EF4-FFF2-40B4-BE49-F238E27FC236}">
                <a16:creationId xmlns:a16="http://schemas.microsoft.com/office/drawing/2014/main" id="{27A0CABF-CE47-7745-A8DE-3D4716EC9322}"/>
              </a:ext>
            </a:extLst>
          </p:cNvPr>
          <p:cNvSpPr/>
          <p:nvPr/>
        </p:nvSpPr>
        <p:spPr>
          <a:xfrm>
            <a:off x="1569155"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Display</a:t>
            </a:r>
          </a:p>
          <a:p>
            <a:pPr algn="ctr"/>
            <a:r>
              <a:rPr kumimoji="1" lang="en-US" altLang="ja-JP" sz="1200">
                <a:solidFill>
                  <a:schemeClr val="tx1"/>
                </a:solidFill>
              </a:rPr>
              <a:t>wallet UI</a:t>
            </a:r>
            <a:endParaRPr kumimoji="1" lang="ja-JP" altLang="en-US" sz="1200">
              <a:solidFill>
                <a:schemeClr val="tx1"/>
              </a:solidFill>
            </a:endParaRPr>
          </a:p>
        </p:txBody>
      </p:sp>
      <p:cxnSp>
        <p:nvCxnSpPr>
          <p:cNvPr id="36" name="カギ線コネクタ 35">
            <a:extLst>
              <a:ext uri="{FF2B5EF4-FFF2-40B4-BE49-F238E27FC236}">
                <a16:creationId xmlns:a16="http://schemas.microsoft.com/office/drawing/2014/main" id="{481C9288-54D9-F542-A4C5-577C3E006A97}"/>
              </a:ext>
            </a:extLst>
          </p:cNvPr>
          <p:cNvCxnSpPr>
            <a:cxnSpLocks/>
            <a:stCxn id="34" idx="3"/>
            <a:endCxn id="13" idx="1"/>
          </p:cNvCxnSpPr>
          <p:nvPr/>
        </p:nvCxnSpPr>
        <p:spPr>
          <a:xfrm flipV="1">
            <a:off x="2640102" y="3443285"/>
            <a:ext cx="492654" cy="1094478"/>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正方形/長方形 39">
            <a:extLst>
              <a:ext uri="{FF2B5EF4-FFF2-40B4-BE49-F238E27FC236}">
                <a16:creationId xmlns:a16="http://schemas.microsoft.com/office/drawing/2014/main" id="{13996631-ACA9-6A4D-8652-A5BFE213BE29}"/>
              </a:ext>
            </a:extLst>
          </p:cNvPr>
          <p:cNvSpPr/>
          <p:nvPr/>
        </p:nvSpPr>
        <p:spPr>
          <a:xfrm>
            <a:off x="6302474"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Start</a:t>
            </a:r>
          </a:p>
          <a:p>
            <a:pPr algn="ctr"/>
            <a:r>
              <a:rPr kumimoji="1" lang="en-US" altLang="ja-JP" sz="1200">
                <a:solidFill>
                  <a:schemeClr val="tx1"/>
                </a:solidFill>
              </a:rPr>
              <a:t>transaction</a:t>
            </a:r>
          </a:p>
          <a:p>
            <a:pPr algn="ctr"/>
            <a:r>
              <a:rPr kumimoji="1" lang="en-US" altLang="ja-JP" sz="1200">
                <a:solidFill>
                  <a:schemeClr val="tx1"/>
                </a:solidFill>
              </a:rPr>
              <a:t>(ex: Swap)</a:t>
            </a:r>
          </a:p>
        </p:txBody>
      </p:sp>
      <p:cxnSp>
        <p:nvCxnSpPr>
          <p:cNvPr id="41" name="直線矢印コネクタ 40">
            <a:extLst>
              <a:ext uri="{FF2B5EF4-FFF2-40B4-BE49-F238E27FC236}">
                <a16:creationId xmlns:a16="http://schemas.microsoft.com/office/drawing/2014/main" id="{38E99059-2DC6-6B41-9DB6-A15DB31A966A}"/>
              </a:ext>
            </a:extLst>
          </p:cNvPr>
          <p:cNvCxnSpPr>
            <a:cxnSpLocks/>
            <a:stCxn id="14" idx="3"/>
            <a:endCxn id="40" idx="1"/>
          </p:cNvCxnSpPr>
          <p:nvPr/>
        </p:nvCxnSpPr>
        <p:spPr>
          <a:xfrm>
            <a:off x="5809972" y="1342504"/>
            <a:ext cx="492502"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正方形/長方形 47">
            <a:extLst>
              <a:ext uri="{FF2B5EF4-FFF2-40B4-BE49-F238E27FC236}">
                <a16:creationId xmlns:a16="http://schemas.microsoft.com/office/drawing/2014/main" id="{F453816B-C3A0-B749-81D2-3D996E010367}"/>
              </a:ext>
            </a:extLst>
          </p:cNvPr>
          <p:cNvSpPr/>
          <p:nvPr/>
        </p:nvSpPr>
        <p:spPr>
          <a:xfrm>
            <a:off x="6302473"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Display</a:t>
            </a:r>
          </a:p>
          <a:p>
            <a:pPr algn="ctr"/>
            <a:r>
              <a:rPr kumimoji="1" lang="en-US" altLang="ja-JP" sz="1200">
                <a:solidFill>
                  <a:schemeClr val="tx1"/>
                </a:solidFill>
              </a:rPr>
              <a:t>transaction</a:t>
            </a:r>
          </a:p>
          <a:p>
            <a:pPr algn="ctr"/>
            <a:r>
              <a:rPr kumimoji="1" lang="en-US" altLang="ja-JP" sz="1200">
                <a:solidFill>
                  <a:schemeClr val="tx1"/>
                </a:solidFill>
              </a:rPr>
              <a:t>UI</a:t>
            </a:r>
            <a:endParaRPr kumimoji="1" lang="ja-JP" altLang="en-US" sz="1200">
              <a:solidFill>
                <a:schemeClr val="tx1"/>
              </a:solidFill>
            </a:endParaRPr>
          </a:p>
        </p:txBody>
      </p:sp>
      <p:cxnSp>
        <p:nvCxnSpPr>
          <p:cNvPr id="49" name="直線矢印コネクタ 48">
            <a:extLst>
              <a:ext uri="{FF2B5EF4-FFF2-40B4-BE49-F238E27FC236}">
                <a16:creationId xmlns:a16="http://schemas.microsoft.com/office/drawing/2014/main" id="{40892CEE-460D-4E4C-A2D4-8AE2D31F1FA3}"/>
              </a:ext>
            </a:extLst>
          </p:cNvPr>
          <p:cNvCxnSpPr>
            <a:cxnSpLocks/>
            <a:stCxn id="40" idx="2"/>
            <a:endCxn id="48" idx="0"/>
          </p:cNvCxnSpPr>
          <p:nvPr/>
        </p:nvCxnSpPr>
        <p:spPr>
          <a:xfrm flipH="1">
            <a:off x="6837947" y="1714864"/>
            <a:ext cx="1" cy="24505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8" name="正方形/長方形 57">
            <a:extLst>
              <a:ext uri="{FF2B5EF4-FFF2-40B4-BE49-F238E27FC236}">
                <a16:creationId xmlns:a16="http://schemas.microsoft.com/office/drawing/2014/main" id="{FCC2D7F8-9C02-C449-9711-7CB54195E226}"/>
              </a:ext>
            </a:extLst>
          </p:cNvPr>
          <p:cNvSpPr/>
          <p:nvPr/>
        </p:nvSpPr>
        <p:spPr>
          <a:xfrm>
            <a:off x="7774016" y="3070924"/>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Requesting</a:t>
            </a:r>
          </a:p>
          <a:p>
            <a:pPr algn="ctr"/>
            <a:r>
              <a:rPr kumimoji="1" lang="en-US" altLang="ja-JP" sz="1200">
                <a:solidFill>
                  <a:schemeClr val="tx1"/>
                </a:solidFill>
              </a:rPr>
              <a:t>Approve</a:t>
            </a:r>
          </a:p>
          <a:p>
            <a:pPr algn="ctr"/>
            <a:r>
              <a:rPr kumimoji="1" lang="en-US" altLang="ja-JP" sz="1200">
                <a:solidFill>
                  <a:schemeClr val="tx1"/>
                </a:solidFill>
              </a:rPr>
              <a:t>Transaction</a:t>
            </a:r>
          </a:p>
          <a:p>
            <a:pPr algn="ctr"/>
            <a:r>
              <a:rPr kumimoji="1" lang="en-US" altLang="ja-JP" sz="1200">
                <a:solidFill>
                  <a:schemeClr val="tx1"/>
                </a:solidFill>
              </a:rPr>
              <a:t>(with simulation?)</a:t>
            </a:r>
          </a:p>
        </p:txBody>
      </p:sp>
      <p:sp>
        <p:nvSpPr>
          <p:cNvPr id="61" name="正方形/長方形 60">
            <a:extLst>
              <a:ext uri="{FF2B5EF4-FFF2-40B4-BE49-F238E27FC236}">
                <a16:creationId xmlns:a16="http://schemas.microsoft.com/office/drawing/2014/main" id="{251DC4D9-A517-0B4E-A20C-EFF792396B4D}"/>
              </a:ext>
            </a:extLst>
          </p:cNvPr>
          <p:cNvSpPr/>
          <p:nvPr/>
        </p:nvSpPr>
        <p:spPr>
          <a:xfrm>
            <a:off x="7774017"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Approve</a:t>
            </a:r>
          </a:p>
          <a:p>
            <a:pPr algn="ctr"/>
            <a:r>
              <a:rPr kumimoji="1" lang="en-US" altLang="ja-JP" sz="1200">
                <a:solidFill>
                  <a:schemeClr val="tx1"/>
                </a:solidFill>
              </a:rPr>
              <a:t>transaction</a:t>
            </a:r>
          </a:p>
        </p:txBody>
      </p:sp>
      <p:pic>
        <p:nvPicPr>
          <p:cNvPr id="69" name="図 68">
            <a:extLst>
              <a:ext uri="{FF2B5EF4-FFF2-40B4-BE49-F238E27FC236}">
                <a16:creationId xmlns:a16="http://schemas.microsoft.com/office/drawing/2014/main" id="{541B7CA2-1DE2-DB41-A866-960FB0CA044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642931" y="4064445"/>
            <a:ext cx="1263132" cy="1986801"/>
          </a:xfrm>
          <a:prstGeom prst="rect">
            <a:avLst/>
          </a:prstGeom>
        </p:spPr>
      </p:pic>
      <p:sp>
        <p:nvSpPr>
          <p:cNvPr id="70" name="正方形/長方形 69">
            <a:extLst>
              <a:ext uri="{FF2B5EF4-FFF2-40B4-BE49-F238E27FC236}">
                <a16:creationId xmlns:a16="http://schemas.microsoft.com/office/drawing/2014/main" id="{39370BEF-DBCA-D149-B683-CD894D226BA0}"/>
              </a:ext>
            </a:extLst>
          </p:cNvPr>
          <p:cNvSpPr/>
          <p:nvPr/>
        </p:nvSpPr>
        <p:spPr>
          <a:xfrm>
            <a:off x="7774016"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Simulate</a:t>
            </a:r>
          </a:p>
          <a:p>
            <a:pPr algn="ctr"/>
            <a:r>
              <a:rPr kumimoji="1" lang="en-US" altLang="ja-JP" sz="1200">
                <a:solidFill>
                  <a:schemeClr val="tx1"/>
                </a:solidFill>
              </a:rPr>
              <a:t>transaction?</a:t>
            </a:r>
          </a:p>
        </p:txBody>
      </p:sp>
      <p:cxnSp>
        <p:nvCxnSpPr>
          <p:cNvPr id="71" name="カギ線コネクタ 70">
            <a:extLst>
              <a:ext uri="{FF2B5EF4-FFF2-40B4-BE49-F238E27FC236}">
                <a16:creationId xmlns:a16="http://schemas.microsoft.com/office/drawing/2014/main" id="{F380F3D8-E246-C044-BE21-7250BBFE3E34}"/>
              </a:ext>
            </a:extLst>
          </p:cNvPr>
          <p:cNvCxnSpPr>
            <a:cxnSpLocks/>
            <a:stCxn id="48" idx="3"/>
            <a:endCxn id="70" idx="1"/>
          </p:cNvCxnSpPr>
          <p:nvPr/>
        </p:nvCxnSpPr>
        <p:spPr>
          <a:xfrm>
            <a:off x="7373420" y="4537763"/>
            <a:ext cx="400596" cy="1051459"/>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4" name="直線矢印コネクタ 73">
            <a:extLst>
              <a:ext uri="{FF2B5EF4-FFF2-40B4-BE49-F238E27FC236}">
                <a16:creationId xmlns:a16="http://schemas.microsoft.com/office/drawing/2014/main" id="{1457EFF1-B3A6-3649-A659-7898BFF44DFA}"/>
              </a:ext>
            </a:extLst>
          </p:cNvPr>
          <p:cNvCxnSpPr>
            <a:cxnSpLocks/>
            <a:stCxn id="70" idx="0"/>
            <a:endCxn id="58" idx="2"/>
          </p:cNvCxnSpPr>
          <p:nvPr/>
        </p:nvCxnSpPr>
        <p:spPr>
          <a:xfrm flipV="1">
            <a:off x="8309490" y="3815645"/>
            <a:ext cx="0" cy="1401216"/>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7" name="直線矢印コネクタ 76">
            <a:extLst>
              <a:ext uri="{FF2B5EF4-FFF2-40B4-BE49-F238E27FC236}">
                <a16:creationId xmlns:a16="http://schemas.microsoft.com/office/drawing/2014/main" id="{F5307308-9AF5-E041-9FE3-3E1E23F76CB6}"/>
              </a:ext>
            </a:extLst>
          </p:cNvPr>
          <p:cNvCxnSpPr>
            <a:cxnSpLocks/>
            <a:stCxn id="58" idx="0"/>
            <a:endCxn id="61" idx="2"/>
          </p:cNvCxnSpPr>
          <p:nvPr/>
        </p:nvCxnSpPr>
        <p:spPr>
          <a:xfrm flipV="1">
            <a:off x="8309490" y="1714864"/>
            <a:ext cx="1" cy="135606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2" name="正方形/長方形 81">
            <a:extLst>
              <a:ext uri="{FF2B5EF4-FFF2-40B4-BE49-F238E27FC236}">
                <a16:creationId xmlns:a16="http://schemas.microsoft.com/office/drawing/2014/main" id="{7924006D-9733-1D45-B5EC-A92EB47EE877}"/>
              </a:ext>
            </a:extLst>
          </p:cNvPr>
          <p:cNvSpPr/>
          <p:nvPr/>
        </p:nvSpPr>
        <p:spPr>
          <a:xfrm>
            <a:off x="9241373" y="307092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 transaction</a:t>
            </a:r>
          </a:p>
          <a:p>
            <a:pPr algn="ctr"/>
            <a:r>
              <a:rPr kumimoji="1" lang="en-US" altLang="ja-JP" sz="1200">
                <a:solidFill>
                  <a:schemeClr val="tx1"/>
                </a:solidFill>
              </a:rPr>
              <a:t>sign</a:t>
            </a:r>
          </a:p>
        </p:txBody>
      </p:sp>
      <p:cxnSp>
        <p:nvCxnSpPr>
          <p:cNvPr id="83" name="カギ線コネクタ 82">
            <a:extLst>
              <a:ext uri="{FF2B5EF4-FFF2-40B4-BE49-F238E27FC236}">
                <a16:creationId xmlns:a16="http://schemas.microsoft.com/office/drawing/2014/main" id="{4AA3D3F7-30FA-8742-ABF1-8E7F498ED876}"/>
              </a:ext>
            </a:extLst>
          </p:cNvPr>
          <p:cNvCxnSpPr>
            <a:cxnSpLocks/>
            <a:stCxn id="61" idx="3"/>
            <a:endCxn id="82" idx="1"/>
          </p:cNvCxnSpPr>
          <p:nvPr/>
        </p:nvCxnSpPr>
        <p:spPr>
          <a:xfrm>
            <a:off x="8844964" y="1342504"/>
            <a:ext cx="396409" cy="2100780"/>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8" name="正方形/長方形 87">
            <a:extLst>
              <a:ext uri="{FF2B5EF4-FFF2-40B4-BE49-F238E27FC236}">
                <a16:creationId xmlns:a16="http://schemas.microsoft.com/office/drawing/2014/main" id="{4CB645E1-993D-1949-A6FF-FCB9B5CCC37E}"/>
              </a:ext>
            </a:extLst>
          </p:cNvPr>
          <p:cNvSpPr/>
          <p:nvPr/>
        </p:nvSpPr>
        <p:spPr>
          <a:xfrm>
            <a:off x="4739025" y="3070924"/>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Stored(?)</a:t>
            </a:r>
          </a:p>
          <a:p>
            <a:pPr algn="ctr"/>
            <a:r>
              <a:rPr kumimoji="1" lang="en-US" altLang="ja-JP" sz="1200">
                <a:solidFill>
                  <a:schemeClr val="tx1"/>
                </a:solidFill>
              </a:rPr>
              <a:t>wallet address</a:t>
            </a:r>
            <a:endParaRPr kumimoji="1" lang="ja-JP" altLang="en-US" sz="1200">
              <a:solidFill>
                <a:schemeClr val="tx1"/>
              </a:solidFill>
            </a:endParaRPr>
          </a:p>
        </p:txBody>
      </p:sp>
      <p:cxnSp>
        <p:nvCxnSpPr>
          <p:cNvPr id="89" name="直線矢印コネクタ 88">
            <a:extLst>
              <a:ext uri="{FF2B5EF4-FFF2-40B4-BE49-F238E27FC236}">
                <a16:creationId xmlns:a16="http://schemas.microsoft.com/office/drawing/2014/main" id="{DD07EF6F-6854-B742-8977-90E3C225AB88}"/>
              </a:ext>
            </a:extLst>
          </p:cNvPr>
          <p:cNvCxnSpPr>
            <a:cxnSpLocks/>
            <a:stCxn id="14" idx="2"/>
            <a:endCxn id="88" idx="0"/>
          </p:cNvCxnSpPr>
          <p:nvPr/>
        </p:nvCxnSpPr>
        <p:spPr>
          <a:xfrm>
            <a:off x="5274499" y="1714864"/>
            <a:ext cx="0" cy="135606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2" name="テキスト ボックス 91">
            <a:extLst>
              <a:ext uri="{FF2B5EF4-FFF2-40B4-BE49-F238E27FC236}">
                <a16:creationId xmlns:a16="http://schemas.microsoft.com/office/drawing/2014/main" id="{0D882E03-B197-E34F-B4DB-BD4A3E4F55A5}"/>
              </a:ext>
            </a:extLst>
          </p:cNvPr>
          <p:cNvSpPr txBox="1"/>
          <p:nvPr/>
        </p:nvSpPr>
        <p:spPr>
          <a:xfrm>
            <a:off x="5326658" y="2172281"/>
            <a:ext cx="898706" cy="461665"/>
          </a:xfrm>
          <a:prstGeom prst="rect">
            <a:avLst/>
          </a:prstGeom>
          <a:noFill/>
        </p:spPr>
        <p:txBody>
          <a:bodyPr wrap="square" rtlCol="0">
            <a:spAutoFit/>
          </a:bodyPr>
          <a:lstStyle/>
          <a:p>
            <a:r>
              <a:rPr kumimoji="1" lang="en-US" altLang="ja-JP" sz="1200"/>
              <a:t>send wallet address?</a:t>
            </a:r>
            <a:endParaRPr kumimoji="1" lang="ja-JP" altLang="en-US" sz="1200"/>
          </a:p>
        </p:txBody>
      </p:sp>
      <p:cxnSp>
        <p:nvCxnSpPr>
          <p:cNvPr id="97" name="直線矢印コネクタ 96">
            <a:extLst>
              <a:ext uri="{FF2B5EF4-FFF2-40B4-BE49-F238E27FC236}">
                <a16:creationId xmlns:a16="http://schemas.microsoft.com/office/drawing/2014/main" id="{594C660F-F4EE-CF4F-AA27-0317019A6A7E}"/>
              </a:ext>
            </a:extLst>
          </p:cNvPr>
          <p:cNvCxnSpPr>
            <a:cxnSpLocks/>
            <a:stCxn id="82" idx="2"/>
            <a:endCxn id="101" idx="0"/>
          </p:cNvCxnSpPr>
          <p:nvPr/>
        </p:nvCxnSpPr>
        <p:spPr>
          <a:xfrm>
            <a:off x="9776847" y="3815644"/>
            <a:ext cx="0" cy="1401216"/>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1" name="正方形/長方形 100">
            <a:extLst>
              <a:ext uri="{FF2B5EF4-FFF2-40B4-BE49-F238E27FC236}">
                <a16:creationId xmlns:a16="http://schemas.microsoft.com/office/drawing/2014/main" id="{4DDF136D-926C-7F49-AD7B-5DF7C6F35BF5}"/>
              </a:ext>
            </a:extLst>
          </p:cNvPr>
          <p:cNvSpPr/>
          <p:nvPr/>
        </p:nvSpPr>
        <p:spPr>
          <a:xfrm>
            <a:off x="9241373" y="5216860"/>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Confirm</a:t>
            </a:r>
          </a:p>
          <a:p>
            <a:pPr algn="ctr"/>
            <a:r>
              <a:rPr kumimoji="1" lang="en-US" altLang="ja-JP" sz="1200">
                <a:solidFill>
                  <a:schemeClr val="tx1"/>
                </a:solidFill>
              </a:rPr>
              <a:t>transaction</a:t>
            </a:r>
          </a:p>
        </p:txBody>
      </p:sp>
      <p:cxnSp>
        <p:nvCxnSpPr>
          <p:cNvPr id="106" name="曲線コネクタ 105">
            <a:extLst>
              <a:ext uri="{FF2B5EF4-FFF2-40B4-BE49-F238E27FC236}">
                <a16:creationId xmlns:a16="http://schemas.microsoft.com/office/drawing/2014/main" id="{E0AA53E5-F69B-3248-9E5D-43705E34D275}"/>
              </a:ext>
            </a:extLst>
          </p:cNvPr>
          <p:cNvCxnSpPr>
            <a:cxnSpLocks/>
            <a:stCxn id="31" idx="0"/>
            <a:endCxn id="13" idx="2"/>
          </p:cNvCxnSpPr>
          <p:nvPr/>
        </p:nvCxnSpPr>
        <p:spPr>
          <a:xfrm rot="5400000" flipH="1" flipV="1">
            <a:off x="3541505" y="3937720"/>
            <a:ext cx="248799" cy="4651"/>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07" name="曲線コネクタ 106">
            <a:extLst>
              <a:ext uri="{FF2B5EF4-FFF2-40B4-BE49-F238E27FC236}">
                <a16:creationId xmlns:a16="http://schemas.microsoft.com/office/drawing/2014/main" id="{B13F857B-B3FE-A94B-A52A-0F9623362236}"/>
              </a:ext>
            </a:extLst>
          </p:cNvPr>
          <p:cNvCxnSpPr>
            <a:cxnSpLocks/>
            <a:stCxn id="69" idx="0"/>
            <a:endCxn id="58" idx="1"/>
          </p:cNvCxnSpPr>
          <p:nvPr/>
        </p:nvCxnSpPr>
        <p:spPr>
          <a:xfrm rot="5400000" flipH="1" flipV="1">
            <a:off x="6213676" y="2504106"/>
            <a:ext cx="621160" cy="2499519"/>
          </a:xfrm>
          <a:prstGeom prst="curvedConnector2">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18" name="テキスト ボックス 117">
            <a:extLst>
              <a:ext uri="{FF2B5EF4-FFF2-40B4-BE49-F238E27FC236}">
                <a16:creationId xmlns:a16="http://schemas.microsoft.com/office/drawing/2014/main" id="{79EE9063-E65B-8D4B-BA8C-E06A32242600}"/>
              </a:ext>
            </a:extLst>
          </p:cNvPr>
          <p:cNvSpPr txBox="1"/>
          <p:nvPr/>
        </p:nvSpPr>
        <p:spPr>
          <a:xfrm>
            <a:off x="349956" y="6150516"/>
            <a:ext cx="4722850" cy="276999"/>
          </a:xfrm>
          <a:prstGeom prst="rect">
            <a:avLst/>
          </a:prstGeom>
          <a:noFill/>
        </p:spPr>
        <p:txBody>
          <a:bodyPr wrap="square" rtlCol="0">
            <a:spAutoFit/>
          </a:bodyPr>
          <a:lstStyle/>
          <a:p>
            <a:r>
              <a:rPr kumimoji="1" lang="en-US" altLang="ja-JP" sz="1200" dirty="0"/>
              <a:t>Reference: </a:t>
            </a:r>
            <a:r>
              <a:rPr kumimoji="1" lang="en-US" altLang="ja-JP" sz="1200" dirty="0">
                <a:hlinkClick r:id="rId4"/>
              </a:rPr>
              <a:t>Phantom - Staying safe with Phantom</a:t>
            </a:r>
            <a:r>
              <a:rPr kumimoji="1" lang="en-US" altLang="ja-JP" sz="1200" dirty="0"/>
              <a:t>, </a:t>
            </a:r>
            <a:r>
              <a:rPr kumimoji="1" lang="en-US" altLang="ja-JP" sz="1200" dirty="0">
                <a:hlinkClick r:id="rId5"/>
              </a:rPr>
              <a:t>Orca</a:t>
            </a:r>
            <a:endParaRPr kumimoji="1" lang="ja-JP" altLang="en-US" sz="1200"/>
          </a:p>
        </p:txBody>
      </p:sp>
      <p:sp>
        <p:nvSpPr>
          <p:cNvPr id="132" name="正方形/長方形 131">
            <a:extLst>
              <a:ext uri="{FF2B5EF4-FFF2-40B4-BE49-F238E27FC236}">
                <a16:creationId xmlns:a16="http://schemas.microsoft.com/office/drawing/2014/main" id="{F425DB85-FB48-CC4E-A557-58F9631C6C1C}"/>
              </a:ext>
            </a:extLst>
          </p:cNvPr>
          <p:cNvSpPr/>
          <p:nvPr/>
        </p:nvSpPr>
        <p:spPr>
          <a:xfrm>
            <a:off x="10656410"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Display</a:t>
            </a:r>
          </a:p>
          <a:p>
            <a:pPr algn="ctr"/>
            <a:r>
              <a:rPr kumimoji="1" lang="en-US" altLang="ja-JP" sz="1200">
                <a:solidFill>
                  <a:schemeClr val="tx1"/>
                </a:solidFill>
              </a:rPr>
              <a:t>Completion</a:t>
            </a:r>
          </a:p>
          <a:p>
            <a:pPr algn="ctr"/>
            <a:r>
              <a:rPr kumimoji="1" lang="en-US" altLang="ja-JP" sz="1200">
                <a:solidFill>
                  <a:schemeClr val="tx1"/>
                </a:solidFill>
              </a:rPr>
              <a:t>UI</a:t>
            </a:r>
            <a:endParaRPr kumimoji="1" lang="ja-JP" altLang="en-US" sz="1200">
              <a:solidFill>
                <a:schemeClr val="tx1"/>
              </a:solidFill>
            </a:endParaRPr>
          </a:p>
        </p:txBody>
      </p:sp>
      <p:cxnSp>
        <p:nvCxnSpPr>
          <p:cNvPr id="133" name="カギ線コネクタ 132">
            <a:extLst>
              <a:ext uri="{FF2B5EF4-FFF2-40B4-BE49-F238E27FC236}">
                <a16:creationId xmlns:a16="http://schemas.microsoft.com/office/drawing/2014/main" id="{E3A5AB9C-2C9F-6644-A363-EC1EEBBE4AA2}"/>
              </a:ext>
            </a:extLst>
          </p:cNvPr>
          <p:cNvCxnSpPr>
            <a:cxnSpLocks/>
            <a:stCxn id="101" idx="3"/>
            <a:endCxn id="132" idx="1"/>
          </p:cNvCxnSpPr>
          <p:nvPr/>
        </p:nvCxnSpPr>
        <p:spPr>
          <a:xfrm flipV="1">
            <a:off x="10312320" y="4537763"/>
            <a:ext cx="344090" cy="1051458"/>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29315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A1334-3CBF-AA42-9FB2-054591DB6A36}"/>
              </a:ext>
            </a:extLst>
          </p:cNvPr>
          <p:cNvSpPr>
            <a:spLocks noGrp="1"/>
          </p:cNvSpPr>
          <p:nvPr>
            <p:ph type="title"/>
          </p:nvPr>
        </p:nvSpPr>
        <p:spPr/>
        <p:txBody>
          <a:bodyPr/>
          <a:lstStyle/>
          <a:p>
            <a:r>
              <a:rPr kumimoji="1" lang="en-US" altLang="ja-JP"/>
              <a:t>Sign and Confirm Transaction Process (Draft)</a:t>
            </a:r>
            <a:endParaRPr kumimoji="1" lang="ja-JP" altLang="en-US"/>
          </a:p>
        </p:txBody>
      </p:sp>
      <p:sp>
        <p:nvSpPr>
          <p:cNvPr id="4" name="フッター プレースホルダー 3">
            <a:extLst>
              <a:ext uri="{FF2B5EF4-FFF2-40B4-BE49-F238E27FC236}">
                <a16:creationId xmlns:a16="http://schemas.microsoft.com/office/drawing/2014/main" id="{DD06772D-5BDF-EC4C-A7EB-A223E5599C4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5A99A95-0A78-DB4A-9870-BC20310EE1B1}"/>
              </a:ext>
            </a:extLst>
          </p:cNvPr>
          <p:cNvSpPr>
            <a:spLocks noGrp="1"/>
          </p:cNvSpPr>
          <p:nvPr>
            <p:ph type="sldNum" sz="quarter" idx="12"/>
          </p:nvPr>
        </p:nvSpPr>
        <p:spPr/>
        <p:txBody>
          <a:bodyPr/>
          <a:lstStyle/>
          <a:p>
            <a:fld id="{51BE5F08-58E8-9243-A834-2B76637F595D}" type="slidenum">
              <a:rPr kumimoji="1" lang="ja-JP" altLang="en-US" smtClean="0"/>
              <a:t>22</a:t>
            </a:fld>
            <a:endParaRPr kumimoji="1" lang="ja-JP" altLang="en-US"/>
          </a:p>
        </p:txBody>
      </p:sp>
      <p:graphicFrame>
        <p:nvGraphicFramePr>
          <p:cNvPr id="6" name="表 6">
            <a:extLst>
              <a:ext uri="{FF2B5EF4-FFF2-40B4-BE49-F238E27FC236}">
                <a16:creationId xmlns:a16="http://schemas.microsoft.com/office/drawing/2014/main" id="{95840EE5-54B5-9E4A-9D85-A0FDDD4159A7}"/>
              </a:ext>
            </a:extLst>
          </p:cNvPr>
          <p:cNvGraphicFramePr>
            <a:graphicFrameLocks noGrp="1"/>
          </p:cNvGraphicFramePr>
          <p:nvPr>
            <p:extLst>
              <p:ext uri="{D42A27DB-BD31-4B8C-83A1-F6EECF244321}">
                <p14:modId xmlns:p14="http://schemas.microsoft.com/office/powerpoint/2010/main" val="1936725855"/>
              </p:ext>
            </p:extLst>
          </p:nvPr>
        </p:nvGraphicFramePr>
        <p:xfrm>
          <a:off x="349956" y="812800"/>
          <a:ext cx="11446933" cy="5305780"/>
        </p:xfrm>
        <a:graphic>
          <a:graphicData uri="http://schemas.openxmlformats.org/drawingml/2006/table">
            <a:tbl>
              <a:tblPr firstRow="1" bandRow="1">
                <a:tableStyleId>{5C22544A-7EE6-4342-B048-85BDC9FD1C3A}</a:tableStyleId>
              </a:tblPr>
              <a:tblGrid>
                <a:gridCol w="1083733">
                  <a:extLst>
                    <a:ext uri="{9D8B030D-6E8A-4147-A177-3AD203B41FA5}">
                      <a16:colId xmlns:a16="http://schemas.microsoft.com/office/drawing/2014/main" val="1938044447"/>
                    </a:ext>
                  </a:extLst>
                </a:gridCol>
                <a:gridCol w="10363200">
                  <a:extLst>
                    <a:ext uri="{9D8B030D-6E8A-4147-A177-3AD203B41FA5}">
                      <a16:colId xmlns:a16="http://schemas.microsoft.com/office/drawing/2014/main" val="648225703"/>
                    </a:ext>
                  </a:extLst>
                </a:gridCol>
              </a:tblGrid>
              <a:tr h="1061156">
                <a:tc>
                  <a:txBody>
                    <a:bodyPr/>
                    <a:lstStyle/>
                    <a:p>
                      <a:pPr algn="ctr"/>
                      <a:r>
                        <a:rPr kumimoji="1" lang="en-US" altLang="ja-JP" sz="1400" b="0">
                          <a:solidFill>
                            <a:schemeClr val="tx1"/>
                          </a:solidFill>
                        </a:rPr>
                        <a:t>User A</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99562608"/>
                  </a:ext>
                </a:extLst>
              </a:tr>
              <a:tr h="1061156">
                <a:tc>
                  <a:txBody>
                    <a:bodyPr/>
                    <a:lstStyle/>
                    <a:p>
                      <a:pPr algn="ctr"/>
                      <a:r>
                        <a:rPr kumimoji="1" lang="en-US" altLang="ja-JP" sz="1400" b="0">
                          <a:solidFill>
                            <a:schemeClr val="tx1"/>
                          </a:solidFill>
                        </a:rPr>
                        <a:t>User B</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834285"/>
                  </a:ext>
                </a:extLst>
              </a:tr>
              <a:tr h="1061156">
                <a:tc>
                  <a:txBody>
                    <a:bodyPr/>
                    <a:lstStyle/>
                    <a:p>
                      <a:pPr algn="ctr"/>
                      <a:r>
                        <a:rPr kumimoji="1" lang="en-US" altLang="ja-JP" sz="1400" b="0">
                          <a:solidFill>
                            <a:schemeClr val="tx1"/>
                          </a:solidFill>
                        </a:rPr>
                        <a:t>Phantom</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272644"/>
                  </a:ext>
                </a:extLst>
              </a:tr>
              <a:tr h="1061156">
                <a:tc>
                  <a:txBody>
                    <a:bodyPr/>
                    <a:lstStyle/>
                    <a:p>
                      <a:pPr algn="ctr"/>
                      <a:r>
                        <a:rPr kumimoji="1" lang="en-US" altLang="ja-JP" sz="1400" b="0">
                          <a:solidFill>
                            <a:schemeClr val="tx1"/>
                          </a:solidFill>
                        </a:rPr>
                        <a:t>Frontend</a:t>
                      </a:r>
                    </a:p>
                    <a:p>
                      <a:pPr algn="ctr"/>
                      <a:r>
                        <a:rPr kumimoji="1" lang="en-US" altLang="ja-JP" sz="1400" b="0">
                          <a:solidFill>
                            <a:schemeClr val="tx1"/>
                          </a:solidFill>
                        </a:rPr>
                        <a:t>(</a:t>
                      </a:r>
                      <a:r>
                        <a:rPr kumimoji="1" lang="en-US" altLang="ja-JP" sz="1400" b="1">
                          <a:solidFill>
                            <a:schemeClr val="tx1"/>
                          </a:solidFill>
                        </a:rPr>
                        <a:t>JavaScript</a:t>
                      </a:r>
                      <a:r>
                        <a:rPr kumimoji="1" lang="en-US" altLang="ja-JP" sz="1400" b="0">
                          <a:solidFill>
                            <a:schemeClr val="tx1"/>
                          </a:solidFill>
                        </a:rPr>
                        <a: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679221"/>
                  </a:ext>
                </a:extLst>
              </a:tr>
              <a:tr h="1061156">
                <a:tc>
                  <a:txBody>
                    <a:bodyPr/>
                    <a:lstStyle/>
                    <a:p>
                      <a:pPr algn="ctr"/>
                      <a:r>
                        <a:rPr kumimoji="1" lang="en-US" altLang="ja-JP" sz="1400" b="0">
                          <a:solidFill>
                            <a:schemeClr val="tx1"/>
                          </a:solidFill>
                        </a:rPr>
                        <a:t>Solana</a:t>
                      </a:r>
                    </a:p>
                    <a:p>
                      <a:pPr algn="ctr"/>
                      <a:r>
                        <a:rPr kumimoji="1" lang="en-US" altLang="ja-JP" sz="1400" b="0">
                          <a:solidFill>
                            <a:schemeClr val="tx1"/>
                          </a:solidFill>
                        </a:rPr>
                        <a:t>Cluster</a:t>
                      </a:r>
                    </a:p>
                    <a:p>
                      <a:pPr algn="ctr"/>
                      <a:r>
                        <a:rPr kumimoji="1" lang="en-US" altLang="ja-JP" sz="1400" b="0">
                          <a:solidFill>
                            <a:schemeClr val="tx1"/>
                          </a:solidFill>
                        </a:rPr>
                        <a:t>(Blockchain)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4981769"/>
                  </a:ext>
                </a:extLst>
              </a:tr>
            </a:tbl>
          </a:graphicData>
        </a:graphic>
      </p:graphicFrame>
      <p:sp>
        <p:nvSpPr>
          <p:cNvPr id="37" name="正方形/長方形 36">
            <a:extLst>
              <a:ext uri="{FF2B5EF4-FFF2-40B4-BE49-F238E27FC236}">
                <a16:creationId xmlns:a16="http://schemas.microsoft.com/office/drawing/2014/main" id="{11FB4D83-DC5A-5E4C-962F-4ECE890FB8C8}"/>
              </a:ext>
            </a:extLst>
          </p:cNvPr>
          <p:cNvSpPr/>
          <p:nvPr/>
        </p:nvSpPr>
        <p:spPr>
          <a:xfrm>
            <a:off x="1576622"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Start</a:t>
            </a:r>
          </a:p>
          <a:p>
            <a:pPr algn="ctr"/>
            <a:r>
              <a:rPr kumimoji="1" lang="en-US" altLang="ja-JP" sz="1200">
                <a:solidFill>
                  <a:schemeClr val="tx1"/>
                </a:solidFill>
              </a:rPr>
              <a:t>transaction</a:t>
            </a:r>
          </a:p>
        </p:txBody>
      </p:sp>
      <p:sp>
        <p:nvSpPr>
          <p:cNvPr id="38" name="正方形/長方形 37">
            <a:extLst>
              <a:ext uri="{FF2B5EF4-FFF2-40B4-BE49-F238E27FC236}">
                <a16:creationId xmlns:a16="http://schemas.microsoft.com/office/drawing/2014/main" id="{9955290C-874B-6749-9802-BC11113DEB49}"/>
              </a:ext>
            </a:extLst>
          </p:cNvPr>
          <p:cNvSpPr/>
          <p:nvPr/>
        </p:nvSpPr>
        <p:spPr>
          <a:xfrm>
            <a:off x="1576621"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Set transaction</a:t>
            </a:r>
          </a:p>
          <a:p>
            <a:pPr algn="ctr"/>
            <a:r>
              <a:rPr kumimoji="1" lang="en-US" altLang="ja-JP" sz="1200">
                <a:solidFill>
                  <a:schemeClr val="tx1"/>
                </a:solidFill>
              </a:rPr>
              <a:t>config</a:t>
            </a:r>
          </a:p>
          <a:p>
            <a:pPr algn="ctr"/>
            <a:r>
              <a:rPr kumimoji="1" lang="en-US" altLang="ja-JP" sz="1200">
                <a:solidFill>
                  <a:schemeClr val="tx1"/>
                </a:solidFill>
              </a:rPr>
              <a:t>(web3.Transaction)</a:t>
            </a:r>
            <a:endParaRPr kumimoji="1" lang="ja-JP" altLang="en-US" sz="1200">
              <a:solidFill>
                <a:schemeClr val="tx1"/>
              </a:solidFill>
            </a:endParaRPr>
          </a:p>
        </p:txBody>
      </p:sp>
      <p:cxnSp>
        <p:nvCxnSpPr>
          <p:cNvPr id="39" name="直線矢印コネクタ 38">
            <a:extLst>
              <a:ext uri="{FF2B5EF4-FFF2-40B4-BE49-F238E27FC236}">
                <a16:creationId xmlns:a16="http://schemas.microsoft.com/office/drawing/2014/main" id="{28B41578-68E4-E84B-B349-E7B6F8FFE82D}"/>
              </a:ext>
            </a:extLst>
          </p:cNvPr>
          <p:cNvCxnSpPr>
            <a:cxnSpLocks/>
            <a:stCxn id="37" idx="2"/>
            <a:endCxn id="38" idx="0"/>
          </p:cNvCxnSpPr>
          <p:nvPr/>
        </p:nvCxnSpPr>
        <p:spPr>
          <a:xfrm flipH="1">
            <a:off x="2112095" y="1714864"/>
            <a:ext cx="1" cy="24505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6" name="正方形/長方形 55">
            <a:extLst>
              <a:ext uri="{FF2B5EF4-FFF2-40B4-BE49-F238E27FC236}">
                <a16:creationId xmlns:a16="http://schemas.microsoft.com/office/drawing/2014/main" id="{2F0065B0-CCB4-CE4D-A077-DC415B72ABCA}"/>
              </a:ext>
            </a:extLst>
          </p:cNvPr>
          <p:cNvSpPr/>
          <p:nvPr/>
        </p:nvSpPr>
        <p:spPr>
          <a:xfrm>
            <a:off x="3183041"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Request</a:t>
            </a:r>
          </a:p>
          <a:p>
            <a:pPr algn="ctr"/>
            <a:r>
              <a:rPr kumimoji="1" lang="en-US" altLang="ja-JP" sz="1200">
                <a:solidFill>
                  <a:schemeClr val="tx1"/>
                </a:solidFill>
              </a:rPr>
              <a:t>transaction sign</a:t>
            </a:r>
            <a:endParaRPr kumimoji="1" lang="ja-JP" altLang="en-US" sz="1200">
              <a:solidFill>
                <a:schemeClr val="tx1"/>
              </a:solidFill>
            </a:endParaRPr>
          </a:p>
        </p:txBody>
      </p:sp>
      <p:cxnSp>
        <p:nvCxnSpPr>
          <p:cNvPr id="57" name="直線矢印コネクタ 56">
            <a:extLst>
              <a:ext uri="{FF2B5EF4-FFF2-40B4-BE49-F238E27FC236}">
                <a16:creationId xmlns:a16="http://schemas.microsoft.com/office/drawing/2014/main" id="{01556C45-C74A-E54C-A253-01EB7B9C580B}"/>
              </a:ext>
            </a:extLst>
          </p:cNvPr>
          <p:cNvCxnSpPr>
            <a:cxnSpLocks/>
            <a:stCxn id="38" idx="3"/>
            <a:endCxn id="56" idx="1"/>
          </p:cNvCxnSpPr>
          <p:nvPr/>
        </p:nvCxnSpPr>
        <p:spPr>
          <a:xfrm>
            <a:off x="2647568" y="4537763"/>
            <a:ext cx="535473"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9" name="正方形/長方形 58">
            <a:extLst>
              <a:ext uri="{FF2B5EF4-FFF2-40B4-BE49-F238E27FC236}">
                <a16:creationId xmlns:a16="http://schemas.microsoft.com/office/drawing/2014/main" id="{974EEDF7-8E77-B641-92B7-80940AC4434A}"/>
              </a:ext>
            </a:extLst>
          </p:cNvPr>
          <p:cNvSpPr/>
          <p:nvPr/>
        </p:nvSpPr>
        <p:spPr>
          <a:xfrm>
            <a:off x="3183040" y="3070924"/>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Requesting</a:t>
            </a:r>
          </a:p>
          <a:p>
            <a:pPr algn="ctr"/>
            <a:r>
              <a:rPr kumimoji="1" lang="en-US" altLang="ja-JP" sz="1200">
                <a:solidFill>
                  <a:schemeClr val="tx1"/>
                </a:solidFill>
              </a:rPr>
              <a:t>Approve</a:t>
            </a:r>
          </a:p>
          <a:p>
            <a:pPr algn="ctr"/>
            <a:r>
              <a:rPr kumimoji="1" lang="en-US" altLang="ja-JP" sz="1200">
                <a:solidFill>
                  <a:schemeClr val="tx1"/>
                </a:solidFill>
              </a:rPr>
              <a:t>Transaction</a:t>
            </a:r>
          </a:p>
          <a:p>
            <a:pPr algn="ctr"/>
            <a:r>
              <a:rPr kumimoji="1" lang="en-US" altLang="ja-JP" sz="1200">
                <a:solidFill>
                  <a:schemeClr val="tx1"/>
                </a:solidFill>
              </a:rPr>
              <a:t>(with simulation?)</a:t>
            </a:r>
          </a:p>
        </p:txBody>
      </p:sp>
      <p:sp>
        <p:nvSpPr>
          <p:cNvPr id="60" name="正方形/長方形 59">
            <a:extLst>
              <a:ext uri="{FF2B5EF4-FFF2-40B4-BE49-F238E27FC236}">
                <a16:creationId xmlns:a16="http://schemas.microsoft.com/office/drawing/2014/main" id="{FC8AF19B-1673-5D46-BAC6-710A500A24D9}"/>
              </a:ext>
            </a:extLst>
          </p:cNvPr>
          <p:cNvSpPr/>
          <p:nvPr/>
        </p:nvSpPr>
        <p:spPr>
          <a:xfrm>
            <a:off x="3183041"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Approve</a:t>
            </a:r>
          </a:p>
          <a:p>
            <a:pPr algn="ctr"/>
            <a:r>
              <a:rPr kumimoji="1" lang="en-US" altLang="ja-JP" sz="1200">
                <a:solidFill>
                  <a:schemeClr val="tx1"/>
                </a:solidFill>
              </a:rPr>
              <a:t>transaction</a:t>
            </a:r>
          </a:p>
        </p:txBody>
      </p:sp>
      <p:cxnSp>
        <p:nvCxnSpPr>
          <p:cNvPr id="62" name="直線矢印コネクタ 61">
            <a:extLst>
              <a:ext uri="{FF2B5EF4-FFF2-40B4-BE49-F238E27FC236}">
                <a16:creationId xmlns:a16="http://schemas.microsoft.com/office/drawing/2014/main" id="{15C423B6-D98F-BC42-B54E-1ABAA69C7FD3}"/>
              </a:ext>
            </a:extLst>
          </p:cNvPr>
          <p:cNvCxnSpPr>
            <a:cxnSpLocks/>
            <a:stCxn id="59" idx="0"/>
            <a:endCxn id="60" idx="2"/>
          </p:cNvCxnSpPr>
          <p:nvPr/>
        </p:nvCxnSpPr>
        <p:spPr>
          <a:xfrm flipV="1">
            <a:off x="3718514" y="1714864"/>
            <a:ext cx="1" cy="135606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3" name="正方形/長方形 62">
            <a:extLst>
              <a:ext uri="{FF2B5EF4-FFF2-40B4-BE49-F238E27FC236}">
                <a16:creationId xmlns:a16="http://schemas.microsoft.com/office/drawing/2014/main" id="{16643912-BD4A-3D45-942C-459607031DDA}"/>
              </a:ext>
            </a:extLst>
          </p:cNvPr>
          <p:cNvSpPr/>
          <p:nvPr/>
        </p:nvSpPr>
        <p:spPr>
          <a:xfrm>
            <a:off x="4789459" y="307092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 transaction</a:t>
            </a:r>
          </a:p>
          <a:p>
            <a:pPr algn="ctr"/>
            <a:r>
              <a:rPr kumimoji="1" lang="en-US" altLang="ja-JP" sz="1200">
                <a:solidFill>
                  <a:schemeClr val="tx1"/>
                </a:solidFill>
              </a:rPr>
              <a:t>sign</a:t>
            </a:r>
          </a:p>
        </p:txBody>
      </p:sp>
      <p:cxnSp>
        <p:nvCxnSpPr>
          <p:cNvPr id="64" name="カギ線コネクタ 63">
            <a:extLst>
              <a:ext uri="{FF2B5EF4-FFF2-40B4-BE49-F238E27FC236}">
                <a16:creationId xmlns:a16="http://schemas.microsoft.com/office/drawing/2014/main" id="{1E68C073-B7BF-EF4A-876B-B8F4F085F5CE}"/>
              </a:ext>
            </a:extLst>
          </p:cNvPr>
          <p:cNvCxnSpPr>
            <a:cxnSpLocks/>
            <a:stCxn id="60" idx="3"/>
            <a:endCxn id="63" idx="1"/>
          </p:cNvCxnSpPr>
          <p:nvPr/>
        </p:nvCxnSpPr>
        <p:spPr>
          <a:xfrm>
            <a:off x="4253988" y="1342504"/>
            <a:ext cx="535471" cy="2100780"/>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5" name="正方形/長方形 64">
            <a:extLst>
              <a:ext uri="{FF2B5EF4-FFF2-40B4-BE49-F238E27FC236}">
                <a16:creationId xmlns:a16="http://schemas.microsoft.com/office/drawing/2014/main" id="{14401567-4E63-8E4E-ABA5-1D57C30C1202}"/>
              </a:ext>
            </a:extLst>
          </p:cNvPr>
          <p:cNvSpPr/>
          <p:nvPr/>
        </p:nvSpPr>
        <p:spPr>
          <a:xfrm>
            <a:off x="4789459" y="416540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a:t>
            </a:r>
          </a:p>
          <a:p>
            <a:pPr algn="ctr"/>
            <a:r>
              <a:rPr kumimoji="1" lang="en-US" altLang="ja-JP" sz="1200">
                <a:solidFill>
                  <a:schemeClr val="tx1"/>
                </a:solidFill>
              </a:rPr>
              <a:t>transaction</a:t>
            </a:r>
          </a:p>
        </p:txBody>
      </p:sp>
      <p:cxnSp>
        <p:nvCxnSpPr>
          <p:cNvPr id="66" name="直線矢印コネクタ 65">
            <a:extLst>
              <a:ext uri="{FF2B5EF4-FFF2-40B4-BE49-F238E27FC236}">
                <a16:creationId xmlns:a16="http://schemas.microsoft.com/office/drawing/2014/main" id="{727BB60F-4895-2C4C-B6EF-650E9FACD2E5}"/>
              </a:ext>
            </a:extLst>
          </p:cNvPr>
          <p:cNvCxnSpPr>
            <a:cxnSpLocks/>
            <a:stCxn id="63" idx="2"/>
            <a:endCxn id="65" idx="0"/>
          </p:cNvCxnSpPr>
          <p:nvPr/>
        </p:nvCxnSpPr>
        <p:spPr>
          <a:xfrm>
            <a:off x="5324933" y="3815644"/>
            <a:ext cx="0" cy="34975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550BE383-4111-3E4D-8D8E-F8A13DC65388}"/>
              </a:ext>
            </a:extLst>
          </p:cNvPr>
          <p:cNvCxnSpPr>
            <a:cxnSpLocks/>
            <a:stCxn id="56" idx="0"/>
            <a:endCxn id="59" idx="2"/>
          </p:cNvCxnSpPr>
          <p:nvPr/>
        </p:nvCxnSpPr>
        <p:spPr>
          <a:xfrm flipH="1" flipV="1">
            <a:off x="3718514" y="3815645"/>
            <a:ext cx="1" cy="34975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正方形/長方形 72">
            <a:extLst>
              <a:ext uri="{FF2B5EF4-FFF2-40B4-BE49-F238E27FC236}">
                <a16:creationId xmlns:a16="http://schemas.microsoft.com/office/drawing/2014/main" id="{F84C8FC1-0286-FF45-85A0-20FFD952F6DB}"/>
              </a:ext>
            </a:extLst>
          </p:cNvPr>
          <p:cNvSpPr/>
          <p:nvPr/>
        </p:nvSpPr>
        <p:spPr>
          <a:xfrm>
            <a:off x="4789459"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a:t>
            </a:r>
          </a:p>
          <a:p>
            <a:pPr algn="ctr"/>
            <a:r>
              <a:rPr kumimoji="1" lang="en-US" altLang="ja-JP" sz="1200">
                <a:solidFill>
                  <a:schemeClr val="tx1"/>
                </a:solidFill>
              </a:rPr>
              <a:t>transaction</a:t>
            </a:r>
          </a:p>
          <a:p>
            <a:pPr algn="ctr"/>
            <a:r>
              <a:rPr kumimoji="1" lang="en-US" altLang="ja-JP" sz="1200">
                <a:solidFill>
                  <a:schemeClr val="tx1"/>
                </a:solidFill>
              </a:rPr>
              <a:t>signature</a:t>
            </a:r>
          </a:p>
        </p:txBody>
      </p:sp>
      <p:cxnSp>
        <p:nvCxnSpPr>
          <p:cNvPr id="75" name="直線矢印コネクタ 74">
            <a:extLst>
              <a:ext uri="{FF2B5EF4-FFF2-40B4-BE49-F238E27FC236}">
                <a16:creationId xmlns:a16="http://schemas.microsoft.com/office/drawing/2014/main" id="{432F220A-3EE7-2649-BAF6-367E6AB101EC}"/>
              </a:ext>
            </a:extLst>
          </p:cNvPr>
          <p:cNvCxnSpPr>
            <a:cxnSpLocks/>
            <a:stCxn id="65" idx="2"/>
            <a:endCxn id="73" idx="0"/>
          </p:cNvCxnSpPr>
          <p:nvPr/>
        </p:nvCxnSpPr>
        <p:spPr>
          <a:xfrm>
            <a:off x="5324933" y="4910122"/>
            <a:ext cx="0" cy="30673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9" name="正方形/長方形 78">
            <a:extLst>
              <a:ext uri="{FF2B5EF4-FFF2-40B4-BE49-F238E27FC236}">
                <a16:creationId xmlns:a16="http://schemas.microsoft.com/office/drawing/2014/main" id="{04FE4A99-CD89-C94F-96F8-3535AC8D9446}"/>
              </a:ext>
            </a:extLst>
          </p:cNvPr>
          <p:cNvSpPr/>
          <p:nvPr/>
        </p:nvSpPr>
        <p:spPr>
          <a:xfrm>
            <a:off x="6395876" y="416540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a:t>
            </a:r>
          </a:p>
          <a:p>
            <a:pPr algn="ctr"/>
            <a:r>
              <a:rPr kumimoji="1" lang="en-US" altLang="ja-JP" sz="1200">
                <a:solidFill>
                  <a:schemeClr val="tx1"/>
                </a:solidFill>
              </a:rPr>
              <a:t>confirm</a:t>
            </a:r>
          </a:p>
        </p:txBody>
      </p:sp>
      <p:cxnSp>
        <p:nvCxnSpPr>
          <p:cNvPr id="80" name="カギ線コネクタ 79">
            <a:extLst>
              <a:ext uri="{FF2B5EF4-FFF2-40B4-BE49-F238E27FC236}">
                <a16:creationId xmlns:a16="http://schemas.microsoft.com/office/drawing/2014/main" id="{38B4F85F-566C-0F4C-B170-750A02DCA620}"/>
              </a:ext>
            </a:extLst>
          </p:cNvPr>
          <p:cNvCxnSpPr>
            <a:cxnSpLocks/>
            <a:stCxn id="73" idx="3"/>
            <a:endCxn id="79" idx="1"/>
          </p:cNvCxnSpPr>
          <p:nvPr/>
        </p:nvCxnSpPr>
        <p:spPr>
          <a:xfrm flipV="1">
            <a:off x="5860406" y="4537762"/>
            <a:ext cx="535470" cy="1051460"/>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5" name="正方形/長方形 84">
            <a:extLst>
              <a:ext uri="{FF2B5EF4-FFF2-40B4-BE49-F238E27FC236}">
                <a16:creationId xmlns:a16="http://schemas.microsoft.com/office/drawing/2014/main" id="{7FF75554-16AE-E343-B12B-9DF369355B01}"/>
              </a:ext>
            </a:extLst>
          </p:cNvPr>
          <p:cNvSpPr/>
          <p:nvPr/>
        </p:nvSpPr>
        <p:spPr>
          <a:xfrm>
            <a:off x="6395874"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Confirm</a:t>
            </a:r>
          </a:p>
          <a:p>
            <a:pPr algn="ctr"/>
            <a:r>
              <a:rPr kumimoji="1" lang="en-US" altLang="ja-JP" sz="1200">
                <a:solidFill>
                  <a:schemeClr val="tx1"/>
                </a:solidFill>
              </a:rPr>
              <a:t>transaction</a:t>
            </a:r>
          </a:p>
        </p:txBody>
      </p:sp>
      <p:cxnSp>
        <p:nvCxnSpPr>
          <p:cNvPr id="86" name="直線矢印コネクタ 85">
            <a:extLst>
              <a:ext uri="{FF2B5EF4-FFF2-40B4-BE49-F238E27FC236}">
                <a16:creationId xmlns:a16="http://schemas.microsoft.com/office/drawing/2014/main" id="{98BE331A-083F-004C-A1FA-9D3B97FBE0A3}"/>
              </a:ext>
            </a:extLst>
          </p:cNvPr>
          <p:cNvCxnSpPr>
            <a:cxnSpLocks/>
            <a:stCxn id="79" idx="2"/>
            <a:endCxn id="85" idx="0"/>
          </p:cNvCxnSpPr>
          <p:nvPr/>
        </p:nvCxnSpPr>
        <p:spPr>
          <a:xfrm flipH="1">
            <a:off x="6931348" y="4910122"/>
            <a:ext cx="2" cy="30673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0" name="正方形/長方形 89">
            <a:extLst>
              <a:ext uri="{FF2B5EF4-FFF2-40B4-BE49-F238E27FC236}">
                <a16:creationId xmlns:a16="http://schemas.microsoft.com/office/drawing/2014/main" id="{7E44E5CB-8C35-2849-B220-27EA350E2960}"/>
              </a:ext>
            </a:extLst>
          </p:cNvPr>
          <p:cNvSpPr/>
          <p:nvPr/>
        </p:nvSpPr>
        <p:spPr>
          <a:xfrm>
            <a:off x="8002289"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Transaction</a:t>
            </a:r>
          </a:p>
          <a:p>
            <a:pPr algn="ctr"/>
            <a:r>
              <a:rPr kumimoji="1" lang="en-US" altLang="ja-JP" sz="1200">
                <a:solidFill>
                  <a:schemeClr val="tx1"/>
                </a:solidFill>
              </a:rPr>
              <a:t>Success / Failed</a:t>
            </a:r>
          </a:p>
        </p:txBody>
      </p:sp>
      <p:cxnSp>
        <p:nvCxnSpPr>
          <p:cNvPr id="91" name="直線矢印コネクタ 90">
            <a:extLst>
              <a:ext uri="{FF2B5EF4-FFF2-40B4-BE49-F238E27FC236}">
                <a16:creationId xmlns:a16="http://schemas.microsoft.com/office/drawing/2014/main" id="{206161EF-B329-924A-B30F-D23CEC997448}"/>
              </a:ext>
            </a:extLst>
          </p:cNvPr>
          <p:cNvCxnSpPr>
            <a:cxnSpLocks/>
            <a:stCxn id="85" idx="3"/>
            <a:endCxn id="90" idx="1"/>
          </p:cNvCxnSpPr>
          <p:nvPr/>
        </p:nvCxnSpPr>
        <p:spPr>
          <a:xfrm>
            <a:off x="7466821" y="5589222"/>
            <a:ext cx="535468"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4" name="テキスト ボックス 93">
            <a:extLst>
              <a:ext uri="{FF2B5EF4-FFF2-40B4-BE49-F238E27FC236}">
                <a16:creationId xmlns:a16="http://schemas.microsoft.com/office/drawing/2014/main" id="{E0213CA9-25E2-2547-87B3-8904BA514473}"/>
              </a:ext>
            </a:extLst>
          </p:cNvPr>
          <p:cNvSpPr txBox="1"/>
          <p:nvPr/>
        </p:nvSpPr>
        <p:spPr>
          <a:xfrm>
            <a:off x="349956" y="6150516"/>
            <a:ext cx="4722850" cy="276999"/>
          </a:xfrm>
          <a:prstGeom prst="rect">
            <a:avLst/>
          </a:prstGeom>
          <a:noFill/>
        </p:spPr>
        <p:txBody>
          <a:bodyPr wrap="square" rtlCol="0">
            <a:spAutoFit/>
          </a:bodyPr>
          <a:lstStyle/>
          <a:p>
            <a:r>
              <a:rPr kumimoji="1" lang="en-US" altLang="ja-JP" sz="1200"/>
              <a:t>Example Code: </a:t>
            </a:r>
            <a:r>
              <a:rPr kumimoji="1" lang="en-US" altLang="ja-JP" sz="1200">
                <a:hlinkClick r:id="rId2"/>
              </a:rPr>
              <a:t>256hax - react </a:t>
            </a:r>
            <a:r>
              <a:rPr kumimoji="1" lang="en-US" altLang="ja-JP" sz="1200" err="1">
                <a:hlinkClick r:id="rId2"/>
              </a:rPr>
              <a:t>sign_and_transaction</a:t>
            </a:r>
            <a:endParaRPr kumimoji="1" lang="ja-JP" altLang="en-US" sz="1200"/>
          </a:p>
        </p:txBody>
      </p:sp>
      <p:sp>
        <p:nvSpPr>
          <p:cNvPr id="28" name="正方形/長方形 27">
            <a:extLst>
              <a:ext uri="{FF2B5EF4-FFF2-40B4-BE49-F238E27FC236}">
                <a16:creationId xmlns:a16="http://schemas.microsoft.com/office/drawing/2014/main" id="{D400FB3C-514C-AC48-9664-EED57AC40783}"/>
              </a:ext>
            </a:extLst>
          </p:cNvPr>
          <p:cNvSpPr/>
          <p:nvPr/>
        </p:nvSpPr>
        <p:spPr>
          <a:xfrm>
            <a:off x="3183040"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Simulate</a:t>
            </a:r>
          </a:p>
          <a:p>
            <a:pPr algn="ctr"/>
            <a:r>
              <a:rPr kumimoji="1" lang="en-US" altLang="ja-JP" sz="1200">
                <a:solidFill>
                  <a:schemeClr val="tx1"/>
                </a:solidFill>
              </a:rPr>
              <a:t>transaction?</a:t>
            </a:r>
          </a:p>
        </p:txBody>
      </p:sp>
      <p:cxnSp>
        <p:nvCxnSpPr>
          <p:cNvPr id="29" name="直線矢印コネクタ 28">
            <a:extLst>
              <a:ext uri="{FF2B5EF4-FFF2-40B4-BE49-F238E27FC236}">
                <a16:creationId xmlns:a16="http://schemas.microsoft.com/office/drawing/2014/main" id="{E840236E-8E93-6F4E-B45A-6587AFECA388}"/>
              </a:ext>
            </a:extLst>
          </p:cNvPr>
          <p:cNvCxnSpPr>
            <a:cxnSpLocks/>
            <a:stCxn id="28" idx="0"/>
            <a:endCxn id="56" idx="2"/>
          </p:cNvCxnSpPr>
          <p:nvPr/>
        </p:nvCxnSpPr>
        <p:spPr>
          <a:xfrm flipV="1">
            <a:off x="3718514" y="4910123"/>
            <a:ext cx="1" cy="3067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88152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A1334-3CBF-AA42-9FB2-054591DB6A36}"/>
              </a:ext>
            </a:extLst>
          </p:cNvPr>
          <p:cNvSpPr>
            <a:spLocks noGrp="1"/>
          </p:cNvSpPr>
          <p:nvPr>
            <p:ph type="title"/>
          </p:nvPr>
        </p:nvSpPr>
        <p:spPr/>
        <p:txBody>
          <a:bodyPr/>
          <a:lstStyle/>
          <a:p>
            <a:r>
              <a:rPr kumimoji="1" lang="en-US" altLang="ja-JP"/>
              <a:t>Send and Confirm Transaction Process (Skip Sign) (Draft)</a:t>
            </a:r>
            <a:endParaRPr kumimoji="1" lang="ja-JP" altLang="en-US"/>
          </a:p>
        </p:txBody>
      </p:sp>
      <p:sp>
        <p:nvSpPr>
          <p:cNvPr id="4" name="フッター プレースホルダー 3">
            <a:extLst>
              <a:ext uri="{FF2B5EF4-FFF2-40B4-BE49-F238E27FC236}">
                <a16:creationId xmlns:a16="http://schemas.microsoft.com/office/drawing/2014/main" id="{DD06772D-5BDF-EC4C-A7EB-A223E5599C4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5A99A95-0A78-DB4A-9870-BC20310EE1B1}"/>
              </a:ext>
            </a:extLst>
          </p:cNvPr>
          <p:cNvSpPr>
            <a:spLocks noGrp="1"/>
          </p:cNvSpPr>
          <p:nvPr>
            <p:ph type="sldNum" sz="quarter" idx="12"/>
          </p:nvPr>
        </p:nvSpPr>
        <p:spPr/>
        <p:txBody>
          <a:bodyPr/>
          <a:lstStyle/>
          <a:p>
            <a:fld id="{51BE5F08-58E8-9243-A834-2B76637F595D}" type="slidenum">
              <a:rPr kumimoji="1" lang="ja-JP" altLang="en-US" smtClean="0"/>
              <a:t>23</a:t>
            </a:fld>
            <a:endParaRPr kumimoji="1" lang="ja-JP" altLang="en-US"/>
          </a:p>
        </p:txBody>
      </p:sp>
      <p:graphicFrame>
        <p:nvGraphicFramePr>
          <p:cNvPr id="6" name="表 6">
            <a:extLst>
              <a:ext uri="{FF2B5EF4-FFF2-40B4-BE49-F238E27FC236}">
                <a16:creationId xmlns:a16="http://schemas.microsoft.com/office/drawing/2014/main" id="{95840EE5-54B5-9E4A-9D85-A0FDDD4159A7}"/>
              </a:ext>
            </a:extLst>
          </p:cNvPr>
          <p:cNvGraphicFramePr>
            <a:graphicFrameLocks noGrp="1"/>
          </p:cNvGraphicFramePr>
          <p:nvPr>
            <p:extLst>
              <p:ext uri="{D42A27DB-BD31-4B8C-83A1-F6EECF244321}">
                <p14:modId xmlns:p14="http://schemas.microsoft.com/office/powerpoint/2010/main" val="4023195325"/>
              </p:ext>
            </p:extLst>
          </p:nvPr>
        </p:nvGraphicFramePr>
        <p:xfrm>
          <a:off x="349956" y="812800"/>
          <a:ext cx="11446933" cy="5305780"/>
        </p:xfrm>
        <a:graphic>
          <a:graphicData uri="http://schemas.openxmlformats.org/drawingml/2006/table">
            <a:tbl>
              <a:tblPr firstRow="1" bandRow="1">
                <a:tableStyleId>{5C22544A-7EE6-4342-B048-85BDC9FD1C3A}</a:tableStyleId>
              </a:tblPr>
              <a:tblGrid>
                <a:gridCol w="1083733">
                  <a:extLst>
                    <a:ext uri="{9D8B030D-6E8A-4147-A177-3AD203B41FA5}">
                      <a16:colId xmlns:a16="http://schemas.microsoft.com/office/drawing/2014/main" val="1938044447"/>
                    </a:ext>
                  </a:extLst>
                </a:gridCol>
                <a:gridCol w="10363200">
                  <a:extLst>
                    <a:ext uri="{9D8B030D-6E8A-4147-A177-3AD203B41FA5}">
                      <a16:colId xmlns:a16="http://schemas.microsoft.com/office/drawing/2014/main" val="648225703"/>
                    </a:ext>
                  </a:extLst>
                </a:gridCol>
              </a:tblGrid>
              <a:tr h="1061156">
                <a:tc>
                  <a:txBody>
                    <a:bodyPr/>
                    <a:lstStyle/>
                    <a:p>
                      <a:pPr algn="ctr"/>
                      <a:r>
                        <a:rPr kumimoji="1" lang="en-US" altLang="ja-JP" sz="1400" b="0">
                          <a:solidFill>
                            <a:schemeClr val="tx1"/>
                          </a:solidFill>
                        </a:rPr>
                        <a:t>User A</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99562608"/>
                  </a:ext>
                </a:extLst>
              </a:tr>
              <a:tr h="1061156">
                <a:tc>
                  <a:txBody>
                    <a:bodyPr/>
                    <a:lstStyle/>
                    <a:p>
                      <a:pPr algn="ctr"/>
                      <a:r>
                        <a:rPr kumimoji="1" lang="en-US" altLang="ja-JP" sz="1400" b="0">
                          <a:solidFill>
                            <a:schemeClr val="tx1"/>
                          </a:solidFill>
                        </a:rPr>
                        <a:t>User B</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834285"/>
                  </a:ext>
                </a:extLst>
              </a:tr>
              <a:tr h="1061156">
                <a:tc>
                  <a:txBody>
                    <a:bodyPr/>
                    <a:lstStyle/>
                    <a:p>
                      <a:pPr algn="ctr"/>
                      <a:r>
                        <a:rPr kumimoji="1" lang="en-US" altLang="ja-JP" sz="1400" b="0">
                          <a:solidFill>
                            <a:schemeClr val="tx1"/>
                          </a:solidFill>
                        </a:rPr>
                        <a:t>Phantom</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272644"/>
                  </a:ext>
                </a:extLst>
              </a:tr>
              <a:tr h="1061156">
                <a:tc>
                  <a:txBody>
                    <a:bodyPr/>
                    <a:lstStyle/>
                    <a:p>
                      <a:pPr algn="ctr"/>
                      <a:r>
                        <a:rPr kumimoji="1" lang="en-US" altLang="ja-JP" sz="1400" b="0">
                          <a:solidFill>
                            <a:schemeClr val="tx1"/>
                          </a:solidFill>
                        </a:rPr>
                        <a:t>Frontend</a:t>
                      </a:r>
                    </a:p>
                    <a:p>
                      <a:pPr algn="ctr"/>
                      <a:r>
                        <a:rPr kumimoji="1" lang="en-US" altLang="ja-JP" sz="1400" b="0">
                          <a:solidFill>
                            <a:schemeClr val="tx1"/>
                          </a:solidFill>
                        </a:rPr>
                        <a:t>(</a:t>
                      </a:r>
                      <a:r>
                        <a:rPr kumimoji="1" lang="en-US" altLang="ja-JP" sz="1400" b="1">
                          <a:solidFill>
                            <a:schemeClr val="tx1"/>
                          </a:solidFill>
                        </a:rPr>
                        <a:t>JavaScript</a:t>
                      </a:r>
                      <a:r>
                        <a:rPr kumimoji="1" lang="en-US" altLang="ja-JP" sz="1400" b="0">
                          <a:solidFill>
                            <a:schemeClr val="tx1"/>
                          </a:solidFill>
                        </a:rPr>
                        <a: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679221"/>
                  </a:ext>
                </a:extLst>
              </a:tr>
              <a:tr h="1061156">
                <a:tc>
                  <a:txBody>
                    <a:bodyPr/>
                    <a:lstStyle/>
                    <a:p>
                      <a:pPr algn="ctr"/>
                      <a:r>
                        <a:rPr kumimoji="1" lang="en-US" altLang="ja-JP" sz="1400" b="0">
                          <a:solidFill>
                            <a:schemeClr val="tx1"/>
                          </a:solidFill>
                        </a:rPr>
                        <a:t>Solana</a:t>
                      </a:r>
                    </a:p>
                    <a:p>
                      <a:pPr algn="ctr"/>
                      <a:r>
                        <a:rPr kumimoji="1" lang="en-US" altLang="ja-JP" sz="1400" b="0">
                          <a:solidFill>
                            <a:schemeClr val="tx1"/>
                          </a:solidFill>
                        </a:rPr>
                        <a:t>Cluster</a:t>
                      </a:r>
                    </a:p>
                    <a:p>
                      <a:pPr algn="ctr"/>
                      <a:r>
                        <a:rPr kumimoji="1" lang="en-US" altLang="ja-JP" sz="1400" b="0">
                          <a:solidFill>
                            <a:schemeClr val="tx1"/>
                          </a:solidFill>
                        </a:rPr>
                        <a:t>(Blockchain)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4981769"/>
                  </a:ext>
                </a:extLst>
              </a:tr>
            </a:tbl>
          </a:graphicData>
        </a:graphic>
      </p:graphicFrame>
      <p:sp>
        <p:nvSpPr>
          <p:cNvPr id="37" name="正方形/長方形 36">
            <a:extLst>
              <a:ext uri="{FF2B5EF4-FFF2-40B4-BE49-F238E27FC236}">
                <a16:creationId xmlns:a16="http://schemas.microsoft.com/office/drawing/2014/main" id="{11FB4D83-DC5A-5E4C-962F-4ECE890FB8C8}"/>
              </a:ext>
            </a:extLst>
          </p:cNvPr>
          <p:cNvSpPr/>
          <p:nvPr/>
        </p:nvSpPr>
        <p:spPr>
          <a:xfrm>
            <a:off x="1576622"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Start</a:t>
            </a:r>
          </a:p>
          <a:p>
            <a:pPr algn="ctr"/>
            <a:r>
              <a:rPr kumimoji="1" lang="en-US" altLang="ja-JP" sz="1200">
                <a:solidFill>
                  <a:schemeClr val="tx1"/>
                </a:solidFill>
              </a:rPr>
              <a:t>transaction</a:t>
            </a:r>
          </a:p>
        </p:txBody>
      </p:sp>
      <p:sp>
        <p:nvSpPr>
          <p:cNvPr id="38" name="正方形/長方形 37">
            <a:extLst>
              <a:ext uri="{FF2B5EF4-FFF2-40B4-BE49-F238E27FC236}">
                <a16:creationId xmlns:a16="http://schemas.microsoft.com/office/drawing/2014/main" id="{9955290C-874B-6749-9802-BC11113DEB49}"/>
              </a:ext>
            </a:extLst>
          </p:cNvPr>
          <p:cNvSpPr/>
          <p:nvPr/>
        </p:nvSpPr>
        <p:spPr>
          <a:xfrm>
            <a:off x="1576621"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Set transaction</a:t>
            </a:r>
          </a:p>
          <a:p>
            <a:pPr algn="ctr"/>
            <a:r>
              <a:rPr kumimoji="1" lang="en-US" altLang="ja-JP" sz="1200">
                <a:solidFill>
                  <a:schemeClr val="tx1"/>
                </a:solidFill>
              </a:rPr>
              <a:t>config</a:t>
            </a:r>
          </a:p>
          <a:p>
            <a:pPr algn="ctr"/>
            <a:r>
              <a:rPr kumimoji="1" lang="en-US" altLang="ja-JP" sz="1200">
                <a:solidFill>
                  <a:schemeClr val="tx1"/>
                </a:solidFill>
              </a:rPr>
              <a:t>(web3.Transaction)</a:t>
            </a:r>
            <a:endParaRPr kumimoji="1" lang="ja-JP" altLang="en-US" sz="1200">
              <a:solidFill>
                <a:schemeClr val="tx1"/>
              </a:solidFill>
            </a:endParaRPr>
          </a:p>
        </p:txBody>
      </p:sp>
      <p:cxnSp>
        <p:nvCxnSpPr>
          <p:cNvPr id="39" name="直線矢印コネクタ 38">
            <a:extLst>
              <a:ext uri="{FF2B5EF4-FFF2-40B4-BE49-F238E27FC236}">
                <a16:creationId xmlns:a16="http://schemas.microsoft.com/office/drawing/2014/main" id="{28B41578-68E4-E84B-B349-E7B6F8FFE82D}"/>
              </a:ext>
            </a:extLst>
          </p:cNvPr>
          <p:cNvCxnSpPr>
            <a:cxnSpLocks/>
            <a:stCxn id="37" idx="2"/>
            <a:endCxn id="38" idx="0"/>
          </p:cNvCxnSpPr>
          <p:nvPr/>
        </p:nvCxnSpPr>
        <p:spPr>
          <a:xfrm flipH="1">
            <a:off x="2112095" y="1714864"/>
            <a:ext cx="1" cy="24505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6" name="正方形/長方形 55">
            <a:extLst>
              <a:ext uri="{FF2B5EF4-FFF2-40B4-BE49-F238E27FC236}">
                <a16:creationId xmlns:a16="http://schemas.microsoft.com/office/drawing/2014/main" id="{2F0065B0-CCB4-CE4D-A077-DC415B72ABCA}"/>
              </a:ext>
            </a:extLst>
          </p:cNvPr>
          <p:cNvSpPr/>
          <p:nvPr/>
        </p:nvSpPr>
        <p:spPr>
          <a:xfrm>
            <a:off x="3183041"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Send and Confirm</a:t>
            </a:r>
          </a:p>
          <a:p>
            <a:pPr algn="ctr"/>
            <a:r>
              <a:rPr kumimoji="1" lang="en-US" altLang="ja-JP" sz="1200">
                <a:solidFill>
                  <a:schemeClr val="tx1"/>
                </a:solidFill>
              </a:rPr>
              <a:t>Transaction</a:t>
            </a:r>
            <a:endParaRPr kumimoji="1" lang="ja-JP" altLang="en-US" sz="1200">
              <a:solidFill>
                <a:schemeClr val="tx1"/>
              </a:solidFill>
            </a:endParaRPr>
          </a:p>
        </p:txBody>
      </p:sp>
      <p:cxnSp>
        <p:nvCxnSpPr>
          <p:cNvPr id="57" name="直線矢印コネクタ 56">
            <a:extLst>
              <a:ext uri="{FF2B5EF4-FFF2-40B4-BE49-F238E27FC236}">
                <a16:creationId xmlns:a16="http://schemas.microsoft.com/office/drawing/2014/main" id="{01556C45-C74A-E54C-A253-01EB7B9C580B}"/>
              </a:ext>
            </a:extLst>
          </p:cNvPr>
          <p:cNvCxnSpPr>
            <a:cxnSpLocks/>
            <a:stCxn id="38" idx="3"/>
            <a:endCxn id="56" idx="1"/>
          </p:cNvCxnSpPr>
          <p:nvPr/>
        </p:nvCxnSpPr>
        <p:spPr>
          <a:xfrm>
            <a:off x="2647568" y="4537763"/>
            <a:ext cx="535473"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正方形/長方形 26">
            <a:extLst>
              <a:ext uri="{FF2B5EF4-FFF2-40B4-BE49-F238E27FC236}">
                <a16:creationId xmlns:a16="http://schemas.microsoft.com/office/drawing/2014/main" id="{815BF6FE-4299-9D4B-81E4-B575042C4E84}"/>
              </a:ext>
            </a:extLst>
          </p:cNvPr>
          <p:cNvSpPr/>
          <p:nvPr/>
        </p:nvSpPr>
        <p:spPr>
          <a:xfrm>
            <a:off x="3183041"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Confirm</a:t>
            </a:r>
          </a:p>
          <a:p>
            <a:pPr algn="ctr"/>
            <a:r>
              <a:rPr kumimoji="1" lang="en-US" altLang="ja-JP" sz="1200">
                <a:solidFill>
                  <a:schemeClr val="tx1"/>
                </a:solidFill>
              </a:rPr>
              <a:t>transaction</a:t>
            </a:r>
          </a:p>
        </p:txBody>
      </p:sp>
      <p:cxnSp>
        <p:nvCxnSpPr>
          <p:cNvPr id="28" name="直線矢印コネクタ 27">
            <a:extLst>
              <a:ext uri="{FF2B5EF4-FFF2-40B4-BE49-F238E27FC236}">
                <a16:creationId xmlns:a16="http://schemas.microsoft.com/office/drawing/2014/main" id="{A64C76FE-284A-3A4A-96E0-20B443FE3331}"/>
              </a:ext>
            </a:extLst>
          </p:cNvPr>
          <p:cNvCxnSpPr>
            <a:cxnSpLocks/>
            <a:stCxn id="56" idx="2"/>
            <a:endCxn id="27" idx="0"/>
          </p:cNvCxnSpPr>
          <p:nvPr/>
        </p:nvCxnSpPr>
        <p:spPr>
          <a:xfrm>
            <a:off x="3718515" y="4910123"/>
            <a:ext cx="0" cy="3067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正方形/長方形 28">
            <a:extLst>
              <a:ext uri="{FF2B5EF4-FFF2-40B4-BE49-F238E27FC236}">
                <a16:creationId xmlns:a16="http://schemas.microsoft.com/office/drawing/2014/main" id="{9B777ED0-DC0A-4941-BAF3-B36959FDB75F}"/>
              </a:ext>
            </a:extLst>
          </p:cNvPr>
          <p:cNvSpPr/>
          <p:nvPr/>
        </p:nvSpPr>
        <p:spPr>
          <a:xfrm>
            <a:off x="4789456"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Transaction</a:t>
            </a:r>
          </a:p>
          <a:p>
            <a:pPr algn="ctr"/>
            <a:r>
              <a:rPr kumimoji="1" lang="en-US" altLang="ja-JP" sz="1200">
                <a:solidFill>
                  <a:schemeClr val="tx1"/>
                </a:solidFill>
              </a:rPr>
              <a:t>Success / Failed</a:t>
            </a:r>
          </a:p>
        </p:txBody>
      </p:sp>
      <p:cxnSp>
        <p:nvCxnSpPr>
          <p:cNvPr id="30" name="直線矢印コネクタ 29">
            <a:extLst>
              <a:ext uri="{FF2B5EF4-FFF2-40B4-BE49-F238E27FC236}">
                <a16:creationId xmlns:a16="http://schemas.microsoft.com/office/drawing/2014/main" id="{E4AC3700-D93D-8445-96CF-CD2D69034F8F}"/>
              </a:ext>
            </a:extLst>
          </p:cNvPr>
          <p:cNvCxnSpPr>
            <a:cxnSpLocks/>
            <a:stCxn id="27" idx="3"/>
            <a:endCxn id="29" idx="1"/>
          </p:cNvCxnSpPr>
          <p:nvPr/>
        </p:nvCxnSpPr>
        <p:spPr>
          <a:xfrm>
            <a:off x="4253988" y="5589222"/>
            <a:ext cx="535468"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0CBF392B-B256-3745-B72B-509F92A5CC16}"/>
              </a:ext>
            </a:extLst>
          </p:cNvPr>
          <p:cNvSpPr txBox="1"/>
          <p:nvPr/>
        </p:nvSpPr>
        <p:spPr>
          <a:xfrm>
            <a:off x="1576620" y="5216861"/>
            <a:ext cx="1070947" cy="744721"/>
          </a:xfrm>
          <a:prstGeom prst="rect">
            <a:avLst/>
          </a:prstGeom>
          <a:noFill/>
        </p:spPr>
        <p:txBody>
          <a:bodyPr wrap="none" rtlCol="0">
            <a:noAutofit/>
          </a:bodyPr>
          <a:lstStyle/>
          <a:p>
            <a:r>
              <a:rPr kumimoji="1" lang="en-US" altLang="ja-JP" sz="1200"/>
              <a:t>Give </a:t>
            </a:r>
            <a:r>
              <a:rPr kumimoji="1" lang="en-US" altLang="ja-JP" sz="1200">
                <a:hlinkClick r:id="rId2"/>
              </a:rPr>
              <a:t>Signer</a:t>
            </a:r>
            <a:endParaRPr kumimoji="1" lang="en-US" altLang="ja-JP" sz="1200"/>
          </a:p>
          <a:p>
            <a:r>
              <a:rPr kumimoji="1" lang="en-US" altLang="ja-JP" sz="1200"/>
              <a:t>(public key</a:t>
            </a:r>
          </a:p>
          <a:p>
            <a:r>
              <a:rPr kumimoji="1" lang="en-US" altLang="ja-JP" sz="1200"/>
              <a:t>and secret key)</a:t>
            </a:r>
            <a:endParaRPr kumimoji="1" lang="ja-JP" altLang="en-US" sz="1200"/>
          </a:p>
        </p:txBody>
      </p:sp>
      <p:cxnSp>
        <p:nvCxnSpPr>
          <p:cNvPr id="34" name="曲線コネクタ 33">
            <a:extLst>
              <a:ext uri="{FF2B5EF4-FFF2-40B4-BE49-F238E27FC236}">
                <a16:creationId xmlns:a16="http://schemas.microsoft.com/office/drawing/2014/main" id="{43890286-A569-A74B-B2ED-940D861831E8}"/>
              </a:ext>
            </a:extLst>
          </p:cNvPr>
          <p:cNvCxnSpPr>
            <a:cxnSpLocks/>
            <a:stCxn id="8" idx="1"/>
            <a:endCxn id="38" idx="2"/>
          </p:cNvCxnSpPr>
          <p:nvPr/>
        </p:nvCxnSpPr>
        <p:spPr>
          <a:xfrm rot="10800000" flipH="1">
            <a:off x="1576619" y="4910124"/>
            <a:ext cx="535475" cy="679099"/>
          </a:xfrm>
          <a:prstGeom prst="curvedConnector4">
            <a:avLst>
              <a:gd name="adj1" fmla="val -42691"/>
              <a:gd name="adj2" fmla="val 77416"/>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A2820DE7-07E6-1D49-A229-133593CF9969}"/>
              </a:ext>
            </a:extLst>
          </p:cNvPr>
          <p:cNvSpPr txBox="1"/>
          <p:nvPr/>
        </p:nvSpPr>
        <p:spPr>
          <a:xfrm>
            <a:off x="4789455" y="4165402"/>
            <a:ext cx="1070947" cy="744721"/>
          </a:xfrm>
          <a:prstGeom prst="rect">
            <a:avLst/>
          </a:prstGeom>
          <a:noFill/>
        </p:spPr>
        <p:txBody>
          <a:bodyPr wrap="square" rtlCol="0">
            <a:noAutofit/>
          </a:bodyPr>
          <a:lstStyle/>
          <a:p>
            <a:r>
              <a:rPr kumimoji="1" lang="en-US" altLang="ja-JP" sz="1200">
                <a:hlinkClick r:id="rId3"/>
              </a:rPr>
              <a:t>send and confirm function</a:t>
            </a:r>
            <a:endParaRPr kumimoji="1" lang="ja-JP" altLang="en-US" sz="1200"/>
          </a:p>
        </p:txBody>
      </p:sp>
      <p:cxnSp>
        <p:nvCxnSpPr>
          <p:cNvPr id="41" name="曲線コネクタ 40">
            <a:extLst>
              <a:ext uri="{FF2B5EF4-FFF2-40B4-BE49-F238E27FC236}">
                <a16:creationId xmlns:a16="http://schemas.microsoft.com/office/drawing/2014/main" id="{B2215275-0FB3-1443-B71B-D1749C4B72E3}"/>
              </a:ext>
            </a:extLst>
          </p:cNvPr>
          <p:cNvCxnSpPr>
            <a:cxnSpLocks/>
            <a:stCxn id="40" idx="0"/>
            <a:endCxn id="56" idx="3"/>
          </p:cNvCxnSpPr>
          <p:nvPr/>
        </p:nvCxnSpPr>
        <p:spPr>
          <a:xfrm rot="16200000" flipH="1" flipV="1">
            <a:off x="4603278" y="3816111"/>
            <a:ext cx="372361" cy="1070941"/>
          </a:xfrm>
          <a:prstGeom prst="curvedConnector4">
            <a:avLst>
              <a:gd name="adj1" fmla="val -61392"/>
              <a:gd name="adj2" fmla="val 75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57009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959855-F622-944A-824D-5CE3E5F05C52}"/>
              </a:ext>
            </a:extLst>
          </p:cNvPr>
          <p:cNvSpPr>
            <a:spLocks noGrp="1"/>
          </p:cNvSpPr>
          <p:nvPr>
            <p:ph type="title"/>
          </p:nvPr>
        </p:nvSpPr>
        <p:spPr/>
        <p:txBody>
          <a:bodyPr/>
          <a:lstStyle/>
          <a:p>
            <a:r>
              <a:rPr kumimoji="1" lang="en-US" altLang="ja-JP"/>
              <a:t>Reference</a:t>
            </a:r>
            <a:endParaRPr kumimoji="1" lang="ja-JP" altLang="en-US"/>
          </a:p>
        </p:txBody>
      </p:sp>
      <p:sp>
        <p:nvSpPr>
          <p:cNvPr id="4" name="フッター プレースホルダー 3">
            <a:extLst>
              <a:ext uri="{FF2B5EF4-FFF2-40B4-BE49-F238E27FC236}">
                <a16:creationId xmlns:a16="http://schemas.microsoft.com/office/drawing/2014/main" id="{90B8A571-F3B2-ED4B-9809-F48E06ABF9CF}"/>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CDCD0B5-BA3C-454C-B3C2-4498787E40C1}"/>
              </a:ext>
            </a:extLst>
          </p:cNvPr>
          <p:cNvSpPr>
            <a:spLocks noGrp="1"/>
          </p:cNvSpPr>
          <p:nvPr>
            <p:ph type="sldNum" sz="quarter" idx="12"/>
          </p:nvPr>
        </p:nvSpPr>
        <p:spPr/>
        <p:txBody>
          <a:bodyPr/>
          <a:lstStyle/>
          <a:p>
            <a:fld id="{51BE5F08-58E8-9243-A834-2B76637F595D}" type="slidenum">
              <a:rPr kumimoji="1" lang="ja-JP" altLang="en-US" smtClean="0"/>
              <a:t>24</a:t>
            </a:fld>
            <a:endParaRPr kumimoji="1" lang="ja-JP" altLang="en-US"/>
          </a:p>
        </p:txBody>
      </p:sp>
      <p:sp>
        <p:nvSpPr>
          <p:cNvPr id="6" name="テキスト ボックス 5">
            <a:extLst>
              <a:ext uri="{FF2B5EF4-FFF2-40B4-BE49-F238E27FC236}">
                <a16:creationId xmlns:a16="http://schemas.microsoft.com/office/drawing/2014/main" id="{41487736-FF23-A042-8303-D8F09A6EA4FA}"/>
              </a:ext>
            </a:extLst>
          </p:cNvPr>
          <p:cNvSpPr txBox="1"/>
          <p:nvPr/>
        </p:nvSpPr>
        <p:spPr>
          <a:xfrm>
            <a:off x="838200" y="1142188"/>
            <a:ext cx="10515600" cy="1277273"/>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1400"/>
              <a:t>Solana Validator 101: Transaction Processing</a:t>
            </a:r>
            <a:br>
              <a:rPr kumimoji="1" lang="en-US" altLang="ja-JP" sz="1400"/>
            </a:br>
            <a:r>
              <a:rPr kumimoji="1" lang="en-US" altLang="ja-JP" sz="1050"/>
              <a:t>https://</a:t>
            </a:r>
            <a:r>
              <a:rPr kumimoji="1" lang="en-US" altLang="ja-JP" sz="1050" err="1"/>
              <a:t>jito-labs.medium.com</a:t>
            </a:r>
            <a:r>
              <a:rPr kumimoji="1" lang="en-US" altLang="ja-JP" sz="1050"/>
              <a:t>/solana-validator-101-transaction-processing-90bcdc271143</a:t>
            </a:r>
          </a:p>
          <a:p>
            <a:pPr marL="285750" indent="-285750">
              <a:buFont typeface="Arial" panose="020B0604020202020204" pitchFamily="34" charset="0"/>
              <a:buChar char="•"/>
            </a:pPr>
            <a:endParaRPr kumimoji="1" lang="en-US" altLang="ja-JP" sz="1400"/>
          </a:p>
          <a:p>
            <a:pPr marL="285750" indent="-285750">
              <a:buFont typeface="Arial" panose="020B0604020202020204" pitchFamily="34" charset="0"/>
              <a:buChar char="•"/>
            </a:pPr>
            <a:r>
              <a:rPr kumimoji="1" lang="en-US" altLang="ja-JP" sz="1400"/>
              <a:t>Solana Cookbook -  Retrying Transactions</a:t>
            </a:r>
            <a:br>
              <a:rPr kumimoji="1" lang="en-US" altLang="ja-JP" sz="1400"/>
            </a:br>
            <a:r>
              <a:rPr kumimoji="1" lang="en-US" altLang="ja-JP" sz="1050"/>
              <a:t>https://</a:t>
            </a:r>
            <a:r>
              <a:rPr kumimoji="1" lang="en-US" altLang="ja-JP" sz="1050" err="1"/>
              <a:t>solanacookbook.com</a:t>
            </a:r>
            <a:r>
              <a:rPr kumimoji="1" lang="en-US" altLang="ja-JP" sz="1050"/>
              <a:t>/guides/</a:t>
            </a:r>
            <a:r>
              <a:rPr kumimoji="1" lang="en-US" altLang="ja-JP" sz="1050" err="1"/>
              <a:t>retrying-transactions.html#how-rpc-nodes-broadcast-transactions</a:t>
            </a:r>
            <a:endParaRPr kumimoji="1" lang="en-US" altLang="ja-JP" sz="1050"/>
          </a:p>
          <a:p>
            <a:endParaRPr kumimoji="1" lang="en-US" altLang="ja-JP" sz="1400"/>
          </a:p>
        </p:txBody>
      </p:sp>
    </p:spTree>
    <p:extLst>
      <p:ext uri="{BB962C8B-B14F-4D97-AF65-F5344CB8AC3E}">
        <p14:creationId xmlns:p14="http://schemas.microsoft.com/office/powerpoint/2010/main" val="41308124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a:t>Accounts</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25</a:t>
            </a:fld>
            <a:endParaRPr kumimoji="1" lang="ja-JP" altLang="en-US"/>
          </a:p>
        </p:txBody>
      </p:sp>
    </p:spTree>
    <p:extLst>
      <p:ext uri="{BB962C8B-B14F-4D97-AF65-F5344CB8AC3E}">
        <p14:creationId xmlns:p14="http://schemas.microsoft.com/office/powerpoint/2010/main" val="22087428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74C237-FC36-2245-8F79-A2954EC21E50}"/>
              </a:ext>
            </a:extLst>
          </p:cNvPr>
          <p:cNvSpPr>
            <a:spLocks noGrp="1"/>
          </p:cNvSpPr>
          <p:nvPr>
            <p:ph type="title"/>
          </p:nvPr>
        </p:nvSpPr>
        <p:spPr/>
        <p:txBody>
          <a:bodyPr/>
          <a:lstStyle/>
          <a:p>
            <a:r>
              <a:rPr lang="en-US" altLang="ja-JP" dirty="0"/>
              <a:t>Accounts – Execution Programs/Transactions Process (Draft)</a:t>
            </a:r>
            <a:endParaRPr kumimoji="1" lang="ja-JP" altLang="en-US"/>
          </a:p>
        </p:txBody>
      </p:sp>
      <p:sp>
        <p:nvSpPr>
          <p:cNvPr id="4" name="スライド番号プレースホルダー 3">
            <a:extLst>
              <a:ext uri="{FF2B5EF4-FFF2-40B4-BE49-F238E27FC236}">
                <a16:creationId xmlns:a16="http://schemas.microsoft.com/office/drawing/2014/main" id="{36E094E1-296D-8D4E-ABFD-E99CF34E9870}"/>
              </a:ext>
            </a:extLst>
          </p:cNvPr>
          <p:cNvSpPr>
            <a:spLocks noGrp="1"/>
          </p:cNvSpPr>
          <p:nvPr>
            <p:ph type="sldNum" sz="quarter" idx="12"/>
          </p:nvPr>
        </p:nvSpPr>
        <p:spPr/>
        <p:txBody>
          <a:bodyPr/>
          <a:lstStyle/>
          <a:p>
            <a:fld id="{51BE5F08-58E8-9243-A834-2B76637F595D}" type="slidenum">
              <a:rPr kumimoji="1" lang="ja-JP" altLang="en-US" smtClean="0"/>
              <a:t>26</a:t>
            </a:fld>
            <a:endParaRPr kumimoji="1" lang="ja-JP" altLang="en-US"/>
          </a:p>
        </p:txBody>
      </p:sp>
      <p:sp>
        <p:nvSpPr>
          <p:cNvPr id="6" name="正方形/長方形 5">
            <a:extLst>
              <a:ext uri="{FF2B5EF4-FFF2-40B4-BE49-F238E27FC236}">
                <a16:creationId xmlns:a16="http://schemas.microsoft.com/office/drawing/2014/main" id="{958B7626-0B9A-2146-A387-1DD2A88B4198}"/>
              </a:ext>
            </a:extLst>
          </p:cNvPr>
          <p:cNvSpPr/>
          <p:nvPr/>
        </p:nvSpPr>
        <p:spPr>
          <a:xfrm>
            <a:off x="415644" y="1959177"/>
            <a:ext cx="2300137" cy="31342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System Program Account</a:t>
            </a:r>
          </a:p>
          <a:p>
            <a:endParaRPr kumimoji="1" lang="en-US" altLang="ja-JP" sz="1200">
              <a:solidFill>
                <a:schemeClr val="tx1"/>
              </a:solidFill>
            </a:endParaRPr>
          </a:p>
          <a:p>
            <a:r>
              <a:rPr kumimoji="1" lang="en-US" altLang="ja-JP" sz="1200">
                <a:solidFill>
                  <a:schemeClr val="tx1"/>
                </a:solidFill>
              </a:rPr>
              <a:t>Overview: God of User's Account</a:t>
            </a:r>
          </a:p>
          <a:p>
            <a:r>
              <a:rPr kumimoji="1" lang="en-US" altLang="ja-JP" sz="1200">
                <a:solidFill>
                  <a:schemeClr val="tx1"/>
                </a:solidFill>
              </a:rPr>
              <a:t>Address: 1111...1111</a:t>
            </a:r>
          </a:p>
          <a:p>
            <a:r>
              <a:rPr kumimoji="1" lang="en-US" altLang="ja-JP" sz="1200">
                <a:solidFill>
                  <a:schemeClr val="tx1"/>
                </a:solidFill>
              </a:rPr>
              <a:t>Executable: Yes</a:t>
            </a:r>
            <a:endParaRPr kumimoji="1" lang="ja-JP" altLang="en-US" sz="1200">
              <a:solidFill>
                <a:schemeClr val="tx1"/>
              </a:solidFill>
            </a:endParaRPr>
          </a:p>
        </p:txBody>
      </p:sp>
      <p:sp>
        <p:nvSpPr>
          <p:cNvPr id="7" name="正方形/長方形 6">
            <a:extLst>
              <a:ext uri="{FF2B5EF4-FFF2-40B4-BE49-F238E27FC236}">
                <a16:creationId xmlns:a16="http://schemas.microsoft.com/office/drawing/2014/main" id="{C2DDB469-0D2A-B241-8E77-139CE72F2569}"/>
              </a:ext>
            </a:extLst>
          </p:cNvPr>
          <p:cNvSpPr/>
          <p:nvPr/>
        </p:nvSpPr>
        <p:spPr>
          <a:xfrm>
            <a:off x="3333928" y="1959177"/>
            <a:ext cx="2301769" cy="13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200" b="1">
                <a:solidFill>
                  <a:schemeClr val="tx1"/>
                </a:solidFill>
              </a:rPr>
              <a:t>User Account (Developer)</a:t>
            </a:r>
          </a:p>
          <a:p>
            <a:endParaRPr kumimoji="1" lang="en-US" altLang="ja-JP" sz="1200">
              <a:solidFill>
                <a:schemeClr val="tx1"/>
              </a:solidFill>
            </a:endParaRPr>
          </a:p>
          <a:p>
            <a:r>
              <a:rPr kumimoji="1" lang="en-US" altLang="ja-JP" sz="1200">
                <a:solidFill>
                  <a:schemeClr val="tx1"/>
                </a:solidFill>
              </a:rPr>
              <a:t>Overview: Developer via Mac</a:t>
            </a:r>
          </a:p>
          <a:p>
            <a:r>
              <a:rPr kumimoji="1" lang="en-US" altLang="ja-JP" sz="1200">
                <a:solidFill>
                  <a:schemeClr val="tx1"/>
                </a:solidFill>
              </a:rPr>
              <a:t>Address: </a:t>
            </a:r>
            <a:r>
              <a:rPr kumimoji="1" lang="en-US" altLang="ja-JP" sz="1200" err="1">
                <a:solidFill>
                  <a:schemeClr val="tx1"/>
                </a:solidFill>
              </a:rPr>
              <a:t>HXtB</a:t>
            </a:r>
            <a:r>
              <a:rPr kumimoji="1" lang="en-US" altLang="ja-JP" sz="1200">
                <a:solidFill>
                  <a:schemeClr val="tx1"/>
                </a:solidFill>
              </a:rPr>
              <a:t>...</a:t>
            </a:r>
          </a:p>
          <a:p>
            <a:r>
              <a:rPr kumimoji="1" lang="en-US" altLang="ja-JP" sz="1200">
                <a:solidFill>
                  <a:schemeClr val="tx1"/>
                </a:solidFill>
              </a:rPr>
              <a:t>Assigned Program: System Program</a:t>
            </a:r>
          </a:p>
          <a:p>
            <a:r>
              <a:rPr kumimoji="1" lang="en-US" altLang="ja-JP" sz="1200">
                <a:solidFill>
                  <a:schemeClr val="tx1"/>
                </a:solidFill>
              </a:rPr>
              <a:t>Executable: No</a:t>
            </a:r>
            <a:endParaRPr kumimoji="1" lang="ja-JP" altLang="en-US" sz="1200">
              <a:solidFill>
                <a:schemeClr val="tx1"/>
              </a:solidFill>
            </a:endParaRPr>
          </a:p>
        </p:txBody>
      </p:sp>
      <p:sp>
        <p:nvSpPr>
          <p:cNvPr id="14" name="正方形/長方形 13">
            <a:extLst>
              <a:ext uri="{FF2B5EF4-FFF2-40B4-BE49-F238E27FC236}">
                <a16:creationId xmlns:a16="http://schemas.microsoft.com/office/drawing/2014/main" id="{FB7CFC82-DA95-EB43-8B28-B7E07E4800C7}"/>
              </a:ext>
            </a:extLst>
          </p:cNvPr>
          <p:cNvSpPr/>
          <p:nvPr/>
        </p:nvSpPr>
        <p:spPr>
          <a:xfrm>
            <a:off x="6253843" y="1959177"/>
            <a:ext cx="2301769" cy="31342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Program Account</a:t>
            </a:r>
          </a:p>
          <a:p>
            <a:endParaRPr kumimoji="1" lang="en-US" altLang="ja-JP" sz="1200">
              <a:solidFill>
                <a:schemeClr val="tx1"/>
              </a:solidFill>
            </a:endParaRPr>
          </a:p>
          <a:p>
            <a:r>
              <a:rPr kumimoji="1" lang="en-US" altLang="ja-JP" sz="1200">
                <a:solidFill>
                  <a:schemeClr val="tx1"/>
                </a:solidFill>
              </a:rPr>
              <a:t>Overview: Execute Program</a:t>
            </a:r>
          </a:p>
          <a:p>
            <a:r>
              <a:rPr kumimoji="1" lang="en-US" altLang="ja-JP" sz="1200">
                <a:solidFill>
                  <a:schemeClr val="tx1"/>
                </a:solidFill>
              </a:rPr>
              <a:t>Address: </a:t>
            </a:r>
            <a:r>
              <a:rPr kumimoji="1" lang="en-US" altLang="ja-JP" sz="1200">
                <a:solidFill>
                  <a:schemeClr val="tx1"/>
                </a:solidFill>
                <a:hlinkClick r:id="rId2"/>
              </a:rPr>
              <a:t>5BzF...</a:t>
            </a:r>
            <a:endParaRPr kumimoji="1" lang="en-US" altLang="ja-JP" sz="1200">
              <a:solidFill>
                <a:schemeClr val="tx1"/>
              </a:solidFill>
            </a:endParaRPr>
          </a:p>
          <a:p>
            <a:r>
              <a:rPr kumimoji="1" lang="en-US" altLang="ja-JP" sz="1200">
                <a:solidFill>
                  <a:srgbClr val="FF0000"/>
                </a:solidFill>
              </a:rPr>
              <a:t>Executable: Yes</a:t>
            </a:r>
          </a:p>
          <a:p>
            <a:r>
              <a:rPr kumimoji="1" lang="en-US" altLang="ja-JP" sz="1200">
                <a:solidFill>
                  <a:schemeClr val="tx1"/>
                </a:solidFill>
              </a:rPr>
              <a:t>Executable Data: : </a:t>
            </a:r>
            <a:r>
              <a:rPr kumimoji="1" lang="en-US" altLang="ja-JP" sz="1200" err="1">
                <a:solidFill>
                  <a:schemeClr val="tx1"/>
                </a:solidFill>
              </a:rPr>
              <a:t>HMto</a:t>
            </a:r>
            <a:r>
              <a:rPr kumimoji="1" lang="en-US" altLang="ja-JP" sz="1200">
                <a:solidFill>
                  <a:schemeClr val="tx1"/>
                </a:solidFill>
              </a:rPr>
              <a:t>...</a:t>
            </a:r>
          </a:p>
          <a:p>
            <a:r>
              <a:rPr kumimoji="1" lang="en-US" altLang="ja-JP" sz="1200">
                <a:solidFill>
                  <a:schemeClr val="tx1"/>
                </a:solidFill>
              </a:rPr>
              <a:t>Upgradeable: Yes</a:t>
            </a:r>
          </a:p>
          <a:p>
            <a:r>
              <a:rPr kumimoji="1" lang="en-US" altLang="ja-JP" sz="1200">
                <a:solidFill>
                  <a:schemeClr val="tx1"/>
                </a:solidFill>
              </a:rPr>
              <a:t>Upgrade Authority: </a:t>
            </a:r>
            <a:r>
              <a:rPr kumimoji="1" lang="en-US" altLang="ja-JP" sz="1200" err="1">
                <a:solidFill>
                  <a:schemeClr val="tx1"/>
                </a:solidFill>
              </a:rPr>
              <a:t>HXtB</a:t>
            </a:r>
            <a:r>
              <a:rPr kumimoji="1" lang="en-US" altLang="ja-JP" sz="1200">
                <a:solidFill>
                  <a:schemeClr val="tx1"/>
                </a:solidFill>
              </a:rPr>
              <a:t>...</a:t>
            </a:r>
            <a:endParaRPr kumimoji="1" lang="ja-JP" altLang="en-US" sz="1200">
              <a:solidFill>
                <a:schemeClr val="tx1"/>
              </a:solidFill>
            </a:endParaRPr>
          </a:p>
        </p:txBody>
      </p:sp>
      <p:sp>
        <p:nvSpPr>
          <p:cNvPr id="15" name="正方形/長方形 14">
            <a:extLst>
              <a:ext uri="{FF2B5EF4-FFF2-40B4-BE49-F238E27FC236}">
                <a16:creationId xmlns:a16="http://schemas.microsoft.com/office/drawing/2014/main" id="{7449038A-9653-F840-BE1D-7D0380684E73}"/>
              </a:ext>
            </a:extLst>
          </p:cNvPr>
          <p:cNvSpPr/>
          <p:nvPr/>
        </p:nvSpPr>
        <p:spPr>
          <a:xfrm>
            <a:off x="9173760" y="1959176"/>
            <a:ext cx="2301769" cy="13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200" b="1">
                <a:solidFill>
                  <a:schemeClr val="tx1"/>
                </a:solidFill>
              </a:rPr>
              <a:t>Executable Data Account</a:t>
            </a:r>
          </a:p>
          <a:p>
            <a:endParaRPr kumimoji="1" lang="en-US" altLang="ja-JP" sz="1200">
              <a:solidFill>
                <a:schemeClr val="tx1"/>
              </a:solidFill>
            </a:endParaRPr>
          </a:p>
          <a:p>
            <a:r>
              <a:rPr kumimoji="1" lang="en-US" altLang="ja-JP" sz="1200">
                <a:solidFill>
                  <a:schemeClr val="tx1"/>
                </a:solidFill>
              </a:rPr>
              <a:t>Overview: Program Data</a:t>
            </a:r>
          </a:p>
          <a:p>
            <a:r>
              <a:rPr kumimoji="1" lang="en-US" altLang="ja-JP" sz="1200">
                <a:solidFill>
                  <a:schemeClr val="tx1"/>
                </a:solidFill>
              </a:rPr>
              <a:t>Address: </a:t>
            </a:r>
            <a:r>
              <a:rPr kumimoji="1" lang="en-US" altLang="ja-JP" sz="1200" err="1">
                <a:solidFill>
                  <a:schemeClr val="tx1"/>
                </a:solidFill>
              </a:rPr>
              <a:t>HMto</a:t>
            </a:r>
            <a:r>
              <a:rPr kumimoji="1" lang="en-US" altLang="ja-JP" sz="1200">
                <a:solidFill>
                  <a:schemeClr val="tx1"/>
                </a:solidFill>
              </a:rPr>
              <a:t>...</a:t>
            </a:r>
          </a:p>
          <a:p>
            <a:r>
              <a:rPr kumimoji="1" lang="en-US" altLang="ja-JP" sz="1200">
                <a:solidFill>
                  <a:srgbClr val="FF0000"/>
                </a:solidFill>
              </a:rPr>
              <a:t>Data (Bytes): 357501</a:t>
            </a:r>
          </a:p>
          <a:p>
            <a:r>
              <a:rPr kumimoji="1" lang="en-US" altLang="ja-JP" sz="1200">
                <a:solidFill>
                  <a:schemeClr val="tx1"/>
                </a:solidFill>
              </a:rPr>
              <a:t>Upgradeable: Yes</a:t>
            </a:r>
          </a:p>
          <a:p>
            <a:r>
              <a:rPr kumimoji="1" lang="en-US" altLang="ja-JP" sz="1200">
                <a:solidFill>
                  <a:schemeClr val="tx1"/>
                </a:solidFill>
              </a:rPr>
              <a:t>Upgrade Authority: </a:t>
            </a:r>
            <a:r>
              <a:rPr kumimoji="1" lang="en-US" altLang="ja-JP" sz="1200" err="1">
                <a:solidFill>
                  <a:schemeClr val="tx1"/>
                </a:solidFill>
              </a:rPr>
              <a:t>HXtB</a:t>
            </a:r>
            <a:r>
              <a:rPr kumimoji="1" lang="en-US" altLang="ja-JP" sz="1200">
                <a:solidFill>
                  <a:schemeClr val="tx1"/>
                </a:solidFill>
              </a:rPr>
              <a:t>...</a:t>
            </a:r>
            <a:endParaRPr kumimoji="1" lang="ja-JP" altLang="en-US" sz="1200">
              <a:solidFill>
                <a:schemeClr val="tx1"/>
              </a:solidFill>
            </a:endParaRPr>
          </a:p>
        </p:txBody>
      </p:sp>
      <p:sp>
        <p:nvSpPr>
          <p:cNvPr id="39" name="正方形/長方形 38">
            <a:extLst>
              <a:ext uri="{FF2B5EF4-FFF2-40B4-BE49-F238E27FC236}">
                <a16:creationId xmlns:a16="http://schemas.microsoft.com/office/drawing/2014/main" id="{B84CE062-CFAC-5441-8AFA-C64EDE6A5AFC}"/>
              </a:ext>
            </a:extLst>
          </p:cNvPr>
          <p:cNvSpPr/>
          <p:nvPr/>
        </p:nvSpPr>
        <p:spPr>
          <a:xfrm>
            <a:off x="3333928" y="3757395"/>
            <a:ext cx="2301769" cy="13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200" b="1">
                <a:solidFill>
                  <a:schemeClr val="tx1"/>
                </a:solidFill>
              </a:rPr>
              <a:t>User Account (Consumer)</a:t>
            </a:r>
          </a:p>
          <a:p>
            <a:endParaRPr kumimoji="1" lang="en-US" altLang="ja-JP" sz="1200">
              <a:solidFill>
                <a:schemeClr val="tx1"/>
              </a:solidFill>
            </a:endParaRPr>
          </a:p>
          <a:p>
            <a:r>
              <a:rPr kumimoji="1" lang="en-US" altLang="ja-JP" sz="1200">
                <a:solidFill>
                  <a:schemeClr val="tx1"/>
                </a:solidFill>
              </a:rPr>
              <a:t>Overview: Consumer via Phantom</a:t>
            </a:r>
          </a:p>
          <a:p>
            <a:r>
              <a:rPr kumimoji="1" lang="en-US" altLang="ja-JP" sz="1200">
                <a:solidFill>
                  <a:schemeClr val="tx1"/>
                </a:solidFill>
              </a:rPr>
              <a:t>Address: 2SN6...</a:t>
            </a:r>
          </a:p>
          <a:p>
            <a:r>
              <a:rPr kumimoji="1" lang="en-US" altLang="ja-JP" sz="1200">
                <a:solidFill>
                  <a:schemeClr val="tx1"/>
                </a:solidFill>
              </a:rPr>
              <a:t>Assigned Program: System Program</a:t>
            </a:r>
          </a:p>
          <a:p>
            <a:r>
              <a:rPr kumimoji="1" lang="en-US" altLang="ja-JP" sz="1200">
                <a:solidFill>
                  <a:schemeClr val="tx1"/>
                </a:solidFill>
              </a:rPr>
              <a:t>Executable: No</a:t>
            </a:r>
            <a:endParaRPr kumimoji="1" lang="ja-JP" altLang="en-US" sz="1200">
              <a:solidFill>
                <a:schemeClr val="tx1"/>
              </a:solidFill>
            </a:endParaRPr>
          </a:p>
        </p:txBody>
      </p:sp>
      <p:sp>
        <p:nvSpPr>
          <p:cNvPr id="52" name="正方形/長方形 51">
            <a:extLst>
              <a:ext uri="{FF2B5EF4-FFF2-40B4-BE49-F238E27FC236}">
                <a16:creationId xmlns:a16="http://schemas.microsoft.com/office/drawing/2014/main" id="{DEF949F8-D733-C447-9661-6200FC7AB331}"/>
              </a:ext>
            </a:extLst>
          </p:cNvPr>
          <p:cNvSpPr/>
          <p:nvPr/>
        </p:nvSpPr>
        <p:spPr>
          <a:xfrm>
            <a:off x="9173760" y="3759947"/>
            <a:ext cx="2301769" cy="13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State</a:t>
            </a:r>
            <a:r>
              <a:rPr kumimoji="1" lang="ja-JP" altLang="en-US" sz="1200" b="1">
                <a:solidFill>
                  <a:schemeClr val="tx1"/>
                </a:solidFill>
              </a:rPr>
              <a:t> </a:t>
            </a:r>
            <a:r>
              <a:rPr kumimoji="1" lang="en-US" altLang="ja-JP" sz="1200" b="1">
                <a:solidFill>
                  <a:schemeClr val="tx1"/>
                </a:solidFill>
              </a:rPr>
              <a:t>Account</a:t>
            </a:r>
          </a:p>
          <a:p>
            <a:endParaRPr kumimoji="1" lang="en-US" altLang="ja-JP" sz="1200">
              <a:solidFill>
                <a:schemeClr val="tx1"/>
              </a:solidFill>
            </a:endParaRPr>
          </a:p>
          <a:p>
            <a:r>
              <a:rPr kumimoji="1" lang="en-US" altLang="ja-JP" sz="1200">
                <a:solidFill>
                  <a:schemeClr val="tx1"/>
                </a:solidFill>
              </a:rPr>
              <a:t>Overview: Management State</a:t>
            </a:r>
          </a:p>
          <a:p>
            <a:r>
              <a:rPr kumimoji="1" lang="en-US" altLang="ja-JP" sz="1200">
                <a:solidFill>
                  <a:schemeClr val="tx1"/>
                </a:solidFill>
              </a:rPr>
              <a:t>Address: Hd7E...</a:t>
            </a:r>
          </a:p>
          <a:p>
            <a:r>
              <a:rPr kumimoji="1" lang="en-US" altLang="ja-JP" sz="1200">
                <a:solidFill>
                  <a:srgbClr val="FF0000"/>
                </a:solidFill>
              </a:rPr>
              <a:t>Allocated Data Size: 16 byte(S)</a:t>
            </a:r>
          </a:p>
          <a:p>
            <a:r>
              <a:rPr kumimoji="1" lang="en-US" altLang="ja-JP" sz="1200">
                <a:solidFill>
                  <a:schemeClr val="tx1"/>
                </a:solidFill>
              </a:rPr>
              <a:t>Assigned Program Id: 5BzF...</a:t>
            </a:r>
          </a:p>
          <a:p>
            <a:r>
              <a:rPr kumimoji="1" lang="en-US" altLang="ja-JP" sz="1200">
                <a:solidFill>
                  <a:schemeClr val="tx1"/>
                </a:solidFill>
              </a:rPr>
              <a:t>Executable: No</a:t>
            </a:r>
          </a:p>
        </p:txBody>
      </p:sp>
      <p:sp>
        <p:nvSpPr>
          <p:cNvPr id="53" name="テキスト ボックス 52">
            <a:extLst>
              <a:ext uri="{FF2B5EF4-FFF2-40B4-BE49-F238E27FC236}">
                <a16:creationId xmlns:a16="http://schemas.microsoft.com/office/drawing/2014/main" id="{17C84755-6D7C-E646-A0C8-9DDDF7103A60}"/>
              </a:ext>
            </a:extLst>
          </p:cNvPr>
          <p:cNvSpPr txBox="1"/>
          <p:nvPr/>
        </p:nvSpPr>
        <p:spPr>
          <a:xfrm>
            <a:off x="8227233" y="1716748"/>
            <a:ext cx="1266093" cy="276999"/>
          </a:xfrm>
          <a:prstGeom prst="rect">
            <a:avLst/>
          </a:prstGeom>
          <a:noFill/>
        </p:spPr>
        <p:txBody>
          <a:bodyPr wrap="none" rtlCol="0">
            <a:noAutofit/>
          </a:bodyPr>
          <a:lstStyle/>
          <a:p>
            <a:pPr algn="ctr"/>
            <a:r>
              <a:rPr kumimoji="1" lang="en-US" altLang="ja-JP" sz="1200"/>
              <a:t>Execute Program</a:t>
            </a:r>
            <a:endParaRPr kumimoji="1" lang="ja-JP" altLang="en-US" sz="1200"/>
          </a:p>
        </p:txBody>
      </p:sp>
      <p:cxnSp>
        <p:nvCxnSpPr>
          <p:cNvPr id="30" name="直線矢印コネクタ 29">
            <a:extLst>
              <a:ext uri="{FF2B5EF4-FFF2-40B4-BE49-F238E27FC236}">
                <a16:creationId xmlns:a16="http://schemas.microsoft.com/office/drawing/2014/main" id="{1781C2EA-D622-C44C-B6F3-FE390031AAAE}"/>
              </a:ext>
            </a:extLst>
          </p:cNvPr>
          <p:cNvCxnSpPr>
            <a:cxnSpLocks/>
            <a:endCxn id="52" idx="1"/>
          </p:cNvCxnSpPr>
          <p:nvPr/>
        </p:nvCxnSpPr>
        <p:spPr>
          <a:xfrm>
            <a:off x="8550523" y="4425389"/>
            <a:ext cx="623237" cy="2551"/>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884E3E52-A69B-DE4D-A44B-706FB2975C49}"/>
              </a:ext>
            </a:extLst>
          </p:cNvPr>
          <p:cNvSpPr txBox="1"/>
          <p:nvPr/>
        </p:nvSpPr>
        <p:spPr>
          <a:xfrm>
            <a:off x="8231793" y="5039469"/>
            <a:ext cx="1266093" cy="276999"/>
          </a:xfrm>
          <a:prstGeom prst="rect">
            <a:avLst/>
          </a:prstGeom>
          <a:noFill/>
        </p:spPr>
        <p:txBody>
          <a:bodyPr wrap="none" rtlCol="0">
            <a:noAutofit/>
          </a:bodyPr>
          <a:lstStyle/>
          <a:p>
            <a:pPr algn="ctr"/>
            <a:r>
              <a:rPr kumimoji="1" lang="en-US" altLang="ja-JP" sz="1200"/>
              <a:t>Management Data?</a:t>
            </a:r>
            <a:endParaRPr kumimoji="1" lang="ja-JP" altLang="en-US" sz="1200"/>
          </a:p>
        </p:txBody>
      </p:sp>
      <p:sp>
        <p:nvSpPr>
          <p:cNvPr id="34" name="テキスト ボックス 33">
            <a:extLst>
              <a:ext uri="{FF2B5EF4-FFF2-40B4-BE49-F238E27FC236}">
                <a16:creationId xmlns:a16="http://schemas.microsoft.com/office/drawing/2014/main" id="{642E6CF5-E9F5-AE43-BC3D-CCEA3D1401A3}"/>
              </a:ext>
            </a:extLst>
          </p:cNvPr>
          <p:cNvSpPr txBox="1"/>
          <p:nvPr/>
        </p:nvSpPr>
        <p:spPr>
          <a:xfrm>
            <a:off x="5309862" y="1716748"/>
            <a:ext cx="1266093" cy="276999"/>
          </a:xfrm>
          <a:prstGeom prst="rect">
            <a:avLst/>
          </a:prstGeom>
          <a:noFill/>
        </p:spPr>
        <p:txBody>
          <a:bodyPr wrap="none" rtlCol="0">
            <a:noAutofit/>
          </a:bodyPr>
          <a:lstStyle/>
          <a:p>
            <a:pPr algn="ctr"/>
            <a:r>
              <a:rPr kumimoji="1" lang="en-US" altLang="ja-JP" sz="1200"/>
              <a:t>Deploy Program</a:t>
            </a:r>
            <a:endParaRPr kumimoji="1" lang="ja-JP" altLang="en-US" sz="1200"/>
          </a:p>
        </p:txBody>
      </p:sp>
      <p:sp>
        <p:nvSpPr>
          <p:cNvPr id="36" name="テキスト ボックス 35">
            <a:extLst>
              <a:ext uri="{FF2B5EF4-FFF2-40B4-BE49-F238E27FC236}">
                <a16:creationId xmlns:a16="http://schemas.microsoft.com/office/drawing/2014/main" id="{0D6C0F6F-7DAD-7645-A88F-BDE5CF94EAD1}"/>
              </a:ext>
            </a:extLst>
          </p:cNvPr>
          <p:cNvSpPr txBox="1"/>
          <p:nvPr/>
        </p:nvSpPr>
        <p:spPr>
          <a:xfrm>
            <a:off x="5309862" y="5039469"/>
            <a:ext cx="1266093" cy="276999"/>
          </a:xfrm>
          <a:prstGeom prst="rect">
            <a:avLst/>
          </a:prstGeom>
          <a:noFill/>
        </p:spPr>
        <p:txBody>
          <a:bodyPr wrap="none" rtlCol="0">
            <a:noAutofit/>
          </a:bodyPr>
          <a:lstStyle/>
          <a:p>
            <a:pPr algn="ctr"/>
            <a:r>
              <a:rPr kumimoji="1" lang="en-US" altLang="ja-JP" sz="1200"/>
              <a:t>Transactions</a:t>
            </a:r>
            <a:endParaRPr kumimoji="1" lang="ja-JP" altLang="en-US" sz="1200"/>
          </a:p>
        </p:txBody>
      </p:sp>
      <p:cxnSp>
        <p:nvCxnSpPr>
          <p:cNvPr id="40" name="直線矢印コネクタ 39">
            <a:extLst>
              <a:ext uri="{FF2B5EF4-FFF2-40B4-BE49-F238E27FC236}">
                <a16:creationId xmlns:a16="http://schemas.microsoft.com/office/drawing/2014/main" id="{1637B99E-B8F3-E34F-BD32-37201B8B755C}"/>
              </a:ext>
            </a:extLst>
          </p:cNvPr>
          <p:cNvCxnSpPr>
            <a:cxnSpLocks/>
          </p:cNvCxnSpPr>
          <p:nvPr/>
        </p:nvCxnSpPr>
        <p:spPr>
          <a:xfrm>
            <a:off x="2715781" y="2621819"/>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A2EFF5E2-7A28-6F4E-BE94-15967CB64114}"/>
              </a:ext>
            </a:extLst>
          </p:cNvPr>
          <p:cNvCxnSpPr>
            <a:cxnSpLocks/>
          </p:cNvCxnSpPr>
          <p:nvPr/>
        </p:nvCxnSpPr>
        <p:spPr>
          <a:xfrm>
            <a:off x="2715781" y="4425388"/>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374472E7-B718-AA45-83B4-8582D442993B}"/>
              </a:ext>
            </a:extLst>
          </p:cNvPr>
          <p:cNvCxnSpPr>
            <a:cxnSpLocks/>
          </p:cNvCxnSpPr>
          <p:nvPr/>
        </p:nvCxnSpPr>
        <p:spPr>
          <a:xfrm>
            <a:off x="5633152" y="2621819"/>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0C846764-DB14-2946-A192-9C13A46C0AEA}"/>
              </a:ext>
            </a:extLst>
          </p:cNvPr>
          <p:cNvCxnSpPr>
            <a:cxnSpLocks/>
          </p:cNvCxnSpPr>
          <p:nvPr/>
        </p:nvCxnSpPr>
        <p:spPr>
          <a:xfrm>
            <a:off x="5633152" y="4425388"/>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B3A8B9F0-BE85-2743-B057-3F71DE9AEC18}"/>
              </a:ext>
            </a:extLst>
          </p:cNvPr>
          <p:cNvCxnSpPr>
            <a:cxnSpLocks/>
          </p:cNvCxnSpPr>
          <p:nvPr/>
        </p:nvCxnSpPr>
        <p:spPr>
          <a:xfrm>
            <a:off x="8550523" y="2621819"/>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0" name="テキスト ボックス 59">
            <a:extLst>
              <a:ext uri="{FF2B5EF4-FFF2-40B4-BE49-F238E27FC236}">
                <a16:creationId xmlns:a16="http://schemas.microsoft.com/office/drawing/2014/main" id="{0BA99C79-EE9D-BF48-B9BF-7B8E7257A14F}"/>
              </a:ext>
            </a:extLst>
          </p:cNvPr>
          <p:cNvSpPr txBox="1"/>
          <p:nvPr/>
        </p:nvSpPr>
        <p:spPr>
          <a:xfrm>
            <a:off x="2392491" y="1716748"/>
            <a:ext cx="1266093" cy="276999"/>
          </a:xfrm>
          <a:prstGeom prst="rect">
            <a:avLst/>
          </a:prstGeom>
          <a:noFill/>
        </p:spPr>
        <p:txBody>
          <a:bodyPr wrap="none" rtlCol="0">
            <a:noAutofit/>
          </a:bodyPr>
          <a:lstStyle/>
          <a:p>
            <a:pPr algn="ctr"/>
            <a:r>
              <a:rPr kumimoji="1" lang="en-US" altLang="ja-JP" sz="1200"/>
              <a:t>Assign</a:t>
            </a:r>
            <a:endParaRPr kumimoji="1" lang="ja-JP" altLang="en-US" sz="1200"/>
          </a:p>
        </p:txBody>
      </p:sp>
      <p:sp>
        <p:nvSpPr>
          <p:cNvPr id="61" name="テキスト ボックス 60">
            <a:extLst>
              <a:ext uri="{FF2B5EF4-FFF2-40B4-BE49-F238E27FC236}">
                <a16:creationId xmlns:a16="http://schemas.microsoft.com/office/drawing/2014/main" id="{14E1ED35-9F5A-BC4B-B85A-4DB1E1E908BA}"/>
              </a:ext>
            </a:extLst>
          </p:cNvPr>
          <p:cNvSpPr txBox="1"/>
          <p:nvPr/>
        </p:nvSpPr>
        <p:spPr>
          <a:xfrm>
            <a:off x="2392491" y="5039469"/>
            <a:ext cx="1266093" cy="276999"/>
          </a:xfrm>
          <a:prstGeom prst="rect">
            <a:avLst/>
          </a:prstGeom>
          <a:noFill/>
        </p:spPr>
        <p:txBody>
          <a:bodyPr wrap="none" rtlCol="0">
            <a:noAutofit/>
          </a:bodyPr>
          <a:lstStyle/>
          <a:p>
            <a:pPr algn="ctr"/>
            <a:r>
              <a:rPr kumimoji="1" lang="en-US" altLang="ja-JP" sz="1200"/>
              <a:t>Assign</a:t>
            </a:r>
            <a:endParaRPr kumimoji="1" lang="ja-JP" altLang="en-US" sz="1200"/>
          </a:p>
        </p:txBody>
      </p:sp>
      <p:sp>
        <p:nvSpPr>
          <p:cNvPr id="62" name="正方形/長方形 61">
            <a:extLst>
              <a:ext uri="{FF2B5EF4-FFF2-40B4-BE49-F238E27FC236}">
                <a16:creationId xmlns:a16="http://schemas.microsoft.com/office/drawing/2014/main" id="{69217986-6BCB-CB4B-814B-72266C8D2011}"/>
              </a:ext>
            </a:extLst>
          </p:cNvPr>
          <p:cNvSpPr/>
          <p:nvPr/>
        </p:nvSpPr>
        <p:spPr>
          <a:xfrm>
            <a:off x="3206044" y="1541532"/>
            <a:ext cx="8421512" cy="1934759"/>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3" name="正方形/長方形 62">
            <a:extLst>
              <a:ext uri="{FF2B5EF4-FFF2-40B4-BE49-F238E27FC236}">
                <a16:creationId xmlns:a16="http://schemas.microsoft.com/office/drawing/2014/main" id="{B0B8DA7A-2B89-8E4F-B01F-95ED90F32664}"/>
              </a:ext>
            </a:extLst>
          </p:cNvPr>
          <p:cNvSpPr/>
          <p:nvPr/>
        </p:nvSpPr>
        <p:spPr>
          <a:xfrm>
            <a:off x="3204798" y="1361531"/>
            <a:ext cx="3816000" cy="180000"/>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1, 2 (Deploy, Re-Deploy Program)</a:t>
            </a:r>
            <a:endParaRPr kumimoji="1" lang="ja-JP" altLang="en-US" sz="1400">
              <a:solidFill>
                <a:schemeClr val="tx1"/>
              </a:solidFill>
            </a:endParaRPr>
          </a:p>
        </p:txBody>
      </p:sp>
      <p:sp>
        <p:nvSpPr>
          <p:cNvPr id="64" name="正方形/長方形 63">
            <a:extLst>
              <a:ext uri="{FF2B5EF4-FFF2-40B4-BE49-F238E27FC236}">
                <a16:creationId xmlns:a16="http://schemas.microsoft.com/office/drawing/2014/main" id="{B6932B3F-4E42-E741-9334-12EE5814F412}"/>
              </a:ext>
            </a:extLst>
          </p:cNvPr>
          <p:cNvSpPr/>
          <p:nvPr/>
        </p:nvSpPr>
        <p:spPr>
          <a:xfrm>
            <a:off x="3206044" y="3552030"/>
            <a:ext cx="8421512" cy="1921998"/>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6" name="正方形/長方形 65">
            <a:extLst>
              <a:ext uri="{FF2B5EF4-FFF2-40B4-BE49-F238E27FC236}">
                <a16:creationId xmlns:a16="http://schemas.microsoft.com/office/drawing/2014/main" id="{080E11D5-3C8F-0143-8769-7E7CD31D7D00}"/>
              </a:ext>
            </a:extLst>
          </p:cNvPr>
          <p:cNvSpPr/>
          <p:nvPr/>
        </p:nvSpPr>
        <p:spPr>
          <a:xfrm>
            <a:off x="3204798" y="5474031"/>
            <a:ext cx="3816000" cy="180000"/>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3, 4 (Create Account, then Add/Update Data)</a:t>
            </a:r>
            <a:endParaRPr kumimoji="1" lang="ja-JP" altLang="en-US" sz="1400">
              <a:solidFill>
                <a:schemeClr val="tx1"/>
              </a:solidFill>
            </a:endParaRPr>
          </a:p>
        </p:txBody>
      </p:sp>
      <p:sp>
        <p:nvSpPr>
          <p:cNvPr id="3" name="フッター プレースホルダー 2">
            <a:extLst>
              <a:ext uri="{FF2B5EF4-FFF2-40B4-BE49-F238E27FC236}">
                <a16:creationId xmlns:a16="http://schemas.microsoft.com/office/drawing/2014/main" id="{CF002B0F-6AE7-2549-A696-14648CCF6915}"/>
              </a:ext>
            </a:extLst>
          </p:cNvPr>
          <p:cNvSpPr>
            <a:spLocks noGrp="1"/>
          </p:cNvSpPr>
          <p:nvPr>
            <p:ph type="ftr" sz="quarter" idx="11"/>
          </p:nvPr>
        </p:nvSpPr>
        <p:spPr/>
        <p:txBody>
          <a:bodyPr/>
          <a:lstStyle/>
          <a:p>
            <a:r>
              <a:rPr kumimoji="1" lang="en-US" altLang="ja-JP"/>
              <a:t>256hax</a:t>
            </a:r>
            <a:endParaRPr kumimoji="1" lang="ja-JP" altLang="en-US"/>
          </a:p>
        </p:txBody>
      </p:sp>
    </p:spTree>
    <p:extLst>
      <p:ext uri="{BB962C8B-B14F-4D97-AF65-F5344CB8AC3E}">
        <p14:creationId xmlns:p14="http://schemas.microsoft.com/office/powerpoint/2010/main" val="294682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1918FA-14B2-3E41-8D3C-B746B55AC8B7}"/>
              </a:ext>
            </a:extLst>
          </p:cNvPr>
          <p:cNvSpPr>
            <a:spLocks noGrp="1"/>
          </p:cNvSpPr>
          <p:nvPr>
            <p:ph type="title"/>
          </p:nvPr>
        </p:nvSpPr>
        <p:spPr/>
        <p:txBody>
          <a:bodyPr/>
          <a:lstStyle/>
          <a:p>
            <a:r>
              <a:rPr lang="en-US" altLang="ja-JP" dirty="0"/>
              <a:t>Accounts – Execution Programs/Transactions Process (Draft) – Signature (</a:t>
            </a:r>
            <a:r>
              <a:rPr lang="en-US" altLang="ja-JP" dirty="0" err="1"/>
              <a:t>Devnet</a:t>
            </a:r>
            <a:r>
              <a:rPr lang="en-US" altLang="ja-JP" dirty="0"/>
              <a:t>)</a:t>
            </a:r>
            <a:endParaRPr kumimoji="1" lang="ja-JP" altLang="en-US"/>
          </a:p>
        </p:txBody>
      </p:sp>
      <p:sp>
        <p:nvSpPr>
          <p:cNvPr id="3" name="コンテンツ プレースホルダー 2">
            <a:extLst>
              <a:ext uri="{FF2B5EF4-FFF2-40B4-BE49-F238E27FC236}">
                <a16:creationId xmlns:a16="http://schemas.microsoft.com/office/drawing/2014/main" id="{C64F6876-2E34-A049-9B2E-92434CBEDB35}"/>
              </a:ext>
            </a:extLst>
          </p:cNvPr>
          <p:cNvSpPr>
            <a:spLocks noGrp="1"/>
          </p:cNvSpPr>
          <p:nvPr>
            <p:ph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63914A9A-9835-A84D-86F1-4A4A87598EF0}"/>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C0791D88-B828-6F43-806E-8D5C247A80DD}"/>
              </a:ext>
            </a:extLst>
          </p:cNvPr>
          <p:cNvSpPr>
            <a:spLocks noGrp="1"/>
          </p:cNvSpPr>
          <p:nvPr>
            <p:ph type="sldNum" sz="quarter" idx="12"/>
          </p:nvPr>
        </p:nvSpPr>
        <p:spPr/>
        <p:txBody>
          <a:bodyPr/>
          <a:lstStyle/>
          <a:p>
            <a:fld id="{51BE5F08-58E8-9243-A834-2B76637F595D}" type="slidenum">
              <a:rPr kumimoji="1" lang="ja-JP" altLang="en-US" smtClean="0"/>
              <a:t>27</a:t>
            </a:fld>
            <a:endParaRPr kumimoji="1" lang="ja-JP" altLang="en-US"/>
          </a:p>
        </p:txBody>
      </p:sp>
      <p:graphicFrame>
        <p:nvGraphicFramePr>
          <p:cNvPr id="6" name="表 46">
            <a:extLst>
              <a:ext uri="{FF2B5EF4-FFF2-40B4-BE49-F238E27FC236}">
                <a16:creationId xmlns:a16="http://schemas.microsoft.com/office/drawing/2014/main" id="{772C4ACC-7CF9-B74A-9026-A444C13B6173}"/>
              </a:ext>
            </a:extLst>
          </p:cNvPr>
          <p:cNvGraphicFramePr>
            <a:graphicFrameLocks noGrp="1"/>
          </p:cNvGraphicFramePr>
          <p:nvPr>
            <p:extLst>
              <p:ext uri="{D42A27DB-BD31-4B8C-83A1-F6EECF244321}">
                <p14:modId xmlns:p14="http://schemas.microsoft.com/office/powerpoint/2010/main" val="1628452880"/>
              </p:ext>
            </p:extLst>
          </p:nvPr>
        </p:nvGraphicFramePr>
        <p:xfrm>
          <a:off x="838201" y="1817225"/>
          <a:ext cx="10515600" cy="3923398"/>
        </p:xfrm>
        <a:graphic>
          <a:graphicData uri="http://schemas.openxmlformats.org/drawingml/2006/table">
            <a:tbl>
              <a:tblPr firstRow="1" bandRow="1">
                <a:tableStyleId>{5C22544A-7EE6-4342-B048-85BDC9FD1C3A}</a:tableStyleId>
              </a:tblPr>
              <a:tblGrid>
                <a:gridCol w="1558278">
                  <a:extLst>
                    <a:ext uri="{9D8B030D-6E8A-4147-A177-3AD203B41FA5}">
                      <a16:colId xmlns:a16="http://schemas.microsoft.com/office/drawing/2014/main" val="2217692529"/>
                    </a:ext>
                  </a:extLst>
                </a:gridCol>
                <a:gridCol w="8957322">
                  <a:extLst>
                    <a:ext uri="{9D8B030D-6E8A-4147-A177-3AD203B41FA5}">
                      <a16:colId xmlns:a16="http://schemas.microsoft.com/office/drawing/2014/main" val="2533206870"/>
                    </a:ext>
                  </a:extLst>
                </a:gridCol>
              </a:tblGrid>
              <a:tr h="24521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Step with Signature(</a:t>
                      </a:r>
                      <a:r>
                        <a:rPr kumimoji="1" lang="en-US" altLang="ja-JP" sz="1400" b="0" dirty="0" err="1">
                          <a:solidFill>
                            <a:schemeClr val="tx1"/>
                          </a:solidFill>
                        </a:rPr>
                        <a:t>Devnet</a:t>
                      </a:r>
                      <a:r>
                        <a:rPr kumimoji="1" lang="en-US" altLang="ja-JP" sz="1400" b="0" dirty="0">
                          <a:solidFill>
                            <a:schemeClr val="tx1"/>
                          </a:solidFill>
                        </a:rPr>
                        <a:t>)</a:t>
                      </a:r>
                      <a:endParaRPr kumimoji="1" lang="ja-JP" altLang="en-US" sz="1400" b="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tc>
                  <a:txBody>
                    <a:bodyPr/>
                    <a:lstStyle/>
                    <a:p>
                      <a:r>
                        <a:rPr kumimoji="1" lang="en-US" altLang="ja-JP" sz="1400" b="0" dirty="0">
                          <a:solidFill>
                            <a:schemeClr val="tx1"/>
                          </a:solidFill>
                        </a:rPr>
                        <a:t>1. First Deploy Program: </a:t>
                      </a:r>
                      <a:r>
                        <a:rPr kumimoji="1" lang="en-US" altLang="ja-JP" sz="900" b="0" dirty="0">
                          <a:hlinkClick r:id="rId2"/>
                        </a:rPr>
                        <a:t>2EJNKDAdHi8foaLirDrEjKrubBkMs27gQHYHCaFzehsVrUqqwELUXnbZa4fc2WJpPVdZqazvYVAkqs6Fhfd9cxUv</a:t>
                      </a:r>
                      <a:endParaRPr kumimoji="1" lang="en-US" altLang="ja-JP" sz="900" b="0" dirty="0"/>
                    </a:p>
                    <a:p>
                      <a:r>
                        <a:rPr kumimoji="1" lang="en-US" altLang="ja-JP" sz="1400" b="0" dirty="0">
                          <a:solidFill>
                            <a:schemeClr val="tx1"/>
                          </a:solidFill>
                        </a:rPr>
                        <a:t>2. Re-Deploy(upgrade program):</a:t>
                      </a:r>
                      <a:r>
                        <a:rPr kumimoji="1" lang="en-US" altLang="ja-JP" sz="1050" b="0" dirty="0">
                          <a:solidFill>
                            <a:schemeClr val="tx1"/>
                          </a:solidFill>
                        </a:rPr>
                        <a:t> </a:t>
                      </a:r>
                      <a:r>
                        <a:rPr kumimoji="1" lang="en-US" altLang="ja-JP" sz="900" b="0" dirty="0">
                          <a:hlinkClick r:id="rId3"/>
                        </a:rPr>
                        <a:t>2MzxcwxR8z7AVbobkpdfnefpmNPBTXnheK7RQmvuTy5xCBq9pZutygnyuoSZqj4u7Fg7hX2bP4H8gHX3rfE18CQH</a:t>
                      </a:r>
                      <a:endParaRPr kumimoji="1" lang="en-US" altLang="ja-JP" sz="900" b="0" dirty="0"/>
                    </a:p>
                    <a:p>
                      <a:r>
                        <a:rPr kumimoji="1" lang="en-US" altLang="ja-JP" sz="1400" b="0" dirty="0">
                          <a:solidFill>
                            <a:schemeClr val="tx1"/>
                          </a:solidFill>
                        </a:rPr>
                        <a:t>3. Create Instruction Data(16bytes) Account with adding data(1234):</a:t>
                      </a:r>
                      <a:r>
                        <a:rPr kumimoji="1" lang="en-US" altLang="ja-JP" sz="1050" b="0" dirty="0">
                          <a:solidFill>
                            <a:schemeClr val="tx1"/>
                          </a:solidFill>
                        </a:rPr>
                        <a:t> </a:t>
                      </a:r>
                      <a:r>
                        <a:rPr kumimoji="1" lang="en-US" altLang="ja-JP" sz="900" b="0" dirty="0">
                          <a:hlinkClick r:id="rId4"/>
                        </a:rPr>
                        <a:t>3ZK8pACVU5eKh5MegD7HXBLQQqQBk3NVTnFL7myNjVjWzb99WDP19ejz7cfXMcJdGieCLakqZ5Coe28cpMcNeQQV</a:t>
                      </a:r>
                      <a:endParaRPr kumimoji="1" lang="en-US" altLang="ja-JP" sz="900" b="0" dirty="0"/>
                    </a:p>
                    <a:p>
                      <a:r>
                        <a:rPr kumimoji="1" lang="en-US" altLang="ja-JP" sz="1400" b="0" dirty="0">
                          <a:solidFill>
                            <a:schemeClr val="tx1"/>
                          </a:solidFill>
                        </a:rPr>
                        <a:t>4. Update data(4321):</a:t>
                      </a:r>
                      <a:r>
                        <a:rPr kumimoji="1" lang="en-US" altLang="ja-JP" sz="1050" b="0" dirty="0">
                          <a:solidFill>
                            <a:schemeClr val="tx1"/>
                          </a:solidFill>
                        </a:rPr>
                        <a:t> </a:t>
                      </a:r>
                      <a:r>
                        <a:rPr kumimoji="1" lang="en-US" altLang="ja-JP" sz="900" b="0" dirty="0">
                          <a:hlinkClick r:id="rId5"/>
                        </a:rPr>
                        <a:t>2rAdweWojqqnnEGrrHGfHgaGFRSThS6cp2hJ6ZJvBwZacy4Z8R6cgn3iKQAnDK1rZdnarKETAL65MfsFGQ6V3LgH</a:t>
                      </a:r>
                      <a:endParaRPr kumimoji="1" lang="en-US" altLang="ja-JP" sz="900" b="0" dirty="0"/>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1689043150"/>
                  </a:ext>
                </a:extLst>
              </a:tr>
              <a:tr h="1471274">
                <a:tc>
                  <a:txBody>
                    <a:bodyPr/>
                    <a:lstStyle/>
                    <a:p>
                      <a:r>
                        <a:rPr kumimoji="1" lang="en-US" altLang="ja-JP" sz="1400" dirty="0">
                          <a:solidFill>
                            <a:schemeClr val="tx1"/>
                          </a:solidFill>
                        </a:rPr>
                        <a:t>Public Key (Address)</a:t>
                      </a:r>
                      <a:endParaRPr kumimoji="1" lang="ja-JP" altLang="en-US" sz="1400" b="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tc>
                  <a:txBody>
                    <a:bodyPr/>
                    <a:lstStyle/>
                    <a:p>
                      <a:r>
                        <a:rPr kumimoji="1" lang="en-US" altLang="ja-JP" sz="1400" dirty="0"/>
                        <a:t>User Account (Developer):</a:t>
                      </a:r>
                      <a:r>
                        <a:rPr kumimoji="1" lang="en-US" altLang="ja-JP" sz="1200" dirty="0"/>
                        <a:t> % </a:t>
                      </a:r>
                      <a:r>
                        <a:rPr kumimoji="1" lang="en-US" altLang="ja-JP" sz="1200" dirty="0" err="1"/>
                        <a:t>solana</a:t>
                      </a:r>
                      <a:r>
                        <a:rPr kumimoji="1" lang="en-US" altLang="ja-JP" sz="1200" dirty="0"/>
                        <a:t> address -k ~/.config/</a:t>
                      </a:r>
                      <a:r>
                        <a:rPr kumimoji="1" lang="en-US" altLang="ja-JP" sz="1200" dirty="0" err="1"/>
                        <a:t>solana</a:t>
                      </a:r>
                      <a:r>
                        <a:rPr kumimoji="1" lang="en-US" altLang="ja-JP" sz="1200" dirty="0"/>
                        <a:t>/</a:t>
                      </a:r>
                      <a:r>
                        <a:rPr kumimoji="1" lang="en-US" altLang="ja-JP" sz="1200" dirty="0" err="1"/>
                        <a:t>id.json</a:t>
                      </a:r>
                      <a:endParaRPr kumimoji="1" lang="en-US" altLang="ja-JP" sz="1200" dirty="0"/>
                    </a:p>
                    <a:p>
                      <a:r>
                        <a:rPr kumimoji="1" lang="en-US" altLang="ja-JP" sz="1400" dirty="0"/>
                        <a:t>Program Account:</a:t>
                      </a:r>
                      <a:r>
                        <a:rPr kumimoji="1" lang="en-US" altLang="ja-JP" sz="1200" dirty="0"/>
                        <a:t> % </a:t>
                      </a:r>
                      <a:r>
                        <a:rPr kumimoji="1" lang="en-US" altLang="ja-JP" sz="1200" dirty="0" err="1"/>
                        <a:t>solana</a:t>
                      </a:r>
                      <a:r>
                        <a:rPr kumimoji="1" lang="en-US" altLang="ja-JP" sz="1200" dirty="0"/>
                        <a:t> address -k target/deploy/&lt;Program Name&gt;-</a:t>
                      </a:r>
                      <a:r>
                        <a:rPr kumimoji="1" lang="en-US" altLang="ja-JP" sz="1200" dirty="0" err="1"/>
                        <a:t>keypair.json</a:t>
                      </a:r>
                      <a:endParaRPr kumimoji="1" lang="en-US" altLang="ja-JP" sz="1200" dirty="0"/>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2004691755"/>
                  </a:ext>
                </a:extLst>
              </a:tr>
            </a:tbl>
          </a:graphicData>
        </a:graphic>
      </p:graphicFrame>
    </p:spTree>
    <p:extLst>
      <p:ext uri="{BB962C8B-B14F-4D97-AF65-F5344CB8AC3E}">
        <p14:creationId xmlns:p14="http://schemas.microsoft.com/office/powerpoint/2010/main" val="20032347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B57303-5685-3645-97DA-C8872A513461}"/>
              </a:ext>
            </a:extLst>
          </p:cNvPr>
          <p:cNvSpPr>
            <a:spLocks noGrp="1"/>
          </p:cNvSpPr>
          <p:nvPr>
            <p:ph type="title"/>
          </p:nvPr>
        </p:nvSpPr>
        <p:spPr/>
        <p:txBody>
          <a:bodyPr/>
          <a:lstStyle/>
          <a:p>
            <a:r>
              <a:rPr kumimoji="1" lang="en-US" altLang="ja-JP" dirty="0"/>
              <a:t>Accounts – Sending Token Process (Draft)</a:t>
            </a:r>
            <a:endParaRPr kumimoji="1" lang="ja-JP" altLang="en-US"/>
          </a:p>
        </p:txBody>
      </p:sp>
      <p:sp>
        <p:nvSpPr>
          <p:cNvPr id="5" name="スライド番号プレースホルダー 4">
            <a:extLst>
              <a:ext uri="{FF2B5EF4-FFF2-40B4-BE49-F238E27FC236}">
                <a16:creationId xmlns:a16="http://schemas.microsoft.com/office/drawing/2014/main" id="{194C469B-51DF-1545-91A9-AD7A270321EA}"/>
              </a:ext>
            </a:extLst>
          </p:cNvPr>
          <p:cNvSpPr>
            <a:spLocks noGrp="1"/>
          </p:cNvSpPr>
          <p:nvPr>
            <p:ph type="sldNum" sz="quarter" idx="12"/>
          </p:nvPr>
        </p:nvSpPr>
        <p:spPr/>
        <p:txBody>
          <a:bodyPr/>
          <a:lstStyle/>
          <a:p>
            <a:fld id="{51BE5F08-58E8-9243-A834-2B76637F595D}" type="slidenum">
              <a:rPr kumimoji="1" lang="ja-JP" altLang="en-US" smtClean="0"/>
              <a:t>28</a:t>
            </a:fld>
            <a:endParaRPr kumimoji="1" lang="ja-JP" altLang="en-US"/>
          </a:p>
        </p:txBody>
      </p:sp>
      <p:sp>
        <p:nvSpPr>
          <p:cNvPr id="15" name="角丸四角形 14">
            <a:extLst>
              <a:ext uri="{FF2B5EF4-FFF2-40B4-BE49-F238E27FC236}">
                <a16:creationId xmlns:a16="http://schemas.microsoft.com/office/drawing/2014/main" id="{F77D0405-A855-0B4A-943F-E6D92F458F5E}"/>
              </a:ext>
            </a:extLst>
          </p:cNvPr>
          <p:cNvSpPr/>
          <p:nvPr/>
        </p:nvSpPr>
        <p:spPr>
          <a:xfrm>
            <a:off x="359198" y="1238712"/>
            <a:ext cx="3312419" cy="1013547"/>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a:t>
            </a:r>
          </a:p>
          <a:p>
            <a:r>
              <a:rPr kumimoji="1" lang="en-US" altLang="ja-JP" sz="1200">
                <a:solidFill>
                  <a:schemeClr val="tx1"/>
                </a:solidFill>
              </a:rPr>
              <a:t>Address: </a:t>
            </a:r>
            <a:r>
              <a:rPr kumimoji="1" lang="en-US" altLang="ja-JP" sz="1200">
                <a:solidFill>
                  <a:schemeClr val="tx1"/>
                </a:solidFill>
                <a:hlinkClick r:id="rId2"/>
              </a:rPr>
              <a:t>6cWx...</a:t>
            </a:r>
            <a:endParaRPr kumimoji="1" lang="en-US" altLang="ja-JP" sz="1200">
              <a:solidFill>
                <a:schemeClr val="tx1"/>
              </a:solidFill>
            </a:endParaRPr>
          </a:p>
          <a:p>
            <a:r>
              <a:rPr kumimoji="1" lang="en-US" altLang="ja-JP" sz="1200">
                <a:solidFill>
                  <a:schemeClr val="tx1"/>
                </a:solidFill>
              </a:rPr>
              <a:t>Supply: 100.000000000</a:t>
            </a:r>
          </a:p>
          <a:p>
            <a:r>
              <a:rPr kumimoji="1" lang="en-US" altLang="ja-JP" sz="1200">
                <a:solidFill>
                  <a:srgbClr val="FF0000"/>
                </a:solidFill>
              </a:rPr>
              <a:t>Mint Authority: </a:t>
            </a:r>
            <a:r>
              <a:rPr kumimoji="1" lang="en-US" altLang="ja-JP" sz="1200" err="1">
                <a:solidFill>
                  <a:srgbClr val="FF0000"/>
                </a:solidFill>
              </a:rPr>
              <a:t>HXtB</a:t>
            </a:r>
            <a:r>
              <a:rPr kumimoji="1" lang="en-US" altLang="ja-JP" sz="1200">
                <a:solidFill>
                  <a:srgbClr val="FF0000"/>
                </a:solidFill>
              </a:rPr>
              <a:t>...</a:t>
            </a:r>
          </a:p>
          <a:p>
            <a:r>
              <a:rPr kumimoji="1" lang="en-US" altLang="ja-JP" sz="1200">
                <a:solidFill>
                  <a:srgbClr val="FF0000"/>
                </a:solidFill>
              </a:rPr>
              <a:t>Owner: </a:t>
            </a:r>
            <a:r>
              <a:rPr kumimoji="1" lang="en-US" altLang="ja-JP" sz="1200" err="1">
                <a:solidFill>
                  <a:srgbClr val="FF0000"/>
                </a:solidFill>
              </a:rPr>
              <a:t>TokenkegQ</a:t>
            </a:r>
            <a:r>
              <a:rPr kumimoji="1" lang="en-US" altLang="ja-JP" sz="1200">
                <a:solidFill>
                  <a:srgbClr val="FF0000"/>
                </a:solidFill>
              </a:rPr>
              <a:t>...</a:t>
            </a:r>
          </a:p>
        </p:txBody>
      </p:sp>
      <p:sp>
        <p:nvSpPr>
          <p:cNvPr id="6" name="正方形/長方形 5">
            <a:extLst>
              <a:ext uri="{FF2B5EF4-FFF2-40B4-BE49-F238E27FC236}">
                <a16:creationId xmlns:a16="http://schemas.microsoft.com/office/drawing/2014/main" id="{603D3353-8C08-0442-AA3D-CE30172DAFFA}"/>
              </a:ext>
            </a:extLst>
          </p:cNvPr>
          <p:cNvSpPr/>
          <p:nvPr/>
        </p:nvSpPr>
        <p:spPr>
          <a:xfrm>
            <a:off x="359199" y="3783504"/>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Account (Consumer A)</a:t>
            </a:r>
          </a:p>
          <a:p>
            <a:endParaRPr kumimoji="1" lang="en-US" altLang="ja-JP" sz="1200" dirty="0">
              <a:solidFill>
                <a:schemeClr val="tx1"/>
              </a:solidFill>
            </a:endParaRPr>
          </a:p>
          <a:p>
            <a:r>
              <a:rPr kumimoji="1" lang="en-US" altLang="ja-JP" sz="1200" dirty="0">
                <a:solidFill>
                  <a:schemeClr val="tx1"/>
                </a:solidFill>
              </a:rPr>
              <a:t>Overview: Consumer via Phantom</a:t>
            </a:r>
          </a:p>
          <a:p>
            <a:r>
              <a:rPr kumimoji="1" lang="en-US" altLang="ja-JP" sz="1200" dirty="0">
                <a:solidFill>
                  <a:schemeClr val="tx1"/>
                </a:solidFill>
              </a:rPr>
              <a:t>Address: 2SN6...</a:t>
            </a:r>
          </a:p>
        </p:txBody>
      </p:sp>
      <p:sp>
        <p:nvSpPr>
          <p:cNvPr id="7" name="正方形/長方形 6">
            <a:extLst>
              <a:ext uri="{FF2B5EF4-FFF2-40B4-BE49-F238E27FC236}">
                <a16:creationId xmlns:a16="http://schemas.microsoft.com/office/drawing/2014/main" id="{75C50FE2-8534-324A-8BA7-96E663860363}"/>
              </a:ext>
            </a:extLst>
          </p:cNvPr>
          <p:cNvSpPr/>
          <p:nvPr/>
        </p:nvSpPr>
        <p:spPr>
          <a:xfrm>
            <a:off x="359199" y="4961449"/>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User </a:t>
            </a:r>
            <a:r>
              <a:rPr kumimoji="1" lang="en-US" altLang="ja-JP" sz="1200" b="1">
                <a:solidFill>
                  <a:srgbClr val="FF0000"/>
                </a:solidFill>
              </a:rPr>
              <a:t>Token Account </a:t>
            </a:r>
            <a:r>
              <a:rPr kumimoji="1" lang="en-US" altLang="ja-JP" sz="1200" b="1">
                <a:solidFill>
                  <a:schemeClr val="tx1"/>
                </a:solidFill>
              </a:rPr>
              <a:t>(Consumer)</a:t>
            </a:r>
          </a:p>
          <a:p>
            <a:endParaRPr kumimoji="1" lang="en-US" altLang="ja-JP" sz="1200">
              <a:solidFill>
                <a:schemeClr val="tx1"/>
              </a:solidFill>
            </a:endParaRPr>
          </a:p>
          <a:p>
            <a:r>
              <a:rPr kumimoji="1" lang="en-US" altLang="ja-JP" sz="1200">
                <a:solidFill>
                  <a:schemeClr val="tx1"/>
                </a:solidFill>
              </a:rPr>
              <a:t>Address: 772U...</a:t>
            </a:r>
          </a:p>
          <a:p>
            <a:r>
              <a:rPr kumimoji="1" lang="en-US" altLang="ja-JP" sz="1200">
                <a:solidFill>
                  <a:srgbClr val="FF0000"/>
                </a:solidFill>
              </a:rPr>
              <a:t>Mint: 6cWx...</a:t>
            </a:r>
          </a:p>
          <a:p>
            <a:r>
              <a:rPr kumimoji="1" lang="en-US" altLang="ja-JP" sz="1200">
                <a:solidFill>
                  <a:srgbClr val="FF0000"/>
                </a:solidFill>
              </a:rPr>
              <a:t>Owner: 2SN6...</a:t>
            </a:r>
          </a:p>
        </p:txBody>
      </p:sp>
      <p:sp>
        <p:nvSpPr>
          <p:cNvPr id="10" name="正方形/長方形 9">
            <a:extLst>
              <a:ext uri="{FF2B5EF4-FFF2-40B4-BE49-F238E27FC236}">
                <a16:creationId xmlns:a16="http://schemas.microsoft.com/office/drawing/2014/main" id="{A1741F00-BE24-C042-89C6-ACC768333EC2}"/>
              </a:ext>
            </a:extLst>
          </p:cNvPr>
          <p:cNvSpPr/>
          <p:nvPr/>
        </p:nvSpPr>
        <p:spPr>
          <a:xfrm>
            <a:off x="4350642" y="1235334"/>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User Account (Developer)</a:t>
            </a:r>
          </a:p>
          <a:p>
            <a:endParaRPr kumimoji="1" lang="en-US" altLang="ja-JP" sz="1200">
              <a:solidFill>
                <a:schemeClr val="tx1"/>
              </a:solidFill>
            </a:endParaRPr>
          </a:p>
          <a:p>
            <a:r>
              <a:rPr kumimoji="1" lang="en-US" altLang="ja-JP" sz="1200">
                <a:solidFill>
                  <a:schemeClr val="tx1"/>
                </a:solidFill>
              </a:rPr>
              <a:t>Overview: Developer via Mac</a:t>
            </a:r>
          </a:p>
          <a:p>
            <a:r>
              <a:rPr kumimoji="1" lang="en-US" altLang="ja-JP" sz="1200">
                <a:solidFill>
                  <a:schemeClr val="tx1"/>
                </a:solidFill>
              </a:rPr>
              <a:t>Address: </a:t>
            </a:r>
            <a:r>
              <a:rPr kumimoji="1" lang="en-US" altLang="ja-JP" sz="1200" err="1">
                <a:solidFill>
                  <a:schemeClr val="tx1"/>
                </a:solidFill>
              </a:rPr>
              <a:t>HXtB</a:t>
            </a:r>
            <a:r>
              <a:rPr kumimoji="1" lang="en-US" altLang="ja-JP" sz="1200">
                <a:solidFill>
                  <a:schemeClr val="tx1"/>
                </a:solidFill>
              </a:rPr>
              <a:t>...</a:t>
            </a:r>
          </a:p>
        </p:txBody>
      </p:sp>
      <p:sp>
        <p:nvSpPr>
          <p:cNvPr id="12" name="正方形/長方形 11">
            <a:extLst>
              <a:ext uri="{FF2B5EF4-FFF2-40B4-BE49-F238E27FC236}">
                <a16:creationId xmlns:a16="http://schemas.microsoft.com/office/drawing/2014/main" id="{8C8B0FA4-BE36-7442-9943-915FF4789DAE}"/>
              </a:ext>
            </a:extLst>
          </p:cNvPr>
          <p:cNvSpPr/>
          <p:nvPr/>
        </p:nvSpPr>
        <p:spPr>
          <a:xfrm>
            <a:off x="4350642" y="2412075"/>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User Token Account (Developer)</a:t>
            </a:r>
          </a:p>
          <a:p>
            <a:endParaRPr kumimoji="1" lang="en-US" altLang="ja-JP" sz="1200">
              <a:solidFill>
                <a:schemeClr val="tx1"/>
              </a:solidFill>
            </a:endParaRPr>
          </a:p>
          <a:p>
            <a:r>
              <a:rPr kumimoji="1" lang="en-US" altLang="ja-JP" sz="1200">
                <a:solidFill>
                  <a:schemeClr val="tx1"/>
                </a:solidFill>
              </a:rPr>
              <a:t>Address: </a:t>
            </a:r>
            <a:r>
              <a:rPr kumimoji="1" lang="en-US" altLang="ja-JP" sz="1200">
                <a:solidFill>
                  <a:schemeClr val="tx1"/>
                </a:solidFill>
                <a:hlinkClick r:id="rId3"/>
              </a:rPr>
              <a:t>FHx9...</a:t>
            </a:r>
            <a:endParaRPr kumimoji="1" lang="en-US" altLang="ja-JP" sz="1200">
              <a:solidFill>
                <a:schemeClr val="tx1"/>
              </a:solidFill>
            </a:endParaRPr>
          </a:p>
          <a:p>
            <a:r>
              <a:rPr kumimoji="1" lang="en-US" altLang="ja-JP" sz="1200">
                <a:solidFill>
                  <a:schemeClr val="tx1"/>
                </a:solidFill>
              </a:rPr>
              <a:t>Mint: 6cWx...</a:t>
            </a:r>
          </a:p>
          <a:p>
            <a:r>
              <a:rPr kumimoji="1" lang="en-US" altLang="ja-JP" sz="1200">
                <a:solidFill>
                  <a:srgbClr val="FF0000"/>
                </a:solidFill>
              </a:rPr>
              <a:t>Owner: </a:t>
            </a:r>
            <a:r>
              <a:rPr kumimoji="1" lang="en-US" altLang="ja-JP" sz="1200" err="1">
                <a:solidFill>
                  <a:srgbClr val="FF0000"/>
                </a:solidFill>
              </a:rPr>
              <a:t>HXtB</a:t>
            </a:r>
            <a:r>
              <a:rPr kumimoji="1" lang="en-US" altLang="ja-JP" sz="1200">
                <a:solidFill>
                  <a:srgbClr val="FF0000"/>
                </a:solidFill>
              </a:rPr>
              <a:t>...</a:t>
            </a:r>
          </a:p>
        </p:txBody>
      </p:sp>
      <p:sp>
        <p:nvSpPr>
          <p:cNvPr id="16" name="正方形/長方形 15">
            <a:extLst>
              <a:ext uri="{FF2B5EF4-FFF2-40B4-BE49-F238E27FC236}">
                <a16:creationId xmlns:a16="http://schemas.microsoft.com/office/drawing/2014/main" id="{A36A0593-D554-0747-B028-8A60CE863709}"/>
              </a:ext>
            </a:extLst>
          </p:cNvPr>
          <p:cNvSpPr/>
          <p:nvPr/>
        </p:nvSpPr>
        <p:spPr>
          <a:xfrm>
            <a:off x="8342085" y="3783505"/>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Account (Consumer B)</a:t>
            </a:r>
          </a:p>
          <a:p>
            <a:endParaRPr kumimoji="1" lang="en-US" altLang="ja-JP" sz="1200" dirty="0">
              <a:solidFill>
                <a:schemeClr val="tx1"/>
              </a:solidFill>
            </a:endParaRPr>
          </a:p>
          <a:p>
            <a:r>
              <a:rPr kumimoji="1" lang="en-US" altLang="ja-JP" sz="1200" dirty="0">
                <a:solidFill>
                  <a:schemeClr val="tx1"/>
                </a:solidFill>
              </a:rPr>
              <a:t>Overview: Consumer via Phantom</a:t>
            </a:r>
          </a:p>
          <a:p>
            <a:r>
              <a:rPr kumimoji="1" lang="en-US" altLang="ja-JP" sz="1200" dirty="0">
                <a:solidFill>
                  <a:schemeClr val="tx1"/>
                </a:solidFill>
              </a:rPr>
              <a:t>Address: GV2U...</a:t>
            </a:r>
          </a:p>
        </p:txBody>
      </p:sp>
      <p:sp>
        <p:nvSpPr>
          <p:cNvPr id="17" name="正方形/長方形 16">
            <a:extLst>
              <a:ext uri="{FF2B5EF4-FFF2-40B4-BE49-F238E27FC236}">
                <a16:creationId xmlns:a16="http://schemas.microsoft.com/office/drawing/2014/main" id="{B8898FD0-FF87-6648-8069-666DB4B23A2F}"/>
              </a:ext>
            </a:extLst>
          </p:cNvPr>
          <p:cNvSpPr/>
          <p:nvPr/>
        </p:nvSpPr>
        <p:spPr>
          <a:xfrm>
            <a:off x="8342085" y="4961450"/>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User Token Account (Consumer)</a:t>
            </a:r>
          </a:p>
          <a:p>
            <a:endParaRPr kumimoji="1" lang="en-US" altLang="ja-JP" sz="1200">
              <a:solidFill>
                <a:schemeClr val="tx1"/>
              </a:solidFill>
            </a:endParaRPr>
          </a:p>
          <a:p>
            <a:r>
              <a:rPr kumimoji="1" lang="en-US" altLang="ja-JP" sz="1200">
                <a:solidFill>
                  <a:schemeClr val="tx1"/>
                </a:solidFill>
              </a:rPr>
              <a:t>Address: 9Ej4...</a:t>
            </a:r>
          </a:p>
          <a:p>
            <a:r>
              <a:rPr kumimoji="1" lang="en-US" altLang="ja-JP" sz="1200">
                <a:solidFill>
                  <a:srgbClr val="FF0000"/>
                </a:solidFill>
              </a:rPr>
              <a:t>Mint: 6cWx...</a:t>
            </a:r>
          </a:p>
          <a:p>
            <a:r>
              <a:rPr kumimoji="1" lang="en-US" altLang="ja-JP" sz="1200">
                <a:solidFill>
                  <a:srgbClr val="FF0000"/>
                </a:solidFill>
              </a:rPr>
              <a:t>Owner: 2SN6...</a:t>
            </a:r>
          </a:p>
        </p:txBody>
      </p:sp>
      <p:sp>
        <p:nvSpPr>
          <p:cNvPr id="18" name="正方形/長方形 17">
            <a:extLst>
              <a:ext uri="{FF2B5EF4-FFF2-40B4-BE49-F238E27FC236}">
                <a16:creationId xmlns:a16="http://schemas.microsoft.com/office/drawing/2014/main" id="{0988D44D-5BC7-A941-99E8-4985A039DCE1}"/>
              </a:ext>
            </a:extLst>
          </p:cNvPr>
          <p:cNvSpPr/>
          <p:nvPr/>
        </p:nvSpPr>
        <p:spPr>
          <a:xfrm>
            <a:off x="4350642" y="3783504"/>
            <a:ext cx="3229026" cy="21948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200" b="1" dirty="0">
                <a:solidFill>
                  <a:schemeClr val="tx1"/>
                </a:solidFill>
              </a:rPr>
              <a:t>Token Program Account</a:t>
            </a:r>
          </a:p>
          <a:p>
            <a:endParaRPr kumimoji="1" lang="en-US" altLang="ja-JP" sz="1200" dirty="0">
              <a:solidFill>
                <a:schemeClr val="tx1"/>
              </a:solidFill>
            </a:endParaRPr>
          </a:p>
          <a:p>
            <a:r>
              <a:rPr kumimoji="1" lang="en-US" altLang="ja-JP" sz="1200" dirty="0">
                <a:solidFill>
                  <a:schemeClr val="tx1"/>
                </a:solidFill>
              </a:rPr>
              <a:t>Overview: Management Token? Escrow?</a:t>
            </a:r>
          </a:p>
          <a:p>
            <a:r>
              <a:rPr kumimoji="1" lang="en-US" altLang="ja-JP" sz="1200" dirty="0">
                <a:solidFill>
                  <a:schemeClr val="tx1"/>
                </a:solidFill>
              </a:rPr>
              <a:t>Address: </a:t>
            </a:r>
            <a:r>
              <a:rPr kumimoji="1" lang="en-US" altLang="ja-JP" sz="1200" dirty="0">
                <a:solidFill>
                  <a:schemeClr val="tx1"/>
                </a:solidFill>
                <a:hlinkClick r:id="rId4"/>
              </a:rPr>
              <a:t>TokenkegQ...</a:t>
            </a:r>
            <a:endParaRPr kumimoji="1" lang="en-US" altLang="ja-JP" sz="1200" dirty="0">
              <a:solidFill>
                <a:schemeClr val="tx1"/>
              </a:solidFill>
            </a:endParaRPr>
          </a:p>
          <a:p>
            <a:r>
              <a:rPr kumimoji="1" lang="en-US" altLang="ja-JP" sz="1200" dirty="0">
                <a:solidFill>
                  <a:schemeClr val="tx1"/>
                </a:solidFill>
              </a:rPr>
              <a:t>Assigned Program: BPF Loader 2</a:t>
            </a:r>
          </a:p>
        </p:txBody>
      </p:sp>
      <p:cxnSp>
        <p:nvCxnSpPr>
          <p:cNvPr id="21" name="直線矢印コネクタ 20">
            <a:extLst>
              <a:ext uri="{FF2B5EF4-FFF2-40B4-BE49-F238E27FC236}">
                <a16:creationId xmlns:a16="http://schemas.microsoft.com/office/drawing/2014/main" id="{BC9C1A86-3EC0-7A49-B8BD-648CDE096C08}"/>
              </a:ext>
            </a:extLst>
          </p:cNvPr>
          <p:cNvCxnSpPr>
            <a:cxnSpLocks/>
          </p:cNvCxnSpPr>
          <p:nvPr/>
        </p:nvCxnSpPr>
        <p:spPr>
          <a:xfrm>
            <a:off x="3588225" y="5436592"/>
            <a:ext cx="762416"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6D134619-6792-8441-A112-EEF71ECA1700}"/>
              </a:ext>
            </a:extLst>
          </p:cNvPr>
          <p:cNvCxnSpPr>
            <a:cxnSpLocks/>
          </p:cNvCxnSpPr>
          <p:nvPr/>
        </p:nvCxnSpPr>
        <p:spPr>
          <a:xfrm>
            <a:off x="7579668" y="5436592"/>
            <a:ext cx="762416"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82DEC4BE-05F1-B44E-80A2-D0376C3F8CEB}"/>
              </a:ext>
            </a:extLst>
          </p:cNvPr>
          <p:cNvCxnSpPr>
            <a:cxnSpLocks/>
            <a:stCxn id="6" idx="2"/>
            <a:endCxn id="7" idx="0"/>
          </p:cNvCxnSpPr>
          <p:nvPr/>
        </p:nvCxnSpPr>
        <p:spPr>
          <a:xfrm>
            <a:off x="1973712" y="4800429"/>
            <a:ext cx="0" cy="161020"/>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C35C110C-BE26-6341-B809-9316A6BACDD5}"/>
              </a:ext>
            </a:extLst>
          </p:cNvPr>
          <p:cNvCxnSpPr>
            <a:cxnSpLocks/>
            <a:stCxn id="10" idx="2"/>
            <a:endCxn id="12" idx="0"/>
          </p:cNvCxnSpPr>
          <p:nvPr/>
        </p:nvCxnSpPr>
        <p:spPr>
          <a:xfrm>
            <a:off x="5965155" y="2252259"/>
            <a:ext cx="0" cy="159816"/>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879E41E4-1D0A-8049-BF60-6EB2D29ECDF7}"/>
              </a:ext>
            </a:extLst>
          </p:cNvPr>
          <p:cNvCxnSpPr>
            <a:cxnSpLocks/>
            <a:stCxn id="16" idx="2"/>
            <a:endCxn id="17" idx="0"/>
          </p:cNvCxnSpPr>
          <p:nvPr/>
        </p:nvCxnSpPr>
        <p:spPr>
          <a:xfrm>
            <a:off x="9956598" y="4800430"/>
            <a:ext cx="0" cy="161020"/>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84D76B64-2CB2-E04F-8B33-4D9B56C57E2E}"/>
              </a:ext>
            </a:extLst>
          </p:cNvPr>
          <p:cNvSpPr txBox="1"/>
          <p:nvPr/>
        </p:nvSpPr>
        <p:spPr>
          <a:xfrm>
            <a:off x="3336387" y="4973226"/>
            <a:ext cx="1266093" cy="276999"/>
          </a:xfrm>
          <a:prstGeom prst="rect">
            <a:avLst/>
          </a:prstGeom>
          <a:noFill/>
        </p:spPr>
        <p:txBody>
          <a:bodyPr wrap="none" rtlCol="0">
            <a:noAutofit/>
          </a:bodyPr>
          <a:lstStyle/>
          <a:p>
            <a:pPr algn="ctr"/>
            <a:r>
              <a:rPr kumimoji="1" lang="en-US" altLang="ja-JP" sz="1200" dirty="0"/>
              <a:t>Send?</a:t>
            </a:r>
          </a:p>
          <a:p>
            <a:pPr algn="ctr"/>
            <a:r>
              <a:rPr kumimoji="1" lang="en-US" altLang="ja-JP" sz="1200" dirty="0"/>
              <a:t>1 Token</a:t>
            </a:r>
            <a:endParaRPr kumimoji="1" lang="ja-JP" altLang="en-US" sz="1200"/>
          </a:p>
        </p:txBody>
      </p:sp>
      <p:sp>
        <p:nvSpPr>
          <p:cNvPr id="59" name="テキスト ボックス 58">
            <a:extLst>
              <a:ext uri="{FF2B5EF4-FFF2-40B4-BE49-F238E27FC236}">
                <a16:creationId xmlns:a16="http://schemas.microsoft.com/office/drawing/2014/main" id="{2165979C-18AE-6F45-B7C6-97EF1B118D5B}"/>
              </a:ext>
            </a:extLst>
          </p:cNvPr>
          <p:cNvSpPr txBox="1"/>
          <p:nvPr/>
        </p:nvSpPr>
        <p:spPr>
          <a:xfrm>
            <a:off x="7327830" y="4973226"/>
            <a:ext cx="1266093" cy="276999"/>
          </a:xfrm>
          <a:prstGeom prst="rect">
            <a:avLst/>
          </a:prstGeom>
          <a:noFill/>
        </p:spPr>
        <p:txBody>
          <a:bodyPr wrap="none" rtlCol="0">
            <a:noAutofit/>
          </a:bodyPr>
          <a:lstStyle/>
          <a:p>
            <a:pPr algn="ctr"/>
            <a:r>
              <a:rPr kumimoji="1" lang="en-US" altLang="ja-JP" sz="1200" err="1"/>
              <a:t>Recieve</a:t>
            </a:r>
            <a:r>
              <a:rPr kumimoji="1" lang="en-US" altLang="ja-JP" sz="1200"/>
              <a:t>?</a:t>
            </a:r>
          </a:p>
          <a:p>
            <a:pPr algn="ctr"/>
            <a:r>
              <a:rPr kumimoji="1" lang="en-US" altLang="ja-JP" sz="1200"/>
              <a:t>1 Token</a:t>
            </a:r>
            <a:endParaRPr kumimoji="1" lang="ja-JP" altLang="en-US" sz="1200"/>
          </a:p>
        </p:txBody>
      </p:sp>
      <p:sp>
        <p:nvSpPr>
          <p:cNvPr id="60" name="正方形/長方形 59">
            <a:extLst>
              <a:ext uri="{FF2B5EF4-FFF2-40B4-BE49-F238E27FC236}">
                <a16:creationId xmlns:a16="http://schemas.microsoft.com/office/drawing/2014/main" id="{7FE767BB-744B-EE4C-91EB-13C6F2D82122}"/>
              </a:ext>
            </a:extLst>
          </p:cNvPr>
          <p:cNvSpPr/>
          <p:nvPr/>
        </p:nvSpPr>
        <p:spPr>
          <a:xfrm>
            <a:off x="253906" y="1103395"/>
            <a:ext cx="3474557" cy="1231332"/>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1" name="正方形/長方形 60">
            <a:extLst>
              <a:ext uri="{FF2B5EF4-FFF2-40B4-BE49-F238E27FC236}">
                <a16:creationId xmlns:a16="http://schemas.microsoft.com/office/drawing/2014/main" id="{8A599F6F-D815-8C4D-A364-887CE5C015C6}"/>
              </a:ext>
            </a:extLst>
          </p:cNvPr>
          <p:cNvSpPr/>
          <p:nvPr/>
        </p:nvSpPr>
        <p:spPr>
          <a:xfrm>
            <a:off x="4267202" y="2338376"/>
            <a:ext cx="3555880" cy="1168187"/>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2" name="正方形/長方形 61">
            <a:extLst>
              <a:ext uri="{FF2B5EF4-FFF2-40B4-BE49-F238E27FC236}">
                <a16:creationId xmlns:a16="http://schemas.microsoft.com/office/drawing/2014/main" id="{8ED24FAA-A27A-4946-979C-E5925138E3FF}"/>
              </a:ext>
            </a:extLst>
          </p:cNvPr>
          <p:cNvSpPr/>
          <p:nvPr/>
        </p:nvSpPr>
        <p:spPr>
          <a:xfrm>
            <a:off x="253906" y="3603484"/>
            <a:ext cx="11441380" cy="2525808"/>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3" name="正方形/長方形 62">
            <a:extLst>
              <a:ext uri="{FF2B5EF4-FFF2-40B4-BE49-F238E27FC236}">
                <a16:creationId xmlns:a16="http://schemas.microsoft.com/office/drawing/2014/main" id="{A168F65D-C288-4040-A019-F84326DA3B99}"/>
              </a:ext>
            </a:extLst>
          </p:cNvPr>
          <p:cNvSpPr/>
          <p:nvPr/>
        </p:nvSpPr>
        <p:spPr>
          <a:xfrm>
            <a:off x="253906" y="923394"/>
            <a:ext cx="1803199" cy="180000"/>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1 (Create Token)</a:t>
            </a:r>
            <a:endParaRPr kumimoji="1" lang="ja-JP" altLang="en-US" sz="1400">
              <a:solidFill>
                <a:schemeClr val="tx1"/>
              </a:solidFill>
            </a:endParaRPr>
          </a:p>
        </p:txBody>
      </p:sp>
      <p:sp>
        <p:nvSpPr>
          <p:cNvPr id="64" name="正方形/長方形 63">
            <a:extLst>
              <a:ext uri="{FF2B5EF4-FFF2-40B4-BE49-F238E27FC236}">
                <a16:creationId xmlns:a16="http://schemas.microsoft.com/office/drawing/2014/main" id="{AC7CCEC7-6842-7342-BABC-05FB996891FE}"/>
              </a:ext>
            </a:extLst>
          </p:cNvPr>
          <p:cNvSpPr/>
          <p:nvPr/>
        </p:nvSpPr>
        <p:spPr>
          <a:xfrm>
            <a:off x="7823082" y="2333880"/>
            <a:ext cx="2710050" cy="461117"/>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2 (Create Token Account)</a:t>
            </a:r>
          </a:p>
          <a:p>
            <a:r>
              <a:rPr kumimoji="1" lang="en-US" altLang="ja-JP" sz="1400">
                <a:solidFill>
                  <a:schemeClr val="tx1"/>
                </a:solidFill>
              </a:rPr>
              <a:t>STEP 3 (Mint 100 Tokens)</a:t>
            </a:r>
            <a:endParaRPr kumimoji="1" lang="ja-JP" altLang="en-US" sz="1400">
              <a:solidFill>
                <a:schemeClr val="tx1"/>
              </a:solidFill>
            </a:endParaRPr>
          </a:p>
        </p:txBody>
      </p:sp>
      <p:sp>
        <p:nvSpPr>
          <p:cNvPr id="69" name="正方形/長方形 68">
            <a:extLst>
              <a:ext uri="{FF2B5EF4-FFF2-40B4-BE49-F238E27FC236}">
                <a16:creationId xmlns:a16="http://schemas.microsoft.com/office/drawing/2014/main" id="{DA15588E-B43F-AA47-94C7-C4C526F4CBB7}"/>
              </a:ext>
            </a:extLst>
          </p:cNvPr>
          <p:cNvSpPr/>
          <p:nvPr/>
        </p:nvSpPr>
        <p:spPr>
          <a:xfrm>
            <a:off x="253906" y="6129292"/>
            <a:ext cx="1803199" cy="180000"/>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4 (Send Token)</a:t>
            </a:r>
            <a:endParaRPr kumimoji="1" lang="ja-JP" altLang="en-US" sz="1400">
              <a:solidFill>
                <a:schemeClr val="tx1"/>
              </a:solidFill>
            </a:endParaRPr>
          </a:p>
        </p:txBody>
      </p:sp>
      <p:grpSp>
        <p:nvGrpSpPr>
          <p:cNvPr id="80" name="グループ化 79">
            <a:extLst>
              <a:ext uri="{FF2B5EF4-FFF2-40B4-BE49-F238E27FC236}">
                <a16:creationId xmlns:a16="http://schemas.microsoft.com/office/drawing/2014/main" id="{951946E7-AF87-C54A-B3F3-971521EC1F4B}"/>
              </a:ext>
            </a:extLst>
          </p:cNvPr>
          <p:cNvGrpSpPr/>
          <p:nvPr/>
        </p:nvGrpSpPr>
        <p:grpSpPr>
          <a:xfrm>
            <a:off x="10646992" y="1235334"/>
            <a:ext cx="1044473" cy="1097792"/>
            <a:chOff x="10526638" y="655817"/>
            <a:chExt cx="1044473" cy="1097792"/>
          </a:xfrm>
        </p:grpSpPr>
        <p:sp>
          <p:nvSpPr>
            <p:cNvPr id="71" name="正方形/長方形 70">
              <a:extLst>
                <a:ext uri="{FF2B5EF4-FFF2-40B4-BE49-F238E27FC236}">
                  <a16:creationId xmlns:a16="http://schemas.microsoft.com/office/drawing/2014/main" id="{CA35E274-CEA3-2E4F-B312-64BD7F7CDB37}"/>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72" name="角丸四角形 71">
              <a:extLst>
                <a:ext uri="{FF2B5EF4-FFF2-40B4-BE49-F238E27FC236}">
                  <a16:creationId xmlns:a16="http://schemas.microsoft.com/office/drawing/2014/main" id="{F3C20E3F-1510-644C-A9E6-D13B2D52F4AD}"/>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73" name="直線コネクタ 72">
              <a:extLst>
                <a:ext uri="{FF2B5EF4-FFF2-40B4-BE49-F238E27FC236}">
                  <a16:creationId xmlns:a16="http://schemas.microsoft.com/office/drawing/2014/main" id="{9336DF82-C8A0-374B-AF88-EF21C032203C}"/>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5682A2D9-1EE0-9A44-93AA-8D830B61B17A}"/>
                </a:ext>
              </a:extLst>
            </p:cNvPr>
            <p:cNvSpPr txBox="1"/>
            <p:nvPr/>
          </p:nvSpPr>
          <p:spPr>
            <a:xfrm>
              <a:off x="10989220" y="961779"/>
              <a:ext cx="581891" cy="225665"/>
            </a:xfrm>
            <a:prstGeom prst="rect">
              <a:avLst/>
            </a:prstGeom>
            <a:noFill/>
          </p:spPr>
          <p:txBody>
            <a:bodyPr wrap="none" rtlCol="0">
              <a:noAutofit/>
            </a:bodyPr>
            <a:lstStyle/>
            <a:p>
              <a:r>
                <a:rPr kumimoji="1" lang="en-US" altLang="ja-JP" sz="900"/>
                <a:t>Token</a:t>
              </a:r>
              <a:endParaRPr kumimoji="1" lang="ja-JP" altLang="en-US" sz="900"/>
            </a:p>
          </p:txBody>
        </p:sp>
        <p:sp>
          <p:nvSpPr>
            <p:cNvPr id="78" name="テキスト ボックス 77">
              <a:extLst>
                <a:ext uri="{FF2B5EF4-FFF2-40B4-BE49-F238E27FC236}">
                  <a16:creationId xmlns:a16="http://schemas.microsoft.com/office/drawing/2014/main" id="{28CFC158-6896-7C4E-B397-CFD1E263C4CF}"/>
                </a:ext>
              </a:extLst>
            </p:cNvPr>
            <p:cNvSpPr txBox="1"/>
            <p:nvPr/>
          </p:nvSpPr>
          <p:spPr>
            <a:xfrm>
              <a:off x="10989220" y="655817"/>
              <a:ext cx="581891" cy="225665"/>
            </a:xfrm>
            <a:prstGeom prst="rect">
              <a:avLst/>
            </a:prstGeom>
            <a:noFill/>
          </p:spPr>
          <p:txBody>
            <a:bodyPr wrap="none" rtlCol="0">
              <a:noAutofit/>
            </a:bodyPr>
            <a:lstStyle/>
            <a:p>
              <a:r>
                <a:rPr kumimoji="1" lang="en-US" altLang="ja-JP" sz="900"/>
                <a:t>Account</a:t>
              </a:r>
              <a:endParaRPr kumimoji="1" lang="ja-JP" altLang="en-US" sz="900"/>
            </a:p>
          </p:txBody>
        </p:sp>
        <p:sp>
          <p:nvSpPr>
            <p:cNvPr id="79" name="テキスト ボックス 78">
              <a:extLst>
                <a:ext uri="{FF2B5EF4-FFF2-40B4-BE49-F238E27FC236}">
                  <a16:creationId xmlns:a16="http://schemas.microsoft.com/office/drawing/2014/main" id="{CD8DE564-EAF6-2446-B272-8882EE619E7D}"/>
                </a:ext>
              </a:extLst>
            </p:cNvPr>
            <p:cNvSpPr txBox="1"/>
            <p:nvPr/>
          </p:nvSpPr>
          <p:spPr>
            <a:xfrm>
              <a:off x="10989220" y="1262630"/>
              <a:ext cx="581891"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36" name="直線コネクタ 35">
              <a:extLst>
                <a:ext uri="{FF2B5EF4-FFF2-40B4-BE49-F238E27FC236}">
                  <a16:creationId xmlns:a16="http://schemas.microsoft.com/office/drawing/2014/main" id="{CAD72A86-1F86-8349-9FC6-C819EEAAAF6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C64B1133-A551-2F4E-BA03-84AF911C4E61}"/>
                </a:ext>
              </a:extLst>
            </p:cNvPr>
            <p:cNvSpPr txBox="1"/>
            <p:nvPr/>
          </p:nvSpPr>
          <p:spPr>
            <a:xfrm>
              <a:off x="10989220" y="1527944"/>
              <a:ext cx="581891" cy="225665"/>
            </a:xfrm>
            <a:prstGeom prst="rect">
              <a:avLst/>
            </a:prstGeom>
            <a:noFill/>
          </p:spPr>
          <p:txBody>
            <a:bodyPr wrap="none" rtlCol="0">
              <a:noAutofit/>
            </a:bodyPr>
            <a:lstStyle/>
            <a:p>
              <a:r>
                <a:rPr kumimoji="1" lang="en-US" altLang="ja-JP" sz="900"/>
                <a:t>Action</a:t>
              </a:r>
              <a:endParaRPr kumimoji="1" lang="ja-JP" altLang="en-US" sz="900"/>
            </a:p>
          </p:txBody>
        </p:sp>
      </p:grpSp>
      <p:sp>
        <p:nvSpPr>
          <p:cNvPr id="3" name="フッター プレースホルダー 2">
            <a:extLst>
              <a:ext uri="{FF2B5EF4-FFF2-40B4-BE49-F238E27FC236}">
                <a16:creationId xmlns:a16="http://schemas.microsoft.com/office/drawing/2014/main" id="{E3E5A4C7-25EB-624D-985B-1C09FE38A5AC}"/>
              </a:ext>
            </a:extLst>
          </p:cNvPr>
          <p:cNvSpPr>
            <a:spLocks noGrp="1"/>
          </p:cNvSpPr>
          <p:nvPr>
            <p:ph type="ftr" sz="quarter" idx="11"/>
          </p:nvPr>
        </p:nvSpPr>
        <p:spPr/>
        <p:txBody>
          <a:bodyPr/>
          <a:lstStyle/>
          <a:p>
            <a:r>
              <a:rPr kumimoji="1" lang="en-US" altLang="ja-JP"/>
              <a:t>256hax</a:t>
            </a:r>
            <a:endParaRPr kumimoji="1" lang="ja-JP" altLang="en-US"/>
          </a:p>
        </p:txBody>
      </p:sp>
      <p:cxnSp>
        <p:nvCxnSpPr>
          <p:cNvPr id="41" name="曲線コネクタ 40">
            <a:extLst>
              <a:ext uri="{FF2B5EF4-FFF2-40B4-BE49-F238E27FC236}">
                <a16:creationId xmlns:a16="http://schemas.microsoft.com/office/drawing/2014/main" id="{2E99D6FC-DD3A-6846-81BF-91F6FAFD06F9}"/>
              </a:ext>
            </a:extLst>
          </p:cNvPr>
          <p:cNvCxnSpPr>
            <a:cxnSpLocks/>
            <a:stCxn id="10" idx="1"/>
            <a:endCxn id="15" idx="3"/>
          </p:cNvCxnSpPr>
          <p:nvPr/>
        </p:nvCxnSpPr>
        <p:spPr>
          <a:xfrm rot="10800000" flipV="1">
            <a:off x="3671618" y="1743796"/>
            <a:ext cx="679025" cy="1689"/>
          </a:xfrm>
          <a:prstGeom prst="curvedConnector3">
            <a:avLst>
              <a:gd name="adj1" fmla="val 50000"/>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5" name="曲線コネクタ 44">
            <a:extLst>
              <a:ext uri="{FF2B5EF4-FFF2-40B4-BE49-F238E27FC236}">
                <a16:creationId xmlns:a16="http://schemas.microsoft.com/office/drawing/2014/main" id="{9DDB3888-3840-544F-837B-D76875A546B3}"/>
              </a:ext>
            </a:extLst>
          </p:cNvPr>
          <p:cNvCxnSpPr>
            <a:cxnSpLocks/>
            <a:stCxn id="12" idx="1"/>
            <a:endCxn id="15" idx="3"/>
          </p:cNvCxnSpPr>
          <p:nvPr/>
        </p:nvCxnSpPr>
        <p:spPr>
          <a:xfrm rot="10800000">
            <a:off x="3671618" y="1745486"/>
            <a:ext cx="679025" cy="1175052"/>
          </a:xfrm>
          <a:prstGeom prst="curvedConnector3">
            <a:avLst>
              <a:gd name="adj1" fmla="val 50000"/>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1" name="角丸四角形 50">
            <a:extLst>
              <a:ext uri="{FF2B5EF4-FFF2-40B4-BE49-F238E27FC236}">
                <a16:creationId xmlns:a16="http://schemas.microsoft.com/office/drawing/2014/main" id="{1580E681-005D-D844-B2B6-A06DCC85D22A}"/>
              </a:ext>
            </a:extLst>
          </p:cNvPr>
          <p:cNvSpPr/>
          <p:nvPr/>
        </p:nvSpPr>
        <p:spPr>
          <a:xfrm>
            <a:off x="3778179" y="4572470"/>
            <a:ext cx="381642" cy="388740"/>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050" dirty="0">
                <a:solidFill>
                  <a:schemeClr val="tx1"/>
                </a:solidFill>
              </a:rPr>
              <a:t>Token</a:t>
            </a:r>
            <a:endParaRPr kumimoji="1" lang="en-US" altLang="ja-JP" sz="1050" dirty="0">
              <a:solidFill>
                <a:srgbClr val="FF0000"/>
              </a:solidFill>
            </a:endParaRPr>
          </a:p>
        </p:txBody>
      </p:sp>
      <p:sp>
        <p:nvSpPr>
          <p:cNvPr id="52" name="角丸四角形 51">
            <a:extLst>
              <a:ext uri="{FF2B5EF4-FFF2-40B4-BE49-F238E27FC236}">
                <a16:creationId xmlns:a16="http://schemas.microsoft.com/office/drawing/2014/main" id="{B5600E73-7330-5843-BF06-004514938F43}"/>
              </a:ext>
            </a:extLst>
          </p:cNvPr>
          <p:cNvSpPr/>
          <p:nvPr/>
        </p:nvSpPr>
        <p:spPr>
          <a:xfrm>
            <a:off x="7770055" y="4572470"/>
            <a:ext cx="381642" cy="388740"/>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050" dirty="0">
                <a:solidFill>
                  <a:schemeClr val="tx1"/>
                </a:solidFill>
              </a:rPr>
              <a:t>Token</a:t>
            </a:r>
            <a:endParaRPr kumimoji="1" lang="en-US" altLang="ja-JP" sz="1050" dirty="0">
              <a:solidFill>
                <a:srgbClr val="FF0000"/>
              </a:solidFill>
            </a:endParaRPr>
          </a:p>
        </p:txBody>
      </p:sp>
    </p:spTree>
    <p:extLst>
      <p:ext uri="{BB962C8B-B14F-4D97-AF65-F5344CB8AC3E}">
        <p14:creationId xmlns:p14="http://schemas.microsoft.com/office/powerpoint/2010/main" val="3563487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54CCC3-A70C-2444-872D-A0BC3B733D15}"/>
              </a:ext>
            </a:extLst>
          </p:cNvPr>
          <p:cNvSpPr>
            <a:spLocks noGrp="1"/>
          </p:cNvSpPr>
          <p:nvPr>
            <p:ph type="title"/>
          </p:nvPr>
        </p:nvSpPr>
        <p:spPr/>
        <p:txBody>
          <a:bodyPr/>
          <a:lstStyle/>
          <a:p>
            <a:r>
              <a:rPr kumimoji="1" lang="en-US" altLang="ja-JP" dirty="0"/>
              <a:t>Listing </a:t>
            </a:r>
            <a:r>
              <a:rPr kumimoji="1" lang="en-US" altLang="ja-JP"/>
              <a:t>Steps (</a:t>
            </a:r>
            <a:r>
              <a:rPr kumimoji="1" lang="en-US" altLang="ja-JP" dirty="0"/>
              <a:t>Draft)</a:t>
            </a:r>
            <a:endParaRPr kumimoji="1" lang="ja-JP" altLang="en-US"/>
          </a:p>
        </p:txBody>
      </p:sp>
      <p:sp>
        <p:nvSpPr>
          <p:cNvPr id="4" name="フッター プレースホルダー 3">
            <a:extLst>
              <a:ext uri="{FF2B5EF4-FFF2-40B4-BE49-F238E27FC236}">
                <a16:creationId xmlns:a16="http://schemas.microsoft.com/office/drawing/2014/main" id="{F5BFF07F-E3AE-7940-A30A-638F0D768F95}"/>
              </a:ext>
            </a:extLst>
          </p:cNvPr>
          <p:cNvSpPr>
            <a:spLocks noGrp="1"/>
          </p:cNvSpPr>
          <p:nvPr>
            <p:ph type="ftr" sz="quarter" idx="11"/>
          </p:nvPr>
        </p:nvSpPr>
        <p:spPr/>
        <p:txBody>
          <a:bodyPr/>
          <a:lstStyle/>
          <a:p>
            <a:r>
              <a:rPr kumimoji="1" lang="en-US" altLang="ja-JP" dirty="0"/>
              <a:t>256hax</a:t>
            </a:r>
            <a:endParaRPr kumimoji="1" lang="ja-JP" altLang="en-US"/>
          </a:p>
        </p:txBody>
      </p:sp>
      <p:sp>
        <p:nvSpPr>
          <p:cNvPr id="5" name="スライド番号プレースホルダー 4">
            <a:extLst>
              <a:ext uri="{FF2B5EF4-FFF2-40B4-BE49-F238E27FC236}">
                <a16:creationId xmlns:a16="http://schemas.microsoft.com/office/drawing/2014/main" id="{186C9CC4-0DA2-1B42-A09A-CECDC7F2A438}"/>
              </a:ext>
            </a:extLst>
          </p:cNvPr>
          <p:cNvSpPr>
            <a:spLocks noGrp="1"/>
          </p:cNvSpPr>
          <p:nvPr>
            <p:ph type="sldNum" sz="quarter" idx="12"/>
          </p:nvPr>
        </p:nvSpPr>
        <p:spPr/>
        <p:txBody>
          <a:bodyPr/>
          <a:lstStyle/>
          <a:p>
            <a:fld id="{51BE5F08-58E8-9243-A834-2B76637F595D}" type="slidenum">
              <a:rPr kumimoji="1" lang="ja-JP" altLang="en-US" smtClean="0"/>
              <a:t>2</a:t>
            </a:fld>
            <a:endParaRPr kumimoji="1" lang="ja-JP" altLang="en-US"/>
          </a:p>
        </p:txBody>
      </p:sp>
      <p:graphicFrame>
        <p:nvGraphicFramePr>
          <p:cNvPr id="8" name="表 8">
            <a:extLst>
              <a:ext uri="{FF2B5EF4-FFF2-40B4-BE49-F238E27FC236}">
                <a16:creationId xmlns:a16="http://schemas.microsoft.com/office/drawing/2014/main" id="{55F42752-D45C-2548-9108-7CCC997C77AA}"/>
              </a:ext>
            </a:extLst>
          </p:cNvPr>
          <p:cNvGraphicFramePr>
            <a:graphicFrameLocks noGrp="1"/>
          </p:cNvGraphicFramePr>
          <p:nvPr>
            <p:extLst>
              <p:ext uri="{D42A27DB-BD31-4B8C-83A1-F6EECF244321}">
                <p14:modId xmlns:p14="http://schemas.microsoft.com/office/powerpoint/2010/main" val="2584439004"/>
              </p:ext>
            </p:extLst>
          </p:nvPr>
        </p:nvGraphicFramePr>
        <p:xfrm>
          <a:off x="838199" y="1565847"/>
          <a:ext cx="10515600" cy="4353732"/>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4011504211"/>
                    </a:ext>
                  </a:extLst>
                </a:gridCol>
                <a:gridCol w="2103120">
                  <a:extLst>
                    <a:ext uri="{9D8B030D-6E8A-4147-A177-3AD203B41FA5}">
                      <a16:colId xmlns:a16="http://schemas.microsoft.com/office/drawing/2014/main" val="192984949"/>
                    </a:ext>
                  </a:extLst>
                </a:gridCol>
                <a:gridCol w="2103120">
                  <a:extLst>
                    <a:ext uri="{9D8B030D-6E8A-4147-A177-3AD203B41FA5}">
                      <a16:colId xmlns:a16="http://schemas.microsoft.com/office/drawing/2014/main" val="2703389983"/>
                    </a:ext>
                  </a:extLst>
                </a:gridCol>
                <a:gridCol w="2103120">
                  <a:extLst>
                    <a:ext uri="{9D8B030D-6E8A-4147-A177-3AD203B41FA5}">
                      <a16:colId xmlns:a16="http://schemas.microsoft.com/office/drawing/2014/main" val="1687954520"/>
                    </a:ext>
                  </a:extLst>
                </a:gridCol>
                <a:gridCol w="2103120">
                  <a:extLst>
                    <a:ext uri="{9D8B030D-6E8A-4147-A177-3AD203B41FA5}">
                      <a16:colId xmlns:a16="http://schemas.microsoft.com/office/drawing/2014/main" val="1969225775"/>
                    </a:ext>
                  </a:extLst>
                </a:gridCol>
              </a:tblGrid>
              <a:tr h="1717212">
                <a:tc>
                  <a:txBody>
                    <a:bodyPr/>
                    <a:lstStyle/>
                    <a:p>
                      <a:r>
                        <a:rPr kumimoji="1" lang="en-US" altLang="ja-JP" sz="1400" b="0" dirty="0">
                          <a:solidFill>
                            <a:schemeClr val="tx1"/>
                          </a:solidFill>
                        </a:rPr>
                        <a:t>Milestones</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kumimoji="1" lang="en-US" altLang="ja-JP" sz="1400" b="0" dirty="0">
                          <a:solidFill>
                            <a:schemeClr val="tx1"/>
                          </a:solidFill>
                        </a:rPr>
                        <a:t>Launch Prototype</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1400" b="0" dirty="0">
                          <a:solidFill>
                            <a:schemeClr val="tx1"/>
                          </a:solidFill>
                        </a:rPr>
                        <a:t>Small Trading on DEX</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1400" b="0" dirty="0">
                          <a:solidFill>
                            <a:schemeClr val="tx1"/>
                          </a:solidFill>
                        </a:rPr>
                        <a:t>Trading on DEX</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1400" b="0" dirty="0">
                          <a:solidFill>
                            <a:schemeClr val="tx1"/>
                          </a:solidFill>
                        </a:rPr>
                        <a:t>Increase Token Value</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3950482"/>
                  </a:ext>
                </a:extLst>
              </a:tr>
              <a:tr h="479679">
                <a:tc>
                  <a:txBody>
                    <a:bodyPr/>
                    <a:lstStyle/>
                    <a:p>
                      <a:r>
                        <a:rPr kumimoji="1" lang="en-US" altLang="ja-JP" sz="1400" b="0" dirty="0">
                          <a:solidFill>
                            <a:schemeClr val="tx1"/>
                          </a:solidFill>
                        </a:rPr>
                        <a:t>Action</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400" dirty="0"/>
                        <a:t>Make White Paper </a:t>
                      </a:r>
                      <a:r>
                        <a:rPr kumimoji="1" lang="en-US" altLang="ja-JP" sz="1050" dirty="0"/>
                        <a:t>(Business Pitch)</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400" dirty="0"/>
                        <a:t>Develop prototype </a:t>
                      </a:r>
                      <a:r>
                        <a:rPr kumimoji="1" lang="en-US" altLang="ja-JP" sz="1050" dirty="0"/>
                        <a:t>(MVP, </a:t>
                      </a:r>
                      <a:r>
                        <a:rPr kumimoji="1" lang="en-US" altLang="ja-JP" sz="1050" dirty="0" err="1"/>
                        <a:t>PoC</a:t>
                      </a:r>
                      <a:r>
                        <a:rPr kumimoji="1" lang="en-US" altLang="ja-JP" sz="1050" dirty="0"/>
                        <a:t>)</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kumimoji="1" lang="en-US" altLang="ja-JP" sz="1400" dirty="0"/>
                        <a:t>Create and mint token</a:t>
                      </a:r>
                    </a:p>
                    <a:p>
                      <a:pPr marL="285750" indent="-285750">
                        <a:buFont typeface="Arial" panose="020B0604020202020204" pitchFamily="34" charset="0"/>
                        <a:buChar char="•"/>
                      </a:pPr>
                      <a:r>
                        <a:rPr kumimoji="1" lang="en-US" altLang="ja-JP" sz="1400" dirty="0"/>
                        <a:t>Marketing campaign </a:t>
                      </a:r>
                      <a:r>
                        <a:rPr kumimoji="1" lang="en-US" altLang="ja-JP" sz="1050" dirty="0"/>
                        <a:t>(Airdrop or Token Sale for limited)</a:t>
                      </a:r>
                    </a:p>
                    <a:p>
                      <a:pPr marL="285750" indent="-285750">
                        <a:buFont typeface="Arial" panose="020B0604020202020204" pitchFamily="34" charset="0"/>
                        <a:buChar char="•"/>
                      </a:pPr>
                      <a:r>
                        <a:rPr kumimoji="1" lang="en-US" altLang="ja-JP" sz="1400" dirty="0"/>
                        <a:t>Communication with user </a:t>
                      </a:r>
                      <a:r>
                        <a:rPr kumimoji="1" lang="en-US" altLang="ja-JP" sz="1050" dirty="0"/>
                        <a:t>(ex: Discord, </a:t>
                      </a:r>
                      <a:r>
                        <a:rPr kumimoji="1" lang="en-US" altLang="ja-JP" sz="1050" dirty="0" err="1"/>
                        <a:t>Twitter,Telegram</a:t>
                      </a:r>
                      <a:r>
                        <a:rPr kumimoji="1" lang="en-US" altLang="ja-JP" sz="1050" dirty="0"/>
                        <a:t>)</a:t>
                      </a:r>
                      <a:endParaRPr kumimoji="1" lang="en-US" altLang="ja-JP" sz="900" dirty="0"/>
                    </a:p>
                    <a:p>
                      <a:pPr marL="285750" indent="-285750">
                        <a:buFont typeface="Arial" panose="020B0604020202020204" pitchFamily="34" charset="0"/>
                        <a:buChar char="•"/>
                      </a:pPr>
                      <a:r>
                        <a:rPr kumimoji="1" lang="en-US" altLang="ja-JP" sz="1400" dirty="0"/>
                        <a:t>Develop product</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kumimoji="1" lang="en-US" altLang="ja-JP" sz="1400" dirty="0"/>
                        <a:t>Prepare</a:t>
                      </a:r>
                      <a:br>
                        <a:rPr kumimoji="1" lang="en-US" altLang="ja-JP" sz="1400" dirty="0"/>
                      </a:br>
                      <a:r>
                        <a:rPr kumimoji="1" lang="en-US" altLang="ja-JP" sz="1400" dirty="0" err="1"/>
                        <a:t>USDC:Token</a:t>
                      </a:r>
                      <a:r>
                        <a:rPr kumimoji="1" lang="en-US" altLang="ja-JP" sz="1400" dirty="0"/>
                        <a:t> =</a:t>
                      </a:r>
                      <a:br>
                        <a:rPr kumimoji="1" lang="en-US" altLang="ja-JP" sz="1400" dirty="0"/>
                      </a:br>
                      <a:r>
                        <a:rPr kumimoji="1" lang="en-US" altLang="ja-JP" sz="1400" dirty="0"/>
                        <a:t>$10K:$10K</a:t>
                      </a:r>
                      <a:endParaRPr kumimoji="1" lang="en-US" altLang="ja-JP" sz="1050" dirty="0"/>
                    </a:p>
                    <a:p>
                      <a:pPr marL="285750" indent="-285750">
                        <a:buFont typeface="Arial" panose="020B0604020202020204" pitchFamily="34" charset="0"/>
                        <a:buChar char="•"/>
                      </a:pPr>
                      <a:r>
                        <a:rPr kumimoji="1" lang="en-US" altLang="ja-JP" sz="1400" dirty="0"/>
                        <a:t>Listing token to DEX </a:t>
                      </a:r>
                      <a:r>
                        <a:rPr kumimoji="1" lang="en-US" altLang="ja-JP" sz="1050" dirty="0"/>
                        <a:t>(ex: Serum, Raydium)</a:t>
                      </a:r>
                    </a:p>
                    <a:p>
                      <a:pPr marL="285750" indent="-285750">
                        <a:buFont typeface="Arial" panose="020B0604020202020204" pitchFamily="34" charset="0"/>
                        <a:buChar char="•"/>
                      </a:pPr>
                      <a:r>
                        <a:rPr kumimoji="1" lang="en-US" altLang="ja-JP" sz="1400" dirty="0"/>
                        <a:t>Listing to Market Report </a:t>
                      </a:r>
                      <a:r>
                        <a:rPr kumimoji="1" lang="en-US" altLang="ja-JP" sz="1050" dirty="0"/>
                        <a:t>(ex: CoinMarketCap, </a:t>
                      </a:r>
                      <a:r>
                        <a:rPr kumimoji="1" lang="en-US" altLang="ja-JP" sz="1050" dirty="0" err="1"/>
                        <a:t>CoinGecko</a:t>
                      </a:r>
                      <a:r>
                        <a:rPr kumimoji="1" lang="en-US" altLang="ja-JP" sz="1050" dirty="0"/>
                        <a:t>)</a:t>
                      </a:r>
                    </a:p>
                    <a:p>
                      <a:pPr marL="285750" indent="-285750">
                        <a:buFont typeface="Arial" panose="020B0604020202020204" pitchFamily="34" charset="0"/>
                        <a:buChar char="•"/>
                      </a:pPr>
                      <a:r>
                        <a:rPr kumimoji="1" lang="en-US" altLang="ja-JP" sz="1400" dirty="0"/>
                        <a:t>Develop product</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400" b="0" dirty="0">
                          <a:solidFill>
                            <a:schemeClr val="tx1"/>
                          </a:solidFill>
                        </a:rPr>
                        <a:t>Communication with user</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400" b="0" dirty="0">
                          <a:solidFill>
                            <a:schemeClr val="tx1"/>
                          </a:solidFill>
                        </a:rPr>
                        <a:t>Develop product hard</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57802314"/>
                  </a:ext>
                </a:extLst>
              </a:tr>
              <a:tr h="151355">
                <a:tc>
                  <a:txBody>
                    <a:bodyPr/>
                    <a:lstStyle/>
                    <a:p>
                      <a:r>
                        <a:rPr kumimoji="1" lang="en-US" altLang="ja-JP" sz="1400" b="0" dirty="0">
                          <a:solidFill>
                            <a:schemeClr val="tx1"/>
                          </a:solidFill>
                        </a:rPr>
                        <a:t>Output</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285750" indent="-285750">
                        <a:buFont typeface="Arial" panose="020B0604020202020204" pitchFamily="34" charset="0"/>
                        <a:buChar char="•"/>
                      </a:pPr>
                      <a:r>
                        <a:rPr kumimoji="1" lang="en-US" altLang="ja-JP" sz="1400" b="0" dirty="0">
                          <a:solidFill>
                            <a:schemeClr val="tx1"/>
                          </a:solidFill>
                        </a:rPr>
                        <a:t>White Paper</a:t>
                      </a:r>
                    </a:p>
                    <a:p>
                      <a:pPr marL="285750" indent="-285750">
                        <a:buFont typeface="Arial" panose="020B0604020202020204" pitchFamily="34" charset="0"/>
                        <a:buChar char="•"/>
                      </a:pPr>
                      <a:r>
                        <a:rPr kumimoji="1" lang="en-US" altLang="ja-JP" sz="1400" b="0" dirty="0">
                          <a:solidFill>
                            <a:schemeClr val="tx1"/>
                          </a:solidFill>
                        </a:rPr>
                        <a:t>Prototype</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kumimoji="1" lang="en-US" altLang="ja-JP" sz="1400" b="0" dirty="0">
                          <a:solidFill>
                            <a:schemeClr val="tx1"/>
                          </a:solidFill>
                        </a:rPr>
                        <a:t>Token</a:t>
                      </a:r>
                    </a:p>
                    <a:p>
                      <a:pPr marL="285750" indent="-285750">
                        <a:buFont typeface="Arial" panose="020B0604020202020204" pitchFamily="34" charset="0"/>
                        <a:buChar char="•"/>
                      </a:pPr>
                      <a:r>
                        <a:rPr kumimoji="1" lang="en-US" altLang="ja-JP" sz="1400" b="0" dirty="0">
                          <a:solidFill>
                            <a:schemeClr val="tx1"/>
                          </a:solidFill>
                        </a:rPr>
                        <a:t>Community</a:t>
                      </a:r>
                    </a:p>
                    <a:p>
                      <a:pPr marL="285750" indent="-285750">
                        <a:buFont typeface="Arial" panose="020B0604020202020204" pitchFamily="34" charset="0"/>
                        <a:buChar char="•"/>
                      </a:pPr>
                      <a:r>
                        <a:rPr kumimoji="1" lang="en-US" altLang="ja-JP" sz="1400" b="0" dirty="0">
                          <a:solidFill>
                            <a:schemeClr val="tx1"/>
                          </a:solidFill>
                        </a:rPr>
                        <a:t>Product</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kumimoji="1" lang="en-US" altLang="ja-JP" sz="1400" b="0" dirty="0">
                          <a:solidFill>
                            <a:schemeClr val="tx1"/>
                          </a:solidFill>
                        </a:rPr>
                        <a:t>Liquidity Pool</a:t>
                      </a:r>
                    </a:p>
                    <a:p>
                      <a:pPr marL="285750" indent="-285750">
                        <a:buFont typeface="Arial" panose="020B0604020202020204" pitchFamily="34" charset="0"/>
                        <a:buChar char="•"/>
                      </a:pPr>
                      <a:r>
                        <a:rPr kumimoji="1" lang="en-US" altLang="ja-JP" sz="1400" b="0" dirty="0">
                          <a:solidFill>
                            <a:schemeClr val="tx1"/>
                          </a:solidFill>
                        </a:rPr>
                        <a:t>Market Report</a:t>
                      </a:r>
                    </a:p>
                    <a:p>
                      <a:pPr marL="285750" indent="-285750">
                        <a:buFont typeface="Arial" panose="020B0604020202020204" pitchFamily="34" charset="0"/>
                        <a:buChar char="•"/>
                      </a:pPr>
                      <a:r>
                        <a:rPr kumimoji="1" lang="en-US" altLang="ja-JP" sz="1400" b="0" dirty="0">
                          <a:solidFill>
                            <a:schemeClr val="tx1"/>
                          </a:solidFill>
                        </a:rPr>
                        <a:t>Product</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kumimoji="1" lang="en-US" altLang="ja-JP" sz="1400" b="0" dirty="0">
                          <a:solidFill>
                            <a:schemeClr val="tx1"/>
                          </a:solidFill>
                        </a:rPr>
                        <a:t>Awesome Product</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6611427"/>
                  </a:ext>
                </a:extLst>
              </a:tr>
            </a:tbl>
          </a:graphicData>
        </a:graphic>
      </p:graphicFrame>
      <p:grpSp>
        <p:nvGrpSpPr>
          <p:cNvPr id="13" name="グループ化 12">
            <a:extLst>
              <a:ext uri="{FF2B5EF4-FFF2-40B4-BE49-F238E27FC236}">
                <a16:creationId xmlns:a16="http://schemas.microsoft.com/office/drawing/2014/main" id="{33E48A0B-D997-1B42-AFE8-C0803FC88CD7}"/>
              </a:ext>
            </a:extLst>
          </p:cNvPr>
          <p:cNvGrpSpPr/>
          <p:nvPr/>
        </p:nvGrpSpPr>
        <p:grpSpPr>
          <a:xfrm>
            <a:off x="2964744" y="937224"/>
            <a:ext cx="8387199" cy="582228"/>
            <a:chOff x="2964744" y="1442383"/>
            <a:chExt cx="8387199" cy="415489"/>
          </a:xfrm>
          <a:solidFill>
            <a:schemeClr val="bg1">
              <a:lumMod val="75000"/>
            </a:schemeClr>
          </a:solidFill>
        </p:grpSpPr>
        <p:sp>
          <p:nvSpPr>
            <p:cNvPr id="9" name="ホームベース 8">
              <a:extLst>
                <a:ext uri="{FF2B5EF4-FFF2-40B4-BE49-F238E27FC236}">
                  <a16:creationId xmlns:a16="http://schemas.microsoft.com/office/drawing/2014/main" id="{E9D03D67-869A-E74C-B559-E2C601C5DDDF}"/>
                </a:ext>
              </a:extLst>
            </p:cNvPr>
            <p:cNvSpPr/>
            <p:nvPr/>
          </p:nvSpPr>
          <p:spPr>
            <a:xfrm>
              <a:off x="2964744" y="1442383"/>
              <a:ext cx="2088000" cy="415489"/>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Planning</a:t>
              </a:r>
              <a:endParaRPr kumimoji="1" lang="ja-JP" altLang="en-US" sz="1600">
                <a:solidFill>
                  <a:schemeClr val="tx1"/>
                </a:solidFill>
              </a:endParaRPr>
            </a:p>
          </p:txBody>
        </p:sp>
        <p:sp>
          <p:nvSpPr>
            <p:cNvPr id="10" name="ホームベース 9">
              <a:extLst>
                <a:ext uri="{FF2B5EF4-FFF2-40B4-BE49-F238E27FC236}">
                  <a16:creationId xmlns:a16="http://schemas.microsoft.com/office/drawing/2014/main" id="{DE9D7C37-B7F2-C943-82A4-C0825A92F989}"/>
                </a:ext>
              </a:extLst>
            </p:cNvPr>
            <p:cNvSpPr/>
            <p:nvPr/>
          </p:nvSpPr>
          <p:spPr>
            <a:xfrm>
              <a:off x="5064477" y="1442383"/>
              <a:ext cx="2088000" cy="415489"/>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a:solidFill>
                    <a:schemeClr val="tx1"/>
                  </a:solidFill>
                </a:rPr>
                <a:t>Research</a:t>
              </a:r>
              <a:endParaRPr kumimoji="1" lang="ja-JP" altLang="en-US" sz="1600">
                <a:solidFill>
                  <a:schemeClr val="tx1"/>
                </a:solidFill>
              </a:endParaRPr>
            </a:p>
          </p:txBody>
        </p:sp>
        <p:sp>
          <p:nvSpPr>
            <p:cNvPr id="11" name="ホームベース 10">
              <a:extLst>
                <a:ext uri="{FF2B5EF4-FFF2-40B4-BE49-F238E27FC236}">
                  <a16:creationId xmlns:a16="http://schemas.microsoft.com/office/drawing/2014/main" id="{053AD247-7A1C-0844-8980-4BA249E9E2FC}"/>
                </a:ext>
              </a:extLst>
            </p:cNvPr>
            <p:cNvSpPr/>
            <p:nvPr/>
          </p:nvSpPr>
          <p:spPr>
            <a:xfrm>
              <a:off x="7164210" y="1442383"/>
              <a:ext cx="2088000" cy="415489"/>
            </a:xfrm>
            <a:prstGeom prst="homePlat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Listing</a:t>
              </a:r>
              <a:endParaRPr kumimoji="1" lang="ja-JP" altLang="en-US" sz="1600">
                <a:solidFill>
                  <a:schemeClr val="tx1"/>
                </a:solidFill>
              </a:endParaRPr>
            </a:p>
          </p:txBody>
        </p:sp>
        <p:sp>
          <p:nvSpPr>
            <p:cNvPr id="12" name="ホームベース 11">
              <a:extLst>
                <a:ext uri="{FF2B5EF4-FFF2-40B4-BE49-F238E27FC236}">
                  <a16:creationId xmlns:a16="http://schemas.microsoft.com/office/drawing/2014/main" id="{BF74B2EA-2C48-E442-8268-663B887602C7}"/>
                </a:ext>
              </a:extLst>
            </p:cNvPr>
            <p:cNvSpPr/>
            <p:nvPr/>
          </p:nvSpPr>
          <p:spPr>
            <a:xfrm>
              <a:off x="9263943" y="1442383"/>
              <a:ext cx="2088000" cy="415489"/>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a:solidFill>
                    <a:schemeClr val="tx1"/>
                  </a:solidFill>
                </a:rPr>
                <a:t>Growth</a:t>
              </a:r>
              <a:endParaRPr kumimoji="1" lang="ja-JP" altLang="en-US" sz="1600">
                <a:solidFill>
                  <a:schemeClr val="tx1"/>
                </a:solidFill>
              </a:endParaRPr>
            </a:p>
          </p:txBody>
        </p:sp>
      </p:grpSp>
      <p:pic>
        <p:nvPicPr>
          <p:cNvPr id="1030" name="Picture 6">
            <a:extLst>
              <a:ext uri="{FF2B5EF4-FFF2-40B4-BE49-F238E27FC236}">
                <a16:creationId xmlns:a16="http://schemas.microsoft.com/office/drawing/2014/main" id="{4DFEB037-CEAE-BA48-920C-960CB82F0149}"/>
              </a:ext>
            </a:extLst>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5203555" y="1924294"/>
            <a:ext cx="1809845" cy="120467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447A6E71-3D25-514B-8052-4FB3B37EBCE9}"/>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103821" y="1924293"/>
            <a:ext cx="1809845" cy="120467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E68AE144-A6F6-294F-AF96-62E269934261}"/>
              </a:ext>
            </a:extLst>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a:off x="7303287" y="1924293"/>
            <a:ext cx="1809846" cy="120467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173F4058-DF04-6F47-AA17-B678F5F964E3}"/>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9403020" y="1903664"/>
            <a:ext cx="1809845" cy="1204678"/>
          </a:xfrm>
          <a:prstGeom prst="rect">
            <a:avLst/>
          </a:prstGeom>
          <a:noFill/>
          <a:extLst>
            <a:ext uri="{909E8E84-426E-40DD-AFC4-6F175D3DCCD1}">
              <a14:hiddenFill xmlns:a14="http://schemas.microsoft.com/office/drawing/2010/main">
                <a:solidFill>
                  <a:srgbClr val="FFFFFF"/>
                </a:solidFill>
              </a14:hiddenFill>
            </a:ext>
          </a:extLst>
        </p:spPr>
      </p:pic>
      <p:sp>
        <p:nvSpPr>
          <p:cNvPr id="19" name="テキスト ボックス 18">
            <a:extLst>
              <a:ext uri="{FF2B5EF4-FFF2-40B4-BE49-F238E27FC236}">
                <a16:creationId xmlns:a16="http://schemas.microsoft.com/office/drawing/2014/main" id="{76B8438A-FF54-2F41-8D68-D36FED53C7E3}"/>
              </a:ext>
            </a:extLst>
          </p:cNvPr>
          <p:cNvSpPr txBox="1"/>
          <p:nvPr/>
        </p:nvSpPr>
        <p:spPr>
          <a:xfrm>
            <a:off x="838199" y="6011006"/>
            <a:ext cx="6010189" cy="253916"/>
          </a:xfrm>
          <a:prstGeom prst="rect">
            <a:avLst/>
          </a:prstGeom>
          <a:noFill/>
        </p:spPr>
        <p:txBody>
          <a:bodyPr wrap="square" rtlCol="0">
            <a:spAutoFit/>
          </a:bodyPr>
          <a:lstStyle/>
          <a:p>
            <a:r>
              <a:rPr kumimoji="1" lang="en-US" altLang="ja-JP" sz="1050" dirty="0"/>
              <a:t>Pictures: </a:t>
            </a:r>
            <a:r>
              <a:rPr kumimoji="1" lang="en-US" altLang="ja-JP" sz="1050" dirty="0" err="1"/>
              <a:t>pixabay.com</a:t>
            </a:r>
            <a:endParaRPr kumimoji="1" lang="ja-JP" altLang="en-US" sz="1050"/>
          </a:p>
        </p:txBody>
      </p:sp>
    </p:spTree>
    <p:extLst>
      <p:ext uri="{BB962C8B-B14F-4D97-AF65-F5344CB8AC3E}">
        <p14:creationId xmlns:p14="http://schemas.microsoft.com/office/powerpoint/2010/main" val="22208610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0AE353-4CBA-294C-81E0-F8E48C8CDDC2}"/>
              </a:ext>
            </a:extLst>
          </p:cNvPr>
          <p:cNvSpPr>
            <a:spLocks noGrp="1"/>
          </p:cNvSpPr>
          <p:nvPr>
            <p:ph type="title"/>
          </p:nvPr>
        </p:nvSpPr>
        <p:spPr/>
        <p:txBody>
          <a:bodyPr/>
          <a:lstStyle/>
          <a:p>
            <a:r>
              <a:rPr lang="en-US" altLang="ja-JP" dirty="0"/>
              <a:t>Accounts – Sending Token Process (Draft) – Signature (</a:t>
            </a:r>
            <a:r>
              <a:rPr lang="en-US" altLang="ja-JP" dirty="0" err="1"/>
              <a:t>Devnet</a:t>
            </a:r>
            <a:r>
              <a:rPr lang="en-US" altLang="ja-JP" dirty="0"/>
              <a:t>)</a:t>
            </a:r>
            <a:endParaRPr kumimoji="1" lang="ja-JP" altLang="en-US"/>
          </a:p>
        </p:txBody>
      </p:sp>
      <p:sp>
        <p:nvSpPr>
          <p:cNvPr id="3" name="コンテンツ プレースホルダー 2">
            <a:extLst>
              <a:ext uri="{FF2B5EF4-FFF2-40B4-BE49-F238E27FC236}">
                <a16:creationId xmlns:a16="http://schemas.microsoft.com/office/drawing/2014/main" id="{939B673E-975F-FA41-8D51-DF938A997DBA}"/>
              </a:ext>
            </a:extLst>
          </p:cNvPr>
          <p:cNvSpPr>
            <a:spLocks noGrp="1"/>
          </p:cNvSpPr>
          <p:nvPr>
            <p:ph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5BC8A3E5-2E6F-1243-9A93-E47541DB481D}"/>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540CEC1-9D2E-5045-92BE-FF9F67141C1A}"/>
              </a:ext>
            </a:extLst>
          </p:cNvPr>
          <p:cNvSpPr>
            <a:spLocks noGrp="1"/>
          </p:cNvSpPr>
          <p:nvPr>
            <p:ph type="sldNum" sz="quarter" idx="12"/>
          </p:nvPr>
        </p:nvSpPr>
        <p:spPr/>
        <p:txBody>
          <a:bodyPr/>
          <a:lstStyle/>
          <a:p>
            <a:fld id="{51BE5F08-58E8-9243-A834-2B76637F595D}" type="slidenum">
              <a:rPr kumimoji="1" lang="ja-JP" altLang="en-US" smtClean="0"/>
              <a:t>29</a:t>
            </a:fld>
            <a:endParaRPr kumimoji="1" lang="ja-JP" altLang="en-US"/>
          </a:p>
        </p:txBody>
      </p:sp>
      <p:graphicFrame>
        <p:nvGraphicFramePr>
          <p:cNvPr id="6" name="表 46">
            <a:extLst>
              <a:ext uri="{FF2B5EF4-FFF2-40B4-BE49-F238E27FC236}">
                <a16:creationId xmlns:a16="http://schemas.microsoft.com/office/drawing/2014/main" id="{F3419972-9D45-D642-A3F1-7F58AF2E99FF}"/>
              </a:ext>
            </a:extLst>
          </p:cNvPr>
          <p:cNvGraphicFramePr>
            <a:graphicFrameLocks noGrp="1"/>
          </p:cNvGraphicFramePr>
          <p:nvPr>
            <p:extLst>
              <p:ext uri="{D42A27DB-BD31-4B8C-83A1-F6EECF244321}">
                <p14:modId xmlns:p14="http://schemas.microsoft.com/office/powerpoint/2010/main" val="2997210386"/>
              </p:ext>
            </p:extLst>
          </p:nvPr>
        </p:nvGraphicFramePr>
        <p:xfrm>
          <a:off x="838201" y="2089158"/>
          <a:ext cx="10515600" cy="3484263"/>
        </p:xfrm>
        <a:graphic>
          <a:graphicData uri="http://schemas.openxmlformats.org/drawingml/2006/table">
            <a:tbl>
              <a:tblPr firstRow="1" bandRow="1">
                <a:tableStyleId>{5C22544A-7EE6-4342-B048-85BDC9FD1C3A}</a:tableStyleId>
              </a:tblPr>
              <a:tblGrid>
                <a:gridCol w="1558278">
                  <a:extLst>
                    <a:ext uri="{9D8B030D-6E8A-4147-A177-3AD203B41FA5}">
                      <a16:colId xmlns:a16="http://schemas.microsoft.com/office/drawing/2014/main" val="2217692529"/>
                    </a:ext>
                  </a:extLst>
                </a:gridCol>
                <a:gridCol w="8957322">
                  <a:extLst>
                    <a:ext uri="{9D8B030D-6E8A-4147-A177-3AD203B41FA5}">
                      <a16:colId xmlns:a16="http://schemas.microsoft.com/office/drawing/2014/main" val="2533206870"/>
                    </a:ext>
                  </a:extLst>
                </a:gridCol>
              </a:tblGrid>
              <a:tr h="34842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Step with Signature(</a:t>
                      </a:r>
                      <a:r>
                        <a:rPr kumimoji="1" lang="en-US" altLang="ja-JP" sz="1400" b="0" dirty="0" err="1">
                          <a:solidFill>
                            <a:schemeClr val="tx1"/>
                          </a:solidFill>
                        </a:rPr>
                        <a:t>Devnet</a:t>
                      </a:r>
                      <a:r>
                        <a:rPr kumimoji="1" lang="en-US" altLang="ja-JP" sz="1400" b="0" dirty="0">
                          <a:solidFill>
                            <a:schemeClr val="tx1"/>
                          </a:solidFill>
                        </a:rPr>
                        <a:t>)</a:t>
                      </a:r>
                      <a:endParaRPr kumimoji="1" lang="ja-JP" altLang="en-US" sz="1400" b="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tc>
                  <a:txBody>
                    <a:bodyPr/>
                    <a:lstStyle/>
                    <a:p>
                      <a:pPr marL="0" indent="0">
                        <a:buNone/>
                      </a:pPr>
                      <a:r>
                        <a:rPr kumimoji="1" lang="en-US" altLang="ja-JP" sz="1400" b="0" dirty="0">
                          <a:solidFill>
                            <a:schemeClr val="tx1"/>
                          </a:solidFill>
                        </a:rPr>
                        <a:t>1. Create Token:</a:t>
                      </a:r>
                      <a:r>
                        <a:rPr kumimoji="1" lang="en-US" altLang="ja-JP" sz="1100" b="0" dirty="0">
                          <a:solidFill>
                            <a:schemeClr val="tx1"/>
                          </a:solidFill>
                        </a:rPr>
                        <a:t> </a:t>
                      </a:r>
                      <a:r>
                        <a:rPr kumimoji="1" lang="en-US" altLang="ja-JP" sz="1100" b="0" dirty="0">
                          <a:solidFill>
                            <a:schemeClr val="tx1"/>
                          </a:solidFill>
                          <a:hlinkClick r:id="rId2"/>
                        </a:rPr>
                        <a:t>2c67zVpfkUdJP2ZziC1nBmGsEPC3NoK6fisxDJKpZCuZERajyycchWunkSspjvdcxMnMSzxjvfoo7dKkNeDKbs6p</a:t>
                      </a:r>
                      <a:endParaRPr kumimoji="1" lang="en-US" altLang="ja-JP" sz="1100" b="0" dirty="0">
                        <a:solidFill>
                          <a:schemeClr val="tx1"/>
                        </a:solidFill>
                      </a:endParaRPr>
                    </a:p>
                    <a:p>
                      <a:pPr marL="0" indent="0">
                        <a:buNone/>
                      </a:pPr>
                      <a:r>
                        <a:rPr kumimoji="1" lang="en-US" altLang="ja-JP" sz="1400" b="0" dirty="0">
                          <a:solidFill>
                            <a:schemeClr val="tx1"/>
                          </a:solidFill>
                        </a:rPr>
                        <a:t>2. Create Token Account and Association):</a:t>
                      </a:r>
                      <a:r>
                        <a:rPr kumimoji="1" lang="en-US" altLang="ja-JP" sz="1100" b="0" dirty="0">
                          <a:solidFill>
                            <a:schemeClr val="tx1"/>
                          </a:solidFill>
                        </a:rPr>
                        <a:t> </a:t>
                      </a:r>
                      <a:r>
                        <a:rPr kumimoji="1" lang="en-US" altLang="ja-JP" sz="1100" b="0" dirty="0">
                          <a:solidFill>
                            <a:schemeClr val="tx1"/>
                          </a:solidFill>
                          <a:hlinkClick r:id="rId3"/>
                        </a:rPr>
                        <a:t>28pZaLUia6BDcPARLcyDsVZhc3ADVsS9kxNeMxmKwEij1UhraYc4xV6cF85m4sJye1KofW9BjynVXGj83SF4uvQA</a:t>
                      </a:r>
                      <a:endParaRPr kumimoji="1" lang="en-US" altLang="ja-JP" sz="1100" b="0" dirty="0">
                        <a:solidFill>
                          <a:schemeClr val="tx1"/>
                        </a:solidFill>
                      </a:endParaRPr>
                    </a:p>
                    <a:p>
                      <a:pPr marL="0" indent="0">
                        <a:buNone/>
                      </a:pPr>
                      <a:r>
                        <a:rPr kumimoji="1" lang="en-US" altLang="ja-JP" sz="1400" b="0" dirty="0">
                          <a:solidFill>
                            <a:schemeClr val="tx1"/>
                          </a:solidFill>
                        </a:rPr>
                        <a:t>3. Mint 100 Tokens:</a:t>
                      </a:r>
                      <a:r>
                        <a:rPr kumimoji="1" lang="en-US" altLang="ja-JP" sz="1100" b="0" dirty="0">
                          <a:solidFill>
                            <a:schemeClr val="tx1"/>
                          </a:solidFill>
                        </a:rPr>
                        <a:t> </a:t>
                      </a:r>
                      <a:r>
                        <a:rPr kumimoji="1" lang="en-US" altLang="ja-JP" sz="1100" b="0" dirty="0">
                          <a:solidFill>
                            <a:schemeClr val="tx1"/>
                          </a:solidFill>
                          <a:hlinkClick r:id="rId4"/>
                        </a:rPr>
                        <a:t>5U8bH6paBugh96HjTy1haUbCZijpVUK4MoPXqdCVZGNjP2kz5WQk3aGr4By5VPEtSfagpVZ91rTeWpj4tsNQRBs2</a:t>
                      </a:r>
                      <a:endParaRPr kumimoji="1" lang="en-US" altLang="ja-JP" sz="1100" b="0" dirty="0">
                        <a:solidFill>
                          <a:schemeClr val="tx1"/>
                        </a:solidFill>
                      </a:endParaRPr>
                    </a:p>
                    <a:p>
                      <a:pPr marL="0" indent="0">
                        <a:buNone/>
                      </a:pPr>
                      <a:r>
                        <a:rPr kumimoji="1" lang="en-US" altLang="ja-JP" sz="1400" b="0" dirty="0">
                          <a:solidFill>
                            <a:schemeClr val="tx1"/>
                          </a:solidFill>
                        </a:rPr>
                        <a:t>4. Send 10 Tokens from Developer to Consumer: omit</a:t>
                      </a:r>
                    </a:p>
                    <a:p>
                      <a:pPr marL="0" indent="0">
                        <a:buNone/>
                      </a:pPr>
                      <a:r>
                        <a:rPr kumimoji="1" lang="en-US" altLang="ja-JP" sz="1400" b="0" dirty="0">
                          <a:solidFill>
                            <a:schemeClr val="tx1"/>
                          </a:solidFill>
                        </a:rPr>
                        <a:t>5. Send 1 Token from Consumer to Consumer:</a:t>
                      </a:r>
                      <a:r>
                        <a:rPr kumimoji="1" lang="en-US" altLang="ja-JP" sz="1100" b="0" dirty="0">
                          <a:solidFill>
                            <a:schemeClr val="tx1"/>
                          </a:solidFill>
                        </a:rPr>
                        <a:t> </a:t>
                      </a:r>
                      <a:r>
                        <a:rPr kumimoji="1" lang="en-US" altLang="ja-JP" sz="1100" b="0" dirty="0">
                          <a:solidFill>
                            <a:schemeClr val="tx1"/>
                          </a:solidFill>
                          <a:hlinkClick r:id="rId5"/>
                        </a:rPr>
                        <a:t>3RQ52gXVRkphwJFJehcLawDyi2isZ4A6JkKonW8QnA9N28pUkAqZ8Yevi8R656drk8JzAXvWCDToiBQxMrkCsVif</a:t>
                      </a:r>
                      <a:endParaRPr kumimoji="1" lang="en-US" altLang="ja-JP" sz="1100" b="0" dirty="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1689043150"/>
                  </a:ext>
                </a:extLst>
              </a:tr>
            </a:tbl>
          </a:graphicData>
        </a:graphic>
      </p:graphicFrame>
    </p:spTree>
    <p:extLst>
      <p:ext uri="{BB962C8B-B14F-4D97-AF65-F5344CB8AC3E}">
        <p14:creationId xmlns:p14="http://schemas.microsoft.com/office/powerpoint/2010/main" val="9291952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DE459B-F02F-AC4C-91D2-1BA88BC89537}"/>
              </a:ext>
            </a:extLst>
          </p:cNvPr>
          <p:cNvSpPr>
            <a:spLocks noGrp="1"/>
          </p:cNvSpPr>
          <p:nvPr>
            <p:ph type="title"/>
          </p:nvPr>
        </p:nvSpPr>
        <p:spPr/>
        <p:txBody>
          <a:bodyPr/>
          <a:lstStyle/>
          <a:p>
            <a:r>
              <a:rPr kumimoji="1" lang="en-US" altLang="ja-JP" dirty="0"/>
              <a:t>Deploying</a:t>
            </a:r>
            <a:endParaRPr kumimoji="1" lang="ja-JP" altLang="en-US"/>
          </a:p>
        </p:txBody>
      </p:sp>
      <p:sp>
        <p:nvSpPr>
          <p:cNvPr id="4" name="フッター プレースホルダー 3">
            <a:extLst>
              <a:ext uri="{FF2B5EF4-FFF2-40B4-BE49-F238E27FC236}">
                <a16:creationId xmlns:a16="http://schemas.microsoft.com/office/drawing/2014/main" id="{5E3C2B5B-70A1-EC44-98F6-EC42AEF8BDBF}"/>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6FA6C7DF-0580-4B49-A257-57B2F817DD76}"/>
              </a:ext>
            </a:extLst>
          </p:cNvPr>
          <p:cNvSpPr>
            <a:spLocks noGrp="1"/>
          </p:cNvSpPr>
          <p:nvPr>
            <p:ph type="sldNum" sz="quarter" idx="12"/>
          </p:nvPr>
        </p:nvSpPr>
        <p:spPr/>
        <p:txBody>
          <a:bodyPr/>
          <a:lstStyle/>
          <a:p>
            <a:fld id="{51BE5F08-58E8-9243-A834-2B76637F595D}" type="slidenum">
              <a:rPr kumimoji="1" lang="ja-JP" altLang="en-US" smtClean="0"/>
              <a:t>30</a:t>
            </a:fld>
            <a:endParaRPr kumimoji="1" lang="ja-JP" altLang="en-US"/>
          </a:p>
        </p:txBody>
      </p:sp>
      <p:pic>
        <p:nvPicPr>
          <p:cNvPr id="8" name="図 7">
            <a:extLst>
              <a:ext uri="{FF2B5EF4-FFF2-40B4-BE49-F238E27FC236}">
                <a16:creationId xmlns:a16="http://schemas.microsoft.com/office/drawing/2014/main" id="{CDD253CD-600E-CE4F-B2CB-7880408457EF}"/>
              </a:ext>
            </a:extLst>
          </p:cNvPr>
          <p:cNvPicPr>
            <a:picLocks noChangeAspect="1"/>
          </p:cNvPicPr>
          <p:nvPr/>
        </p:nvPicPr>
        <p:blipFill>
          <a:blip r:embed="rId2"/>
          <a:stretch>
            <a:fillRect/>
          </a:stretch>
        </p:blipFill>
        <p:spPr>
          <a:xfrm>
            <a:off x="838200" y="1491915"/>
            <a:ext cx="4979670" cy="3669231"/>
          </a:xfrm>
          <a:prstGeom prst="rect">
            <a:avLst/>
          </a:prstGeom>
        </p:spPr>
      </p:pic>
      <p:sp>
        <p:nvSpPr>
          <p:cNvPr id="9" name="テキスト ボックス 8">
            <a:extLst>
              <a:ext uri="{FF2B5EF4-FFF2-40B4-BE49-F238E27FC236}">
                <a16:creationId xmlns:a16="http://schemas.microsoft.com/office/drawing/2014/main" id="{AF91F828-6750-F245-A987-72C781744F74}"/>
              </a:ext>
            </a:extLst>
          </p:cNvPr>
          <p:cNvSpPr txBox="1"/>
          <p:nvPr/>
        </p:nvSpPr>
        <p:spPr>
          <a:xfrm>
            <a:off x="5966459" y="1693177"/>
            <a:ext cx="5387341" cy="2707373"/>
          </a:xfrm>
          <a:prstGeom prst="rect">
            <a:avLst/>
          </a:prstGeom>
          <a:noFill/>
        </p:spPr>
        <p:txBody>
          <a:bodyPr wrap="square" rtlCol="0">
            <a:noAutofit/>
          </a:bodyPr>
          <a:lstStyle/>
          <a:p>
            <a:r>
              <a:rPr lang="en-US" altLang="ja-JP" sz="1200" dirty="0"/>
              <a:t>"As shown in the diagram above, a program author creates a program, compiles it to an ELF shared object containing BPF bytecode, and uploads it to the Solana cluster with a special deploy transaction. The cluster makes it available to clients via a program ID. The program ID is an address specified when deploying and is used to reference the program in subsequent transactions.</a:t>
            </a:r>
          </a:p>
          <a:p>
            <a:r>
              <a:rPr lang="en-US" altLang="ja-JP" sz="1200" dirty="0"/>
              <a:t>Upon a successful deployment the account that holds the program is marked executable. If the program is marked "final", its account data become permanently immutable. If any changes are required to the finalized program (features, patches, etc...) the new program must be deployed to a new program ID.</a:t>
            </a:r>
          </a:p>
          <a:p>
            <a:r>
              <a:rPr lang="en-US" altLang="ja-JP" sz="1200" dirty="0"/>
              <a:t>If a program is upgradeable, the account that holds the program is marked executable, but it is possible to redeploy a new shared object to the same program ID, provided that the program's upgrade authority signs the transaction."</a:t>
            </a:r>
          </a:p>
        </p:txBody>
      </p:sp>
      <p:sp>
        <p:nvSpPr>
          <p:cNvPr id="10" name="テキスト ボックス 9">
            <a:extLst>
              <a:ext uri="{FF2B5EF4-FFF2-40B4-BE49-F238E27FC236}">
                <a16:creationId xmlns:a16="http://schemas.microsoft.com/office/drawing/2014/main" id="{07F6E92E-4AD1-4043-AE4A-EB6FD9806062}"/>
              </a:ext>
            </a:extLst>
          </p:cNvPr>
          <p:cNvSpPr txBox="1"/>
          <p:nvPr/>
        </p:nvSpPr>
        <p:spPr>
          <a:xfrm>
            <a:off x="5966460" y="1338777"/>
            <a:ext cx="5387341" cy="253916"/>
          </a:xfrm>
          <a:prstGeom prst="rect">
            <a:avLst/>
          </a:prstGeom>
          <a:noFill/>
        </p:spPr>
        <p:txBody>
          <a:bodyPr wrap="square" rtlCol="0">
            <a:spAutoFit/>
          </a:bodyPr>
          <a:lstStyle/>
          <a:p>
            <a:r>
              <a:rPr lang="en-US" altLang="ja-JP" sz="1050" dirty="0"/>
              <a:t>Source: https://</a:t>
            </a:r>
            <a:r>
              <a:rPr lang="en-US" altLang="ja-JP" sz="1050" dirty="0" err="1"/>
              <a:t>docs.solana.com</a:t>
            </a:r>
            <a:r>
              <a:rPr lang="en-US" altLang="ja-JP" sz="1050" dirty="0"/>
              <a:t>/developing/on-chain-programs/deploying</a:t>
            </a:r>
          </a:p>
        </p:txBody>
      </p:sp>
    </p:spTree>
    <p:extLst>
      <p:ext uri="{BB962C8B-B14F-4D97-AF65-F5344CB8AC3E}">
        <p14:creationId xmlns:p14="http://schemas.microsoft.com/office/powerpoint/2010/main" val="37426284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a:t>Escrow</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31</a:t>
            </a:fld>
            <a:endParaRPr kumimoji="1" lang="ja-JP" altLang="en-US"/>
          </a:p>
        </p:txBody>
      </p:sp>
    </p:spTree>
    <p:extLst>
      <p:ext uri="{BB962C8B-B14F-4D97-AF65-F5344CB8AC3E}">
        <p14:creationId xmlns:p14="http://schemas.microsoft.com/office/powerpoint/2010/main" val="5366405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7BB6E-EC92-B34A-847D-915141D22DA4}"/>
              </a:ext>
            </a:extLst>
          </p:cNvPr>
          <p:cNvSpPr>
            <a:spLocks noGrp="1"/>
          </p:cNvSpPr>
          <p:nvPr>
            <p:ph type="title"/>
          </p:nvPr>
        </p:nvSpPr>
        <p:spPr/>
        <p:txBody>
          <a:bodyPr/>
          <a:lstStyle/>
          <a:p>
            <a:r>
              <a:rPr kumimoji="1" lang="en-US" altLang="ja-JP"/>
              <a:t>Source Code and Reference</a:t>
            </a:r>
            <a:endParaRPr kumimoji="1" lang="ja-JP" altLang="en-US"/>
          </a:p>
        </p:txBody>
      </p:sp>
      <p:sp>
        <p:nvSpPr>
          <p:cNvPr id="4" name="フッター プレースホルダー 3">
            <a:extLst>
              <a:ext uri="{FF2B5EF4-FFF2-40B4-BE49-F238E27FC236}">
                <a16:creationId xmlns:a16="http://schemas.microsoft.com/office/drawing/2014/main" id="{4FA16AF3-9B13-C243-A2A0-134DFFA64EFA}"/>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CD420C9A-60AE-F04F-8757-22E08737AA8B}"/>
              </a:ext>
            </a:extLst>
          </p:cNvPr>
          <p:cNvSpPr>
            <a:spLocks noGrp="1"/>
          </p:cNvSpPr>
          <p:nvPr>
            <p:ph type="sldNum" sz="quarter" idx="12"/>
          </p:nvPr>
        </p:nvSpPr>
        <p:spPr/>
        <p:txBody>
          <a:bodyPr/>
          <a:lstStyle/>
          <a:p>
            <a:fld id="{51BE5F08-58E8-9243-A834-2B76637F595D}" type="slidenum">
              <a:rPr kumimoji="1" lang="ja-JP" altLang="en-US" smtClean="0"/>
              <a:t>32</a:t>
            </a:fld>
            <a:endParaRPr kumimoji="1" lang="ja-JP" altLang="en-US"/>
          </a:p>
        </p:txBody>
      </p:sp>
      <p:sp>
        <p:nvSpPr>
          <p:cNvPr id="6" name="テキスト ボックス 5">
            <a:extLst>
              <a:ext uri="{FF2B5EF4-FFF2-40B4-BE49-F238E27FC236}">
                <a16:creationId xmlns:a16="http://schemas.microsoft.com/office/drawing/2014/main" id="{7EB30303-7AE5-FE47-B09C-2E7E48E0AE9C}"/>
              </a:ext>
            </a:extLst>
          </p:cNvPr>
          <p:cNvSpPr txBox="1"/>
          <p:nvPr/>
        </p:nvSpPr>
        <p:spPr>
          <a:xfrm>
            <a:off x="838200" y="1142188"/>
            <a:ext cx="10515600" cy="4131900"/>
          </a:xfrm>
          <a:prstGeom prst="rect">
            <a:avLst/>
          </a:prstGeom>
          <a:noFill/>
        </p:spPr>
        <p:txBody>
          <a:bodyPr wrap="square" rtlCol="0">
            <a:spAutoFit/>
          </a:bodyPr>
          <a:lstStyle/>
          <a:p>
            <a:r>
              <a:rPr kumimoji="1" lang="en-US" altLang="ja-JP" sz="1400"/>
              <a:t>[Program Source]</a:t>
            </a:r>
          </a:p>
          <a:p>
            <a:pPr lvl="1"/>
            <a:r>
              <a:rPr kumimoji="1" lang="en-US" altLang="ja-JP" sz="1400"/>
              <a:t>GitHub - project-serum / anchor escrow</a:t>
            </a:r>
            <a:br>
              <a:rPr kumimoji="1" lang="en-US" altLang="ja-JP" sz="1400"/>
            </a:br>
            <a:r>
              <a:rPr kumimoji="1" lang="en-US" altLang="ja-JP" sz="1050"/>
              <a:t>https://</a:t>
            </a:r>
            <a:r>
              <a:rPr kumimoji="1" lang="en-US" altLang="ja-JP" sz="1050" err="1"/>
              <a:t>github.com</a:t>
            </a:r>
            <a:r>
              <a:rPr kumimoji="1" lang="en-US" altLang="ja-JP" sz="1050"/>
              <a:t>/project-serum/anchor/tree/master/tests/escrow</a:t>
            </a:r>
          </a:p>
          <a:p>
            <a:endParaRPr kumimoji="1" lang="en-US" altLang="ja-JP" sz="1400"/>
          </a:p>
          <a:p>
            <a:r>
              <a:rPr kumimoji="1" lang="en-US" altLang="ja-JP" sz="1400"/>
              <a:t>[Remarks]</a:t>
            </a:r>
          </a:p>
          <a:p>
            <a:pPr marL="742950" lvl="1" indent="-285750">
              <a:buFont typeface="Arial" panose="020B0604020202020204" pitchFamily="34" charset="0"/>
              <a:buChar char="•"/>
            </a:pPr>
            <a:r>
              <a:rPr kumimoji="1" lang="en-US" altLang="ja-JP" sz="1400"/>
              <a:t>Escrow behavior is based on anchor escrow program. Check </a:t>
            </a:r>
            <a:r>
              <a:rPr kumimoji="1" lang="en-US" altLang="ja-JP" sz="1400" err="1"/>
              <a:t>escrow.ts</a:t>
            </a:r>
            <a:r>
              <a:rPr kumimoji="1" lang="en-US" altLang="ja-JP" sz="1400"/>
              <a:t> and </a:t>
            </a:r>
            <a:r>
              <a:rPr kumimoji="1" lang="en-US" altLang="ja-JP" sz="1400" err="1"/>
              <a:t>lib.rs</a:t>
            </a:r>
            <a:r>
              <a:rPr kumimoji="1" lang="en-US" altLang="ja-JP" sz="1400"/>
              <a:t> files.</a:t>
            </a:r>
          </a:p>
          <a:p>
            <a:pPr marL="742950" lvl="1" indent="-285750">
              <a:buFont typeface="Arial" panose="020B0604020202020204" pitchFamily="34" charset="0"/>
              <a:buChar char="•"/>
            </a:pPr>
            <a:r>
              <a:rPr kumimoji="1" lang="en-US" altLang="ja-JP" sz="1400"/>
              <a:t>My debug program: </a:t>
            </a:r>
            <a:r>
              <a:rPr kumimoji="1" lang="en-US" altLang="ja-JP" sz="1050"/>
              <a:t>https://</a:t>
            </a:r>
            <a:r>
              <a:rPr kumimoji="1" lang="en-US" altLang="ja-JP" sz="1050" err="1"/>
              <a:t>github.com</a:t>
            </a:r>
            <a:r>
              <a:rPr kumimoji="1" lang="en-US" altLang="ja-JP" sz="1050"/>
              <a:t>/256hax/</a:t>
            </a:r>
            <a:r>
              <a:rPr kumimoji="1" lang="en-US" altLang="ja-JP" sz="1050" err="1"/>
              <a:t>solana</a:t>
            </a:r>
            <a:r>
              <a:rPr kumimoji="1" lang="en-US" altLang="ja-JP" sz="1050"/>
              <a:t>-anchor-react-minimal-example/tree/main/anchor/escrow</a:t>
            </a:r>
          </a:p>
          <a:p>
            <a:endParaRPr kumimoji="1" lang="en-US" altLang="ja-JP" sz="1400"/>
          </a:p>
          <a:p>
            <a:r>
              <a:rPr kumimoji="1" lang="en-US" altLang="ja-JP" sz="1400"/>
              <a:t>[Reference]</a:t>
            </a:r>
          </a:p>
          <a:p>
            <a:pPr marL="742950" lvl="1" indent="-285750">
              <a:buFont typeface="Arial" panose="020B0604020202020204" pitchFamily="34" charset="0"/>
              <a:buChar char="•"/>
            </a:pPr>
            <a:r>
              <a:rPr kumimoji="1" lang="en-US" altLang="ja-JP" sz="1400"/>
              <a:t>Programming on Solana - An Introduction | </a:t>
            </a:r>
            <a:r>
              <a:rPr kumimoji="1" lang="en-US" altLang="ja-JP" sz="1400" err="1"/>
              <a:t>Paulx</a:t>
            </a:r>
            <a:br>
              <a:rPr kumimoji="1" lang="en-US" altLang="ja-JP" sz="1400"/>
            </a:br>
            <a:r>
              <a:rPr kumimoji="1" lang="en-US" altLang="ja-JP" sz="1050"/>
              <a:t>https://</a:t>
            </a:r>
            <a:r>
              <a:rPr kumimoji="1" lang="en-US" altLang="ja-JP" sz="1050" err="1"/>
              <a:t>paulx.dev</a:t>
            </a:r>
            <a:r>
              <a:rPr kumimoji="1" lang="en-US" altLang="ja-JP" sz="1050"/>
              <a:t>/blog/2021/01/14/programming-on-</a:t>
            </a:r>
            <a:r>
              <a:rPr kumimoji="1" lang="en-US" altLang="ja-JP" sz="1050" err="1"/>
              <a:t>solana</a:t>
            </a:r>
            <a:r>
              <a:rPr kumimoji="1" lang="en-US" altLang="ja-JP" sz="1050"/>
              <a:t>-an-introduction/</a:t>
            </a:r>
          </a:p>
          <a:p>
            <a:pPr marL="742950" lvl="1" indent="-285750">
              <a:buFont typeface="Arial" panose="020B0604020202020204" pitchFamily="34" charset="0"/>
              <a:buChar char="•"/>
            </a:pPr>
            <a:endParaRPr kumimoji="1" lang="en-US" altLang="ja-JP" sz="1400"/>
          </a:p>
          <a:p>
            <a:pPr marL="742950" lvl="1" indent="-285750">
              <a:buFont typeface="Arial" panose="020B0604020202020204" pitchFamily="34" charset="0"/>
              <a:buChar char="•"/>
            </a:pPr>
            <a:r>
              <a:rPr kumimoji="1" lang="en-US" altLang="ja-JP" sz="1400"/>
              <a:t>Solana</a:t>
            </a:r>
            <a:r>
              <a:rPr kumimoji="1" lang="ja-JP" altLang="en-US" sz="1400"/>
              <a:t>の</a:t>
            </a:r>
            <a:r>
              <a:rPr kumimoji="1" lang="en-US" altLang="ja-JP" sz="1400"/>
              <a:t>Anchor</a:t>
            </a:r>
            <a:r>
              <a:rPr kumimoji="1" lang="ja-JP" altLang="en-US" sz="1400"/>
              <a:t>で実装された</a:t>
            </a:r>
            <a:r>
              <a:rPr kumimoji="1" lang="en-US" altLang="ja-JP" sz="1400"/>
              <a:t>Escrow</a:t>
            </a:r>
            <a:r>
              <a:rPr kumimoji="1" lang="ja-JP" altLang="en-US" sz="1400"/>
              <a:t>のコード解説</a:t>
            </a:r>
            <a:br>
              <a:rPr kumimoji="1" lang="en-US" altLang="ja-JP" sz="1400"/>
            </a:br>
            <a:r>
              <a:rPr kumimoji="1" lang="en-US" altLang="ja-JP" sz="1050"/>
              <a:t>https://</a:t>
            </a:r>
            <a:r>
              <a:rPr kumimoji="1" lang="en-US" altLang="ja-JP" sz="1050" err="1"/>
              <a:t>zenn.dev</a:t>
            </a:r>
            <a:r>
              <a:rPr kumimoji="1" lang="en-US" altLang="ja-JP" sz="1050"/>
              <a:t>/</a:t>
            </a:r>
            <a:r>
              <a:rPr kumimoji="1" lang="en-US" altLang="ja-JP" sz="1050" err="1"/>
              <a:t>razokulover</a:t>
            </a:r>
            <a:r>
              <a:rPr kumimoji="1" lang="en-US" altLang="ja-JP" sz="1050"/>
              <a:t>/articles/c2338cb83f459b</a:t>
            </a:r>
          </a:p>
          <a:p>
            <a:pPr marL="742950" lvl="1" indent="-285750">
              <a:buFont typeface="Arial" panose="020B0604020202020204" pitchFamily="34" charset="0"/>
              <a:buChar char="•"/>
            </a:pPr>
            <a:endParaRPr kumimoji="1" lang="en-US" altLang="ja-JP" sz="1400"/>
          </a:p>
          <a:p>
            <a:pPr marL="742950" lvl="1" indent="-285750">
              <a:buFont typeface="Arial" panose="020B0604020202020204" pitchFamily="34" charset="0"/>
              <a:buChar char="•"/>
            </a:pPr>
            <a:r>
              <a:rPr kumimoji="1" lang="en-US" altLang="ja-JP" sz="1400"/>
              <a:t>Program Derived Address</a:t>
            </a:r>
            <a:r>
              <a:rPr kumimoji="1" lang="ja-JP" altLang="en-US" sz="1400"/>
              <a:t>日本語で</a:t>
            </a:r>
            <a:br>
              <a:rPr kumimoji="1" lang="en-US" altLang="ja-JP" sz="1400"/>
            </a:br>
            <a:r>
              <a:rPr kumimoji="1" lang="en-US" altLang="ja-JP" sz="1050"/>
              <a:t>https://efficacious-flat-24a.notion.site/Program-Derived-Address-8537ebca002245639beb531842f87f2c#3f01f8b4ddc04ed4b55fdfc0160b9436</a:t>
            </a:r>
          </a:p>
          <a:p>
            <a:pPr marL="742950" lvl="1" indent="-285750">
              <a:buFont typeface="Arial" panose="020B0604020202020204" pitchFamily="34" charset="0"/>
              <a:buChar char="•"/>
            </a:pPr>
            <a:endParaRPr kumimoji="1" lang="en-US" altLang="ja-JP" sz="1400"/>
          </a:p>
          <a:p>
            <a:pPr marL="742950" lvl="1" indent="-285750">
              <a:buFont typeface="Arial" panose="020B0604020202020204" pitchFamily="34" charset="0"/>
              <a:buChar char="•"/>
            </a:pPr>
            <a:r>
              <a:rPr kumimoji="1" lang="en-US" altLang="ja-JP" sz="1400"/>
              <a:t>Anchor Example: Escrow Program</a:t>
            </a:r>
            <a:br>
              <a:rPr kumimoji="1" lang="en-US" altLang="ja-JP" sz="1400"/>
            </a:br>
            <a:r>
              <a:rPr kumimoji="1" lang="en-US" altLang="ja-JP" sz="1050"/>
              <a:t>https://</a:t>
            </a:r>
            <a:r>
              <a:rPr kumimoji="1" lang="en-US" altLang="ja-JP" sz="1050" err="1"/>
              <a:t>hackmd.io</a:t>
            </a:r>
            <a:r>
              <a:rPr kumimoji="1" lang="en-US" altLang="ja-JP" sz="1050"/>
              <a:t>/@</a:t>
            </a:r>
            <a:r>
              <a:rPr kumimoji="1" lang="en-US" altLang="ja-JP" sz="1050" err="1"/>
              <a:t>ironaddicteddog</a:t>
            </a:r>
            <a:r>
              <a:rPr kumimoji="1" lang="en-US" altLang="ja-JP" sz="1050"/>
              <a:t>/</a:t>
            </a:r>
            <a:r>
              <a:rPr kumimoji="1" lang="en-US" altLang="ja-JP" sz="1050" err="1"/>
              <a:t>anchor_example_escrow</a:t>
            </a:r>
            <a:endParaRPr kumimoji="1" lang="en-US" altLang="ja-JP" sz="1050"/>
          </a:p>
        </p:txBody>
      </p:sp>
    </p:spTree>
    <p:extLst>
      <p:ext uri="{BB962C8B-B14F-4D97-AF65-F5344CB8AC3E}">
        <p14:creationId xmlns:p14="http://schemas.microsoft.com/office/powerpoint/2010/main" val="37008144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Overview: Rolls and Relations</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33</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a:p>
            <a:r>
              <a:rPr kumimoji="1" lang="en-US" altLang="ja-JP" sz="1050">
                <a:solidFill>
                  <a:schemeClr val="tx1"/>
                </a:solidFill>
              </a:rPr>
              <a:t>Create token</a:t>
            </a:r>
          </a:p>
          <a:p>
            <a:endParaRPr kumimoji="1" lang="en-US" altLang="ja-JP" sz="1050">
              <a:solidFill>
                <a:schemeClr val="tx1"/>
              </a:solidFill>
            </a:endParaRP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Mint token</a:t>
            </a: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Payer</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 Authority</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Escrow and token owner account</a:t>
            </a:r>
          </a:p>
        </p:txBody>
      </p:sp>
      <p:sp>
        <p:nvSpPr>
          <p:cNvPr id="44" name="テキスト ボックス 43">
            <a:extLst>
              <a:ext uri="{FF2B5EF4-FFF2-40B4-BE49-F238E27FC236}">
                <a16:creationId xmlns:a16="http://schemas.microsoft.com/office/drawing/2014/main" id="{742C16CF-BB4F-1B40-881D-289929869565}"/>
              </a:ext>
            </a:extLst>
          </p:cNvPr>
          <p:cNvSpPr txBox="1"/>
          <p:nvPr/>
        </p:nvSpPr>
        <p:spPr>
          <a:xfrm>
            <a:off x="10044727" y="4027771"/>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Initializer's token A account.</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Initializer's token B account</a:t>
            </a: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Taker's token B account</a:t>
            </a: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Taker's token B account</a:t>
            </a:r>
          </a:p>
        </p:txBody>
      </p:sp>
      <p:sp>
        <p:nvSpPr>
          <p:cNvPr id="51" name="正方形/長方形 50">
            <a:extLst>
              <a:ext uri="{FF2B5EF4-FFF2-40B4-BE49-F238E27FC236}">
                <a16:creationId xmlns:a16="http://schemas.microsoft.com/office/drawing/2014/main" id="{3FF0021B-2446-6F4A-9DA1-5D185C5396D1}"/>
              </a:ext>
            </a:extLst>
          </p:cNvPr>
          <p:cNvSpPr/>
          <p:nvPr/>
        </p:nvSpPr>
        <p:spPr>
          <a:xfrm>
            <a:off x="4383654" y="2379924"/>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PDA Account (</a:t>
            </a:r>
            <a:r>
              <a:rPr kumimoji="1" lang="en-US" altLang="ja-JP" sz="1050" b="1" err="1">
                <a:solidFill>
                  <a:schemeClr val="tx1"/>
                </a:solidFill>
              </a:rPr>
              <a:t>pda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Authorize transaction instead authorizer.</a:t>
            </a:r>
          </a:p>
        </p:txBody>
      </p:sp>
      <p:sp>
        <p:nvSpPr>
          <p:cNvPr id="52" name="正方形/長方形 51">
            <a:extLst>
              <a:ext uri="{FF2B5EF4-FFF2-40B4-BE49-F238E27FC236}">
                <a16:creationId xmlns:a16="http://schemas.microsoft.com/office/drawing/2014/main" id="{6DEBDBC2-A206-8F4B-B578-FC46DBA97DD5}"/>
              </a:ext>
            </a:extLst>
          </p:cNvPr>
          <p:cNvSpPr/>
          <p:nvPr/>
        </p:nvSpPr>
        <p:spPr>
          <a:xfrm>
            <a:off x="6382368" y="23752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State Account </a:t>
            </a:r>
          </a:p>
          <a:p>
            <a:r>
              <a:rPr kumimoji="1" lang="en-US" altLang="ja-JP" sz="1050" b="1">
                <a:solidFill>
                  <a:schemeClr val="tx1"/>
                </a:solidFill>
              </a:rPr>
              <a:t>(</a:t>
            </a:r>
            <a:r>
              <a:rPr kumimoji="1" lang="en-US" altLang="ja-JP" sz="1050" b="1" err="1">
                <a:solidFill>
                  <a:schemeClr val="tx1"/>
                </a:solidFill>
              </a:rPr>
              <a:t>escrowAccount</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Management for state of escrow (Initializer's transaction)</a:t>
            </a:r>
          </a:p>
        </p:txBody>
      </p:sp>
      <p:sp>
        <p:nvSpPr>
          <p:cNvPr id="54" name="テキスト ボックス 53">
            <a:extLst>
              <a:ext uri="{FF2B5EF4-FFF2-40B4-BE49-F238E27FC236}">
                <a16:creationId xmlns:a16="http://schemas.microsoft.com/office/drawing/2014/main" id="{A0B7C5D3-06B6-A84C-83BE-0B2306605375}"/>
              </a:ext>
            </a:extLst>
          </p:cNvPr>
          <p:cNvSpPr txBox="1"/>
          <p:nvPr/>
        </p:nvSpPr>
        <p:spPr>
          <a:xfrm>
            <a:off x="3710212" y="2604318"/>
            <a:ext cx="928147" cy="276999"/>
          </a:xfrm>
          <a:prstGeom prst="rect">
            <a:avLst/>
          </a:prstGeom>
          <a:noFill/>
        </p:spPr>
        <p:txBody>
          <a:bodyPr wrap="none" rtlCol="0">
            <a:noAutofit/>
          </a:bodyPr>
          <a:lstStyle/>
          <a:p>
            <a:r>
              <a:rPr kumimoji="1" lang="en-US" altLang="ja-JP" sz="1050">
                <a:solidFill>
                  <a:schemeClr val="bg1">
                    <a:lumMod val="75000"/>
                  </a:schemeClr>
                </a:solidFill>
              </a:rPr>
              <a:t>Authority</a:t>
            </a:r>
            <a:endParaRPr kumimoji="1" lang="ja-JP" altLang="en-US" sz="1050">
              <a:solidFill>
                <a:schemeClr val="bg1">
                  <a:lumMod val="75000"/>
                </a:schemeClr>
              </a:solidFill>
            </a:endParaRP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 name="カギ線コネクタ 20">
            <a:extLst>
              <a:ext uri="{FF2B5EF4-FFF2-40B4-BE49-F238E27FC236}">
                <a16:creationId xmlns:a16="http://schemas.microsoft.com/office/drawing/2014/main" id="{26E883EB-F2D5-1A45-B089-A89E8957499B}"/>
              </a:ext>
            </a:extLst>
          </p:cNvPr>
          <p:cNvCxnSpPr>
            <a:cxnSpLocks/>
            <a:stCxn id="51" idx="1"/>
            <a:endCxn id="46" idx="2"/>
          </p:cNvCxnSpPr>
          <p:nvPr/>
        </p:nvCxnSpPr>
        <p:spPr>
          <a:xfrm rot="10800000">
            <a:off x="3198110" y="1905794"/>
            <a:ext cx="1185544" cy="970790"/>
          </a:xfrm>
          <a:prstGeom prst="bentConnector2">
            <a:avLst/>
          </a:prstGeom>
          <a:ln w="9525">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3" name="カギ線コネクタ 72">
            <a:extLst>
              <a:ext uri="{FF2B5EF4-FFF2-40B4-BE49-F238E27FC236}">
                <a16:creationId xmlns:a16="http://schemas.microsoft.com/office/drawing/2014/main" id="{E4C217E3-E168-E44D-A4E3-CE7C8F0988DE}"/>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4" name="正方形/長方形 123">
            <a:extLst>
              <a:ext uri="{FF2B5EF4-FFF2-40B4-BE49-F238E27FC236}">
                <a16:creationId xmlns:a16="http://schemas.microsoft.com/office/drawing/2014/main" id="{C9786D8C-8FE7-AA46-B981-0FFD9A9F74E8}"/>
              </a:ext>
            </a:extLst>
          </p:cNvPr>
          <p:cNvSpPr/>
          <p:nvPr/>
        </p:nvSpPr>
        <p:spPr>
          <a:xfrm>
            <a:off x="6377189" y="364190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Program Account </a:t>
            </a:r>
          </a:p>
          <a:p>
            <a:r>
              <a:rPr kumimoji="1" lang="en-US" altLang="ja-JP" sz="1050" b="1">
                <a:solidFill>
                  <a:schemeClr val="tx1"/>
                </a:solidFill>
              </a:rPr>
              <a:t>(escrow)</a:t>
            </a:r>
          </a:p>
          <a:p>
            <a:endParaRPr kumimoji="1" lang="en-US" altLang="ja-JP" sz="1050">
              <a:solidFill>
                <a:schemeClr val="tx1"/>
              </a:solidFill>
            </a:endParaRPr>
          </a:p>
          <a:p>
            <a:r>
              <a:rPr kumimoji="1" lang="en-US" altLang="ja-JP" sz="1050">
                <a:solidFill>
                  <a:schemeClr val="tx1"/>
                </a:solidFill>
              </a:rPr>
              <a:t>Escrow program.</a:t>
            </a:r>
          </a:p>
          <a:p>
            <a:r>
              <a:rPr kumimoji="1" lang="en-US" altLang="ja-JP" sz="1050">
                <a:solidFill>
                  <a:schemeClr val="tx1"/>
                </a:solidFill>
              </a:rPr>
              <a:t>CPI (Cross Program Invocations)</a:t>
            </a:r>
          </a:p>
        </p:txBody>
      </p:sp>
      <p:cxnSp>
        <p:nvCxnSpPr>
          <p:cNvPr id="139" name="直線コネクタ 138">
            <a:extLst>
              <a:ext uri="{FF2B5EF4-FFF2-40B4-BE49-F238E27FC236}">
                <a16:creationId xmlns:a16="http://schemas.microsoft.com/office/drawing/2014/main" id="{E78445D4-67BF-DC48-BC6F-2580EF18A35F}"/>
              </a:ext>
            </a:extLst>
          </p:cNvPr>
          <p:cNvCxnSpPr>
            <a:cxnSpLocks/>
            <a:stCxn id="52" idx="2"/>
            <a:endCxn id="124" idx="0"/>
          </p:cNvCxnSpPr>
          <p:nvPr/>
        </p:nvCxnSpPr>
        <p:spPr>
          <a:xfrm flipH="1">
            <a:off x="7091199" y="3368606"/>
            <a:ext cx="5179" cy="27330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47" name="テキスト ボックス 146">
            <a:extLst>
              <a:ext uri="{FF2B5EF4-FFF2-40B4-BE49-F238E27FC236}">
                <a16:creationId xmlns:a16="http://schemas.microsoft.com/office/drawing/2014/main" id="{75035471-37F7-B942-B6DE-6CEB9CF28DA4}"/>
              </a:ext>
            </a:extLst>
          </p:cNvPr>
          <p:cNvSpPr txBox="1"/>
          <p:nvPr/>
        </p:nvSpPr>
        <p:spPr>
          <a:xfrm>
            <a:off x="7239361" y="3413543"/>
            <a:ext cx="1428019" cy="276999"/>
          </a:xfrm>
          <a:prstGeom prst="rect">
            <a:avLst/>
          </a:prstGeom>
          <a:noFill/>
        </p:spPr>
        <p:txBody>
          <a:bodyPr wrap="none" rtlCol="0">
            <a:noAutofit/>
          </a:bodyPr>
          <a:lstStyle/>
          <a:p>
            <a:r>
              <a:rPr kumimoji="1" lang="en-US" altLang="ja-JP" sz="1050"/>
              <a:t>Assigned Program</a:t>
            </a:r>
            <a:endParaRPr kumimoji="1" lang="ja-JP" altLang="en-US" sz="1050"/>
          </a:p>
        </p:txBody>
      </p:sp>
      <p:sp>
        <p:nvSpPr>
          <p:cNvPr id="177" name="テキスト ボックス 176">
            <a:extLst>
              <a:ext uri="{FF2B5EF4-FFF2-40B4-BE49-F238E27FC236}">
                <a16:creationId xmlns:a16="http://schemas.microsoft.com/office/drawing/2014/main" id="{C984E13B-DF2A-8E4F-A15B-7302CEA84130}"/>
              </a:ext>
            </a:extLst>
          </p:cNvPr>
          <p:cNvSpPr txBox="1"/>
          <p:nvPr/>
        </p:nvSpPr>
        <p:spPr>
          <a:xfrm>
            <a:off x="10044727" y="2762904"/>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78" name="テキスト ボックス 177">
            <a:extLst>
              <a:ext uri="{FF2B5EF4-FFF2-40B4-BE49-F238E27FC236}">
                <a16:creationId xmlns:a16="http://schemas.microsoft.com/office/drawing/2014/main" id="{CD0D0783-A53D-EB4E-AC83-872B86C73F6B}"/>
              </a:ext>
            </a:extLst>
          </p:cNvPr>
          <p:cNvSpPr txBox="1"/>
          <p:nvPr/>
        </p:nvSpPr>
        <p:spPr>
          <a:xfrm>
            <a:off x="11043020" y="2762903"/>
            <a:ext cx="791912"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79" name="テキスト ボックス 178">
            <a:extLst>
              <a:ext uri="{FF2B5EF4-FFF2-40B4-BE49-F238E27FC236}">
                <a16:creationId xmlns:a16="http://schemas.microsoft.com/office/drawing/2014/main" id="{1A9AF0AA-0C1D-6446-8809-73E541D7AABC}"/>
              </a:ext>
            </a:extLst>
          </p:cNvPr>
          <p:cNvSpPr txBox="1"/>
          <p:nvPr/>
        </p:nvSpPr>
        <p:spPr>
          <a:xfrm>
            <a:off x="4383655" y="1128465"/>
            <a:ext cx="3421553" cy="276999"/>
          </a:xfrm>
          <a:prstGeom prst="rect">
            <a:avLst/>
          </a:prstGeom>
          <a:noFill/>
        </p:spPr>
        <p:txBody>
          <a:bodyPr wrap="square" rtlCol="0">
            <a:spAutoFit/>
          </a:bodyPr>
          <a:lstStyle/>
          <a:p>
            <a:pPr algn="ctr"/>
            <a:r>
              <a:rPr kumimoji="1" lang="en-US" altLang="ja-JP" sz="1200"/>
              <a:t>Initializer want to send Token A (500) for Taker</a:t>
            </a:r>
            <a:endParaRPr kumimoji="1" lang="ja-JP" altLang="en-US" sz="1200"/>
          </a:p>
        </p:txBody>
      </p:sp>
      <p:sp>
        <p:nvSpPr>
          <p:cNvPr id="180" name="テキスト ボックス 179">
            <a:extLst>
              <a:ext uri="{FF2B5EF4-FFF2-40B4-BE49-F238E27FC236}">
                <a16:creationId xmlns:a16="http://schemas.microsoft.com/office/drawing/2014/main" id="{0282EEA4-736E-B94C-AA10-C7B2B43909D2}"/>
              </a:ext>
            </a:extLst>
          </p:cNvPr>
          <p:cNvSpPr txBox="1"/>
          <p:nvPr/>
        </p:nvSpPr>
        <p:spPr>
          <a:xfrm>
            <a:off x="4383655" y="5353974"/>
            <a:ext cx="3421553" cy="276999"/>
          </a:xfrm>
          <a:prstGeom prst="rect">
            <a:avLst/>
          </a:prstGeom>
          <a:noFill/>
        </p:spPr>
        <p:txBody>
          <a:bodyPr wrap="square" rtlCol="0">
            <a:spAutoFit/>
          </a:bodyPr>
          <a:lstStyle/>
          <a:p>
            <a:pPr algn="ctr"/>
            <a:r>
              <a:rPr kumimoji="1" lang="en-US" altLang="ja-JP" sz="1200"/>
              <a:t>Taker want to send Token B (1,000) for Initializer</a:t>
            </a:r>
            <a:endParaRPr kumimoji="1" lang="ja-JP" altLang="en-US" sz="120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cxnSp>
        <p:nvCxnSpPr>
          <p:cNvPr id="190" name="直線コネクタ 189">
            <a:extLst>
              <a:ext uri="{FF2B5EF4-FFF2-40B4-BE49-F238E27FC236}">
                <a16:creationId xmlns:a16="http://schemas.microsoft.com/office/drawing/2014/main" id="{BD780310-7185-8740-BB06-2924FA7F1B17}"/>
              </a:ext>
            </a:extLst>
          </p:cNvPr>
          <p:cNvCxnSpPr>
            <a:cxnSpLocks/>
            <a:stCxn id="46" idx="3"/>
            <a:endCxn id="48" idx="1"/>
          </p:cNvCxnSpPr>
          <p:nvPr/>
        </p:nvCxnSpPr>
        <p:spPr>
          <a:xfrm>
            <a:off x="3912119" y="1409135"/>
            <a:ext cx="4398237" cy="4112"/>
          </a:xfrm>
          <a:prstGeom prst="line">
            <a:avLst/>
          </a:prstGeom>
          <a:ln w="9525">
            <a:solidFill>
              <a:schemeClr val="bg1">
                <a:lumMod val="75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4" name="直線コネクタ 193">
            <a:extLst>
              <a:ext uri="{FF2B5EF4-FFF2-40B4-BE49-F238E27FC236}">
                <a16:creationId xmlns:a16="http://schemas.microsoft.com/office/drawing/2014/main" id="{62697745-7235-9748-88BC-F53BF85FE751}"/>
              </a:ext>
            </a:extLst>
          </p:cNvPr>
          <p:cNvCxnSpPr>
            <a:cxnSpLocks/>
            <a:stCxn id="49" idx="1"/>
            <a:endCxn id="47" idx="3"/>
          </p:cNvCxnSpPr>
          <p:nvPr/>
        </p:nvCxnSpPr>
        <p:spPr>
          <a:xfrm flipH="1">
            <a:off x="3912118" y="5627627"/>
            <a:ext cx="4398237" cy="6693"/>
          </a:xfrm>
          <a:prstGeom prst="line">
            <a:avLst/>
          </a:prstGeom>
          <a:ln w="9525">
            <a:solidFill>
              <a:schemeClr val="bg1">
                <a:lumMod val="75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7" name="フリーフォーム 196">
            <a:extLst>
              <a:ext uri="{FF2B5EF4-FFF2-40B4-BE49-F238E27FC236}">
                <a16:creationId xmlns:a16="http://schemas.microsoft.com/office/drawing/2014/main" id="{BA254AB1-62EE-4047-9B1C-F091994A2F97}"/>
              </a:ext>
            </a:extLst>
          </p:cNvPr>
          <p:cNvSpPr/>
          <p:nvPr/>
        </p:nvSpPr>
        <p:spPr>
          <a:xfrm rot="5400000" flipV="1">
            <a:off x="9422167" y="1694494"/>
            <a:ext cx="1661620"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8" name="フリーフォーム 197">
            <a:extLst>
              <a:ext uri="{FF2B5EF4-FFF2-40B4-BE49-F238E27FC236}">
                <a16:creationId xmlns:a16="http://schemas.microsoft.com/office/drawing/2014/main" id="{BEBF2422-EE66-D149-A770-189D4E72F748}"/>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9" name="テキスト ボックス 198">
            <a:extLst>
              <a:ext uri="{FF2B5EF4-FFF2-40B4-BE49-F238E27FC236}">
                <a16:creationId xmlns:a16="http://schemas.microsoft.com/office/drawing/2014/main" id="{226D68E8-48C6-EB42-99D5-3BC70FF0C5B7}"/>
              </a:ext>
            </a:extLst>
          </p:cNvPr>
          <p:cNvSpPr txBox="1"/>
          <p:nvPr/>
        </p:nvSpPr>
        <p:spPr>
          <a:xfrm>
            <a:off x="9087311" y="3647475"/>
            <a:ext cx="1184087" cy="276999"/>
          </a:xfrm>
          <a:prstGeom prst="rect">
            <a:avLst/>
          </a:prstGeom>
          <a:noFill/>
        </p:spPr>
        <p:txBody>
          <a:bodyPr wrap="none" rtlCol="0">
            <a:noAutofit/>
          </a:bodyPr>
          <a:lstStyle/>
          <a:p>
            <a:r>
              <a:rPr kumimoji="1" lang="en-US" altLang="ja-JP" sz="1050"/>
              <a:t>Upgrade Authority</a:t>
            </a:r>
            <a:endParaRPr kumimoji="1" lang="ja-JP" altLang="en-US" sz="1050"/>
          </a:p>
        </p:txBody>
      </p:sp>
      <p:cxnSp>
        <p:nvCxnSpPr>
          <p:cNvPr id="200" name="直線コネクタ 199">
            <a:extLst>
              <a:ext uri="{FF2B5EF4-FFF2-40B4-BE49-F238E27FC236}">
                <a16:creationId xmlns:a16="http://schemas.microsoft.com/office/drawing/2014/main" id="{089F2C6B-1583-914B-9E7D-E3F343A87B3B}"/>
              </a:ext>
            </a:extLst>
          </p:cNvPr>
          <p:cNvCxnSpPr>
            <a:cxnSpLocks/>
          </p:cNvCxnSpPr>
          <p:nvPr/>
        </p:nvCxnSpPr>
        <p:spPr>
          <a:xfrm flipH="1">
            <a:off x="7805208" y="3923424"/>
            <a:ext cx="2475428" cy="0"/>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01" name="カギ線コネクタ 200">
            <a:extLst>
              <a:ext uri="{FF2B5EF4-FFF2-40B4-BE49-F238E27FC236}">
                <a16:creationId xmlns:a16="http://schemas.microsoft.com/office/drawing/2014/main" id="{EC9D9CC3-5831-5946-84D7-D1D77FA4B828}"/>
              </a:ext>
            </a:extLst>
          </p:cNvPr>
          <p:cNvCxnSpPr>
            <a:cxnSpLocks/>
            <a:stCxn id="51" idx="2"/>
          </p:cNvCxnSpPr>
          <p:nvPr/>
        </p:nvCxnSpPr>
        <p:spPr>
          <a:xfrm rot="16200000" flipH="1">
            <a:off x="5354765" y="3116141"/>
            <a:ext cx="765324" cy="1279527"/>
          </a:xfrm>
          <a:prstGeom prst="bentConnector2">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02" name="テキスト ボックス 201">
            <a:extLst>
              <a:ext uri="{FF2B5EF4-FFF2-40B4-BE49-F238E27FC236}">
                <a16:creationId xmlns:a16="http://schemas.microsoft.com/office/drawing/2014/main" id="{C0C0398F-3A80-CA45-9D0E-37741127A4A0}"/>
              </a:ext>
            </a:extLst>
          </p:cNvPr>
          <p:cNvSpPr txBox="1"/>
          <p:nvPr/>
        </p:nvSpPr>
        <p:spPr>
          <a:xfrm>
            <a:off x="5544865" y="3858286"/>
            <a:ext cx="1132741" cy="280280"/>
          </a:xfrm>
          <a:prstGeom prst="rect">
            <a:avLst/>
          </a:prstGeom>
          <a:noFill/>
        </p:spPr>
        <p:txBody>
          <a:bodyPr wrap="none" rtlCol="0">
            <a:noAutofit/>
          </a:bodyPr>
          <a:lstStyle/>
          <a:p>
            <a:r>
              <a:rPr kumimoji="1" lang="en-US" altLang="ja-JP" sz="1050"/>
              <a:t>PDA Source</a:t>
            </a:r>
          </a:p>
        </p:txBody>
      </p:sp>
    </p:spTree>
    <p:extLst>
      <p:ext uri="{BB962C8B-B14F-4D97-AF65-F5344CB8AC3E}">
        <p14:creationId xmlns:p14="http://schemas.microsoft.com/office/powerpoint/2010/main" val="29370889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Step1. Initialize escrow state</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34</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a:p>
            <a:r>
              <a:rPr kumimoji="1" lang="en-US" altLang="ja-JP" sz="1050">
                <a:solidFill>
                  <a:schemeClr val="tx1"/>
                </a:solidFill>
              </a:rPr>
              <a:t>10 SOL (airdrop)</a:t>
            </a: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Create</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500 token</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1,000 token</a:t>
            </a: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カギ線コネクタ 72">
            <a:extLst>
              <a:ext uri="{FF2B5EF4-FFF2-40B4-BE49-F238E27FC236}">
                <a16:creationId xmlns:a16="http://schemas.microsoft.com/office/drawing/2014/main" id="{E4C217E3-E168-E44D-A4E3-CE7C8F0988DE}"/>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Create</a:t>
            </a:r>
            <a:endParaRPr kumimoji="1" lang="ja-JP" altLang="en-US" sz="1050"/>
          </a:p>
        </p:txBody>
      </p:sp>
      <p:sp>
        <p:nvSpPr>
          <p:cNvPr id="178" name="テキスト ボックス 177">
            <a:extLst>
              <a:ext uri="{FF2B5EF4-FFF2-40B4-BE49-F238E27FC236}">
                <a16:creationId xmlns:a16="http://schemas.microsoft.com/office/drawing/2014/main" id="{CD0D0783-A53D-EB4E-AC83-872B86C73F6B}"/>
              </a:ext>
            </a:extLst>
          </p:cNvPr>
          <p:cNvSpPr txBox="1"/>
          <p:nvPr/>
        </p:nvSpPr>
        <p:spPr>
          <a:xfrm>
            <a:off x="11043020" y="2761675"/>
            <a:ext cx="791912" cy="276999"/>
          </a:xfrm>
          <a:prstGeom prst="rect">
            <a:avLst/>
          </a:prstGeom>
          <a:noFill/>
        </p:spPr>
        <p:txBody>
          <a:bodyPr wrap="none" rtlCol="0">
            <a:noAutofit/>
          </a:bodyPr>
          <a:lstStyle/>
          <a:p>
            <a:r>
              <a:rPr kumimoji="1" lang="en-US" altLang="ja-JP" sz="1050"/>
              <a:t>Create</a:t>
            </a:r>
            <a:endParaRPr kumimoji="1" lang="ja-JP" altLang="en-US" sz="105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cxnSp>
        <p:nvCxnSpPr>
          <p:cNvPr id="6" name="カギ線コネクタ 5">
            <a:extLst>
              <a:ext uri="{FF2B5EF4-FFF2-40B4-BE49-F238E27FC236}">
                <a16:creationId xmlns:a16="http://schemas.microsoft.com/office/drawing/2014/main" id="{A30753C4-786D-5C4B-BF2D-D7BE2E301C93}"/>
              </a:ext>
            </a:extLst>
          </p:cNvPr>
          <p:cNvCxnSpPr>
            <a:cxnSpLocks/>
            <a:stCxn id="29" idx="3"/>
            <a:endCxn id="46" idx="2"/>
          </p:cNvCxnSpPr>
          <p:nvPr/>
        </p:nvCxnSpPr>
        <p:spPr>
          <a:xfrm flipV="1">
            <a:off x="1921083" y="1905794"/>
            <a:ext cx="1277027" cy="965476"/>
          </a:xfrm>
          <a:prstGeom prst="bentConnector2">
            <a:avLst/>
          </a:prstGeom>
          <a:ln w="952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カギ線コネクタ 52">
            <a:extLst>
              <a:ext uri="{FF2B5EF4-FFF2-40B4-BE49-F238E27FC236}">
                <a16:creationId xmlns:a16="http://schemas.microsoft.com/office/drawing/2014/main" id="{C02B6EE1-76AC-3F49-945B-F2BC8EAB4E87}"/>
              </a:ext>
            </a:extLst>
          </p:cNvPr>
          <p:cNvCxnSpPr>
            <a:cxnSpLocks/>
            <a:stCxn id="30" idx="3"/>
            <a:endCxn id="49" idx="0"/>
          </p:cNvCxnSpPr>
          <p:nvPr/>
        </p:nvCxnSpPr>
        <p:spPr>
          <a:xfrm>
            <a:off x="1921082" y="4127843"/>
            <a:ext cx="7103283" cy="1003124"/>
          </a:xfrm>
          <a:prstGeom prst="bentConnector2">
            <a:avLst/>
          </a:prstGeom>
          <a:ln w="952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9" name="テキスト ボックス 58">
            <a:extLst>
              <a:ext uri="{FF2B5EF4-FFF2-40B4-BE49-F238E27FC236}">
                <a16:creationId xmlns:a16="http://schemas.microsoft.com/office/drawing/2014/main" id="{8F4C177E-5DE7-9E48-B38E-F32023289F0B}"/>
              </a:ext>
            </a:extLst>
          </p:cNvPr>
          <p:cNvSpPr txBox="1"/>
          <p:nvPr/>
        </p:nvSpPr>
        <p:spPr>
          <a:xfrm>
            <a:off x="2307409" y="2594270"/>
            <a:ext cx="1011782" cy="276999"/>
          </a:xfrm>
          <a:prstGeom prst="rect">
            <a:avLst/>
          </a:prstGeom>
          <a:noFill/>
        </p:spPr>
        <p:txBody>
          <a:bodyPr wrap="none" rtlCol="0">
            <a:noAutofit/>
          </a:bodyPr>
          <a:lstStyle/>
          <a:p>
            <a:r>
              <a:rPr kumimoji="1" lang="en-US" altLang="ja-JP" sz="1050">
                <a:solidFill>
                  <a:srgbClr val="FF0000"/>
                </a:solidFill>
              </a:rPr>
              <a:t>mint 500</a:t>
            </a:r>
            <a:endParaRPr kumimoji="1" lang="ja-JP" altLang="en-US" sz="1050">
              <a:solidFill>
                <a:srgbClr val="FF0000"/>
              </a:solidFill>
            </a:endParaRPr>
          </a:p>
        </p:txBody>
      </p:sp>
      <p:sp>
        <p:nvSpPr>
          <p:cNvPr id="60" name="テキスト ボックス 59">
            <a:extLst>
              <a:ext uri="{FF2B5EF4-FFF2-40B4-BE49-F238E27FC236}">
                <a16:creationId xmlns:a16="http://schemas.microsoft.com/office/drawing/2014/main" id="{A2660DAD-99E9-FA49-B4E9-A46CFE45F959}"/>
              </a:ext>
            </a:extLst>
          </p:cNvPr>
          <p:cNvSpPr txBox="1"/>
          <p:nvPr/>
        </p:nvSpPr>
        <p:spPr>
          <a:xfrm>
            <a:off x="2307409" y="3845828"/>
            <a:ext cx="1011782" cy="276999"/>
          </a:xfrm>
          <a:prstGeom prst="rect">
            <a:avLst/>
          </a:prstGeom>
          <a:noFill/>
        </p:spPr>
        <p:txBody>
          <a:bodyPr wrap="none" rtlCol="0">
            <a:noAutofit/>
          </a:bodyPr>
          <a:lstStyle/>
          <a:p>
            <a:r>
              <a:rPr kumimoji="1" lang="en-US" altLang="ja-JP" sz="1050">
                <a:solidFill>
                  <a:srgbClr val="FF0000"/>
                </a:solidFill>
              </a:rPr>
              <a:t>mint 1,000</a:t>
            </a:r>
            <a:endParaRPr kumimoji="1" lang="ja-JP" altLang="en-US" sz="1050">
              <a:solidFill>
                <a:srgbClr val="FF0000"/>
              </a:solidFill>
            </a:endParaRPr>
          </a:p>
        </p:txBody>
      </p:sp>
      <p:sp>
        <p:nvSpPr>
          <p:cNvPr id="64" name="テキスト ボックス 63">
            <a:extLst>
              <a:ext uri="{FF2B5EF4-FFF2-40B4-BE49-F238E27FC236}">
                <a16:creationId xmlns:a16="http://schemas.microsoft.com/office/drawing/2014/main" id="{2530AB6B-E6BA-0E47-B72A-636E871975FE}"/>
              </a:ext>
            </a:extLst>
          </p:cNvPr>
          <p:cNvSpPr txBox="1"/>
          <p:nvPr/>
        </p:nvSpPr>
        <p:spPr>
          <a:xfrm>
            <a:off x="10106934" y="4027771"/>
            <a:ext cx="667497" cy="276999"/>
          </a:xfrm>
          <a:prstGeom prst="rect">
            <a:avLst/>
          </a:prstGeom>
          <a:noFill/>
        </p:spPr>
        <p:txBody>
          <a:bodyPr wrap="none" rtlCol="0">
            <a:noAutofit/>
          </a:bodyPr>
          <a:lstStyle/>
          <a:p>
            <a:r>
              <a:rPr kumimoji="1" lang="en-US" altLang="ja-JP" sz="1050"/>
              <a:t>Create</a:t>
            </a:r>
            <a:endParaRPr kumimoji="1" lang="ja-JP" altLang="en-US" sz="1050"/>
          </a:p>
        </p:txBody>
      </p:sp>
      <p:sp>
        <p:nvSpPr>
          <p:cNvPr id="65" name="テキスト ボックス 64">
            <a:extLst>
              <a:ext uri="{FF2B5EF4-FFF2-40B4-BE49-F238E27FC236}">
                <a16:creationId xmlns:a16="http://schemas.microsoft.com/office/drawing/2014/main" id="{947B7A92-D462-D740-A569-E62A668BAE3B}"/>
              </a:ext>
            </a:extLst>
          </p:cNvPr>
          <p:cNvSpPr txBox="1"/>
          <p:nvPr/>
        </p:nvSpPr>
        <p:spPr>
          <a:xfrm>
            <a:off x="10106934" y="2762904"/>
            <a:ext cx="667497" cy="276999"/>
          </a:xfrm>
          <a:prstGeom prst="rect">
            <a:avLst/>
          </a:prstGeom>
          <a:noFill/>
        </p:spPr>
        <p:txBody>
          <a:bodyPr wrap="none" rtlCol="0">
            <a:noAutofit/>
          </a:bodyPr>
          <a:lstStyle/>
          <a:p>
            <a:r>
              <a:rPr kumimoji="1" lang="en-US" altLang="ja-JP" sz="1050"/>
              <a:t>Create</a:t>
            </a:r>
            <a:endParaRPr kumimoji="1" lang="ja-JP" altLang="en-US" sz="1050"/>
          </a:p>
        </p:txBody>
      </p:sp>
      <p:sp>
        <p:nvSpPr>
          <p:cNvPr id="66" name="フリーフォーム 65">
            <a:extLst>
              <a:ext uri="{FF2B5EF4-FFF2-40B4-BE49-F238E27FC236}">
                <a16:creationId xmlns:a16="http://schemas.microsoft.com/office/drawing/2014/main" id="{CD32867D-BECA-3440-B393-8FBDC4357080}"/>
              </a:ext>
            </a:extLst>
          </p:cNvPr>
          <p:cNvSpPr/>
          <p:nvPr/>
        </p:nvSpPr>
        <p:spPr>
          <a:xfrm rot="5400000" flipV="1">
            <a:off x="9422780" y="1693879"/>
            <a:ext cx="1660393"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フリーフォーム 66">
            <a:extLst>
              <a:ext uri="{FF2B5EF4-FFF2-40B4-BE49-F238E27FC236}">
                <a16:creationId xmlns:a16="http://schemas.microsoft.com/office/drawing/2014/main" id="{3828E1D1-4FA4-0D4F-AC0B-8B6FDC554D58}"/>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567207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Step2. Initialize escrow</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35</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Payer</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 Authority</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500 token</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1,000 token</a:t>
            </a:r>
          </a:p>
        </p:txBody>
      </p:sp>
      <p:sp>
        <p:nvSpPr>
          <p:cNvPr id="51" name="正方形/長方形 50">
            <a:extLst>
              <a:ext uri="{FF2B5EF4-FFF2-40B4-BE49-F238E27FC236}">
                <a16:creationId xmlns:a16="http://schemas.microsoft.com/office/drawing/2014/main" id="{3FF0021B-2446-6F4A-9DA1-5D185C5396D1}"/>
              </a:ext>
            </a:extLst>
          </p:cNvPr>
          <p:cNvSpPr/>
          <p:nvPr/>
        </p:nvSpPr>
        <p:spPr>
          <a:xfrm>
            <a:off x="4383654" y="2379924"/>
            <a:ext cx="1428019" cy="993319"/>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PDA Account (</a:t>
            </a:r>
            <a:r>
              <a:rPr kumimoji="1" lang="en-US" altLang="ja-JP" sz="1050" b="1" err="1">
                <a:solidFill>
                  <a:schemeClr val="tx1"/>
                </a:solidFill>
              </a:rPr>
              <a:t>pda</a:t>
            </a:r>
            <a:r>
              <a:rPr kumimoji="1" lang="en-US" altLang="ja-JP" sz="1050" b="1">
                <a:solidFill>
                  <a:schemeClr val="tx1"/>
                </a:solidFill>
              </a:rPr>
              <a:t>)</a:t>
            </a:r>
          </a:p>
          <a:p>
            <a:endParaRPr kumimoji="1" lang="en-US" altLang="ja-JP" sz="1050">
              <a:solidFill>
                <a:schemeClr val="tx1"/>
              </a:solidFill>
            </a:endParaRPr>
          </a:p>
        </p:txBody>
      </p:sp>
      <p:sp>
        <p:nvSpPr>
          <p:cNvPr id="52" name="正方形/長方形 51">
            <a:extLst>
              <a:ext uri="{FF2B5EF4-FFF2-40B4-BE49-F238E27FC236}">
                <a16:creationId xmlns:a16="http://schemas.microsoft.com/office/drawing/2014/main" id="{6DEBDBC2-A206-8F4B-B578-FC46DBA97DD5}"/>
              </a:ext>
            </a:extLst>
          </p:cNvPr>
          <p:cNvSpPr/>
          <p:nvPr/>
        </p:nvSpPr>
        <p:spPr>
          <a:xfrm>
            <a:off x="6382368" y="23752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050" b="1">
                <a:solidFill>
                  <a:schemeClr val="tx1"/>
                </a:solidFill>
              </a:rPr>
              <a:t>State Account </a:t>
            </a:r>
          </a:p>
          <a:p>
            <a:r>
              <a:rPr kumimoji="1" lang="en-US" altLang="ja-JP" sz="1050" b="1">
                <a:solidFill>
                  <a:schemeClr val="tx1"/>
                </a:solidFill>
              </a:rPr>
              <a:t>(</a:t>
            </a:r>
            <a:r>
              <a:rPr kumimoji="1" lang="en-US" altLang="ja-JP" sz="1050" b="1" err="1">
                <a:solidFill>
                  <a:schemeClr val="tx1"/>
                </a:solidFill>
              </a:rPr>
              <a:t>escrowAccount</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initializer/taker Account</a:t>
            </a:r>
          </a:p>
          <a:p>
            <a:r>
              <a:rPr kumimoji="1" lang="en-US" altLang="ja-JP" sz="1050">
                <a:solidFill>
                  <a:schemeClr val="tx1"/>
                </a:solidFill>
              </a:rPr>
              <a:t>initializer/taker Amount</a:t>
            </a:r>
          </a:p>
          <a:p>
            <a:r>
              <a:rPr kumimoji="1" lang="en-US" altLang="ja-JP" sz="1050">
                <a:solidFill>
                  <a:schemeClr val="tx1"/>
                </a:solidFill>
              </a:rPr>
              <a:t>...</a:t>
            </a: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4" name="正方形/長方形 123">
            <a:extLst>
              <a:ext uri="{FF2B5EF4-FFF2-40B4-BE49-F238E27FC236}">
                <a16:creationId xmlns:a16="http://schemas.microsoft.com/office/drawing/2014/main" id="{C9786D8C-8FE7-AA46-B981-0FFD9A9F74E8}"/>
              </a:ext>
            </a:extLst>
          </p:cNvPr>
          <p:cNvSpPr/>
          <p:nvPr/>
        </p:nvSpPr>
        <p:spPr>
          <a:xfrm>
            <a:off x="6377189" y="364190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Program Account </a:t>
            </a:r>
          </a:p>
          <a:p>
            <a:r>
              <a:rPr kumimoji="1" lang="en-US" altLang="ja-JP" sz="1050" b="1">
                <a:solidFill>
                  <a:schemeClr val="tx1"/>
                </a:solidFill>
              </a:rPr>
              <a:t>(escrow)</a:t>
            </a:r>
          </a:p>
          <a:p>
            <a:endParaRPr kumimoji="1" lang="en-US" altLang="ja-JP" sz="1050">
              <a:solidFill>
                <a:schemeClr val="tx1"/>
              </a:solidFill>
            </a:endParaRPr>
          </a:p>
          <a:p>
            <a:r>
              <a:rPr kumimoji="1" lang="en-US" altLang="ja-JP" sz="1050">
                <a:solidFill>
                  <a:schemeClr val="tx1"/>
                </a:solidFill>
              </a:rPr>
              <a:t>CPI (Cross Program Invocations)</a:t>
            </a:r>
          </a:p>
        </p:txBody>
      </p:sp>
      <p:cxnSp>
        <p:nvCxnSpPr>
          <p:cNvPr id="139" name="直線コネクタ 138">
            <a:extLst>
              <a:ext uri="{FF2B5EF4-FFF2-40B4-BE49-F238E27FC236}">
                <a16:creationId xmlns:a16="http://schemas.microsoft.com/office/drawing/2014/main" id="{E78445D4-67BF-DC48-BC6F-2580EF18A35F}"/>
              </a:ext>
            </a:extLst>
          </p:cNvPr>
          <p:cNvCxnSpPr>
            <a:cxnSpLocks/>
            <a:stCxn id="52" idx="2"/>
            <a:endCxn id="124" idx="0"/>
          </p:cNvCxnSpPr>
          <p:nvPr/>
        </p:nvCxnSpPr>
        <p:spPr>
          <a:xfrm flipH="1">
            <a:off x="7091199" y="3368606"/>
            <a:ext cx="5179" cy="273301"/>
          </a:xfrm>
          <a:prstGeom prst="line">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47" name="テキスト ボックス 146">
            <a:extLst>
              <a:ext uri="{FF2B5EF4-FFF2-40B4-BE49-F238E27FC236}">
                <a16:creationId xmlns:a16="http://schemas.microsoft.com/office/drawing/2014/main" id="{75035471-37F7-B942-B6DE-6CEB9CF28DA4}"/>
              </a:ext>
            </a:extLst>
          </p:cNvPr>
          <p:cNvSpPr txBox="1"/>
          <p:nvPr/>
        </p:nvSpPr>
        <p:spPr>
          <a:xfrm>
            <a:off x="7239361" y="3413543"/>
            <a:ext cx="1428019" cy="276999"/>
          </a:xfrm>
          <a:prstGeom prst="rect">
            <a:avLst/>
          </a:prstGeom>
          <a:noFill/>
        </p:spPr>
        <p:txBody>
          <a:bodyPr wrap="none" rtlCol="0">
            <a:noAutofit/>
          </a:bodyPr>
          <a:lstStyle/>
          <a:p>
            <a:r>
              <a:rPr kumimoji="1" lang="en-US" altLang="ja-JP" sz="1050"/>
              <a:t>Assigned Program</a:t>
            </a:r>
            <a:endParaRPr kumimoji="1" lang="ja-JP" altLang="en-US" sz="105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sp>
        <p:nvSpPr>
          <p:cNvPr id="61" name="テキスト ボックス 60">
            <a:extLst>
              <a:ext uri="{FF2B5EF4-FFF2-40B4-BE49-F238E27FC236}">
                <a16:creationId xmlns:a16="http://schemas.microsoft.com/office/drawing/2014/main" id="{99A8F369-59FC-DC41-88B0-4899BF3A9E0A}"/>
              </a:ext>
            </a:extLst>
          </p:cNvPr>
          <p:cNvSpPr txBox="1"/>
          <p:nvPr/>
        </p:nvSpPr>
        <p:spPr>
          <a:xfrm>
            <a:off x="3703504" y="2594270"/>
            <a:ext cx="928147" cy="276999"/>
          </a:xfrm>
          <a:prstGeom prst="rect">
            <a:avLst/>
          </a:prstGeom>
          <a:noFill/>
        </p:spPr>
        <p:txBody>
          <a:bodyPr wrap="none" rtlCol="0">
            <a:noAutofit/>
          </a:bodyPr>
          <a:lstStyle/>
          <a:p>
            <a:r>
              <a:rPr kumimoji="1" lang="en-US" altLang="ja-JP" sz="1050">
                <a:solidFill>
                  <a:srgbClr val="FF0000"/>
                </a:solidFill>
              </a:rPr>
              <a:t>Authority</a:t>
            </a:r>
            <a:endParaRPr kumimoji="1" lang="ja-JP" altLang="en-US" sz="1050">
              <a:solidFill>
                <a:srgbClr val="FF0000"/>
              </a:solidFill>
            </a:endParaRPr>
          </a:p>
        </p:txBody>
      </p:sp>
      <p:cxnSp>
        <p:nvCxnSpPr>
          <p:cNvPr id="63" name="カギ線コネクタ 62">
            <a:extLst>
              <a:ext uri="{FF2B5EF4-FFF2-40B4-BE49-F238E27FC236}">
                <a16:creationId xmlns:a16="http://schemas.microsoft.com/office/drawing/2014/main" id="{C8A6929B-EF84-6A4F-91B4-408591DF6D94}"/>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1D363AB5-C32F-3D48-8E2E-302E39017E11}"/>
              </a:ext>
            </a:extLst>
          </p:cNvPr>
          <p:cNvSpPr txBox="1"/>
          <p:nvPr/>
        </p:nvSpPr>
        <p:spPr>
          <a:xfrm>
            <a:off x="11043020" y="2762929"/>
            <a:ext cx="791912" cy="276999"/>
          </a:xfrm>
          <a:prstGeom prst="rect">
            <a:avLst/>
          </a:prstGeom>
          <a:noFill/>
        </p:spPr>
        <p:txBody>
          <a:bodyPr wrap="none" rtlCol="0">
            <a:noAutofit/>
          </a:bodyPr>
          <a:lstStyle/>
          <a:p>
            <a:r>
              <a:rPr kumimoji="1" lang="en-US" altLang="ja-JP" sz="1050">
                <a:solidFill>
                  <a:schemeClr val="bg1">
                    <a:lumMod val="75000"/>
                  </a:schemeClr>
                </a:solidFill>
              </a:rPr>
              <a:t>Authority</a:t>
            </a:r>
            <a:endParaRPr kumimoji="1" lang="ja-JP" altLang="en-US" sz="1050">
              <a:solidFill>
                <a:schemeClr val="bg1">
                  <a:lumMod val="75000"/>
                </a:schemeClr>
              </a:solidFill>
            </a:endParaRPr>
          </a:p>
        </p:txBody>
      </p:sp>
      <p:sp>
        <p:nvSpPr>
          <p:cNvPr id="66" name="テキスト ボックス 65">
            <a:extLst>
              <a:ext uri="{FF2B5EF4-FFF2-40B4-BE49-F238E27FC236}">
                <a16:creationId xmlns:a16="http://schemas.microsoft.com/office/drawing/2014/main" id="{524FCDD1-00C3-9447-BDC3-30CCCF95B35D}"/>
              </a:ext>
            </a:extLst>
          </p:cNvPr>
          <p:cNvSpPr txBox="1"/>
          <p:nvPr/>
        </p:nvSpPr>
        <p:spPr>
          <a:xfrm>
            <a:off x="4708903" y="4187917"/>
            <a:ext cx="1673465" cy="641890"/>
          </a:xfrm>
          <a:prstGeom prst="rect">
            <a:avLst/>
          </a:prstGeom>
          <a:noFill/>
        </p:spPr>
        <p:txBody>
          <a:bodyPr wrap="none" rtlCol="0">
            <a:noAutofit/>
          </a:bodyPr>
          <a:lstStyle/>
          <a:p>
            <a:r>
              <a:rPr kumimoji="1" lang="en-US" altLang="ja-JP" sz="1050"/>
              <a:t>Set Authority (</a:t>
            </a:r>
            <a:r>
              <a:rPr kumimoji="1" lang="en-US" altLang="ja-JP" sz="1050" err="1"/>
              <a:t>SetAuthority</a:t>
            </a:r>
            <a:r>
              <a:rPr kumimoji="1" lang="en-US" altLang="ja-JP" sz="1050"/>
              <a:t>)</a:t>
            </a:r>
          </a:p>
          <a:p>
            <a:r>
              <a:rPr kumimoji="1" lang="en-US" altLang="ja-JP" sz="1050"/>
              <a:t>current: </a:t>
            </a:r>
            <a:r>
              <a:rPr kumimoji="1" lang="en-US" altLang="ja-JP" sz="1050" err="1"/>
              <a:t>provider.wallet</a:t>
            </a:r>
            <a:endParaRPr kumimoji="1" lang="en-US" altLang="ja-JP" sz="1050"/>
          </a:p>
          <a:p>
            <a:r>
              <a:rPr kumimoji="1" lang="en-US" altLang="ja-JP" sz="1050">
                <a:solidFill>
                  <a:srgbClr val="FF0000"/>
                </a:solidFill>
              </a:rPr>
              <a:t>new: </a:t>
            </a:r>
            <a:r>
              <a:rPr kumimoji="1" lang="en-US" altLang="ja-JP" sz="1050" err="1">
                <a:solidFill>
                  <a:srgbClr val="FF0000"/>
                </a:solidFill>
              </a:rPr>
              <a:t>pda</a:t>
            </a:r>
            <a:endParaRPr kumimoji="1" lang="en-US" altLang="ja-JP" sz="1050">
              <a:solidFill>
                <a:srgbClr val="FF0000"/>
              </a:solidFill>
            </a:endParaRPr>
          </a:p>
        </p:txBody>
      </p:sp>
      <p:sp>
        <p:nvSpPr>
          <p:cNvPr id="67" name="フリーフォーム 66">
            <a:extLst>
              <a:ext uri="{FF2B5EF4-FFF2-40B4-BE49-F238E27FC236}">
                <a16:creationId xmlns:a16="http://schemas.microsoft.com/office/drawing/2014/main" id="{43A3126F-5907-D448-BC44-BF213FD51C0D}"/>
              </a:ext>
            </a:extLst>
          </p:cNvPr>
          <p:cNvSpPr/>
          <p:nvPr/>
        </p:nvSpPr>
        <p:spPr>
          <a:xfrm>
            <a:off x="5097681" y="3367928"/>
            <a:ext cx="1274329" cy="550973"/>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rgbClr val="FF0000"/>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テキスト ボックス 69">
            <a:extLst>
              <a:ext uri="{FF2B5EF4-FFF2-40B4-BE49-F238E27FC236}">
                <a16:creationId xmlns:a16="http://schemas.microsoft.com/office/drawing/2014/main" id="{B7DDD955-B5E8-E940-B373-46D65F304EBC}"/>
              </a:ext>
            </a:extLst>
          </p:cNvPr>
          <p:cNvSpPr txBox="1"/>
          <p:nvPr/>
        </p:nvSpPr>
        <p:spPr>
          <a:xfrm>
            <a:off x="9761650" y="3647475"/>
            <a:ext cx="667497" cy="276999"/>
          </a:xfrm>
          <a:prstGeom prst="rect">
            <a:avLst/>
          </a:prstGeom>
          <a:noFill/>
        </p:spPr>
        <p:txBody>
          <a:bodyPr wrap="none" rtlCol="0">
            <a:noAutofit/>
          </a:bodyPr>
          <a:lstStyle/>
          <a:p>
            <a:r>
              <a:rPr kumimoji="1" lang="en-US" altLang="ja-JP" sz="1050"/>
              <a:t>Deploy</a:t>
            </a:r>
            <a:endParaRPr kumimoji="1" lang="ja-JP" altLang="en-US" sz="1050"/>
          </a:p>
        </p:txBody>
      </p:sp>
      <p:cxnSp>
        <p:nvCxnSpPr>
          <p:cNvPr id="71" name="カギ線コネクタ 70">
            <a:extLst>
              <a:ext uri="{FF2B5EF4-FFF2-40B4-BE49-F238E27FC236}">
                <a16:creationId xmlns:a16="http://schemas.microsoft.com/office/drawing/2014/main" id="{CDB33B8B-9EA2-8F4B-8ABD-C7419C39D014}"/>
              </a:ext>
            </a:extLst>
          </p:cNvPr>
          <p:cNvCxnSpPr>
            <a:cxnSpLocks/>
            <a:stCxn id="46" idx="2"/>
            <a:endCxn id="124" idx="1"/>
          </p:cNvCxnSpPr>
          <p:nvPr/>
        </p:nvCxnSpPr>
        <p:spPr>
          <a:xfrm rot="16200000" flipH="1">
            <a:off x="3671263" y="1432640"/>
            <a:ext cx="2232773" cy="3179079"/>
          </a:xfrm>
          <a:prstGeom prst="bentConnector2">
            <a:avLst/>
          </a:prstGeom>
          <a:ln w="952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8362F8F2-D6C2-F34F-AD93-D58A0B1C63FB}"/>
              </a:ext>
            </a:extLst>
          </p:cNvPr>
          <p:cNvSpPr txBox="1"/>
          <p:nvPr/>
        </p:nvSpPr>
        <p:spPr>
          <a:xfrm>
            <a:off x="3703504" y="3524380"/>
            <a:ext cx="1673465" cy="641890"/>
          </a:xfrm>
          <a:prstGeom prst="rect">
            <a:avLst/>
          </a:prstGeom>
          <a:noFill/>
        </p:spPr>
        <p:txBody>
          <a:bodyPr wrap="none" rtlCol="0">
            <a:noAutofit/>
          </a:bodyPr>
          <a:lstStyle/>
          <a:p>
            <a:r>
              <a:rPr kumimoji="1" lang="en-US" altLang="ja-JP" sz="1050">
                <a:solidFill>
                  <a:srgbClr val="FF0000"/>
                </a:solidFill>
              </a:rPr>
              <a:t>Create PDA from Seed</a:t>
            </a:r>
          </a:p>
          <a:p>
            <a:r>
              <a:rPr kumimoji="1" lang="en-US" altLang="ja-JP" sz="1050"/>
              <a:t>(</a:t>
            </a:r>
            <a:r>
              <a:rPr kumimoji="1" lang="en-US" altLang="ja-JP" sz="1050" err="1"/>
              <a:t>findProgramAddress</a:t>
            </a:r>
            <a:r>
              <a:rPr kumimoji="1" lang="en-US" altLang="ja-JP" sz="1050"/>
              <a:t>)</a:t>
            </a:r>
          </a:p>
        </p:txBody>
      </p:sp>
      <p:cxnSp>
        <p:nvCxnSpPr>
          <p:cNvPr id="74" name="直線コネクタ 73">
            <a:extLst>
              <a:ext uri="{FF2B5EF4-FFF2-40B4-BE49-F238E27FC236}">
                <a16:creationId xmlns:a16="http://schemas.microsoft.com/office/drawing/2014/main" id="{CB93F43F-577F-3E44-B348-761FED395289}"/>
              </a:ext>
            </a:extLst>
          </p:cNvPr>
          <p:cNvCxnSpPr>
            <a:cxnSpLocks/>
          </p:cNvCxnSpPr>
          <p:nvPr/>
        </p:nvCxnSpPr>
        <p:spPr>
          <a:xfrm flipH="1">
            <a:off x="7805208" y="3923424"/>
            <a:ext cx="2475428" cy="0"/>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5FB13B8B-4F60-6243-83D8-B829DF89D7B6}"/>
              </a:ext>
            </a:extLst>
          </p:cNvPr>
          <p:cNvCxnSpPr>
            <a:cxnSpLocks/>
          </p:cNvCxnSpPr>
          <p:nvPr/>
        </p:nvCxnSpPr>
        <p:spPr>
          <a:xfrm flipH="1">
            <a:off x="7805208" y="3213596"/>
            <a:ext cx="2475428" cy="0"/>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14135C0F-1A16-F04F-92FD-7206A50C94E0}"/>
              </a:ext>
            </a:extLst>
          </p:cNvPr>
          <p:cNvSpPr txBox="1"/>
          <p:nvPr/>
        </p:nvSpPr>
        <p:spPr>
          <a:xfrm>
            <a:off x="9761650" y="2933527"/>
            <a:ext cx="667497" cy="276999"/>
          </a:xfrm>
          <a:prstGeom prst="rect">
            <a:avLst/>
          </a:prstGeom>
          <a:noFill/>
        </p:spPr>
        <p:txBody>
          <a:bodyPr wrap="none" rtlCol="0">
            <a:noAutofit/>
          </a:bodyPr>
          <a:lstStyle/>
          <a:p>
            <a:r>
              <a:rPr kumimoji="1" lang="en-US" altLang="ja-JP" sz="1050"/>
              <a:t>Create</a:t>
            </a:r>
            <a:endParaRPr kumimoji="1" lang="ja-JP" altLang="en-US" sz="1050"/>
          </a:p>
        </p:txBody>
      </p:sp>
      <p:sp>
        <p:nvSpPr>
          <p:cNvPr id="82" name="テキスト ボックス 81">
            <a:extLst>
              <a:ext uri="{FF2B5EF4-FFF2-40B4-BE49-F238E27FC236}">
                <a16:creationId xmlns:a16="http://schemas.microsoft.com/office/drawing/2014/main" id="{C77F46F3-8D98-FD46-B72A-5850C850FB4B}"/>
              </a:ext>
            </a:extLst>
          </p:cNvPr>
          <p:cNvSpPr txBox="1"/>
          <p:nvPr/>
        </p:nvSpPr>
        <p:spPr>
          <a:xfrm>
            <a:off x="10044727" y="4027771"/>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83" name="テキスト ボックス 82">
            <a:extLst>
              <a:ext uri="{FF2B5EF4-FFF2-40B4-BE49-F238E27FC236}">
                <a16:creationId xmlns:a16="http://schemas.microsoft.com/office/drawing/2014/main" id="{4CF00A7B-5CD9-584D-B7C1-BCA22C0058E7}"/>
              </a:ext>
            </a:extLst>
          </p:cNvPr>
          <p:cNvSpPr txBox="1"/>
          <p:nvPr/>
        </p:nvSpPr>
        <p:spPr>
          <a:xfrm>
            <a:off x="10044727" y="2762904"/>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84" name="フリーフォーム 83">
            <a:extLst>
              <a:ext uri="{FF2B5EF4-FFF2-40B4-BE49-F238E27FC236}">
                <a16:creationId xmlns:a16="http://schemas.microsoft.com/office/drawing/2014/main" id="{10DF91AF-6762-AF43-A795-20C9D3E3B91C}"/>
              </a:ext>
            </a:extLst>
          </p:cNvPr>
          <p:cNvSpPr/>
          <p:nvPr/>
        </p:nvSpPr>
        <p:spPr>
          <a:xfrm rot="5400000" flipV="1">
            <a:off x="9422166" y="1694493"/>
            <a:ext cx="1661622"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フリーフォーム 84">
            <a:extLst>
              <a:ext uri="{FF2B5EF4-FFF2-40B4-BE49-F238E27FC236}">
                <a16:creationId xmlns:a16="http://schemas.microsoft.com/office/drawing/2014/main" id="{DC05EA18-3157-984E-8CE1-86992F0BC0AE}"/>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フリーフォーム 57">
            <a:extLst>
              <a:ext uri="{FF2B5EF4-FFF2-40B4-BE49-F238E27FC236}">
                <a16:creationId xmlns:a16="http://schemas.microsoft.com/office/drawing/2014/main" id="{A74690B4-1AA1-2140-9795-08DC613E3259}"/>
              </a:ext>
            </a:extLst>
          </p:cNvPr>
          <p:cNvSpPr/>
          <p:nvPr/>
        </p:nvSpPr>
        <p:spPr>
          <a:xfrm>
            <a:off x="3452291" y="1905792"/>
            <a:ext cx="929424" cy="9654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rgbClr val="FF0000"/>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829470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Step3-1. Exchange escrow – Transfer Token</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36</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Payer</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 Authority</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0 token</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1,000 token</a:t>
            </a: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500 token</a:t>
            </a: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0 token</a:t>
            </a:r>
          </a:p>
        </p:txBody>
      </p:sp>
      <p:sp>
        <p:nvSpPr>
          <p:cNvPr id="51" name="正方形/長方形 50">
            <a:extLst>
              <a:ext uri="{FF2B5EF4-FFF2-40B4-BE49-F238E27FC236}">
                <a16:creationId xmlns:a16="http://schemas.microsoft.com/office/drawing/2014/main" id="{3FF0021B-2446-6F4A-9DA1-5D185C5396D1}"/>
              </a:ext>
            </a:extLst>
          </p:cNvPr>
          <p:cNvSpPr/>
          <p:nvPr/>
        </p:nvSpPr>
        <p:spPr>
          <a:xfrm>
            <a:off x="4383654" y="2379924"/>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PDA Account (</a:t>
            </a:r>
            <a:r>
              <a:rPr kumimoji="1" lang="en-US" altLang="ja-JP" sz="1050" b="1" err="1">
                <a:solidFill>
                  <a:schemeClr val="tx1"/>
                </a:solidFill>
              </a:rPr>
              <a:t>pda</a:t>
            </a:r>
            <a:r>
              <a:rPr kumimoji="1" lang="en-US" altLang="ja-JP" sz="1050" b="1">
                <a:solidFill>
                  <a:schemeClr val="tx1"/>
                </a:solidFill>
              </a:rPr>
              <a:t>)</a:t>
            </a:r>
          </a:p>
          <a:p>
            <a:endParaRPr kumimoji="1" lang="en-US" altLang="ja-JP" sz="1050">
              <a:solidFill>
                <a:schemeClr val="tx1"/>
              </a:solidFill>
            </a:endParaRPr>
          </a:p>
        </p:txBody>
      </p:sp>
      <p:sp>
        <p:nvSpPr>
          <p:cNvPr id="52" name="正方形/長方形 51">
            <a:extLst>
              <a:ext uri="{FF2B5EF4-FFF2-40B4-BE49-F238E27FC236}">
                <a16:creationId xmlns:a16="http://schemas.microsoft.com/office/drawing/2014/main" id="{6DEBDBC2-A206-8F4B-B578-FC46DBA97DD5}"/>
              </a:ext>
            </a:extLst>
          </p:cNvPr>
          <p:cNvSpPr/>
          <p:nvPr/>
        </p:nvSpPr>
        <p:spPr>
          <a:xfrm>
            <a:off x="6382368" y="23752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050" b="1">
                <a:solidFill>
                  <a:schemeClr val="tx1"/>
                </a:solidFill>
              </a:rPr>
              <a:t>State Account </a:t>
            </a:r>
          </a:p>
          <a:p>
            <a:r>
              <a:rPr kumimoji="1" lang="en-US" altLang="ja-JP" sz="1050" b="1">
                <a:solidFill>
                  <a:schemeClr val="tx1"/>
                </a:solidFill>
              </a:rPr>
              <a:t>(</a:t>
            </a:r>
            <a:r>
              <a:rPr kumimoji="1" lang="en-US" altLang="ja-JP" sz="1050" b="1" err="1">
                <a:solidFill>
                  <a:schemeClr val="tx1"/>
                </a:solidFill>
              </a:rPr>
              <a:t>escrowAccount</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initializer/taker Account</a:t>
            </a:r>
          </a:p>
          <a:p>
            <a:r>
              <a:rPr kumimoji="1" lang="en-US" altLang="ja-JP" sz="1050">
                <a:solidFill>
                  <a:schemeClr val="tx1"/>
                </a:solidFill>
              </a:rPr>
              <a:t>initializer/taker Amount</a:t>
            </a:r>
          </a:p>
          <a:p>
            <a:r>
              <a:rPr kumimoji="1" lang="en-US" altLang="ja-JP" sz="1050">
                <a:solidFill>
                  <a:schemeClr val="tx1"/>
                </a:solidFill>
              </a:rPr>
              <a:t>...</a:t>
            </a:r>
          </a:p>
          <a:p>
            <a:endParaRPr kumimoji="1" lang="en-US" altLang="ja-JP" sz="1050">
              <a:solidFill>
                <a:schemeClr val="tx1"/>
              </a:solidFill>
            </a:endParaRP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4" name="正方形/長方形 123">
            <a:extLst>
              <a:ext uri="{FF2B5EF4-FFF2-40B4-BE49-F238E27FC236}">
                <a16:creationId xmlns:a16="http://schemas.microsoft.com/office/drawing/2014/main" id="{C9786D8C-8FE7-AA46-B981-0FFD9A9F74E8}"/>
              </a:ext>
            </a:extLst>
          </p:cNvPr>
          <p:cNvSpPr/>
          <p:nvPr/>
        </p:nvSpPr>
        <p:spPr>
          <a:xfrm>
            <a:off x="6377189" y="3641907"/>
            <a:ext cx="1428019" cy="993319"/>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Program Account </a:t>
            </a:r>
          </a:p>
          <a:p>
            <a:r>
              <a:rPr kumimoji="1" lang="en-US" altLang="ja-JP" sz="1050" b="1">
                <a:solidFill>
                  <a:schemeClr val="tx1"/>
                </a:solidFill>
              </a:rPr>
              <a:t>(escrow)</a:t>
            </a:r>
          </a:p>
          <a:p>
            <a:endParaRPr kumimoji="1" lang="en-US" altLang="ja-JP" sz="1050">
              <a:solidFill>
                <a:schemeClr val="tx1"/>
              </a:solidFill>
            </a:endParaRPr>
          </a:p>
          <a:p>
            <a:endParaRPr kumimoji="1" lang="en-US" altLang="ja-JP" sz="1050">
              <a:solidFill>
                <a:schemeClr val="tx1"/>
              </a:solidFill>
            </a:endParaRPr>
          </a:p>
        </p:txBody>
      </p:sp>
      <p:cxnSp>
        <p:nvCxnSpPr>
          <p:cNvPr id="139" name="直線コネクタ 138">
            <a:extLst>
              <a:ext uri="{FF2B5EF4-FFF2-40B4-BE49-F238E27FC236}">
                <a16:creationId xmlns:a16="http://schemas.microsoft.com/office/drawing/2014/main" id="{E78445D4-67BF-DC48-BC6F-2580EF18A35F}"/>
              </a:ext>
            </a:extLst>
          </p:cNvPr>
          <p:cNvCxnSpPr>
            <a:cxnSpLocks/>
            <a:stCxn id="52" idx="2"/>
            <a:endCxn id="124" idx="0"/>
          </p:cNvCxnSpPr>
          <p:nvPr/>
        </p:nvCxnSpPr>
        <p:spPr>
          <a:xfrm flipH="1">
            <a:off x="7091199" y="3368606"/>
            <a:ext cx="5179" cy="273301"/>
          </a:xfrm>
          <a:prstGeom prst="line">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47" name="テキスト ボックス 146">
            <a:extLst>
              <a:ext uri="{FF2B5EF4-FFF2-40B4-BE49-F238E27FC236}">
                <a16:creationId xmlns:a16="http://schemas.microsoft.com/office/drawing/2014/main" id="{75035471-37F7-B942-B6DE-6CEB9CF28DA4}"/>
              </a:ext>
            </a:extLst>
          </p:cNvPr>
          <p:cNvSpPr txBox="1"/>
          <p:nvPr/>
        </p:nvSpPr>
        <p:spPr>
          <a:xfrm>
            <a:off x="7239361" y="3413543"/>
            <a:ext cx="1428019" cy="276999"/>
          </a:xfrm>
          <a:prstGeom prst="rect">
            <a:avLst/>
          </a:prstGeom>
          <a:noFill/>
        </p:spPr>
        <p:txBody>
          <a:bodyPr wrap="none" rtlCol="0">
            <a:noAutofit/>
          </a:bodyPr>
          <a:lstStyle/>
          <a:p>
            <a:r>
              <a:rPr kumimoji="1" lang="en-US" altLang="ja-JP" sz="1050"/>
              <a:t>Read and Verify Data</a:t>
            </a:r>
            <a:endParaRPr kumimoji="1" lang="ja-JP" altLang="en-US" sz="105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sp>
        <p:nvSpPr>
          <p:cNvPr id="61" name="テキスト ボックス 60">
            <a:extLst>
              <a:ext uri="{FF2B5EF4-FFF2-40B4-BE49-F238E27FC236}">
                <a16:creationId xmlns:a16="http://schemas.microsoft.com/office/drawing/2014/main" id="{99A8F369-59FC-DC41-88B0-4899BF3A9E0A}"/>
              </a:ext>
            </a:extLst>
          </p:cNvPr>
          <p:cNvSpPr txBox="1"/>
          <p:nvPr/>
        </p:nvSpPr>
        <p:spPr>
          <a:xfrm>
            <a:off x="3639750" y="2604318"/>
            <a:ext cx="928147" cy="276999"/>
          </a:xfrm>
          <a:prstGeom prst="rect">
            <a:avLst/>
          </a:prstGeom>
          <a:noFill/>
        </p:spPr>
        <p:txBody>
          <a:bodyPr wrap="none" rtlCol="0">
            <a:noAutofit/>
          </a:bodyPr>
          <a:lstStyle/>
          <a:p>
            <a:r>
              <a:rPr kumimoji="1" lang="en-US" altLang="ja-JP" sz="1050">
                <a:solidFill>
                  <a:srgbClr val="FF0000"/>
                </a:solidFill>
              </a:rPr>
              <a:t>Authorize</a:t>
            </a:r>
            <a:endParaRPr kumimoji="1" lang="ja-JP" altLang="en-US" sz="1050">
              <a:solidFill>
                <a:srgbClr val="FF0000"/>
              </a:solidFill>
            </a:endParaRPr>
          </a:p>
        </p:txBody>
      </p:sp>
      <p:cxnSp>
        <p:nvCxnSpPr>
          <p:cNvPr id="63" name="カギ線コネクタ 62">
            <a:extLst>
              <a:ext uri="{FF2B5EF4-FFF2-40B4-BE49-F238E27FC236}">
                <a16:creationId xmlns:a16="http://schemas.microsoft.com/office/drawing/2014/main" id="{C8A6929B-EF84-6A4F-91B4-408591DF6D94}"/>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1D363AB5-C32F-3D48-8E2E-302E39017E11}"/>
              </a:ext>
            </a:extLst>
          </p:cNvPr>
          <p:cNvSpPr txBox="1"/>
          <p:nvPr/>
        </p:nvSpPr>
        <p:spPr>
          <a:xfrm>
            <a:off x="11043020" y="2762929"/>
            <a:ext cx="791912" cy="276999"/>
          </a:xfrm>
          <a:prstGeom prst="rect">
            <a:avLst/>
          </a:prstGeom>
          <a:noFill/>
        </p:spPr>
        <p:txBody>
          <a:bodyPr wrap="none" rtlCol="0">
            <a:noAutofit/>
          </a:bodyPr>
          <a:lstStyle/>
          <a:p>
            <a:r>
              <a:rPr kumimoji="1" lang="en-US" altLang="ja-JP" sz="1050">
                <a:solidFill>
                  <a:schemeClr val="bg1">
                    <a:lumMod val="75000"/>
                  </a:schemeClr>
                </a:solidFill>
              </a:rPr>
              <a:t>Authority</a:t>
            </a:r>
            <a:endParaRPr kumimoji="1" lang="ja-JP" altLang="en-US" sz="1050">
              <a:solidFill>
                <a:schemeClr val="bg1">
                  <a:lumMod val="75000"/>
                </a:schemeClr>
              </a:solidFill>
            </a:endParaRPr>
          </a:p>
        </p:txBody>
      </p:sp>
      <p:cxnSp>
        <p:nvCxnSpPr>
          <p:cNvPr id="53" name="直線コネクタ 52">
            <a:extLst>
              <a:ext uri="{FF2B5EF4-FFF2-40B4-BE49-F238E27FC236}">
                <a16:creationId xmlns:a16="http://schemas.microsoft.com/office/drawing/2014/main" id="{C0F418AB-CE01-4749-A5B7-92B078960685}"/>
              </a:ext>
            </a:extLst>
          </p:cNvPr>
          <p:cNvCxnSpPr>
            <a:cxnSpLocks/>
            <a:stCxn id="46" idx="3"/>
            <a:endCxn id="48" idx="1"/>
          </p:cNvCxnSpPr>
          <p:nvPr/>
        </p:nvCxnSpPr>
        <p:spPr>
          <a:xfrm>
            <a:off x="3912119" y="1409135"/>
            <a:ext cx="4398237" cy="4112"/>
          </a:xfrm>
          <a:prstGeom prst="line">
            <a:avLst/>
          </a:prstGeom>
          <a:ln w="952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BC900511-471B-D747-9441-7B0BDFD5BDFB}"/>
              </a:ext>
            </a:extLst>
          </p:cNvPr>
          <p:cNvSpPr txBox="1"/>
          <p:nvPr/>
        </p:nvSpPr>
        <p:spPr>
          <a:xfrm>
            <a:off x="3924349" y="1134111"/>
            <a:ext cx="1792870" cy="276999"/>
          </a:xfrm>
          <a:prstGeom prst="rect">
            <a:avLst/>
          </a:prstGeom>
          <a:noFill/>
        </p:spPr>
        <p:txBody>
          <a:bodyPr wrap="none" rtlCol="0">
            <a:noAutofit/>
          </a:bodyPr>
          <a:lstStyle/>
          <a:p>
            <a:r>
              <a:rPr kumimoji="1" lang="en-US" altLang="ja-JP" sz="1050">
                <a:solidFill>
                  <a:srgbClr val="FF0000"/>
                </a:solidFill>
              </a:rPr>
              <a:t>Transfer 500 (Authority: PDA)</a:t>
            </a:r>
            <a:endParaRPr kumimoji="1" lang="ja-JP" altLang="en-US" sz="1050">
              <a:solidFill>
                <a:srgbClr val="FF0000"/>
              </a:solidFill>
            </a:endParaRPr>
          </a:p>
        </p:txBody>
      </p:sp>
      <p:sp>
        <p:nvSpPr>
          <p:cNvPr id="60" name="テキスト ボックス 59">
            <a:extLst>
              <a:ext uri="{FF2B5EF4-FFF2-40B4-BE49-F238E27FC236}">
                <a16:creationId xmlns:a16="http://schemas.microsoft.com/office/drawing/2014/main" id="{061AE1E4-DCA3-7145-B3A2-6C5E60B4294E}"/>
              </a:ext>
            </a:extLst>
          </p:cNvPr>
          <p:cNvSpPr txBox="1"/>
          <p:nvPr/>
        </p:nvSpPr>
        <p:spPr>
          <a:xfrm>
            <a:off x="9087311" y="3647475"/>
            <a:ext cx="1184087" cy="276999"/>
          </a:xfrm>
          <a:prstGeom prst="rect">
            <a:avLst/>
          </a:prstGeom>
          <a:noFill/>
        </p:spPr>
        <p:txBody>
          <a:bodyPr wrap="none" rtlCol="0">
            <a:noAutofit/>
          </a:bodyPr>
          <a:lstStyle/>
          <a:p>
            <a:r>
              <a:rPr kumimoji="1" lang="en-US" altLang="ja-JP" sz="1050"/>
              <a:t>Upgrade Authority</a:t>
            </a:r>
            <a:endParaRPr kumimoji="1" lang="ja-JP" altLang="en-US" sz="1050"/>
          </a:p>
        </p:txBody>
      </p:sp>
      <p:cxnSp>
        <p:nvCxnSpPr>
          <p:cNvPr id="62" name="直線コネクタ 61">
            <a:extLst>
              <a:ext uri="{FF2B5EF4-FFF2-40B4-BE49-F238E27FC236}">
                <a16:creationId xmlns:a16="http://schemas.microsoft.com/office/drawing/2014/main" id="{F019211B-EA2F-9040-B713-2627AFB6B6CB}"/>
              </a:ext>
            </a:extLst>
          </p:cNvPr>
          <p:cNvCxnSpPr>
            <a:cxnSpLocks/>
          </p:cNvCxnSpPr>
          <p:nvPr/>
        </p:nvCxnSpPr>
        <p:spPr>
          <a:xfrm flipH="1">
            <a:off x="7805208" y="3923424"/>
            <a:ext cx="2475428" cy="0"/>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6B994023-3C1D-6D43-B91C-8A5653A24CE3}"/>
              </a:ext>
            </a:extLst>
          </p:cNvPr>
          <p:cNvCxnSpPr>
            <a:cxnSpLocks/>
            <a:stCxn id="49" idx="1"/>
            <a:endCxn id="47" idx="3"/>
          </p:cNvCxnSpPr>
          <p:nvPr/>
        </p:nvCxnSpPr>
        <p:spPr>
          <a:xfrm flipH="1">
            <a:off x="3912118" y="5627627"/>
            <a:ext cx="4398237" cy="6693"/>
          </a:xfrm>
          <a:prstGeom prst="line">
            <a:avLst/>
          </a:prstGeom>
          <a:ln w="952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8" name="テキスト ボックス 67">
            <a:extLst>
              <a:ext uri="{FF2B5EF4-FFF2-40B4-BE49-F238E27FC236}">
                <a16:creationId xmlns:a16="http://schemas.microsoft.com/office/drawing/2014/main" id="{896DCD79-BD96-8B45-B304-2BF7A3E7A9FE}"/>
              </a:ext>
            </a:extLst>
          </p:cNvPr>
          <p:cNvSpPr txBox="1"/>
          <p:nvPr/>
        </p:nvSpPr>
        <p:spPr>
          <a:xfrm>
            <a:off x="5991497" y="5350627"/>
            <a:ext cx="2318858" cy="276999"/>
          </a:xfrm>
          <a:prstGeom prst="rect">
            <a:avLst/>
          </a:prstGeom>
          <a:noFill/>
        </p:spPr>
        <p:txBody>
          <a:bodyPr wrap="none" rtlCol="0">
            <a:noAutofit/>
          </a:bodyPr>
          <a:lstStyle/>
          <a:p>
            <a:r>
              <a:rPr kumimoji="1" lang="en-US" altLang="ja-JP" sz="1050">
                <a:solidFill>
                  <a:srgbClr val="FF0000"/>
                </a:solidFill>
              </a:rPr>
              <a:t>Transfer 1,000 (It doesn't need escrow)</a:t>
            </a:r>
            <a:endParaRPr kumimoji="1" lang="ja-JP" altLang="en-US" sz="1050">
              <a:solidFill>
                <a:srgbClr val="FF0000"/>
              </a:solidFill>
            </a:endParaRPr>
          </a:p>
        </p:txBody>
      </p:sp>
      <p:sp>
        <p:nvSpPr>
          <p:cNvPr id="73" name="テキスト ボックス 72">
            <a:extLst>
              <a:ext uri="{FF2B5EF4-FFF2-40B4-BE49-F238E27FC236}">
                <a16:creationId xmlns:a16="http://schemas.microsoft.com/office/drawing/2014/main" id="{B692138B-6175-B246-94BC-A05A31E67AFF}"/>
              </a:ext>
            </a:extLst>
          </p:cNvPr>
          <p:cNvSpPr txBox="1"/>
          <p:nvPr/>
        </p:nvSpPr>
        <p:spPr>
          <a:xfrm>
            <a:off x="10044727" y="4027771"/>
            <a:ext cx="667497" cy="276999"/>
          </a:xfrm>
          <a:prstGeom prst="rect">
            <a:avLst/>
          </a:prstGeom>
          <a:noFill/>
        </p:spPr>
        <p:txBody>
          <a:bodyPr wrap="none" rtlCol="0">
            <a:noAutofit/>
          </a:bodyPr>
          <a:lstStyle/>
          <a:p>
            <a:r>
              <a:rPr kumimoji="1" lang="en-US" altLang="ja-JP" sz="1050">
                <a:solidFill>
                  <a:srgbClr val="FF0000"/>
                </a:solidFill>
              </a:rPr>
              <a:t>Authorize</a:t>
            </a:r>
            <a:endParaRPr kumimoji="1" lang="ja-JP" altLang="en-US" sz="1050">
              <a:solidFill>
                <a:srgbClr val="FF0000"/>
              </a:solidFill>
            </a:endParaRPr>
          </a:p>
        </p:txBody>
      </p:sp>
      <p:sp>
        <p:nvSpPr>
          <p:cNvPr id="74" name="テキスト ボックス 73">
            <a:extLst>
              <a:ext uri="{FF2B5EF4-FFF2-40B4-BE49-F238E27FC236}">
                <a16:creationId xmlns:a16="http://schemas.microsoft.com/office/drawing/2014/main" id="{4262A3E1-DA87-6C49-84E0-D26D93831A6A}"/>
              </a:ext>
            </a:extLst>
          </p:cNvPr>
          <p:cNvSpPr txBox="1"/>
          <p:nvPr/>
        </p:nvSpPr>
        <p:spPr>
          <a:xfrm>
            <a:off x="10044727" y="2762904"/>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75" name="フリーフォーム 74">
            <a:extLst>
              <a:ext uri="{FF2B5EF4-FFF2-40B4-BE49-F238E27FC236}">
                <a16:creationId xmlns:a16="http://schemas.microsoft.com/office/drawing/2014/main" id="{8D1781F8-9DC2-ED4F-A38D-BE96FF0298E5}"/>
              </a:ext>
            </a:extLst>
          </p:cNvPr>
          <p:cNvSpPr/>
          <p:nvPr/>
        </p:nvSpPr>
        <p:spPr>
          <a:xfrm rot="5400000" flipV="1">
            <a:off x="9422166" y="1694493"/>
            <a:ext cx="1661622"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フリーフォーム 75">
            <a:extLst>
              <a:ext uri="{FF2B5EF4-FFF2-40B4-BE49-F238E27FC236}">
                <a16:creationId xmlns:a16="http://schemas.microsoft.com/office/drawing/2014/main" id="{3E366F94-883C-534F-AA9B-6E820B3B913B}"/>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rgbClr val="FF0000"/>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78" name="テキスト ボックス 77">
            <a:extLst>
              <a:ext uri="{FF2B5EF4-FFF2-40B4-BE49-F238E27FC236}">
                <a16:creationId xmlns:a16="http://schemas.microsoft.com/office/drawing/2014/main" id="{57799514-F4C5-1643-951C-CED312D44663}"/>
              </a:ext>
            </a:extLst>
          </p:cNvPr>
          <p:cNvSpPr txBox="1"/>
          <p:nvPr/>
        </p:nvSpPr>
        <p:spPr>
          <a:xfrm>
            <a:off x="4254516" y="3717525"/>
            <a:ext cx="1132741" cy="280280"/>
          </a:xfrm>
          <a:prstGeom prst="rect">
            <a:avLst/>
          </a:prstGeom>
          <a:noFill/>
        </p:spPr>
        <p:txBody>
          <a:bodyPr wrap="none" rtlCol="0">
            <a:noAutofit/>
          </a:bodyPr>
          <a:lstStyle/>
          <a:p>
            <a:r>
              <a:rPr kumimoji="1" lang="en-US" altLang="ja-JP" sz="1050"/>
              <a:t>PDA Source</a:t>
            </a:r>
          </a:p>
        </p:txBody>
      </p:sp>
      <p:sp>
        <p:nvSpPr>
          <p:cNvPr id="59" name="テキスト ボックス 58">
            <a:extLst>
              <a:ext uri="{FF2B5EF4-FFF2-40B4-BE49-F238E27FC236}">
                <a16:creationId xmlns:a16="http://schemas.microsoft.com/office/drawing/2014/main" id="{F197FF4C-FB5D-9C48-883A-C49CFF877F7C}"/>
              </a:ext>
            </a:extLst>
          </p:cNvPr>
          <p:cNvSpPr txBox="1"/>
          <p:nvPr/>
        </p:nvSpPr>
        <p:spPr>
          <a:xfrm>
            <a:off x="5116670" y="4189725"/>
            <a:ext cx="1279526" cy="536811"/>
          </a:xfrm>
          <a:prstGeom prst="rect">
            <a:avLst/>
          </a:prstGeom>
          <a:noFill/>
        </p:spPr>
        <p:txBody>
          <a:bodyPr wrap="none" rtlCol="0">
            <a:noAutofit/>
          </a:bodyPr>
          <a:lstStyle/>
          <a:p>
            <a:r>
              <a:rPr kumimoji="1" lang="en-US" altLang="ja-JP" sz="1050">
                <a:solidFill>
                  <a:srgbClr val="FF0000"/>
                </a:solidFill>
              </a:rPr>
              <a:t>Transfer Instruction</a:t>
            </a:r>
          </a:p>
          <a:p>
            <a:r>
              <a:rPr kumimoji="1" lang="en-US" altLang="ja-JP" sz="1050">
                <a:solidFill>
                  <a:srgbClr val="FF0000"/>
                </a:solidFill>
              </a:rPr>
              <a:t>(token::transfer)</a:t>
            </a:r>
          </a:p>
        </p:txBody>
      </p:sp>
      <p:cxnSp>
        <p:nvCxnSpPr>
          <p:cNvPr id="69" name="カギ線コネクタ 68">
            <a:extLst>
              <a:ext uri="{FF2B5EF4-FFF2-40B4-BE49-F238E27FC236}">
                <a16:creationId xmlns:a16="http://schemas.microsoft.com/office/drawing/2014/main" id="{487B683B-8CD0-0843-9E93-D44513DA4EA9}"/>
              </a:ext>
            </a:extLst>
          </p:cNvPr>
          <p:cNvCxnSpPr>
            <a:cxnSpLocks/>
            <a:stCxn id="49" idx="0"/>
            <a:endCxn id="124" idx="3"/>
          </p:cNvCxnSpPr>
          <p:nvPr/>
        </p:nvCxnSpPr>
        <p:spPr>
          <a:xfrm rot="16200000" flipV="1">
            <a:off x="7918587" y="4025188"/>
            <a:ext cx="992400" cy="1219157"/>
          </a:xfrm>
          <a:prstGeom prst="bentConnector2">
            <a:avLst/>
          </a:prstGeom>
          <a:ln w="9525">
            <a:solidFill>
              <a:srgbClr val="FF0000"/>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12E93568-5756-BD40-AEE2-2C54588B5E12}"/>
              </a:ext>
            </a:extLst>
          </p:cNvPr>
          <p:cNvSpPr txBox="1"/>
          <p:nvPr/>
        </p:nvSpPr>
        <p:spPr>
          <a:xfrm>
            <a:off x="7798910" y="4189725"/>
            <a:ext cx="1279526" cy="536811"/>
          </a:xfrm>
          <a:prstGeom prst="rect">
            <a:avLst/>
          </a:prstGeom>
          <a:noFill/>
        </p:spPr>
        <p:txBody>
          <a:bodyPr wrap="none" rtlCol="0">
            <a:noAutofit/>
          </a:bodyPr>
          <a:lstStyle/>
          <a:p>
            <a:r>
              <a:rPr kumimoji="1" lang="en-US" altLang="ja-JP" sz="1050">
                <a:solidFill>
                  <a:srgbClr val="FF0000"/>
                </a:solidFill>
              </a:rPr>
              <a:t>Transfer Instruction</a:t>
            </a:r>
          </a:p>
          <a:p>
            <a:r>
              <a:rPr kumimoji="1" lang="en-US" altLang="ja-JP" sz="1050">
                <a:solidFill>
                  <a:srgbClr val="FF0000"/>
                </a:solidFill>
              </a:rPr>
              <a:t>(token::transfer)</a:t>
            </a:r>
          </a:p>
        </p:txBody>
      </p:sp>
      <p:sp>
        <p:nvSpPr>
          <p:cNvPr id="71" name="フリーフォーム 70">
            <a:extLst>
              <a:ext uri="{FF2B5EF4-FFF2-40B4-BE49-F238E27FC236}">
                <a16:creationId xmlns:a16="http://schemas.microsoft.com/office/drawing/2014/main" id="{18AF839D-2ACD-FC48-93EE-9795C5FBC164}"/>
              </a:ext>
            </a:extLst>
          </p:cNvPr>
          <p:cNvSpPr/>
          <p:nvPr/>
        </p:nvSpPr>
        <p:spPr>
          <a:xfrm>
            <a:off x="5097681" y="3367928"/>
            <a:ext cx="1274329" cy="550973"/>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2" name="カギ線コネクタ 71">
            <a:extLst>
              <a:ext uri="{FF2B5EF4-FFF2-40B4-BE49-F238E27FC236}">
                <a16:creationId xmlns:a16="http://schemas.microsoft.com/office/drawing/2014/main" id="{D2576556-3540-9D40-A74A-D16B4F5EB6A1}"/>
              </a:ext>
            </a:extLst>
          </p:cNvPr>
          <p:cNvCxnSpPr>
            <a:cxnSpLocks/>
            <a:stCxn id="46" idx="2"/>
          </p:cNvCxnSpPr>
          <p:nvPr/>
        </p:nvCxnSpPr>
        <p:spPr>
          <a:xfrm rot="16200000" flipH="1">
            <a:off x="3680767" y="1423137"/>
            <a:ext cx="2232772" cy="3198086"/>
          </a:xfrm>
          <a:prstGeom prst="bentConnector2">
            <a:avLst/>
          </a:prstGeom>
          <a:ln w="952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9" name="フリーフォーム 78">
            <a:extLst>
              <a:ext uri="{FF2B5EF4-FFF2-40B4-BE49-F238E27FC236}">
                <a16:creationId xmlns:a16="http://schemas.microsoft.com/office/drawing/2014/main" id="{F1904CF8-7D87-034D-B4B3-ADEFF1E6575D}"/>
              </a:ext>
            </a:extLst>
          </p:cNvPr>
          <p:cNvSpPr/>
          <p:nvPr/>
        </p:nvSpPr>
        <p:spPr>
          <a:xfrm>
            <a:off x="3452291" y="1905792"/>
            <a:ext cx="929424" cy="9654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rgbClr val="FF0000"/>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300720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Step3-2. Exchange escrow – Set Authority (Close Escrow)</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37</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Payer</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 Authority</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0 token</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1,000 token</a:t>
            </a: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500 token</a:t>
            </a: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0 token</a:t>
            </a:r>
          </a:p>
        </p:txBody>
      </p:sp>
      <p:sp>
        <p:nvSpPr>
          <p:cNvPr id="51" name="正方形/長方形 50">
            <a:extLst>
              <a:ext uri="{FF2B5EF4-FFF2-40B4-BE49-F238E27FC236}">
                <a16:creationId xmlns:a16="http://schemas.microsoft.com/office/drawing/2014/main" id="{3FF0021B-2446-6F4A-9DA1-5D185C5396D1}"/>
              </a:ext>
            </a:extLst>
          </p:cNvPr>
          <p:cNvSpPr/>
          <p:nvPr/>
        </p:nvSpPr>
        <p:spPr>
          <a:xfrm>
            <a:off x="4383654" y="2379924"/>
            <a:ext cx="1428019" cy="993319"/>
          </a:xfrm>
          <a:prstGeom prst="rect">
            <a:avLst/>
          </a:prstGeom>
          <a:solidFill>
            <a:schemeClr val="bg1"/>
          </a:solid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bg1">
                    <a:lumMod val="75000"/>
                  </a:schemeClr>
                </a:solidFill>
              </a:rPr>
              <a:t>PDA Account (</a:t>
            </a:r>
            <a:r>
              <a:rPr kumimoji="1" lang="en-US" altLang="ja-JP" sz="1050" b="1" err="1">
                <a:solidFill>
                  <a:schemeClr val="bg1">
                    <a:lumMod val="75000"/>
                  </a:schemeClr>
                </a:solidFill>
              </a:rPr>
              <a:t>pda</a:t>
            </a:r>
            <a:r>
              <a:rPr kumimoji="1" lang="en-US" altLang="ja-JP" sz="1050" b="1">
                <a:solidFill>
                  <a:schemeClr val="bg1">
                    <a:lumMod val="75000"/>
                  </a:schemeClr>
                </a:solidFill>
              </a:rPr>
              <a:t>)</a:t>
            </a:r>
          </a:p>
          <a:p>
            <a:endParaRPr kumimoji="1" lang="en-US" altLang="ja-JP" sz="1050">
              <a:solidFill>
                <a:schemeClr val="bg1">
                  <a:lumMod val="75000"/>
                </a:schemeClr>
              </a:solidFill>
            </a:endParaRPr>
          </a:p>
        </p:txBody>
      </p:sp>
      <p:sp>
        <p:nvSpPr>
          <p:cNvPr id="52" name="正方形/長方形 51">
            <a:extLst>
              <a:ext uri="{FF2B5EF4-FFF2-40B4-BE49-F238E27FC236}">
                <a16:creationId xmlns:a16="http://schemas.microsoft.com/office/drawing/2014/main" id="{6DEBDBC2-A206-8F4B-B578-FC46DBA97DD5}"/>
              </a:ext>
            </a:extLst>
          </p:cNvPr>
          <p:cNvSpPr/>
          <p:nvPr/>
        </p:nvSpPr>
        <p:spPr>
          <a:xfrm>
            <a:off x="6382368" y="2375287"/>
            <a:ext cx="1428019" cy="993319"/>
          </a:xfrm>
          <a:prstGeom prst="rect">
            <a:avLst/>
          </a:prstGeom>
          <a:solidFill>
            <a:schemeClr val="bg1"/>
          </a:solid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bg1">
                    <a:lumMod val="75000"/>
                  </a:schemeClr>
                </a:solidFill>
              </a:rPr>
              <a:t>State Account </a:t>
            </a:r>
          </a:p>
          <a:p>
            <a:r>
              <a:rPr kumimoji="1" lang="en-US" altLang="ja-JP" sz="1050" b="1">
                <a:solidFill>
                  <a:schemeClr val="bg1">
                    <a:lumMod val="75000"/>
                  </a:schemeClr>
                </a:solidFill>
              </a:rPr>
              <a:t>(</a:t>
            </a:r>
            <a:r>
              <a:rPr kumimoji="1" lang="en-US" altLang="ja-JP" sz="1050" b="1" err="1">
                <a:solidFill>
                  <a:schemeClr val="bg1">
                    <a:lumMod val="75000"/>
                  </a:schemeClr>
                </a:solidFill>
              </a:rPr>
              <a:t>escrowAccount</a:t>
            </a:r>
            <a:r>
              <a:rPr kumimoji="1" lang="en-US" altLang="ja-JP" sz="1050" b="1">
                <a:solidFill>
                  <a:schemeClr val="bg1">
                    <a:lumMod val="75000"/>
                  </a:schemeClr>
                </a:solidFill>
              </a:rPr>
              <a:t>)</a:t>
            </a:r>
          </a:p>
          <a:p>
            <a:endParaRPr kumimoji="1" lang="en-US" altLang="ja-JP" sz="1050">
              <a:solidFill>
                <a:schemeClr val="bg1">
                  <a:lumMod val="75000"/>
                </a:schemeClr>
              </a:solidFill>
            </a:endParaRP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4" name="正方形/長方形 123">
            <a:extLst>
              <a:ext uri="{FF2B5EF4-FFF2-40B4-BE49-F238E27FC236}">
                <a16:creationId xmlns:a16="http://schemas.microsoft.com/office/drawing/2014/main" id="{C9786D8C-8FE7-AA46-B981-0FFD9A9F74E8}"/>
              </a:ext>
            </a:extLst>
          </p:cNvPr>
          <p:cNvSpPr/>
          <p:nvPr/>
        </p:nvSpPr>
        <p:spPr>
          <a:xfrm>
            <a:off x="6377189" y="364190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Program Account </a:t>
            </a:r>
          </a:p>
          <a:p>
            <a:r>
              <a:rPr kumimoji="1" lang="en-US" altLang="ja-JP" sz="1050" b="1">
                <a:solidFill>
                  <a:schemeClr val="tx1"/>
                </a:solidFill>
              </a:rPr>
              <a:t>(escrow)</a:t>
            </a:r>
          </a:p>
          <a:p>
            <a:endParaRPr kumimoji="1" lang="en-US" altLang="ja-JP" sz="1050">
              <a:solidFill>
                <a:schemeClr val="tx1"/>
              </a:solidFill>
            </a:endParaRPr>
          </a:p>
          <a:p>
            <a:endParaRPr kumimoji="1" lang="en-US" altLang="ja-JP" sz="1050">
              <a:solidFill>
                <a:schemeClr val="tx1"/>
              </a:solidFill>
            </a:endParaRPr>
          </a:p>
        </p:txBody>
      </p:sp>
      <p:cxnSp>
        <p:nvCxnSpPr>
          <p:cNvPr id="139" name="直線コネクタ 138">
            <a:extLst>
              <a:ext uri="{FF2B5EF4-FFF2-40B4-BE49-F238E27FC236}">
                <a16:creationId xmlns:a16="http://schemas.microsoft.com/office/drawing/2014/main" id="{E78445D4-67BF-DC48-BC6F-2580EF18A35F}"/>
              </a:ext>
            </a:extLst>
          </p:cNvPr>
          <p:cNvCxnSpPr>
            <a:cxnSpLocks/>
            <a:stCxn id="52" idx="2"/>
            <a:endCxn id="124" idx="0"/>
          </p:cNvCxnSpPr>
          <p:nvPr/>
        </p:nvCxnSpPr>
        <p:spPr>
          <a:xfrm flipH="1">
            <a:off x="7091199" y="3368606"/>
            <a:ext cx="5179" cy="273301"/>
          </a:xfrm>
          <a:prstGeom prst="line">
            <a:avLst/>
          </a:prstGeom>
          <a:ln w="952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Authority</a:t>
            </a:r>
            <a:endParaRPr kumimoji="1" lang="ja-JP" altLang="en-US" sz="105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cxnSp>
        <p:nvCxnSpPr>
          <p:cNvPr id="63" name="カギ線コネクタ 62">
            <a:extLst>
              <a:ext uri="{FF2B5EF4-FFF2-40B4-BE49-F238E27FC236}">
                <a16:creationId xmlns:a16="http://schemas.microsoft.com/office/drawing/2014/main" id="{C8A6929B-EF84-6A4F-91B4-408591DF6D94}"/>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rgbClr val="FF0000"/>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1D363AB5-C32F-3D48-8E2E-302E39017E11}"/>
              </a:ext>
            </a:extLst>
          </p:cNvPr>
          <p:cNvSpPr txBox="1"/>
          <p:nvPr/>
        </p:nvSpPr>
        <p:spPr>
          <a:xfrm>
            <a:off x="11043020" y="2762929"/>
            <a:ext cx="791912" cy="276999"/>
          </a:xfrm>
          <a:prstGeom prst="rect">
            <a:avLst/>
          </a:prstGeom>
          <a:noFill/>
        </p:spPr>
        <p:txBody>
          <a:bodyPr wrap="none" rtlCol="0">
            <a:noAutofit/>
          </a:bodyPr>
          <a:lstStyle/>
          <a:p>
            <a:r>
              <a:rPr kumimoji="1" lang="en-US" altLang="ja-JP" sz="1050">
                <a:solidFill>
                  <a:srgbClr val="FF0000"/>
                </a:solidFill>
              </a:rPr>
              <a:t>Authority</a:t>
            </a:r>
            <a:endParaRPr kumimoji="1" lang="ja-JP" altLang="en-US" sz="1050">
              <a:solidFill>
                <a:srgbClr val="FF0000"/>
              </a:solidFill>
            </a:endParaRPr>
          </a:p>
        </p:txBody>
      </p:sp>
      <p:sp>
        <p:nvSpPr>
          <p:cNvPr id="66" name="テキスト ボックス 65">
            <a:extLst>
              <a:ext uri="{FF2B5EF4-FFF2-40B4-BE49-F238E27FC236}">
                <a16:creationId xmlns:a16="http://schemas.microsoft.com/office/drawing/2014/main" id="{524FCDD1-00C3-9447-BDC3-30CCCF95B35D}"/>
              </a:ext>
            </a:extLst>
          </p:cNvPr>
          <p:cNvSpPr txBox="1"/>
          <p:nvPr/>
        </p:nvSpPr>
        <p:spPr>
          <a:xfrm>
            <a:off x="4812077" y="4187917"/>
            <a:ext cx="1673465" cy="641890"/>
          </a:xfrm>
          <a:prstGeom prst="rect">
            <a:avLst/>
          </a:prstGeom>
          <a:noFill/>
        </p:spPr>
        <p:txBody>
          <a:bodyPr wrap="none" rtlCol="0">
            <a:noAutofit/>
          </a:bodyPr>
          <a:lstStyle/>
          <a:p>
            <a:r>
              <a:rPr kumimoji="1" lang="en-US" altLang="ja-JP" sz="1050">
                <a:solidFill>
                  <a:srgbClr val="FF0000"/>
                </a:solidFill>
              </a:rPr>
              <a:t>Set Authority (close PDA)</a:t>
            </a:r>
          </a:p>
          <a:p>
            <a:r>
              <a:rPr kumimoji="1" lang="en-US" altLang="ja-JP" sz="1050"/>
              <a:t>current: </a:t>
            </a:r>
            <a:r>
              <a:rPr kumimoji="1" lang="en-US" altLang="ja-JP" sz="1050" err="1"/>
              <a:t>pda</a:t>
            </a:r>
            <a:endParaRPr kumimoji="1" lang="en-US" altLang="ja-JP" sz="1050"/>
          </a:p>
          <a:p>
            <a:r>
              <a:rPr kumimoji="1" lang="en-US" altLang="ja-JP" sz="1050">
                <a:solidFill>
                  <a:srgbClr val="FF0000"/>
                </a:solidFill>
              </a:rPr>
              <a:t>new: </a:t>
            </a:r>
            <a:r>
              <a:rPr kumimoji="1" lang="en-US" altLang="ja-JP" sz="1050" err="1">
                <a:solidFill>
                  <a:srgbClr val="FF0000"/>
                </a:solidFill>
              </a:rPr>
              <a:t>provider.wallet</a:t>
            </a:r>
            <a:endParaRPr kumimoji="1" lang="en-US" altLang="ja-JP" sz="1050">
              <a:solidFill>
                <a:srgbClr val="FF0000"/>
              </a:solidFill>
            </a:endParaRPr>
          </a:p>
        </p:txBody>
      </p:sp>
      <p:sp>
        <p:nvSpPr>
          <p:cNvPr id="60" name="テキスト ボックス 59">
            <a:extLst>
              <a:ext uri="{FF2B5EF4-FFF2-40B4-BE49-F238E27FC236}">
                <a16:creationId xmlns:a16="http://schemas.microsoft.com/office/drawing/2014/main" id="{061AE1E4-DCA3-7145-B3A2-6C5E60B4294E}"/>
              </a:ext>
            </a:extLst>
          </p:cNvPr>
          <p:cNvSpPr txBox="1"/>
          <p:nvPr/>
        </p:nvSpPr>
        <p:spPr>
          <a:xfrm>
            <a:off x="9087311" y="3647475"/>
            <a:ext cx="1184087" cy="276999"/>
          </a:xfrm>
          <a:prstGeom prst="rect">
            <a:avLst/>
          </a:prstGeom>
          <a:noFill/>
        </p:spPr>
        <p:txBody>
          <a:bodyPr wrap="none" rtlCol="0">
            <a:noAutofit/>
          </a:bodyPr>
          <a:lstStyle/>
          <a:p>
            <a:r>
              <a:rPr kumimoji="1" lang="en-US" altLang="ja-JP" sz="1050"/>
              <a:t>Upgrade Authority</a:t>
            </a:r>
            <a:endParaRPr kumimoji="1" lang="ja-JP" altLang="en-US" sz="1050"/>
          </a:p>
        </p:txBody>
      </p:sp>
      <p:cxnSp>
        <p:nvCxnSpPr>
          <p:cNvPr id="62" name="直線コネクタ 61">
            <a:extLst>
              <a:ext uri="{FF2B5EF4-FFF2-40B4-BE49-F238E27FC236}">
                <a16:creationId xmlns:a16="http://schemas.microsoft.com/office/drawing/2014/main" id="{F019211B-EA2F-9040-B713-2627AFB6B6CB}"/>
              </a:ext>
            </a:extLst>
          </p:cNvPr>
          <p:cNvCxnSpPr>
            <a:cxnSpLocks/>
          </p:cNvCxnSpPr>
          <p:nvPr/>
        </p:nvCxnSpPr>
        <p:spPr>
          <a:xfrm flipH="1">
            <a:off x="7805208" y="3923424"/>
            <a:ext cx="2475428" cy="0"/>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3" name="テキスト ボックス 72">
            <a:extLst>
              <a:ext uri="{FF2B5EF4-FFF2-40B4-BE49-F238E27FC236}">
                <a16:creationId xmlns:a16="http://schemas.microsoft.com/office/drawing/2014/main" id="{B692138B-6175-B246-94BC-A05A31E67AFF}"/>
              </a:ext>
            </a:extLst>
          </p:cNvPr>
          <p:cNvSpPr txBox="1"/>
          <p:nvPr/>
        </p:nvSpPr>
        <p:spPr>
          <a:xfrm>
            <a:off x="10044727" y="4027771"/>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74" name="テキスト ボックス 73">
            <a:extLst>
              <a:ext uri="{FF2B5EF4-FFF2-40B4-BE49-F238E27FC236}">
                <a16:creationId xmlns:a16="http://schemas.microsoft.com/office/drawing/2014/main" id="{4262A3E1-DA87-6C49-84E0-D26D93831A6A}"/>
              </a:ext>
            </a:extLst>
          </p:cNvPr>
          <p:cNvSpPr txBox="1"/>
          <p:nvPr/>
        </p:nvSpPr>
        <p:spPr>
          <a:xfrm>
            <a:off x="10044727" y="2762904"/>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75" name="フリーフォーム 74">
            <a:extLst>
              <a:ext uri="{FF2B5EF4-FFF2-40B4-BE49-F238E27FC236}">
                <a16:creationId xmlns:a16="http://schemas.microsoft.com/office/drawing/2014/main" id="{8D1781F8-9DC2-ED4F-A38D-BE96FF0298E5}"/>
              </a:ext>
            </a:extLst>
          </p:cNvPr>
          <p:cNvSpPr/>
          <p:nvPr/>
        </p:nvSpPr>
        <p:spPr>
          <a:xfrm rot="5400000" flipV="1">
            <a:off x="9422166" y="1694493"/>
            <a:ext cx="1661622"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フリーフォーム 75">
            <a:extLst>
              <a:ext uri="{FF2B5EF4-FFF2-40B4-BE49-F238E27FC236}">
                <a16:creationId xmlns:a16="http://schemas.microsoft.com/office/drawing/2014/main" id="{3E366F94-883C-534F-AA9B-6E820B3B913B}"/>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テキスト ボックス 69">
            <a:extLst>
              <a:ext uri="{FF2B5EF4-FFF2-40B4-BE49-F238E27FC236}">
                <a16:creationId xmlns:a16="http://schemas.microsoft.com/office/drawing/2014/main" id="{2EEFB726-17A9-2341-8899-23DAAC03755E}"/>
              </a:ext>
            </a:extLst>
          </p:cNvPr>
          <p:cNvSpPr txBox="1"/>
          <p:nvPr/>
        </p:nvSpPr>
        <p:spPr>
          <a:xfrm>
            <a:off x="7763394" y="3297949"/>
            <a:ext cx="1673465" cy="641890"/>
          </a:xfrm>
          <a:prstGeom prst="rect">
            <a:avLst/>
          </a:prstGeom>
          <a:noFill/>
        </p:spPr>
        <p:txBody>
          <a:bodyPr wrap="none" rtlCol="0">
            <a:noAutofit/>
          </a:bodyPr>
          <a:lstStyle/>
          <a:p>
            <a:r>
              <a:rPr kumimoji="1" lang="en-US" altLang="ja-JP" sz="1050">
                <a:solidFill>
                  <a:srgbClr val="FF0000"/>
                </a:solidFill>
              </a:rPr>
              <a:t>Set Authority (close State Account)</a:t>
            </a:r>
          </a:p>
          <a:p>
            <a:r>
              <a:rPr kumimoji="1" lang="en-US" altLang="ja-JP" sz="1050">
                <a:solidFill>
                  <a:srgbClr val="FF0000"/>
                </a:solidFill>
              </a:rPr>
              <a:t>new: </a:t>
            </a:r>
            <a:r>
              <a:rPr kumimoji="1" lang="en-US" altLang="ja-JP" sz="1050" err="1">
                <a:solidFill>
                  <a:srgbClr val="FF0000"/>
                </a:solidFill>
              </a:rPr>
              <a:t>provider.wallet</a:t>
            </a:r>
            <a:endParaRPr kumimoji="1" lang="en-US" altLang="ja-JP" sz="1050">
              <a:solidFill>
                <a:srgbClr val="FF0000"/>
              </a:solidFill>
            </a:endParaRPr>
          </a:p>
        </p:txBody>
      </p:sp>
      <p:cxnSp>
        <p:nvCxnSpPr>
          <p:cNvPr id="71" name="直線コネクタ 70">
            <a:extLst>
              <a:ext uri="{FF2B5EF4-FFF2-40B4-BE49-F238E27FC236}">
                <a16:creationId xmlns:a16="http://schemas.microsoft.com/office/drawing/2014/main" id="{2E2A0564-E64F-8B46-9717-FC7AAD43362E}"/>
              </a:ext>
            </a:extLst>
          </p:cNvPr>
          <p:cNvCxnSpPr>
            <a:cxnSpLocks/>
          </p:cNvCxnSpPr>
          <p:nvPr/>
        </p:nvCxnSpPr>
        <p:spPr>
          <a:xfrm flipH="1">
            <a:off x="7805208" y="3213596"/>
            <a:ext cx="2475428" cy="0"/>
          </a:xfrm>
          <a:prstGeom prst="line">
            <a:avLst/>
          </a:prstGeom>
          <a:ln w="9525">
            <a:solidFill>
              <a:schemeClr val="tx1"/>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D047CCB7-C00F-A84C-B125-4B27CEACB5BF}"/>
              </a:ext>
            </a:extLst>
          </p:cNvPr>
          <p:cNvSpPr txBox="1"/>
          <p:nvPr/>
        </p:nvSpPr>
        <p:spPr>
          <a:xfrm>
            <a:off x="9557461" y="2933527"/>
            <a:ext cx="667497" cy="276999"/>
          </a:xfrm>
          <a:prstGeom prst="rect">
            <a:avLst/>
          </a:prstGeom>
          <a:noFill/>
        </p:spPr>
        <p:txBody>
          <a:bodyPr wrap="none" rtlCol="0">
            <a:noAutofit/>
          </a:bodyPr>
          <a:lstStyle/>
          <a:p>
            <a:r>
              <a:rPr kumimoji="1" lang="en-US" altLang="ja-JP" sz="1050"/>
              <a:t>Authority</a:t>
            </a:r>
            <a:endParaRPr kumimoji="1" lang="ja-JP" altLang="en-US" sz="1050"/>
          </a:p>
        </p:txBody>
      </p:sp>
      <p:cxnSp>
        <p:nvCxnSpPr>
          <p:cNvPr id="58" name="カギ線コネクタ 57">
            <a:extLst>
              <a:ext uri="{FF2B5EF4-FFF2-40B4-BE49-F238E27FC236}">
                <a16:creationId xmlns:a16="http://schemas.microsoft.com/office/drawing/2014/main" id="{8D352233-2306-7441-A405-CDA4EC88CB76}"/>
              </a:ext>
            </a:extLst>
          </p:cNvPr>
          <p:cNvCxnSpPr>
            <a:cxnSpLocks/>
          </p:cNvCxnSpPr>
          <p:nvPr/>
        </p:nvCxnSpPr>
        <p:spPr>
          <a:xfrm rot="16200000" flipH="1">
            <a:off x="3680767" y="1423137"/>
            <a:ext cx="2232772" cy="3198086"/>
          </a:xfrm>
          <a:prstGeom prst="bentConnector2">
            <a:avLst/>
          </a:prstGeom>
          <a:ln w="952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65" name="フリーフォーム 64">
            <a:extLst>
              <a:ext uri="{FF2B5EF4-FFF2-40B4-BE49-F238E27FC236}">
                <a16:creationId xmlns:a16="http://schemas.microsoft.com/office/drawing/2014/main" id="{8D79920A-C104-3247-BA77-3BDD265A86D1}"/>
              </a:ext>
            </a:extLst>
          </p:cNvPr>
          <p:cNvSpPr/>
          <p:nvPr/>
        </p:nvSpPr>
        <p:spPr>
          <a:xfrm>
            <a:off x="3452291" y="1905792"/>
            <a:ext cx="929424" cy="9654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bg1">
                <a:lumMod val="75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フリーフォーム 67">
            <a:extLst>
              <a:ext uri="{FF2B5EF4-FFF2-40B4-BE49-F238E27FC236}">
                <a16:creationId xmlns:a16="http://schemas.microsoft.com/office/drawing/2014/main" id="{50957AF6-E759-A546-80E3-2313C6A8D505}"/>
              </a:ext>
            </a:extLst>
          </p:cNvPr>
          <p:cNvSpPr/>
          <p:nvPr/>
        </p:nvSpPr>
        <p:spPr>
          <a:xfrm>
            <a:off x="5097681" y="3367928"/>
            <a:ext cx="1274329" cy="550973"/>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bg1">
                <a:lumMod val="75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テキスト ボックス 76">
            <a:extLst>
              <a:ext uri="{FF2B5EF4-FFF2-40B4-BE49-F238E27FC236}">
                <a16:creationId xmlns:a16="http://schemas.microsoft.com/office/drawing/2014/main" id="{749D350B-7369-6343-A555-2AF162ADE8FC}"/>
              </a:ext>
            </a:extLst>
          </p:cNvPr>
          <p:cNvSpPr txBox="1"/>
          <p:nvPr/>
        </p:nvSpPr>
        <p:spPr>
          <a:xfrm>
            <a:off x="3639750" y="2604318"/>
            <a:ext cx="928147" cy="276999"/>
          </a:xfrm>
          <a:prstGeom prst="rect">
            <a:avLst/>
          </a:prstGeom>
          <a:noFill/>
        </p:spPr>
        <p:txBody>
          <a:bodyPr wrap="none" rtlCol="0">
            <a:noAutofit/>
          </a:bodyPr>
          <a:lstStyle/>
          <a:p>
            <a:r>
              <a:rPr kumimoji="1" lang="en-US" altLang="ja-JP" sz="1050">
                <a:solidFill>
                  <a:schemeClr val="bg1">
                    <a:lumMod val="75000"/>
                  </a:schemeClr>
                </a:solidFill>
              </a:rPr>
              <a:t>Authority</a:t>
            </a:r>
            <a:endParaRPr kumimoji="1" lang="ja-JP" altLang="en-US" sz="1050">
              <a:solidFill>
                <a:schemeClr val="bg1">
                  <a:lumMod val="75000"/>
                </a:schemeClr>
              </a:solidFill>
            </a:endParaRPr>
          </a:p>
        </p:txBody>
      </p:sp>
      <p:sp>
        <p:nvSpPr>
          <p:cNvPr id="78" name="テキスト ボックス 77">
            <a:extLst>
              <a:ext uri="{FF2B5EF4-FFF2-40B4-BE49-F238E27FC236}">
                <a16:creationId xmlns:a16="http://schemas.microsoft.com/office/drawing/2014/main" id="{672482BB-8BC6-BF4E-80CB-AAEB27448913}"/>
              </a:ext>
            </a:extLst>
          </p:cNvPr>
          <p:cNvSpPr txBox="1"/>
          <p:nvPr/>
        </p:nvSpPr>
        <p:spPr>
          <a:xfrm>
            <a:off x="4254516" y="3717525"/>
            <a:ext cx="1132741" cy="280280"/>
          </a:xfrm>
          <a:prstGeom prst="rect">
            <a:avLst/>
          </a:prstGeom>
          <a:noFill/>
        </p:spPr>
        <p:txBody>
          <a:bodyPr wrap="none" rtlCol="0">
            <a:noAutofit/>
          </a:bodyPr>
          <a:lstStyle/>
          <a:p>
            <a:r>
              <a:rPr kumimoji="1" lang="en-US" altLang="ja-JP" sz="1050">
                <a:solidFill>
                  <a:schemeClr val="bg1">
                    <a:lumMod val="75000"/>
                  </a:schemeClr>
                </a:solidFill>
              </a:rPr>
              <a:t>PDA Source</a:t>
            </a:r>
          </a:p>
        </p:txBody>
      </p:sp>
    </p:spTree>
    <p:extLst>
      <p:ext uri="{BB962C8B-B14F-4D97-AF65-F5344CB8AC3E}">
        <p14:creationId xmlns:p14="http://schemas.microsoft.com/office/powerpoint/2010/main" val="21769952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8827C3-0CA9-1140-B93B-64711762EC70}"/>
              </a:ext>
            </a:extLst>
          </p:cNvPr>
          <p:cNvSpPr>
            <a:spLocks noGrp="1"/>
          </p:cNvSpPr>
          <p:nvPr>
            <p:ph type="title"/>
          </p:nvPr>
        </p:nvSpPr>
        <p:spPr/>
        <p:txBody>
          <a:bodyPr/>
          <a:lstStyle/>
          <a:p>
            <a:r>
              <a:rPr kumimoji="1" lang="en-US" altLang="ja-JP"/>
              <a:t>Issues or Pull </a:t>
            </a:r>
            <a:r>
              <a:rPr lang="en-US" altLang="ja-JP"/>
              <a:t>r</a:t>
            </a:r>
            <a:r>
              <a:rPr kumimoji="1" lang="en-US" altLang="ja-JP"/>
              <a:t>equests</a:t>
            </a:r>
            <a:endParaRPr kumimoji="1" lang="ja-JP" altLang="en-US"/>
          </a:p>
        </p:txBody>
      </p:sp>
      <p:sp>
        <p:nvSpPr>
          <p:cNvPr id="3" name="コンテンツ プレースホルダー 2">
            <a:extLst>
              <a:ext uri="{FF2B5EF4-FFF2-40B4-BE49-F238E27FC236}">
                <a16:creationId xmlns:a16="http://schemas.microsoft.com/office/drawing/2014/main" id="{EAEE8B65-9A3A-8B4E-9AAA-5DEA98F39A04}"/>
              </a:ext>
            </a:extLst>
          </p:cNvPr>
          <p:cNvSpPr>
            <a:spLocks noGrp="1"/>
          </p:cNvSpPr>
          <p:nvPr>
            <p:ph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9E9BBC57-5D32-2441-B186-5D666FF40C4A}"/>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740FAAB-57E0-5C47-80CE-5CA08BCE4106}"/>
              </a:ext>
            </a:extLst>
          </p:cNvPr>
          <p:cNvSpPr>
            <a:spLocks noGrp="1"/>
          </p:cNvSpPr>
          <p:nvPr>
            <p:ph type="sldNum" sz="quarter" idx="12"/>
          </p:nvPr>
        </p:nvSpPr>
        <p:spPr/>
        <p:txBody>
          <a:bodyPr/>
          <a:lstStyle/>
          <a:p>
            <a:fld id="{51BE5F08-58E8-9243-A834-2B76637F595D}" type="slidenum">
              <a:rPr kumimoji="1" lang="ja-JP" altLang="en-US" smtClean="0"/>
              <a:t>38</a:t>
            </a:fld>
            <a:endParaRPr kumimoji="1" lang="ja-JP" altLang="en-US"/>
          </a:p>
        </p:txBody>
      </p:sp>
      <p:sp>
        <p:nvSpPr>
          <p:cNvPr id="6" name="テキスト ボックス 5">
            <a:extLst>
              <a:ext uri="{FF2B5EF4-FFF2-40B4-BE49-F238E27FC236}">
                <a16:creationId xmlns:a16="http://schemas.microsoft.com/office/drawing/2014/main" id="{E28B6990-7CB6-3B4A-897B-F800D394EA22}"/>
              </a:ext>
            </a:extLst>
          </p:cNvPr>
          <p:cNvSpPr txBox="1"/>
          <p:nvPr/>
        </p:nvSpPr>
        <p:spPr>
          <a:xfrm>
            <a:off x="838200" y="1679845"/>
            <a:ext cx="10578483" cy="1077218"/>
          </a:xfrm>
          <a:prstGeom prst="rect">
            <a:avLst/>
          </a:prstGeom>
          <a:noFill/>
        </p:spPr>
        <p:txBody>
          <a:bodyPr wrap="square" rtlCol="0">
            <a:spAutoFit/>
          </a:bodyPr>
          <a:lstStyle/>
          <a:p>
            <a:r>
              <a:rPr kumimoji="1" lang="en-US" altLang="ja-JP" sz="1600" dirty="0"/>
              <a:t>This document hasn't yet been reviewed by experts.</a:t>
            </a:r>
          </a:p>
          <a:p>
            <a:r>
              <a:rPr kumimoji="1" lang="en-US" altLang="ja-JP" sz="1600" dirty="0"/>
              <a:t>Let me know if incorrect. I'm opening to Issues or Pull requests on GitHub.</a:t>
            </a:r>
          </a:p>
          <a:p>
            <a:endParaRPr kumimoji="1" lang="en-US" altLang="ja-JP" sz="1600" dirty="0"/>
          </a:p>
          <a:p>
            <a:r>
              <a:rPr kumimoji="1" lang="en-US" altLang="ja-JP" sz="1600" dirty="0"/>
              <a:t>https://</a:t>
            </a:r>
            <a:r>
              <a:rPr kumimoji="1" lang="en-US" altLang="ja-JP" sz="1600" dirty="0" err="1"/>
              <a:t>github.com</a:t>
            </a:r>
            <a:r>
              <a:rPr kumimoji="1" lang="en-US" altLang="ja-JP" sz="1600" dirty="0"/>
              <a:t>/256hax/</a:t>
            </a:r>
            <a:r>
              <a:rPr kumimoji="1" lang="en-US" altLang="ja-JP" sz="1600" dirty="0" err="1"/>
              <a:t>solana</a:t>
            </a:r>
            <a:r>
              <a:rPr kumimoji="1" lang="en-US" altLang="ja-JP" sz="1600" dirty="0"/>
              <a:t>-anchor-react-minimal-example</a:t>
            </a:r>
          </a:p>
        </p:txBody>
      </p:sp>
    </p:spTree>
    <p:extLst>
      <p:ext uri="{BB962C8B-B14F-4D97-AF65-F5344CB8AC3E}">
        <p14:creationId xmlns:p14="http://schemas.microsoft.com/office/powerpoint/2010/main" val="2436212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25DACE1-58FD-9745-B266-5A5EA153FE9E}"/>
              </a:ext>
            </a:extLst>
          </p:cNvPr>
          <p:cNvSpPr>
            <a:spLocks noGrp="1"/>
          </p:cNvSpPr>
          <p:nvPr>
            <p:ph type="title"/>
          </p:nvPr>
        </p:nvSpPr>
        <p:spPr/>
        <p:txBody>
          <a:bodyPr/>
          <a:lstStyle/>
          <a:p>
            <a:r>
              <a:rPr lang="en-US" altLang="ja-JP" dirty="0"/>
              <a:t>System Architecture</a:t>
            </a:r>
            <a:endParaRPr lang="ja-JP" altLang="en-US"/>
          </a:p>
        </p:txBody>
      </p:sp>
      <p:sp>
        <p:nvSpPr>
          <p:cNvPr id="7" name="テキスト プレースホルダー 6">
            <a:extLst>
              <a:ext uri="{FF2B5EF4-FFF2-40B4-BE49-F238E27FC236}">
                <a16:creationId xmlns:a16="http://schemas.microsoft.com/office/drawing/2014/main" id="{6D2E24DF-5511-9C40-9985-E7FAA148311F}"/>
              </a:ext>
            </a:extLst>
          </p:cNvPr>
          <p:cNvSpPr>
            <a:spLocks noGrp="1"/>
          </p:cNvSpPr>
          <p:nvPr>
            <p:ph type="body" idx="4294967295"/>
          </p:nvPr>
        </p:nvSpPr>
        <p:spPr>
          <a:xfrm>
            <a:off x="831850" y="4589463"/>
            <a:ext cx="10515600" cy="1500187"/>
          </a:xfrm>
        </p:spPr>
        <p:txBody>
          <a:bodyPr/>
          <a:lstStyle/>
          <a:p>
            <a:endParaRPr lang="ja-JP" altLang="en-US"/>
          </a:p>
        </p:txBody>
      </p:sp>
      <p:sp>
        <p:nvSpPr>
          <p:cNvPr id="4" name="フッター プレースホルダー 3">
            <a:extLst>
              <a:ext uri="{FF2B5EF4-FFF2-40B4-BE49-F238E27FC236}">
                <a16:creationId xmlns:a16="http://schemas.microsoft.com/office/drawing/2014/main" id="{4AE20E14-611F-2746-B535-140C5335AF22}"/>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DB935CD-5D46-734D-974F-FA319839D27B}"/>
              </a:ext>
            </a:extLst>
          </p:cNvPr>
          <p:cNvSpPr>
            <a:spLocks noGrp="1"/>
          </p:cNvSpPr>
          <p:nvPr>
            <p:ph type="sldNum" sz="quarter" idx="12"/>
          </p:nvPr>
        </p:nvSpPr>
        <p:spPr/>
        <p:txBody>
          <a:bodyPr/>
          <a:lstStyle/>
          <a:p>
            <a:fld id="{51BE5F08-58E8-9243-A834-2B76637F595D}" type="slidenum">
              <a:rPr kumimoji="1" lang="ja-JP" altLang="en-US" smtClean="0"/>
              <a:t>3</a:t>
            </a:fld>
            <a:endParaRPr kumimoji="1" lang="ja-JP" altLang="en-US"/>
          </a:p>
        </p:txBody>
      </p:sp>
    </p:spTree>
    <p:extLst>
      <p:ext uri="{BB962C8B-B14F-4D97-AF65-F5344CB8AC3E}">
        <p14:creationId xmlns:p14="http://schemas.microsoft.com/office/powerpoint/2010/main" val="1644955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7BFE88-7019-4F43-8B30-C0AC025035D4}"/>
              </a:ext>
            </a:extLst>
          </p:cNvPr>
          <p:cNvSpPr>
            <a:spLocks noGrp="1"/>
          </p:cNvSpPr>
          <p:nvPr>
            <p:ph type="title"/>
          </p:nvPr>
        </p:nvSpPr>
        <p:spPr/>
        <p:txBody>
          <a:bodyPr/>
          <a:lstStyle/>
          <a:p>
            <a:r>
              <a:rPr kumimoji="1" lang="en-US" altLang="ja-JP" dirty="0"/>
              <a:t>Standard System Architecture</a:t>
            </a:r>
            <a:r>
              <a:rPr kumimoji="1" lang="ja-JP" altLang="en-US"/>
              <a:t> </a:t>
            </a:r>
            <a:r>
              <a:rPr kumimoji="1" lang="en-US" altLang="ja-JP" dirty="0"/>
              <a:t>Example</a:t>
            </a:r>
            <a:endParaRPr kumimoji="1" lang="ja-JP" altLang="en-US"/>
          </a:p>
        </p:txBody>
      </p:sp>
      <p:sp>
        <p:nvSpPr>
          <p:cNvPr id="5" name="スライド番号プレースホルダー 4">
            <a:extLst>
              <a:ext uri="{FF2B5EF4-FFF2-40B4-BE49-F238E27FC236}">
                <a16:creationId xmlns:a16="http://schemas.microsoft.com/office/drawing/2014/main" id="{C519304D-DB9E-0848-9482-0874A773055B}"/>
              </a:ext>
            </a:extLst>
          </p:cNvPr>
          <p:cNvSpPr>
            <a:spLocks noGrp="1"/>
          </p:cNvSpPr>
          <p:nvPr>
            <p:ph type="sldNum" sz="quarter" idx="12"/>
          </p:nvPr>
        </p:nvSpPr>
        <p:spPr/>
        <p:txBody>
          <a:bodyPr/>
          <a:lstStyle/>
          <a:p>
            <a:fld id="{51BE5F08-58E8-9243-A834-2B76637F595D}" type="slidenum">
              <a:rPr kumimoji="1" lang="ja-JP" altLang="en-US" smtClean="0"/>
              <a:t>4</a:t>
            </a:fld>
            <a:endParaRPr kumimoji="1" lang="ja-JP" altLang="en-US"/>
          </a:p>
        </p:txBody>
      </p:sp>
      <p:grpSp>
        <p:nvGrpSpPr>
          <p:cNvPr id="13" name="グループ化 12">
            <a:extLst>
              <a:ext uri="{FF2B5EF4-FFF2-40B4-BE49-F238E27FC236}">
                <a16:creationId xmlns:a16="http://schemas.microsoft.com/office/drawing/2014/main" id="{F773E1F5-A2CC-E742-B513-66E69DC205B9}"/>
              </a:ext>
            </a:extLst>
          </p:cNvPr>
          <p:cNvGrpSpPr/>
          <p:nvPr/>
        </p:nvGrpSpPr>
        <p:grpSpPr>
          <a:xfrm>
            <a:off x="302728" y="2382838"/>
            <a:ext cx="348041" cy="450054"/>
            <a:chOff x="490159" y="2239964"/>
            <a:chExt cx="348041" cy="450054"/>
          </a:xfrm>
        </p:grpSpPr>
        <p:sp>
          <p:nvSpPr>
            <p:cNvPr id="11" name="円/楕円 10">
              <a:extLst>
                <a:ext uri="{FF2B5EF4-FFF2-40B4-BE49-F238E27FC236}">
                  <a16:creationId xmlns:a16="http://schemas.microsoft.com/office/drawing/2014/main" id="{47D0E64E-0144-454D-9AB4-39AC6F089A9A}"/>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2" name="三角形 11">
              <a:extLst>
                <a:ext uri="{FF2B5EF4-FFF2-40B4-BE49-F238E27FC236}">
                  <a16:creationId xmlns:a16="http://schemas.microsoft.com/office/drawing/2014/main" id="{258A3296-52CE-8D4B-93F1-9E487E22C304}"/>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a:solidFill>
                  <a:schemeClr val="tx1"/>
                </a:solidFill>
              </a:endParaRPr>
            </a:p>
            <a:p>
              <a:pPr algn="ctr"/>
              <a:endParaRPr kumimoji="1" lang="en-US" altLang="ja-JP" sz="1200">
                <a:solidFill>
                  <a:schemeClr val="tx1"/>
                </a:solidFill>
              </a:endParaRPr>
            </a:p>
            <a:p>
              <a:pPr algn="ctr"/>
              <a:r>
                <a:rPr kumimoji="1" lang="en-US" altLang="ja-JP" sz="1200">
                  <a:solidFill>
                    <a:schemeClr val="tx1"/>
                  </a:solidFill>
                </a:rPr>
                <a:t>User</a:t>
              </a:r>
              <a:endParaRPr kumimoji="1" lang="ja-JP" altLang="en-US" sz="1200">
                <a:solidFill>
                  <a:schemeClr val="tx1"/>
                </a:solidFill>
              </a:endParaRPr>
            </a:p>
          </p:txBody>
        </p:sp>
      </p:grpSp>
      <p:sp>
        <p:nvSpPr>
          <p:cNvPr id="14" name="角丸四角形 13">
            <a:extLst>
              <a:ext uri="{FF2B5EF4-FFF2-40B4-BE49-F238E27FC236}">
                <a16:creationId xmlns:a16="http://schemas.microsoft.com/office/drawing/2014/main" id="{79C4A2B2-FD98-B84F-AAA2-85E37DFF32CC}"/>
              </a:ext>
            </a:extLst>
          </p:cNvPr>
          <p:cNvSpPr/>
          <p:nvPr/>
        </p:nvSpPr>
        <p:spPr>
          <a:xfrm>
            <a:off x="736600" y="2203682"/>
            <a:ext cx="980314" cy="867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Wallet</a:t>
            </a:r>
          </a:p>
          <a:p>
            <a:endParaRPr kumimoji="1" lang="en-US" altLang="ja-JP" sz="1200" b="1">
              <a:solidFill>
                <a:schemeClr val="tx1"/>
              </a:solidFill>
            </a:endParaRPr>
          </a:p>
          <a:p>
            <a:r>
              <a:rPr kumimoji="1" lang="en-US" altLang="ja-JP" sz="1200">
                <a:solidFill>
                  <a:schemeClr val="tx1"/>
                </a:solidFill>
              </a:rPr>
              <a:t>ex) Phantom</a:t>
            </a:r>
            <a:endParaRPr kumimoji="1" lang="ja-JP" altLang="en-US" sz="1200">
              <a:solidFill>
                <a:schemeClr val="tx1"/>
              </a:solidFill>
            </a:endParaRPr>
          </a:p>
        </p:txBody>
      </p:sp>
      <p:grpSp>
        <p:nvGrpSpPr>
          <p:cNvPr id="19" name="グループ化 18">
            <a:extLst>
              <a:ext uri="{FF2B5EF4-FFF2-40B4-BE49-F238E27FC236}">
                <a16:creationId xmlns:a16="http://schemas.microsoft.com/office/drawing/2014/main" id="{B0E9CD14-2FB9-2748-8B4C-508B21636FDE}"/>
              </a:ext>
            </a:extLst>
          </p:cNvPr>
          <p:cNvGrpSpPr/>
          <p:nvPr/>
        </p:nvGrpSpPr>
        <p:grpSpPr>
          <a:xfrm>
            <a:off x="10808860" y="5769023"/>
            <a:ext cx="348041" cy="450054"/>
            <a:chOff x="490159" y="2239964"/>
            <a:chExt cx="348041" cy="450054"/>
          </a:xfrm>
        </p:grpSpPr>
        <p:sp>
          <p:nvSpPr>
            <p:cNvPr id="20" name="円/楕円 19">
              <a:extLst>
                <a:ext uri="{FF2B5EF4-FFF2-40B4-BE49-F238E27FC236}">
                  <a16:creationId xmlns:a16="http://schemas.microsoft.com/office/drawing/2014/main" id="{C9DC9F2C-3947-924A-8B0E-9DF60EE6293B}"/>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21" name="三角形 20">
              <a:extLst>
                <a:ext uri="{FF2B5EF4-FFF2-40B4-BE49-F238E27FC236}">
                  <a16:creationId xmlns:a16="http://schemas.microsoft.com/office/drawing/2014/main" id="{526B37ED-45DD-064F-BB18-00AC56B4CCA2}"/>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a:solidFill>
                  <a:schemeClr val="tx1"/>
                </a:solidFill>
              </a:endParaRPr>
            </a:p>
            <a:p>
              <a:pPr algn="ctr"/>
              <a:endParaRPr kumimoji="1" lang="en-US" altLang="ja-JP" sz="1200">
                <a:solidFill>
                  <a:schemeClr val="tx1"/>
                </a:solidFill>
              </a:endParaRPr>
            </a:p>
            <a:p>
              <a:pPr algn="ctr"/>
              <a:r>
                <a:rPr kumimoji="1" lang="en-US" altLang="ja-JP" sz="1200">
                  <a:solidFill>
                    <a:schemeClr val="tx1"/>
                  </a:solidFill>
                </a:rPr>
                <a:t>Developer</a:t>
              </a:r>
              <a:endParaRPr kumimoji="1" lang="ja-JP" altLang="en-US" sz="1200">
                <a:solidFill>
                  <a:schemeClr val="tx1"/>
                </a:solidFill>
              </a:endParaRPr>
            </a:p>
          </p:txBody>
        </p:sp>
      </p:grpSp>
      <p:sp>
        <p:nvSpPr>
          <p:cNvPr id="6" name="正方形/長方形 5">
            <a:extLst>
              <a:ext uri="{FF2B5EF4-FFF2-40B4-BE49-F238E27FC236}">
                <a16:creationId xmlns:a16="http://schemas.microsoft.com/office/drawing/2014/main" id="{9B520C55-8C20-894C-A1A4-37152A9A8B87}"/>
              </a:ext>
            </a:extLst>
          </p:cNvPr>
          <p:cNvSpPr/>
          <p:nvPr/>
        </p:nvSpPr>
        <p:spPr>
          <a:xfrm>
            <a:off x="8788758" y="2140999"/>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Solana Cluster</a:t>
            </a:r>
          </a:p>
          <a:p>
            <a:r>
              <a:rPr kumimoji="1" lang="en-US" altLang="ja-JP" sz="1200" b="1" dirty="0">
                <a:solidFill>
                  <a:schemeClr val="tx1"/>
                </a:solidFill>
              </a:rPr>
              <a:t>(Blockchain)</a:t>
            </a:r>
          </a:p>
          <a:p>
            <a:endParaRPr kumimoji="1" lang="en-US" altLang="ja-JP" sz="1200" b="1" dirty="0">
              <a:solidFill>
                <a:schemeClr val="tx1"/>
              </a:solidFill>
            </a:endParaRPr>
          </a:p>
          <a:p>
            <a:r>
              <a:rPr kumimoji="1" lang="en-US" altLang="ja-JP" sz="1200" dirty="0">
                <a:solidFill>
                  <a:schemeClr val="tx1"/>
                </a:solidFill>
              </a:rPr>
              <a:t>ex) Solana Mainnet Beta</a:t>
            </a:r>
            <a:endParaRPr kumimoji="1" lang="ja-JP" altLang="en-US" sz="1200">
              <a:solidFill>
                <a:schemeClr val="tx1"/>
              </a:solidFill>
            </a:endParaRPr>
          </a:p>
        </p:txBody>
      </p:sp>
      <p:sp>
        <p:nvSpPr>
          <p:cNvPr id="7" name="正方形/長方形 6">
            <a:extLst>
              <a:ext uri="{FF2B5EF4-FFF2-40B4-BE49-F238E27FC236}">
                <a16:creationId xmlns:a16="http://schemas.microsoft.com/office/drawing/2014/main" id="{46B27697-0F8F-514F-BA7C-825CE8DF450E}"/>
              </a:ext>
            </a:extLst>
          </p:cNvPr>
          <p:cNvSpPr/>
          <p:nvPr/>
        </p:nvSpPr>
        <p:spPr>
          <a:xfrm>
            <a:off x="8788759" y="3474796"/>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Permanent Storage</a:t>
            </a:r>
          </a:p>
          <a:p>
            <a:endParaRPr kumimoji="1" lang="en-US" altLang="ja-JP" sz="1200" b="1" dirty="0">
              <a:solidFill>
                <a:schemeClr val="tx1"/>
              </a:solidFill>
            </a:endParaRPr>
          </a:p>
          <a:p>
            <a:r>
              <a:rPr kumimoji="1" lang="en-US" altLang="ja-JP" sz="1200" dirty="0">
                <a:solidFill>
                  <a:schemeClr val="tx1"/>
                </a:solidFill>
              </a:rPr>
              <a:t>ex) Arweave, IPFS: NFT.Storage, Pinata Cloud</a:t>
            </a:r>
          </a:p>
        </p:txBody>
      </p:sp>
      <p:sp>
        <p:nvSpPr>
          <p:cNvPr id="8" name="正方形/長方形 7">
            <a:extLst>
              <a:ext uri="{FF2B5EF4-FFF2-40B4-BE49-F238E27FC236}">
                <a16:creationId xmlns:a16="http://schemas.microsoft.com/office/drawing/2014/main" id="{5BD0F255-547D-4243-80B1-B7CF73F35F8C}"/>
              </a:ext>
            </a:extLst>
          </p:cNvPr>
          <p:cNvSpPr/>
          <p:nvPr/>
        </p:nvSpPr>
        <p:spPr>
          <a:xfrm>
            <a:off x="6554334" y="2143964"/>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Frontend</a:t>
            </a:r>
          </a:p>
          <a:p>
            <a:endParaRPr kumimoji="1" lang="en-US" altLang="ja-JP" sz="1200" b="1" dirty="0">
              <a:solidFill>
                <a:schemeClr val="tx1"/>
              </a:solidFill>
            </a:endParaRPr>
          </a:p>
          <a:p>
            <a:r>
              <a:rPr kumimoji="1" lang="en-US" altLang="ja-JP" sz="1200" dirty="0">
                <a:solidFill>
                  <a:schemeClr val="tx1"/>
                </a:solidFill>
              </a:rPr>
              <a:t>ex) JS (Solana/Anchor Web3), React, Vue, Metaplex, Raydium</a:t>
            </a:r>
            <a:endParaRPr kumimoji="1" lang="ja-JP" altLang="en-US" sz="1200">
              <a:solidFill>
                <a:schemeClr val="tx1"/>
              </a:solidFill>
            </a:endParaRPr>
          </a:p>
        </p:txBody>
      </p:sp>
      <p:sp>
        <p:nvSpPr>
          <p:cNvPr id="9" name="正方形/長方形 8">
            <a:extLst>
              <a:ext uri="{FF2B5EF4-FFF2-40B4-BE49-F238E27FC236}">
                <a16:creationId xmlns:a16="http://schemas.microsoft.com/office/drawing/2014/main" id="{8D882191-7DAA-C44A-B78F-C105645615CA}"/>
              </a:ext>
            </a:extLst>
          </p:cNvPr>
          <p:cNvSpPr/>
          <p:nvPr/>
        </p:nvSpPr>
        <p:spPr>
          <a:xfrm>
            <a:off x="4314271" y="3474796"/>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Backend</a:t>
            </a:r>
          </a:p>
          <a:p>
            <a:endParaRPr kumimoji="1" lang="en-US" altLang="ja-JP" sz="1200" b="1">
              <a:solidFill>
                <a:schemeClr val="tx1"/>
              </a:solidFill>
            </a:endParaRPr>
          </a:p>
          <a:p>
            <a:r>
              <a:rPr kumimoji="1" lang="en-US" altLang="ja-JP" sz="1200">
                <a:solidFill>
                  <a:schemeClr val="tx1"/>
                </a:solidFill>
              </a:rPr>
              <a:t>ex) Ruby on Rails, PHP, Python</a:t>
            </a:r>
            <a:endParaRPr kumimoji="1" lang="ja-JP" altLang="en-US" sz="1200">
              <a:solidFill>
                <a:schemeClr val="tx1"/>
              </a:solidFill>
            </a:endParaRPr>
          </a:p>
        </p:txBody>
      </p:sp>
      <p:sp>
        <p:nvSpPr>
          <p:cNvPr id="10" name="正方形/長方形 9">
            <a:extLst>
              <a:ext uri="{FF2B5EF4-FFF2-40B4-BE49-F238E27FC236}">
                <a16:creationId xmlns:a16="http://schemas.microsoft.com/office/drawing/2014/main" id="{376FC0B0-CF17-D845-B24F-AA3BB6A4F9C9}"/>
              </a:ext>
            </a:extLst>
          </p:cNvPr>
          <p:cNvSpPr/>
          <p:nvPr/>
        </p:nvSpPr>
        <p:spPr>
          <a:xfrm>
            <a:off x="8788758" y="818310"/>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Security Check</a:t>
            </a:r>
          </a:p>
          <a:p>
            <a:endParaRPr kumimoji="1" lang="en-US" altLang="ja-JP" sz="1200" b="1" dirty="0">
              <a:solidFill>
                <a:schemeClr val="tx1"/>
              </a:solidFill>
            </a:endParaRPr>
          </a:p>
          <a:p>
            <a:r>
              <a:rPr kumimoji="1" lang="en-US" altLang="ja-JP" sz="1200" dirty="0">
                <a:solidFill>
                  <a:schemeClr val="tx1"/>
                </a:solidFill>
              </a:rPr>
              <a:t>ex) Certik, PhishFort</a:t>
            </a:r>
          </a:p>
        </p:txBody>
      </p:sp>
      <p:sp>
        <p:nvSpPr>
          <p:cNvPr id="16" name="正方形/長方形 15">
            <a:extLst>
              <a:ext uri="{FF2B5EF4-FFF2-40B4-BE49-F238E27FC236}">
                <a16:creationId xmlns:a16="http://schemas.microsoft.com/office/drawing/2014/main" id="{ABFD7B9B-2C35-0844-BAAB-AB107AF85A12}"/>
              </a:ext>
            </a:extLst>
          </p:cNvPr>
          <p:cNvSpPr/>
          <p:nvPr/>
        </p:nvSpPr>
        <p:spPr>
          <a:xfrm>
            <a:off x="2077027" y="3455933"/>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Market / Report</a:t>
            </a:r>
          </a:p>
          <a:p>
            <a:endParaRPr kumimoji="1" lang="en-US" altLang="ja-JP" sz="1200" b="1" dirty="0">
              <a:solidFill>
                <a:schemeClr val="tx1"/>
              </a:solidFill>
            </a:endParaRPr>
          </a:p>
          <a:p>
            <a:r>
              <a:rPr kumimoji="1" lang="en-US" altLang="ja-JP" sz="1200" dirty="0">
                <a:solidFill>
                  <a:schemeClr val="tx1"/>
                </a:solidFill>
              </a:rPr>
              <a:t>ex) Serum DEX, CoinMarketCap, DefiLlama</a:t>
            </a:r>
          </a:p>
        </p:txBody>
      </p:sp>
      <p:sp>
        <p:nvSpPr>
          <p:cNvPr id="17" name="正方形/長方形 16">
            <a:extLst>
              <a:ext uri="{FF2B5EF4-FFF2-40B4-BE49-F238E27FC236}">
                <a16:creationId xmlns:a16="http://schemas.microsoft.com/office/drawing/2014/main" id="{408FB114-7357-BE4E-B3E7-80E4F644A17C}"/>
              </a:ext>
            </a:extLst>
          </p:cNvPr>
          <p:cNvSpPr/>
          <p:nvPr/>
        </p:nvSpPr>
        <p:spPr>
          <a:xfrm>
            <a:off x="4314271" y="818310"/>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Web Analytics</a:t>
            </a:r>
          </a:p>
          <a:p>
            <a:endParaRPr kumimoji="1" lang="en-US" altLang="ja-JP" sz="1200" b="1">
              <a:solidFill>
                <a:schemeClr val="tx1"/>
              </a:solidFill>
            </a:endParaRPr>
          </a:p>
          <a:p>
            <a:r>
              <a:rPr kumimoji="1" lang="en-US" altLang="ja-JP" sz="1200">
                <a:solidFill>
                  <a:schemeClr val="tx1"/>
                </a:solidFill>
              </a:rPr>
              <a:t>ex) Google Analytics</a:t>
            </a:r>
          </a:p>
        </p:txBody>
      </p:sp>
      <p:sp>
        <p:nvSpPr>
          <p:cNvPr id="22" name="正方形/長方形 21">
            <a:extLst>
              <a:ext uri="{FF2B5EF4-FFF2-40B4-BE49-F238E27FC236}">
                <a16:creationId xmlns:a16="http://schemas.microsoft.com/office/drawing/2014/main" id="{69E1A7FD-FDBE-6F4F-B95F-EC815E30F536}"/>
              </a:ext>
            </a:extLst>
          </p:cNvPr>
          <p:cNvSpPr/>
          <p:nvPr/>
        </p:nvSpPr>
        <p:spPr>
          <a:xfrm>
            <a:off x="2077028" y="818310"/>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UI/UX Improvement</a:t>
            </a:r>
          </a:p>
          <a:p>
            <a:endParaRPr kumimoji="1" lang="en-US" altLang="ja-JP" sz="1200" b="1">
              <a:solidFill>
                <a:schemeClr val="tx1"/>
              </a:solidFill>
            </a:endParaRPr>
          </a:p>
          <a:p>
            <a:r>
              <a:rPr kumimoji="1" lang="en-US" altLang="ja-JP" sz="1200">
                <a:solidFill>
                  <a:schemeClr val="tx1"/>
                </a:solidFill>
              </a:rPr>
              <a:t>ex) The Graph</a:t>
            </a:r>
          </a:p>
        </p:txBody>
      </p:sp>
      <p:sp>
        <p:nvSpPr>
          <p:cNvPr id="25" name="テキスト ボックス 24">
            <a:extLst>
              <a:ext uri="{FF2B5EF4-FFF2-40B4-BE49-F238E27FC236}">
                <a16:creationId xmlns:a16="http://schemas.microsoft.com/office/drawing/2014/main" id="{CC53FFAA-6687-4B49-9B50-899181A0D5AA}"/>
              </a:ext>
            </a:extLst>
          </p:cNvPr>
          <p:cNvSpPr txBox="1"/>
          <p:nvPr/>
        </p:nvSpPr>
        <p:spPr>
          <a:xfrm>
            <a:off x="8433661" y="4595429"/>
            <a:ext cx="2549219" cy="276999"/>
          </a:xfrm>
          <a:prstGeom prst="rect">
            <a:avLst/>
          </a:prstGeom>
          <a:noFill/>
        </p:spPr>
        <p:txBody>
          <a:bodyPr wrap="square" rtlCol="0">
            <a:spAutoFit/>
          </a:bodyPr>
          <a:lstStyle/>
          <a:p>
            <a:r>
              <a:rPr kumimoji="1" lang="en-US" altLang="ja-JP" sz="1200"/>
              <a:t>Manage Solana Programs/Account</a:t>
            </a:r>
          </a:p>
        </p:txBody>
      </p:sp>
      <p:sp>
        <p:nvSpPr>
          <p:cNvPr id="26" name="フリーフォーム 25">
            <a:extLst>
              <a:ext uri="{FF2B5EF4-FFF2-40B4-BE49-F238E27FC236}">
                <a16:creationId xmlns:a16="http://schemas.microsoft.com/office/drawing/2014/main" id="{67B216BA-D93A-AC49-8FE8-126A44195EEF}"/>
              </a:ext>
            </a:extLst>
          </p:cNvPr>
          <p:cNvSpPr/>
          <p:nvPr/>
        </p:nvSpPr>
        <p:spPr>
          <a:xfrm>
            <a:off x="5166912" y="1744673"/>
            <a:ext cx="1381783" cy="5305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フリーフォーム 26">
            <a:extLst>
              <a:ext uri="{FF2B5EF4-FFF2-40B4-BE49-F238E27FC236}">
                <a16:creationId xmlns:a16="http://schemas.microsoft.com/office/drawing/2014/main" id="{A84E36C0-8CE8-1644-A92C-DB3203D2894C}"/>
              </a:ext>
            </a:extLst>
          </p:cNvPr>
          <p:cNvSpPr/>
          <p:nvPr/>
        </p:nvSpPr>
        <p:spPr>
          <a:xfrm>
            <a:off x="2830113" y="1744673"/>
            <a:ext cx="3724222" cy="696776"/>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フリーフォーム 27">
            <a:extLst>
              <a:ext uri="{FF2B5EF4-FFF2-40B4-BE49-F238E27FC236}">
                <a16:creationId xmlns:a16="http://schemas.microsoft.com/office/drawing/2014/main" id="{7B7C8492-25A3-9E4B-99AD-83C4F41AE782}"/>
              </a:ext>
            </a:extLst>
          </p:cNvPr>
          <p:cNvSpPr/>
          <p:nvPr/>
        </p:nvSpPr>
        <p:spPr>
          <a:xfrm flipV="1">
            <a:off x="5166912" y="2944219"/>
            <a:ext cx="1381783" cy="5305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リーフォーム 28">
            <a:extLst>
              <a:ext uri="{FF2B5EF4-FFF2-40B4-BE49-F238E27FC236}">
                <a16:creationId xmlns:a16="http://schemas.microsoft.com/office/drawing/2014/main" id="{942E7C27-A8FB-234F-B546-E2FD62BB3D01}"/>
              </a:ext>
            </a:extLst>
          </p:cNvPr>
          <p:cNvSpPr/>
          <p:nvPr/>
        </p:nvSpPr>
        <p:spPr>
          <a:xfrm flipV="1">
            <a:off x="2830113" y="2762294"/>
            <a:ext cx="3724222" cy="696776"/>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BF6818FA-E851-1E46-B877-3B40A1342B7F}"/>
              </a:ext>
            </a:extLst>
          </p:cNvPr>
          <p:cNvSpPr txBox="1"/>
          <p:nvPr/>
        </p:nvSpPr>
        <p:spPr>
          <a:xfrm>
            <a:off x="5328256" y="1857629"/>
            <a:ext cx="1059093" cy="276999"/>
          </a:xfrm>
          <a:prstGeom prst="rect">
            <a:avLst/>
          </a:prstGeom>
          <a:noFill/>
        </p:spPr>
        <p:txBody>
          <a:bodyPr wrap="square" rtlCol="0">
            <a:spAutoFit/>
          </a:bodyPr>
          <a:lstStyle/>
          <a:p>
            <a:r>
              <a:rPr kumimoji="1" lang="en-US" altLang="ja-JP" sz="1200"/>
              <a:t>Read</a:t>
            </a:r>
            <a:endParaRPr kumimoji="1" lang="ja-JP" altLang="en-US" sz="1200"/>
          </a:p>
        </p:txBody>
      </p:sp>
      <p:sp>
        <p:nvSpPr>
          <p:cNvPr id="31" name="テキスト ボックス 30">
            <a:extLst>
              <a:ext uri="{FF2B5EF4-FFF2-40B4-BE49-F238E27FC236}">
                <a16:creationId xmlns:a16="http://schemas.microsoft.com/office/drawing/2014/main" id="{9FAC6B58-3663-FB4C-969F-B2CAAB0A2260}"/>
              </a:ext>
            </a:extLst>
          </p:cNvPr>
          <p:cNvSpPr txBox="1"/>
          <p:nvPr/>
        </p:nvSpPr>
        <p:spPr>
          <a:xfrm>
            <a:off x="5328256" y="3042963"/>
            <a:ext cx="1059093" cy="276999"/>
          </a:xfrm>
          <a:prstGeom prst="rect">
            <a:avLst/>
          </a:prstGeom>
          <a:noFill/>
        </p:spPr>
        <p:txBody>
          <a:bodyPr wrap="square" rtlCol="0">
            <a:spAutoFit/>
          </a:bodyPr>
          <a:lstStyle/>
          <a:p>
            <a:r>
              <a:rPr kumimoji="1" lang="en-US" altLang="ja-JP" sz="1200"/>
              <a:t>Read/Write</a:t>
            </a:r>
            <a:endParaRPr kumimoji="1" lang="ja-JP" altLang="en-US" sz="1200"/>
          </a:p>
        </p:txBody>
      </p:sp>
      <p:sp>
        <p:nvSpPr>
          <p:cNvPr id="32" name="テキスト ボックス 31">
            <a:extLst>
              <a:ext uri="{FF2B5EF4-FFF2-40B4-BE49-F238E27FC236}">
                <a16:creationId xmlns:a16="http://schemas.microsoft.com/office/drawing/2014/main" id="{15AD56B4-9535-B248-AF38-235AF84CAA49}"/>
              </a:ext>
            </a:extLst>
          </p:cNvPr>
          <p:cNvSpPr txBox="1"/>
          <p:nvPr/>
        </p:nvSpPr>
        <p:spPr>
          <a:xfrm>
            <a:off x="3032221" y="1857629"/>
            <a:ext cx="1059093" cy="276999"/>
          </a:xfrm>
          <a:prstGeom prst="rect">
            <a:avLst/>
          </a:prstGeom>
          <a:noFill/>
        </p:spPr>
        <p:txBody>
          <a:bodyPr wrap="square" rtlCol="0">
            <a:spAutoFit/>
          </a:bodyPr>
          <a:lstStyle/>
          <a:p>
            <a:r>
              <a:rPr kumimoji="1" lang="en-US" altLang="ja-JP" sz="1200"/>
              <a:t>Read</a:t>
            </a:r>
            <a:endParaRPr kumimoji="1" lang="ja-JP" altLang="en-US" sz="1200"/>
          </a:p>
        </p:txBody>
      </p:sp>
      <p:sp>
        <p:nvSpPr>
          <p:cNvPr id="33" name="テキスト ボックス 32">
            <a:extLst>
              <a:ext uri="{FF2B5EF4-FFF2-40B4-BE49-F238E27FC236}">
                <a16:creationId xmlns:a16="http://schemas.microsoft.com/office/drawing/2014/main" id="{B39F1665-97BE-FA4A-8E2C-D8731DE867BB}"/>
              </a:ext>
            </a:extLst>
          </p:cNvPr>
          <p:cNvSpPr txBox="1"/>
          <p:nvPr/>
        </p:nvSpPr>
        <p:spPr>
          <a:xfrm>
            <a:off x="3032221" y="3042962"/>
            <a:ext cx="1059093" cy="276999"/>
          </a:xfrm>
          <a:prstGeom prst="rect">
            <a:avLst/>
          </a:prstGeom>
          <a:noFill/>
        </p:spPr>
        <p:txBody>
          <a:bodyPr wrap="square" rtlCol="0">
            <a:spAutoFit/>
          </a:bodyPr>
          <a:lstStyle/>
          <a:p>
            <a:r>
              <a:rPr kumimoji="1" lang="en-US" altLang="ja-JP" sz="1200"/>
              <a:t>Read</a:t>
            </a:r>
            <a:endParaRPr kumimoji="1" lang="ja-JP" altLang="en-US" sz="1200"/>
          </a:p>
        </p:txBody>
      </p:sp>
      <p:cxnSp>
        <p:nvCxnSpPr>
          <p:cNvPr id="35" name="直線矢印コネクタ 34">
            <a:extLst>
              <a:ext uri="{FF2B5EF4-FFF2-40B4-BE49-F238E27FC236}">
                <a16:creationId xmlns:a16="http://schemas.microsoft.com/office/drawing/2014/main" id="{F4320851-533F-1646-B6A9-2492603297D1}"/>
              </a:ext>
            </a:extLst>
          </p:cNvPr>
          <p:cNvCxnSpPr>
            <a:stCxn id="8" idx="3"/>
            <a:endCxn id="6" idx="1"/>
          </p:cNvCxnSpPr>
          <p:nvPr/>
        </p:nvCxnSpPr>
        <p:spPr>
          <a:xfrm flipV="1">
            <a:off x="8342847" y="2607865"/>
            <a:ext cx="445911" cy="2965"/>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A4367297-3B22-1F44-960D-858604C80859}"/>
              </a:ext>
            </a:extLst>
          </p:cNvPr>
          <p:cNvSpPr txBox="1"/>
          <p:nvPr/>
        </p:nvSpPr>
        <p:spPr>
          <a:xfrm>
            <a:off x="8036255" y="1857629"/>
            <a:ext cx="1059093" cy="276999"/>
          </a:xfrm>
          <a:prstGeom prst="rect">
            <a:avLst/>
          </a:prstGeom>
          <a:noFill/>
        </p:spPr>
        <p:txBody>
          <a:bodyPr wrap="square" rtlCol="0">
            <a:spAutoFit/>
          </a:bodyPr>
          <a:lstStyle/>
          <a:p>
            <a:pPr algn="ctr"/>
            <a:r>
              <a:rPr kumimoji="1" lang="en-US" altLang="ja-JP" sz="1200"/>
              <a:t>Write</a:t>
            </a:r>
            <a:endParaRPr kumimoji="1" lang="ja-JP" altLang="en-US" sz="1200"/>
          </a:p>
        </p:txBody>
      </p:sp>
      <p:cxnSp>
        <p:nvCxnSpPr>
          <p:cNvPr id="37" name="直線矢印コネクタ 36">
            <a:extLst>
              <a:ext uri="{FF2B5EF4-FFF2-40B4-BE49-F238E27FC236}">
                <a16:creationId xmlns:a16="http://schemas.microsoft.com/office/drawing/2014/main" id="{3FC636CF-710A-9D47-BBCC-888F9865663E}"/>
              </a:ext>
            </a:extLst>
          </p:cNvPr>
          <p:cNvCxnSpPr>
            <a:cxnSpLocks/>
            <a:stCxn id="14" idx="3"/>
            <a:endCxn id="8" idx="1"/>
          </p:cNvCxnSpPr>
          <p:nvPr/>
        </p:nvCxnSpPr>
        <p:spPr>
          <a:xfrm flipV="1">
            <a:off x="1716914" y="2610830"/>
            <a:ext cx="4837420" cy="26652"/>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41F47871-FEE0-9448-A6E0-7BBF5533F890}"/>
              </a:ext>
            </a:extLst>
          </p:cNvPr>
          <p:cNvSpPr txBox="1"/>
          <p:nvPr/>
        </p:nvSpPr>
        <p:spPr>
          <a:xfrm>
            <a:off x="1716914" y="2218906"/>
            <a:ext cx="1059093" cy="276999"/>
          </a:xfrm>
          <a:prstGeom prst="rect">
            <a:avLst/>
          </a:prstGeom>
          <a:noFill/>
        </p:spPr>
        <p:txBody>
          <a:bodyPr wrap="square" rtlCol="0">
            <a:spAutoFit/>
          </a:bodyPr>
          <a:lstStyle/>
          <a:p>
            <a:r>
              <a:rPr kumimoji="1" lang="en-US" altLang="ja-JP" sz="1200" dirty="0"/>
              <a:t>Send/Receive</a:t>
            </a:r>
            <a:endParaRPr kumimoji="1" lang="ja-JP" altLang="en-US" sz="1200"/>
          </a:p>
        </p:txBody>
      </p:sp>
      <p:sp>
        <p:nvSpPr>
          <p:cNvPr id="41" name="フリーフォーム 40">
            <a:extLst>
              <a:ext uri="{FF2B5EF4-FFF2-40B4-BE49-F238E27FC236}">
                <a16:creationId xmlns:a16="http://schemas.microsoft.com/office/drawing/2014/main" id="{A600AB6C-3A12-7246-9F3C-11BC8AB9B5CE}"/>
              </a:ext>
            </a:extLst>
          </p:cNvPr>
          <p:cNvSpPr/>
          <p:nvPr/>
        </p:nvSpPr>
        <p:spPr>
          <a:xfrm flipV="1">
            <a:off x="7756152" y="1277033"/>
            <a:ext cx="1038246" cy="851516"/>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79ACEB0C-4C02-884B-9F16-6B2D23734C8E}"/>
              </a:ext>
            </a:extLst>
          </p:cNvPr>
          <p:cNvSpPr txBox="1"/>
          <p:nvPr/>
        </p:nvSpPr>
        <p:spPr>
          <a:xfrm>
            <a:off x="7821766" y="818310"/>
            <a:ext cx="1059093" cy="276999"/>
          </a:xfrm>
          <a:prstGeom prst="rect">
            <a:avLst/>
          </a:prstGeom>
          <a:noFill/>
        </p:spPr>
        <p:txBody>
          <a:bodyPr wrap="square" rtlCol="0">
            <a:spAutoFit/>
          </a:bodyPr>
          <a:lstStyle/>
          <a:p>
            <a:pPr algn="ctr"/>
            <a:r>
              <a:rPr kumimoji="1" lang="en-US" altLang="ja-JP" sz="1200"/>
              <a:t>Read/Verify</a:t>
            </a:r>
            <a:endParaRPr kumimoji="1" lang="ja-JP" altLang="en-US" sz="1200"/>
          </a:p>
        </p:txBody>
      </p:sp>
      <p:sp>
        <p:nvSpPr>
          <p:cNvPr id="44" name="テキスト ボックス 43">
            <a:extLst>
              <a:ext uri="{FF2B5EF4-FFF2-40B4-BE49-F238E27FC236}">
                <a16:creationId xmlns:a16="http://schemas.microsoft.com/office/drawing/2014/main" id="{B764D03D-4F20-034D-AB9A-ADC13650B8DE}"/>
              </a:ext>
            </a:extLst>
          </p:cNvPr>
          <p:cNvSpPr txBox="1"/>
          <p:nvPr/>
        </p:nvSpPr>
        <p:spPr>
          <a:xfrm>
            <a:off x="9423940" y="3124808"/>
            <a:ext cx="1059093" cy="276999"/>
          </a:xfrm>
          <a:prstGeom prst="rect">
            <a:avLst/>
          </a:prstGeom>
          <a:noFill/>
        </p:spPr>
        <p:txBody>
          <a:bodyPr wrap="square" rtlCol="0">
            <a:spAutoFit/>
          </a:bodyPr>
          <a:lstStyle/>
          <a:p>
            <a:pPr algn="ctr"/>
            <a:r>
              <a:rPr kumimoji="1" lang="en-US" altLang="ja-JP" sz="1200"/>
              <a:t>Write</a:t>
            </a:r>
            <a:endParaRPr kumimoji="1" lang="ja-JP" altLang="en-US" sz="1200"/>
          </a:p>
        </p:txBody>
      </p:sp>
      <p:sp>
        <p:nvSpPr>
          <p:cNvPr id="56" name="フリーフォーム 55">
            <a:extLst>
              <a:ext uri="{FF2B5EF4-FFF2-40B4-BE49-F238E27FC236}">
                <a16:creationId xmlns:a16="http://schemas.microsoft.com/office/drawing/2014/main" id="{B29A11F9-9C57-8C41-BC39-B8DFDCDDEF14}"/>
              </a:ext>
            </a:extLst>
          </p:cNvPr>
          <p:cNvSpPr/>
          <p:nvPr/>
        </p:nvSpPr>
        <p:spPr>
          <a:xfrm rot="10800000">
            <a:off x="10566143" y="2352611"/>
            <a:ext cx="908589" cy="2548935"/>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a:extLst>
              <a:ext uri="{FF2B5EF4-FFF2-40B4-BE49-F238E27FC236}">
                <a16:creationId xmlns:a16="http://schemas.microsoft.com/office/drawing/2014/main" id="{5FF2CD93-63E9-FA44-8FCC-823DF5BDA98C}"/>
              </a:ext>
            </a:extLst>
          </p:cNvPr>
          <p:cNvSpPr txBox="1"/>
          <p:nvPr/>
        </p:nvSpPr>
        <p:spPr>
          <a:xfrm>
            <a:off x="10470640" y="1857629"/>
            <a:ext cx="1059093" cy="276999"/>
          </a:xfrm>
          <a:prstGeom prst="rect">
            <a:avLst/>
          </a:prstGeom>
          <a:noFill/>
        </p:spPr>
        <p:txBody>
          <a:bodyPr wrap="square" rtlCol="0">
            <a:spAutoFit/>
          </a:bodyPr>
          <a:lstStyle/>
          <a:p>
            <a:pPr algn="ctr"/>
            <a:r>
              <a:rPr kumimoji="1" lang="en-US" altLang="ja-JP" sz="1200"/>
              <a:t>Mint</a:t>
            </a:r>
            <a:endParaRPr kumimoji="1" lang="ja-JP" altLang="en-US" sz="1200"/>
          </a:p>
        </p:txBody>
      </p:sp>
      <p:sp>
        <p:nvSpPr>
          <p:cNvPr id="59" name="フリーフォーム 58">
            <a:extLst>
              <a:ext uri="{FF2B5EF4-FFF2-40B4-BE49-F238E27FC236}">
                <a16:creationId xmlns:a16="http://schemas.microsoft.com/office/drawing/2014/main" id="{4584A906-5BF6-9143-A827-A8A9790CA4CF}"/>
              </a:ext>
            </a:extLst>
          </p:cNvPr>
          <p:cNvSpPr/>
          <p:nvPr/>
        </p:nvSpPr>
        <p:spPr>
          <a:xfrm rot="10800000">
            <a:off x="10577269" y="2860608"/>
            <a:ext cx="233283" cy="204093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フリーフォーム 59">
            <a:extLst>
              <a:ext uri="{FF2B5EF4-FFF2-40B4-BE49-F238E27FC236}">
                <a16:creationId xmlns:a16="http://schemas.microsoft.com/office/drawing/2014/main" id="{D6175A75-3CC3-894B-8607-953FDDDD081A}"/>
              </a:ext>
            </a:extLst>
          </p:cNvPr>
          <p:cNvSpPr/>
          <p:nvPr/>
        </p:nvSpPr>
        <p:spPr>
          <a:xfrm>
            <a:off x="5166911" y="4408528"/>
            <a:ext cx="3621847" cy="930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7E4DE582-B9F7-B74F-9925-74992F3630D6}"/>
              </a:ext>
            </a:extLst>
          </p:cNvPr>
          <p:cNvSpPr txBox="1"/>
          <p:nvPr/>
        </p:nvSpPr>
        <p:spPr>
          <a:xfrm>
            <a:off x="5328256" y="4757616"/>
            <a:ext cx="2080687" cy="276999"/>
          </a:xfrm>
          <a:prstGeom prst="rect">
            <a:avLst/>
          </a:prstGeom>
          <a:noFill/>
        </p:spPr>
        <p:txBody>
          <a:bodyPr wrap="square" rtlCol="0">
            <a:spAutoFit/>
          </a:bodyPr>
          <a:lstStyle/>
          <a:p>
            <a:r>
              <a:rPr kumimoji="1" lang="en-US" altLang="ja-JP" sz="1200"/>
              <a:t>Deploy Files</a:t>
            </a:r>
            <a:endParaRPr kumimoji="1" lang="ja-JP" altLang="en-US" sz="1200"/>
          </a:p>
        </p:txBody>
      </p:sp>
      <p:sp>
        <p:nvSpPr>
          <p:cNvPr id="63" name="角丸四角形 62">
            <a:extLst>
              <a:ext uri="{FF2B5EF4-FFF2-40B4-BE49-F238E27FC236}">
                <a16:creationId xmlns:a16="http://schemas.microsoft.com/office/drawing/2014/main" id="{A6EBC820-EA0A-BB4C-B09E-57CA9958BF34}"/>
              </a:ext>
            </a:extLst>
          </p:cNvPr>
          <p:cNvSpPr/>
          <p:nvPr/>
        </p:nvSpPr>
        <p:spPr>
          <a:xfrm>
            <a:off x="8788758" y="4901547"/>
            <a:ext cx="2101763" cy="867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Develop</a:t>
            </a:r>
          </a:p>
          <a:p>
            <a:r>
              <a:rPr kumimoji="1" lang="en-US" altLang="ja-JP" sz="1200">
                <a:solidFill>
                  <a:schemeClr val="tx1"/>
                </a:solidFill>
              </a:rPr>
              <a:t>ex) Solana CLI, Rust, Anchor</a:t>
            </a:r>
            <a:endParaRPr kumimoji="1" lang="ja-JP" altLang="en-US" sz="1200">
              <a:solidFill>
                <a:schemeClr val="tx1"/>
              </a:solidFill>
            </a:endParaRPr>
          </a:p>
        </p:txBody>
      </p:sp>
      <p:sp>
        <p:nvSpPr>
          <p:cNvPr id="65" name="角丸四角形 64">
            <a:extLst>
              <a:ext uri="{FF2B5EF4-FFF2-40B4-BE49-F238E27FC236}">
                <a16:creationId xmlns:a16="http://schemas.microsoft.com/office/drawing/2014/main" id="{1F40A375-F1A1-FB43-AE9B-AA734FADC17E}"/>
              </a:ext>
            </a:extLst>
          </p:cNvPr>
          <p:cNvSpPr/>
          <p:nvPr/>
        </p:nvSpPr>
        <p:spPr>
          <a:xfrm>
            <a:off x="11039576" y="4901548"/>
            <a:ext cx="980314" cy="86747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Wallet</a:t>
            </a:r>
          </a:p>
          <a:p>
            <a:endParaRPr kumimoji="1" lang="en-US" altLang="ja-JP" sz="1200" b="1">
              <a:solidFill>
                <a:schemeClr val="tx1"/>
              </a:solidFill>
            </a:endParaRPr>
          </a:p>
          <a:p>
            <a:r>
              <a:rPr kumimoji="1" lang="en-US" altLang="ja-JP" sz="1200">
                <a:solidFill>
                  <a:schemeClr val="tx1"/>
                </a:solidFill>
              </a:rPr>
              <a:t>ex) Solana CLI</a:t>
            </a:r>
            <a:endParaRPr kumimoji="1" lang="ja-JP" altLang="en-US" sz="1200">
              <a:solidFill>
                <a:schemeClr val="tx1"/>
              </a:solidFill>
            </a:endParaRPr>
          </a:p>
        </p:txBody>
      </p:sp>
      <p:grpSp>
        <p:nvGrpSpPr>
          <p:cNvPr id="67" name="グループ化 66">
            <a:extLst>
              <a:ext uri="{FF2B5EF4-FFF2-40B4-BE49-F238E27FC236}">
                <a16:creationId xmlns:a16="http://schemas.microsoft.com/office/drawing/2014/main" id="{2195D7D3-B4D0-0349-B900-4F7E377334B1}"/>
              </a:ext>
            </a:extLst>
          </p:cNvPr>
          <p:cNvGrpSpPr/>
          <p:nvPr/>
        </p:nvGrpSpPr>
        <p:grpSpPr>
          <a:xfrm>
            <a:off x="302728" y="5502802"/>
            <a:ext cx="1044473" cy="832478"/>
            <a:chOff x="10526638" y="655817"/>
            <a:chExt cx="1044473" cy="832478"/>
          </a:xfrm>
        </p:grpSpPr>
        <p:sp>
          <p:nvSpPr>
            <p:cNvPr id="68" name="正方形/長方形 67">
              <a:extLst>
                <a:ext uri="{FF2B5EF4-FFF2-40B4-BE49-F238E27FC236}">
                  <a16:creationId xmlns:a16="http://schemas.microsoft.com/office/drawing/2014/main" id="{FD4C105B-7D18-8B44-BC1C-EF24BF99AEA7}"/>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69" name="角丸四角形 68">
              <a:extLst>
                <a:ext uri="{FF2B5EF4-FFF2-40B4-BE49-F238E27FC236}">
                  <a16:creationId xmlns:a16="http://schemas.microsoft.com/office/drawing/2014/main" id="{7115418D-6FD7-F84F-B1C4-A64E62A2A20E}"/>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70" name="直線コネクタ 69">
              <a:extLst>
                <a:ext uri="{FF2B5EF4-FFF2-40B4-BE49-F238E27FC236}">
                  <a16:creationId xmlns:a16="http://schemas.microsoft.com/office/drawing/2014/main" id="{8F025BBC-4384-4A47-91A1-1C01B72E54AB}"/>
                </a:ext>
              </a:extLst>
            </p:cNvPr>
            <p:cNvCxnSpPr>
              <a:cxnSpLocks/>
            </p:cNvCxnSpPr>
            <p:nvPr/>
          </p:nvCxnSpPr>
          <p:spPr>
            <a:xfrm flipV="1">
              <a:off x="10561838" y="1371124"/>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1" name="テキスト ボックス 70">
              <a:extLst>
                <a:ext uri="{FF2B5EF4-FFF2-40B4-BE49-F238E27FC236}">
                  <a16:creationId xmlns:a16="http://schemas.microsoft.com/office/drawing/2014/main" id="{B2AB3508-FD18-B34E-8373-304A48280E5B}"/>
                </a:ext>
              </a:extLst>
            </p:cNvPr>
            <p:cNvSpPr txBox="1"/>
            <p:nvPr/>
          </p:nvSpPr>
          <p:spPr>
            <a:xfrm>
              <a:off x="10989220" y="961779"/>
              <a:ext cx="581891" cy="225665"/>
            </a:xfrm>
            <a:prstGeom prst="rect">
              <a:avLst/>
            </a:prstGeom>
            <a:noFill/>
          </p:spPr>
          <p:txBody>
            <a:bodyPr wrap="none" rtlCol="0">
              <a:noAutofit/>
            </a:bodyPr>
            <a:lstStyle/>
            <a:p>
              <a:r>
                <a:rPr kumimoji="1" lang="en-US" altLang="ja-JP" sz="900"/>
                <a:t>Device</a:t>
              </a:r>
              <a:endParaRPr kumimoji="1" lang="ja-JP" altLang="en-US" sz="900"/>
            </a:p>
          </p:txBody>
        </p:sp>
        <p:sp>
          <p:nvSpPr>
            <p:cNvPr id="72" name="テキスト ボックス 71">
              <a:extLst>
                <a:ext uri="{FF2B5EF4-FFF2-40B4-BE49-F238E27FC236}">
                  <a16:creationId xmlns:a16="http://schemas.microsoft.com/office/drawing/2014/main" id="{2960CD50-C95A-6C48-A1B0-40EAA1529C4A}"/>
                </a:ext>
              </a:extLst>
            </p:cNvPr>
            <p:cNvSpPr txBox="1"/>
            <p:nvPr/>
          </p:nvSpPr>
          <p:spPr>
            <a:xfrm>
              <a:off x="10989220" y="655817"/>
              <a:ext cx="581891" cy="225665"/>
            </a:xfrm>
            <a:prstGeom prst="rect">
              <a:avLst/>
            </a:prstGeom>
            <a:noFill/>
          </p:spPr>
          <p:txBody>
            <a:bodyPr wrap="none" rtlCol="0">
              <a:noAutofit/>
            </a:bodyPr>
            <a:lstStyle/>
            <a:p>
              <a:r>
                <a:rPr kumimoji="1" lang="en-US" altLang="ja-JP" sz="900"/>
                <a:t>System</a:t>
              </a:r>
              <a:endParaRPr kumimoji="1" lang="ja-JP" altLang="en-US" sz="900"/>
            </a:p>
          </p:txBody>
        </p:sp>
        <p:sp>
          <p:nvSpPr>
            <p:cNvPr id="73" name="テキスト ボックス 72">
              <a:extLst>
                <a:ext uri="{FF2B5EF4-FFF2-40B4-BE49-F238E27FC236}">
                  <a16:creationId xmlns:a16="http://schemas.microsoft.com/office/drawing/2014/main" id="{0A926DBD-D847-C04E-84C5-B3077F04CD06}"/>
                </a:ext>
              </a:extLst>
            </p:cNvPr>
            <p:cNvSpPr txBox="1"/>
            <p:nvPr/>
          </p:nvSpPr>
          <p:spPr>
            <a:xfrm>
              <a:off x="10989220" y="1262630"/>
              <a:ext cx="581891" cy="225665"/>
            </a:xfrm>
            <a:prstGeom prst="rect">
              <a:avLst/>
            </a:prstGeom>
            <a:noFill/>
          </p:spPr>
          <p:txBody>
            <a:bodyPr wrap="none" rtlCol="0">
              <a:noAutofit/>
            </a:bodyPr>
            <a:lstStyle/>
            <a:p>
              <a:r>
                <a:rPr kumimoji="1" lang="en-US" altLang="ja-JP" sz="900"/>
                <a:t>Action</a:t>
              </a:r>
              <a:endParaRPr kumimoji="1" lang="ja-JP" altLang="en-US" sz="900"/>
            </a:p>
          </p:txBody>
        </p:sp>
      </p:grpSp>
      <p:sp>
        <p:nvSpPr>
          <p:cNvPr id="15" name="フッター プレースホルダー 14">
            <a:extLst>
              <a:ext uri="{FF2B5EF4-FFF2-40B4-BE49-F238E27FC236}">
                <a16:creationId xmlns:a16="http://schemas.microsoft.com/office/drawing/2014/main" id="{955F18C5-6A8C-9A42-9EA2-544DC14FD75B}"/>
              </a:ext>
            </a:extLst>
          </p:cNvPr>
          <p:cNvSpPr>
            <a:spLocks noGrp="1"/>
          </p:cNvSpPr>
          <p:nvPr>
            <p:ph type="ftr" sz="quarter" idx="11"/>
          </p:nvPr>
        </p:nvSpPr>
        <p:spPr/>
        <p:txBody>
          <a:bodyPr/>
          <a:lstStyle/>
          <a:p>
            <a:r>
              <a:rPr kumimoji="1" lang="en-US" altLang="ja-JP"/>
              <a:t>256hax</a:t>
            </a:r>
            <a:endParaRPr kumimoji="1" lang="ja-JP" altLang="en-US"/>
          </a:p>
        </p:txBody>
      </p:sp>
      <p:pic>
        <p:nvPicPr>
          <p:cNvPr id="51" name="図 50">
            <a:extLst>
              <a:ext uri="{FF2B5EF4-FFF2-40B4-BE49-F238E27FC236}">
                <a16:creationId xmlns:a16="http://schemas.microsoft.com/office/drawing/2014/main" id="{F5700D3D-2A5D-5145-9BA6-2683E04D4F7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114592" y="2229512"/>
            <a:ext cx="332085" cy="292234"/>
          </a:xfrm>
          <a:prstGeom prst="rect">
            <a:avLst/>
          </a:prstGeom>
        </p:spPr>
      </p:pic>
      <p:pic>
        <p:nvPicPr>
          <p:cNvPr id="52" name="図 51">
            <a:extLst>
              <a:ext uri="{FF2B5EF4-FFF2-40B4-BE49-F238E27FC236}">
                <a16:creationId xmlns:a16="http://schemas.microsoft.com/office/drawing/2014/main" id="{172BE660-4E56-D94B-BC1A-D63EDE9A1563}"/>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l="-4042" t="-17445" r="-4042" b="-17911"/>
          <a:stretch/>
        </p:blipFill>
        <p:spPr>
          <a:xfrm>
            <a:off x="854545" y="2477082"/>
            <a:ext cx="705646" cy="205792"/>
          </a:xfrm>
          <a:prstGeom prst="rect">
            <a:avLst/>
          </a:prstGeom>
          <a:solidFill>
            <a:srgbClr val="2C2D30"/>
          </a:solidFill>
        </p:spPr>
      </p:pic>
      <p:pic>
        <p:nvPicPr>
          <p:cNvPr id="53" name="図 52">
            <a:extLst>
              <a:ext uri="{FF2B5EF4-FFF2-40B4-BE49-F238E27FC236}">
                <a16:creationId xmlns:a16="http://schemas.microsoft.com/office/drawing/2014/main" id="{5AB9FD06-9BC2-5D4F-BF91-AD4E9633DA7C}"/>
              </a:ext>
            </a:extLst>
          </p:cNvPr>
          <p:cNvPicPr>
            <a:picLocks noChangeAspect="1"/>
          </p:cNvPicPr>
          <p:nvPr/>
        </p:nvPicPr>
        <p:blipFill>
          <a:blip r:embed="rId5"/>
          <a:stretch>
            <a:fillRect/>
          </a:stretch>
        </p:blipFill>
        <p:spPr>
          <a:xfrm>
            <a:off x="3350274" y="3857522"/>
            <a:ext cx="457200" cy="457200"/>
          </a:xfrm>
          <a:prstGeom prst="rect">
            <a:avLst/>
          </a:prstGeom>
        </p:spPr>
      </p:pic>
      <p:pic>
        <p:nvPicPr>
          <p:cNvPr id="1026" name="Picture 2" descr="GitHub - project-serum/anchor: ⚓ Solana Sealevel Framework">
            <a:extLst>
              <a:ext uri="{FF2B5EF4-FFF2-40B4-BE49-F238E27FC236}">
                <a16:creationId xmlns:a16="http://schemas.microsoft.com/office/drawing/2014/main" id="{F444EE1F-2789-5543-A7BE-00808100A8E1}"/>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9305644" y="5392616"/>
            <a:ext cx="335851" cy="3358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ust (プログラミング言語) - Wikipedia">
            <a:extLst>
              <a:ext uri="{FF2B5EF4-FFF2-40B4-BE49-F238E27FC236}">
                <a16:creationId xmlns:a16="http://schemas.microsoft.com/office/drawing/2014/main" id="{FAD96C84-798B-3A41-B670-EA6FCF63218F}"/>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8947510" y="5392616"/>
            <a:ext cx="335851" cy="33585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act - Wikipedia">
            <a:extLst>
              <a:ext uri="{FF2B5EF4-FFF2-40B4-BE49-F238E27FC236}">
                <a16:creationId xmlns:a16="http://schemas.microsoft.com/office/drawing/2014/main" id="{2BE68272-4A1A-E243-9CAC-EF51C51B9975}"/>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7818535" y="2167787"/>
            <a:ext cx="539915" cy="381553"/>
          </a:xfrm>
          <a:prstGeom prst="rect">
            <a:avLst/>
          </a:prstGeom>
          <a:noFill/>
          <a:extLst>
            <a:ext uri="{909E8E84-426E-40DD-AFC4-6F175D3DCCD1}">
              <a14:hiddenFill xmlns:a14="http://schemas.microsoft.com/office/drawing/2010/main">
                <a:solidFill>
                  <a:srgbClr val="FFFFFF"/>
                </a:solidFill>
              </a14:hiddenFill>
            </a:ext>
          </a:extLst>
        </p:spPr>
      </p:pic>
      <p:pic>
        <p:nvPicPr>
          <p:cNvPr id="18" name="図 17">
            <a:extLst>
              <a:ext uri="{FF2B5EF4-FFF2-40B4-BE49-F238E27FC236}">
                <a16:creationId xmlns:a16="http://schemas.microsoft.com/office/drawing/2014/main" id="{3DD7A546-5BEF-A14A-9A0D-43902C7984DD}"/>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9686711" y="1460477"/>
            <a:ext cx="851651" cy="255495"/>
          </a:xfrm>
          <a:prstGeom prst="rect">
            <a:avLst/>
          </a:prstGeom>
        </p:spPr>
      </p:pic>
      <p:pic>
        <p:nvPicPr>
          <p:cNvPr id="23" name="図 22">
            <a:extLst>
              <a:ext uri="{FF2B5EF4-FFF2-40B4-BE49-F238E27FC236}">
                <a16:creationId xmlns:a16="http://schemas.microsoft.com/office/drawing/2014/main" id="{C0D5957B-199F-D340-B1DA-713D46AB572B}"/>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0152693" y="3580397"/>
            <a:ext cx="360339" cy="378356"/>
          </a:xfrm>
          <a:prstGeom prst="rect">
            <a:avLst/>
          </a:prstGeom>
        </p:spPr>
      </p:pic>
      <p:cxnSp>
        <p:nvCxnSpPr>
          <p:cNvPr id="62" name="直線矢印コネクタ 61">
            <a:extLst>
              <a:ext uri="{FF2B5EF4-FFF2-40B4-BE49-F238E27FC236}">
                <a16:creationId xmlns:a16="http://schemas.microsoft.com/office/drawing/2014/main" id="{77EAD779-72E1-CF41-83ED-6F167911BADA}"/>
              </a:ext>
            </a:extLst>
          </p:cNvPr>
          <p:cNvCxnSpPr>
            <a:cxnSpLocks/>
            <a:stCxn id="6" idx="2"/>
            <a:endCxn id="7" idx="0"/>
          </p:cNvCxnSpPr>
          <p:nvPr/>
        </p:nvCxnSpPr>
        <p:spPr>
          <a:xfrm>
            <a:off x="9683015" y="3074730"/>
            <a:ext cx="1" cy="400066"/>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CD72CE8B-3B0A-9848-996E-396322DD13CD}"/>
              </a:ext>
            </a:extLst>
          </p:cNvPr>
          <p:cNvSpPr txBox="1"/>
          <p:nvPr/>
        </p:nvSpPr>
        <p:spPr>
          <a:xfrm>
            <a:off x="10470640" y="2534962"/>
            <a:ext cx="1059093" cy="276999"/>
          </a:xfrm>
          <a:prstGeom prst="rect">
            <a:avLst/>
          </a:prstGeom>
          <a:noFill/>
        </p:spPr>
        <p:txBody>
          <a:bodyPr wrap="square" rtlCol="0">
            <a:spAutoFit/>
          </a:bodyPr>
          <a:lstStyle/>
          <a:p>
            <a:pPr algn="ctr"/>
            <a:r>
              <a:rPr kumimoji="1" lang="en-US" altLang="ja-JP" sz="1200"/>
              <a:t>Deploy</a:t>
            </a:r>
            <a:endParaRPr kumimoji="1" lang="ja-JP" altLang="en-US" sz="1200"/>
          </a:p>
        </p:txBody>
      </p:sp>
    </p:spTree>
    <p:extLst>
      <p:ext uri="{BB962C8B-B14F-4D97-AF65-F5344CB8AC3E}">
        <p14:creationId xmlns:p14="http://schemas.microsoft.com/office/powerpoint/2010/main" val="1791688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5E0D91-19DE-4442-95FD-1D32CD146CB7}"/>
              </a:ext>
            </a:extLst>
          </p:cNvPr>
          <p:cNvSpPr>
            <a:spLocks noGrp="1"/>
          </p:cNvSpPr>
          <p:nvPr>
            <p:ph type="title"/>
          </p:nvPr>
        </p:nvSpPr>
        <p:spPr/>
        <p:txBody>
          <a:bodyPr/>
          <a:lstStyle/>
          <a:p>
            <a:r>
              <a:rPr lang="en-US" altLang="ja-JP" dirty="0"/>
              <a:t>High level representation of the Solana development workflow</a:t>
            </a:r>
            <a:endParaRPr kumimoji="1" lang="ja-JP" altLang="en-US"/>
          </a:p>
        </p:txBody>
      </p:sp>
      <p:sp>
        <p:nvSpPr>
          <p:cNvPr id="4" name="フッター プレースホルダー 3">
            <a:extLst>
              <a:ext uri="{FF2B5EF4-FFF2-40B4-BE49-F238E27FC236}">
                <a16:creationId xmlns:a16="http://schemas.microsoft.com/office/drawing/2014/main" id="{4FCE7766-F6C8-FD44-918D-DA5C7E932CE9}"/>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D4B64EA4-45A6-0F4A-8993-91E623F7A86B}"/>
              </a:ext>
            </a:extLst>
          </p:cNvPr>
          <p:cNvSpPr>
            <a:spLocks noGrp="1"/>
          </p:cNvSpPr>
          <p:nvPr>
            <p:ph type="sldNum" sz="quarter" idx="12"/>
          </p:nvPr>
        </p:nvSpPr>
        <p:spPr/>
        <p:txBody>
          <a:bodyPr/>
          <a:lstStyle/>
          <a:p>
            <a:fld id="{51BE5F08-58E8-9243-A834-2B76637F595D}" type="slidenum">
              <a:rPr kumimoji="1" lang="ja-JP" altLang="en-US" smtClean="0"/>
              <a:t>5</a:t>
            </a:fld>
            <a:endParaRPr kumimoji="1" lang="ja-JP" altLang="en-US"/>
          </a:p>
        </p:txBody>
      </p:sp>
      <p:pic>
        <p:nvPicPr>
          <p:cNvPr id="1026" name="Picture 2">
            <a:extLst>
              <a:ext uri="{FF2B5EF4-FFF2-40B4-BE49-F238E27FC236}">
                <a16:creationId xmlns:a16="http://schemas.microsoft.com/office/drawing/2014/main" id="{9C7D674D-5924-B143-B658-9FF7B71E9E67}"/>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552450" y="1482012"/>
            <a:ext cx="6534169" cy="4226956"/>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F98F2CCE-70CE-344F-A290-E9B0D40D5EC6}"/>
              </a:ext>
            </a:extLst>
          </p:cNvPr>
          <p:cNvSpPr txBox="1"/>
          <p:nvPr/>
        </p:nvSpPr>
        <p:spPr>
          <a:xfrm>
            <a:off x="7189471" y="1482012"/>
            <a:ext cx="4560570" cy="4495878"/>
          </a:xfrm>
          <a:prstGeom prst="rect">
            <a:avLst/>
          </a:prstGeom>
          <a:noFill/>
        </p:spPr>
        <p:txBody>
          <a:bodyPr wrap="square" rtlCol="0">
            <a:noAutofit/>
          </a:bodyPr>
          <a:lstStyle/>
          <a:p>
            <a:r>
              <a:rPr kumimoji="1" lang="en-US" altLang="ja-JP" sz="1200" dirty="0"/>
              <a:t>"It’s important to note that this is an oversimplification of the Solana network for the purposes of learning in an easy-to-understand way.</a:t>
            </a:r>
          </a:p>
          <a:p>
            <a:endParaRPr kumimoji="1" lang="en-US" altLang="ja-JP" sz="1200" dirty="0"/>
          </a:p>
          <a:p>
            <a:r>
              <a:rPr lang="en-US" altLang="ja-JP" sz="1200" dirty="0"/>
              <a:t>Starting at the top left of the diagram (Program) you can see the first development workflow that allows you to to create and deploy custom Rust, C and C++ programs directly to the blockchain. </a:t>
            </a:r>
            <a:r>
              <a:rPr lang="en-US" altLang="ja-JP" sz="1400" dirty="0">
                <a:solidFill>
                  <a:srgbClr val="FF0000"/>
                </a:solidFill>
              </a:rPr>
              <a:t>Once these programs are deployed, anyone who knows how to communicate with them, can use them</a:t>
            </a:r>
            <a:r>
              <a:rPr lang="en-US" altLang="ja-JP" sz="1200" dirty="0"/>
              <a:t>. You can communicate with these programs by writing </a:t>
            </a:r>
            <a:r>
              <a:rPr lang="en-US" altLang="ja-JP" sz="1200" dirty="0" err="1"/>
              <a:t>dApps</a:t>
            </a:r>
            <a:r>
              <a:rPr lang="en-US" altLang="ja-JP" sz="1200" dirty="0"/>
              <a:t> with any of the available client SDKs (or the CLI), all of which use the JSON RPC API under the hood.</a:t>
            </a:r>
            <a:br>
              <a:rPr lang="en-US" altLang="ja-JP" sz="1200" dirty="0"/>
            </a:br>
            <a:br>
              <a:rPr lang="en-US" altLang="ja-JP" sz="1200" dirty="0"/>
            </a:br>
            <a:r>
              <a:rPr lang="en-US" altLang="ja-JP" sz="1200" dirty="0"/>
              <a:t>The second development workflow is the </a:t>
            </a:r>
            <a:r>
              <a:rPr lang="en-US" altLang="ja-JP" sz="1200" dirty="0" err="1"/>
              <a:t>dApp</a:t>
            </a:r>
            <a:r>
              <a:rPr lang="en-US" altLang="ja-JP" sz="1200" dirty="0"/>
              <a:t> side starting on the bottom left (Client) where you can write </a:t>
            </a:r>
            <a:r>
              <a:rPr lang="en-US" altLang="ja-JP" sz="1200" dirty="0" err="1"/>
              <a:t>dApps</a:t>
            </a:r>
            <a:r>
              <a:rPr lang="en-US" altLang="ja-JP" sz="1200" dirty="0"/>
              <a:t> that communicate with deployed programs. Your apps can submit transactions with instructions to these programs via a client SDK to create a wide variety of applications such as wallets, DEXs and more. These two pieces work together to create a network of </a:t>
            </a:r>
            <a:r>
              <a:rPr lang="en-US" altLang="ja-JP" sz="1200" dirty="0" err="1"/>
              <a:t>dApps</a:t>
            </a:r>
            <a:r>
              <a:rPr lang="en-US" altLang="ja-JP" sz="1200" dirty="0"/>
              <a:t> and programs that can communicate with each other to update the state and query the blockchain.</a:t>
            </a:r>
            <a:br>
              <a:rPr lang="en-US" altLang="ja-JP" sz="1200" dirty="0"/>
            </a:br>
            <a:br>
              <a:rPr lang="en-US" altLang="ja-JP" sz="1200" dirty="0"/>
            </a:br>
            <a:r>
              <a:rPr lang="en-US" altLang="ja-JP" sz="1200" dirty="0"/>
              <a:t>Developers can think of Solana as a global computer where anyone in the world can deploy programs to it, and communicate with the ones that already exist."</a:t>
            </a:r>
            <a:endParaRPr kumimoji="1" lang="ja-JP" altLang="en-US" sz="1200" dirty="0"/>
          </a:p>
        </p:txBody>
      </p:sp>
      <p:sp>
        <p:nvSpPr>
          <p:cNvPr id="9" name="テキスト ボックス 8">
            <a:extLst>
              <a:ext uri="{FF2B5EF4-FFF2-40B4-BE49-F238E27FC236}">
                <a16:creationId xmlns:a16="http://schemas.microsoft.com/office/drawing/2014/main" id="{A3A182A2-1CBE-5C47-BFBC-2D022F208FEB}"/>
              </a:ext>
            </a:extLst>
          </p:cNvPr>
          <p:cNvSpPr txBox="1"/>
          <p:nvPr/>
        </p:nvSpPr>
        <p:spPr>
          <a:xfrm>
            <a:off x="552450" y="1059498"/>
            <a:ext cx="6534169" cy="344170"/>
          </a:xfrm>
          <a:prstGeom prst="rect">
            <a:avLst/>
          </a:prstGeom>
          <a:noFill/>
        </p:spPr>
        <p:txBody>
          <a:bodyPr wrap="square" rtlCol="0">
            <a:noAutofit/>
          </a:bodyPr>
          <a:lstStyle/>
          <a:p>
            <a:r>
              <a:rPr kumimoji="1" lang="en-US" altLang="ja-JP" sz="1200" dirty="0"/>
              <a:t>Source: https://</a:t>
            </a:r>
            <a:r>
              <a:rPr kumimoji="1" lang="en-US" altLang="ja-JP" sz="1200" dirty="0" err="1"/>
              <a:t>solana.com</a:t>
            </a:r>
            <a:r>
              <a:rPr kumimoji="1" lang="en-US" altLang="ja-JP" sz="1200" dirty="0"/>
              <a:t>/ja/news/getting-started-with-</a:t>
            </a:r>
            <a:r>
              <a:rPr kumimoji="1" lang="en-US" altLang="ja-JP" sz="1200" dirty="0" err="1"/>
              <a:t>solana</a:t>
            </a:r>
            <a:r>
              <a:rPr kumimoji="1" lang="en-US" altLang="ja-JP" sz="1200" dirty="0"/>
              <a:t>-development</a:t>
            </a:r>
            <a:endParaRPr kumimoji="1" lang="ja-JP" altLang="en-US" sz="1200" dirty="0"/>
          </a:p>
        </p:txBody>
      </p:sp>
    </p:spTree>
    <p:extLst>
      <p:ext uri="{BB962C8B-B14F-4D97-AF65-F5344CB8AC3E}">
        <p14:creationId xmlns:p14="http://schemas.microsoft.com/office/powerpoint/2010/main" val="1077085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25DACE1-58FD-9745-B266-5A5EA153FE9E}"/>
              </a:ext>
            </a:extLst>
          </p:cNvPr>
          <p:cNvSpPr>
            <a:spLocks noGrp="1"/>
          </p:cNvSpPr>
          <p:nvPr>
            <p:ph type="title"/>
          </p:nvPr>
        </p:nvSpPr>
        <p:spPr/>
        <p:txBody>
          <a:bodyPr/>
          <a:lstStyle/>
          <a:p>
            <a:r>
              <a:rPr lang="en-US" altLang="ja-JP"/>
              <a:t>Yield Farming</a:t>
            </a:r>
            <a:endParaRPr lang="ja-JP" altLang="en-US"/>
          </a:p>
        </p:txBody>
      </p:sp>
      <p:sp>
        <p:nvSpPr>
          <p:cNvPr id="7" name="テキスト プレースホルダー 6">
            <a:extLst>
              <a:ext uri="{FF2B5EF4-FFF2-40B4-BE49-F238E27FC236}">
                <a16:creationId xmlns:a16="http://schemas.microsoft.com/office/drawing/2014/main" id="{6D2E24DF-5511-9C40-9985-E7FAA148311F}"/>
              </a:ext>
            </a:extLst>
          </p:cNvPr>
          <p:cNvSpPr>
            <a:spLocks noGrp="1"/>
          </p:cNvSpPr>
          <p:nvPr>
            <p:ph type="body" idx="4294967295"/>
          </p:nvPr>
        </p:nvSpPr>
        <p:spPr>
          <a:xfrm>
            <a:off x="831850" y="4589463"/>
            <a:ext cx="10515600" cy="1500187"/>
          </a:xfrm>
        </p:spPr>
        <p:txBody>
          <a:bodyPr/>
          <a:lstStyle/>
          <a:p>
            <a:endParaRPr lang="ja-JP" altLang="en-US"/>
          </a:p>
        </p:txBody>
      </p:sp>
      <p:sp>
        <p:nvSpPr>
          <p:cNvPr id="4" name="フッター プレースホルダー 3">
            <a:extLst>
              <a:ext uri="{FF2B5EF4-FFF2-40B4-BE49-F238E27FC236}">
                <a16:creationId xmlns:a16="http://schemas.microsoft.com/office/drawing/2014/main" id="{4AE20E14-611F-2746-B535-140C5335AF22}"/>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DB935CD-5D46-734D-974F-FA319839D27B}"/>
              </a:ext>
            </a:extLst>
          </p:cNvPr>
          <p:cNvSpPr>
            <a:spLocks noGrp="1"/>
          </p:cNvSpPr>
          <p:nvPr>
            <p:ph type="sldNum" sz="quarter" idx="12"/>
          </p:nvPr>
        </p:nvSpPr>
        <p:spPr/>
        <p:txBody>
          <a:bodyPr/>
          <a:lstStyle/>
          <a:p>
            <a:fld id="{51BE5F08-58E8-9243-A834-2B76637F595D}" type="slidenum">
              <a:rPr kumimoji="1" lang="ja-JP" altLang="en-US" smtClean="0"/>
              <a:t>6</a:t>
            </a:fld>
            <a:endParaRPr kumimoji="1" lang="ja-JP" altLang="en-US"/>
          </a:p>
        </p:txBody>
      </p:sp>
    </p:spTree>
    <p:extLst>
      <p:ext uri="{BB962C8B-B14F-4D97-AF65-F5344CB8AC3E}">
        <p14:creationId xmlns:p14="http://schemas.microsoft.com/office/powerpoint/2010/main" val="358845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EABEAF-155C-624C-B734-BF5EF1D16338}"/>
              </a:ext>
            </a:extLst>
          </p:cNvPr>
          <p:cNvSpPr>
            <a:spLocks noGrp="1"/>
          </p:cNvSpPr>
          <p:nvPr>
            <p:ph type="title"/>
          </p:nvPr>
        </p:nvSpPr>
        <p:spPr/>
        <p:txBody>
          <a:bodyPr/>
          <a:lstStyle/>
          <a:p>
            <a:r>
              <a:rPr kumimoji="1" lang="en-US" altLang="ja-JP"/>
              <a:t>Yield Farming Customer Journey Outline</a:t>
            </a:r>
            <a:endParaRPr kumimoji="1" lang="ja-JP" altLang="en-US"/>
          </a:p>
        </p:txBody>
      </p:sp>
      <p:sp>
        <p:nvSpPr>
          <p:cNvPr id="5" name="スライド番号プレースホルダー 4">
            <a:extLst>
              <a:ext uri="{FF2B5EF4-FFF2-40B4-BE49-F238E27FC236}">
                <a16:creationId xmlns:a16="http://schemas.microsoft.com/office/drawing/2014/main" id="{E5A8E0DE-9619-9D44-B54A-59A941A6EDFC}"/>
              </a:ext>
            </a:extLst>
          </p:cNvPr>
          <p:cNvSpPr>
            <a:spLocks noGrp="1"/>
          </p:cNvSpPr>
          <p:nvPr>
            <p:ph type="sldNum" sz="quarter" idx="12"/>
          </p:nvPr>
        </p:nvSpPr>
        <p:spPr/>
        <p:txBody>
          <a:bodyPr/>
          <a:lstStyle/>
          <a:p>
            <a:fld id="{51BE5F08-58E8-9243-A834-2B76637F595D}" type="slidenum">
              <a:rPr kumimoji="1" lang="ja-JP" altLang="en-US" smtClean="0"/>
              <a:t>7</a:t>
            </a:fld>
            <a:endParaRPr kumimoji="1" lang="ja-JP" altLang="en-US"/>
          </a:p>
        </p:txBody>
      </p:sp>
      <p:sp>
        <p:nvSpPr>
          <p:cNvPr id="7" name="正方形/長方形 6">
            <a:extLst>
              <a:ext uri="{FF2B5EF4-FFF2-40B4-BE49-F238E27FC236}">
                <a16:creationId xmlns:a16="http://schemas.microsoft.com/office/drawing/2014/main" id="{F235C190-45C7-B74C-87FD-1548E57F2162}"/>
              </a:ext>
            </a:extLst>
          </p:cNvPr>
          <p:cNvSpPr/>
          <p:nvPr/>
        </p:nvSpPr>
        <p:spPr>
          <a:xfrm>
            <a:off x="626185" y="962627"/>
            <a:ext cx="1207912" cy="1049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a:solidFill>
                  <a:schemeClr val="tx1"/>
                </a:solidFill>
              </a:rPr>
              <a:t>Domestic</a:t>
            </a:r>
          </a:p>
          <a:p>
            <a:pPr algn="ctr"/>
            <a:r>
              <a:rPr kumimoji="1" lang="en-US" altLang="ja-JP" sz="1400">
                <a:solidFill>
                  <a:schemeClr val="tx1"/>
                </a:solidFill>
              </a:rPr>
              <a:t>Exchange</a:t>
            </a:r>
            <a:endParaRPr kumimoji="1" lang="ja-JP" altLang="en-US" sz="1400">
              <a:solidFill>
                <a:schemeClr val="tx1"/>
              </a:solidFill>
            </a:endParaRPr>
          </a:p>
        </p:txBody>
      </p:sp>
      <p:sp>
        <p:nvSpPr>
          <p:cNvPr id="8" name="正方形/長方形 7">
            <a:extLst>
              <a:ext uri="{FF2B5EF4-FFF2-40B4-BE49-F238E27FC236}">
                <a16:creationId xmlns:a16="http://schemas.microsoft.com/office/drawing/2014/main" id="{D86D7F9C-E192-9E42-B8FF-BF4BD360C787}"/>
              </a:ext>
            </a:extLst>
          </p:cNvPr>
          <p:cNvSpPr/>
          <p:nvPr/>
        </p:nvSpPr>
        <p:spPr>
          <a:xfrm>
            <a:off x="626185" y="3101134"/>
            <a:ext cx="1207912" cy="1049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a:solidFill>
                  <a:schemeClr val="tx1"/>
                </a:solidFill>
              </a:rPr>
              <a:t>Overseas</a:t>
            </a:r>
          </a:p>
          <a:p>
            <a:pPr algn="ctr"/>
            <a:r>
              <a:rPr kumimoji="1" lang="en-US" altLang="ja-JP" sz="1400">
                <a:solidFill>
                  <a:schemeClr val="tx1"/>
                </a:solidFill>
              </a:rPr>
              <a:t>Exchange</a:t>
            </a:r>
            <a:endParaRPr kumimoji="1" lang="ja-JP" altLang="en-US" sz="1400">
              <a:solidFill>
                <a:schemeClr val="tx1"/>
              </a:solidFill>
            </a:endParaRPr>
          </a:p>
        </p:txBody>
      </p:sp>
      <p:sp>
        <p:nvSpPr>
          <p:cNvPr id="9" name="正方形/長方形 8">
            <a:extLst>
              <a:ext uri="{FF2B5EF4-FFF2-40B4-BE49-F238E27FC236}">
                <a16:creationId xmlns:a16="http://schemas.microsoft.com/office/drawing/2014/main" id="{6E7E3A8A-329C-3740-AFD4-71765A738121}"/>
              </a:ext>
            </a:extLst>
          </p:cNvPr>
          <p:cNvSpPr/>
          <p:nvPr/>
        </p:nvSpPr>
        <p:spPr>
          <a:xfrm>
            <a:off x="626185" y="5307150"/>
            <a:ext cx="1207912" cy="1049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a:solidFill>
                  <a:schemeClr val="tx1"/>
                </a:solidFill>
              </a:rPr>
              <a:t>Wallet</a:t>
            </a:r>
          </a:p>
        </p:txBody>
      </p:sp>
      <p:sp>
        <p:nvSpPr>
          <p:cNvPr id="10" name="正方形/長方形 9">
            <a:extLst>
              <a:ext uri="{FF2B5EF4-FFF2-40B4-BE49-F238E27FC236}">
                <a16:creationId xmlns:a16="http://schemas.microsoft.com/office/drawing/2014/main" id="{FDE92ABF-C934-5842-95A2-1C7A5459905D}"/>
              </a:ext>
            </a:extLst>
          </p:cNvPr>
          <p:cNvSpPr/>
          <p:nvPr/>
        </p:nvSpPr>
        <p:spPr>
          <a:xfrm>
            <a:off x="2519844" y="962627"/>
            <a:ext cx="9082312" cy="53937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DEX</a:t>
            </a:r>
            <a:endParaRPr kumimoji="1" lang="ja-JP" altLang="en-US" sz="1400">
              <a:solidFill>
                <a:schemeClr val="tx1"/>
              </a:solidFill>
            </a:endParaRPr>
          </a:p>
        </p:txBody>
      </p:sp>
      <p:cxnSp>
        <p:nvCxnSpPr>
          <p:cNvPr id="11" name="直線矢印コネクタ 10">
            <a:extLst>
              <a:ext uri="{FF2B5EF4-FFF2-40B4-BE49-F238E27FC236}">
                <a16:creationId xmlns:a16="http://schemas.microsoft.com/office/drawing/2014/main" id="{6029B592-D4A6-C941-B6B3-C72C1547640F}"/>
              </a:ext>
            </a:extLst>
          </p:cNvPr>
          <p:cNvCxnSpPr>
            <a:cxnSpLocks/>
            <a:stCxn id="7" idx="2"/>
            <a:endCxn id="8" idx="0"/>
          </p:cNvCxnSpPr>
          <p:nvPr/>
        </p:nvCxnSpPr>
        <p:spPr>
          <a:xfrm>
            <a:off x="1230141" y="2011825"/>
            <a:ext cx="0" cy="108930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78228DA6-EF3F-B645-AF8E-0C1B12691E0F}"/>
              </a:ext>
            </a:extLst>
          </p:cNvPr>
          <p:cNvCxnSpPr>
            <a:cxnSpLocks/>
            <a:stCxn id="8" idx="2"/>
            <a:endCxn id="9" idx="0"/>
          </p:cNvCxnSpPr>
          <p:nvPr/>
        </p:nvCxnSpPr>
        <p:spPr>
          <a:xfrm>
            <a:off x="1230141" y="4150332"/>
            <a:ext cx="0" cy="115681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76ECFBF8-06B8-4241-9F84-836196B3B635}"/>
              </a:ext>
            </a:extLst>
          </p:cNvPr>
          <p:cNvCxnSpPr>
            <a:cxnSpLocks/>
            <a:stCxn id="9" idx="3"/>
          </p:cNvCxnSpPr>
          <p:nvPr/>
        </p:nvCxnSpPr>
        <p:spPr>
          <a:xfrm>
            <a:off x="1834097" y="5831749"/>
            <a:ext cx="685749"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64" name="図 63">
            <a:extLst>
              <a:ext uri="{FF2B5EF4-FFF2-40B4-BE49-F238E27FC236}">
                <a16:creationId xmlns:a16="http://schemas.microsoft.com/office/drawing/2014/main" id="{8DD354D6-6878-C84F-9186-CB055F8A7F8F}"/>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5644" t="-16404" r="-5113" b="-9868"/>
          <a:stretch/>
        </p:blipFill>
        <p:spPr>
          <a:xfrm>
            <a:off x="5638876" y="1022895"/>
            <a:ext cx="1167897" cy="366163"/>
          </a:xfrm>
          <a:prstGeom prst="rect">
            <a:avLst/>
          </a:prstGeom>
          <a:solidFill>
            <a:schemeClr val="tx1"/>
          </a:solidFill>
        </p:spPr>
      </p:pic>
      <p:sp>
        <p:nvSpPr>
          <p:cNvPr id="67" name="フッター プレースホルダー 66">
            <a:extLst>
              <a:ext uri="{FF2B5EF4-FFF2-40B4-BE49-F238E27FC236}">
                <a16:creationId xmlns:a16="http://schemas.microsoft.com/office/drawing/2014/main" id="{F8020629-7124-4748-96D7-83BD141C9F6A}"/>
              </a:ext>
            </a:extLst>
          </p:cNvPr>
          <p:cNvSpPr>
            <a:spLocks noGrp="1"/>
          </p:cNvSpPr>
          <p:nvPr>
            <p:ph type="ftr" sz="quarter" idx="11"/>
          </p:nvPr>
        </p:nvSpPr>
        <p:spPr/>
        <p:txBody>
          <a:bodyPr/>
          <a:lstStyle/>
          <a:p>
            <a:r>
              <a:rPr kumimoji="1" lang="en-US" altLang="ja-JP"/>
              <a:t>256hax</a:t>
            </a:r>
            <a:endParaRPr kumimoji="1" lang="ja-JP" altLang="en-US"/>
          </a:p>
        </p:txBody>
      </p:sp>
      <p:sp>
        <p:nvSpPr>
          <p:cNvPr id="83" name="正方形/長方形 82">
            <a:extLst>
              <a:ext uri="{FF2B5EF4-FFF2-40B4-BE49-F238E27FC236}">
                <a16:creationId xmlns:a16="http://schemas.microsoft.com/office/drawing/2014/main" id="{B09A7532-8225-6F4D-97C3-9395D8120566}"/>
              </a:ext>
            </a:extLst>
          </p:cNvPr>
          <p:cNvSpPr/>
          <p:nvPr/>
        </p:nvSpPr>
        <p:spPr>
          <a:xfrm>
            <a:off x="2708222" y="1569904"/>
            <a:ext cx="1538816" cy="41535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Exchange</a:t>
            </a:r>
          </a:p>
        </p:txBody>
      </p:sp>
      <p:sp>
        <p:nvSpPr>
          <p:cNvPr id="69" name="正方形/長方形 68">
            <a:extLst>
              <a:ext uri="{FF2B5EF4-FFF2-40B4-BE49-F238E27FC236}">
                <a16:creationId xmlns:a16="http://schemas.microsoft.com/office/drawing/2014/main" id="{9BACA51E-BB1E-F845-9A78-64493E706678}"/>
              </a:ext>
            </a:extLst>
          </p:cNvPr>
          <p:cNvSpPr/>
          <p:nvPr/>
        </p:nvSpPr>
        <p:spPr>
          <a:xfrm>
            <a:off x="2888844" y="1916287"/>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Trading</a:t>
            </a:r>
          </a:p>
          <a:p>
            <a:pPr algn="ctr"/>
            <a:r>
              <a:rPr kumimoji="1" lang="en-US" altLang="ja-JP" sz="1050">
                <a:solidFill>
                  <a:schemeClr val="tx1"/>
                </a:solidFill>
              </a:rPr>
              <a:t>(Orderbooks)</a:t>
            </a:r>
            <a:endParaRPr kumimoji="1" lang="ja-JP" altLang="en-US" sz="1050">
              <a:solidFill>
                <a:schemeClr val="tx1"/>
              </a:solidFill>
            </a:endParaRPr>
          </a:p>
        </p:txBody>
      </p:sp>
      <p:sp>
        <p:nvSpPr>
          <p:cNvPr id="71" name="正方形/長方形 70">
            <a:extLst>
              <a:ext uri="{FF2B5EF4-FFF2-40B4-BE49-F238E27FC236}">
                <a16:creationId xmlns:a16="http://schemas.microsoft.com/office/drawing/2014/main" id="{621A7FC7-4644-0041-8537-287D568E6806}"/>
              </a:ext>
            </a:extLst>
          </p:cNvPr>
          <p:cNvSpPr/>
          <p:nvPr/>
        </p:nvSpPr>
        <p:spPr>
          <a:xfrm>
            <a:off x="2888844" y="3856270"/>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Swap</a:t>
            </a:r>
          </a:p>
          <a:p>
            <a:pPr algn="ctr"/>
            <a:r>
              <a:rPr kumimoji="1" lang="en-US" altLang="ja-JP" sz="1050">
                <a:solidFill>
                  <a:schemeClr val="tx1"/>
                </a:solidFill>
              </a:rPr>
              <a:t>(AMM)</a:t>
            </a:r>
          </a:p>
        </p:txBody>
      </p:sp>
      <p:sp>
        <p:nvSpPr>
          <p:cNvPr id="84" name="正方形/長方形 83">
            <a:extLst>
              <a:ext uri="{FF2B5EF4-FFF2-40B4-BE49-F238E27FC236}">
                <a16:creationId xmlns:a16="http://schemas.microsoft.com/office/drawing/2014/main" id="{F20DF60B-8BAA-D747-842E-E2BE44514F59}"/>
              </a:ext>
            </a:extLst>
          </p:cNvPr>
          <p:cNvSpPr/>
          <p:nvPr/>
        </p:nvSpPr>
        <p:spPr>
          <a:xfrm>
            <a:off x="4774793" y="1569904"/>
            <a:ext cx="1538816" cy="41535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Liquidity</a:t>
            </a:r>
          </a:p>
        </p:txBody>
      </p:sp>
      <p:sp>
        <p:nvSpPr>
          <p:cNvPr id="85" name="正方形/長方形 84">
            <a:extLst>
              <a:ext uri="{FF2B5EF4-FFF2-40B4-BE49-F238E27FC236}">
                <a16:creationId xmlns:a16="http://schemas.microsoft.com/office/drawing/2014/main" id="{460CCDCA-9F78-B043-A2E3-9C187C59B6C6}"/>
              </a:ext>
            </a:extLst>
          </p:cNvPr>
          <p:cNvSpPr/>
          <p:nvPr/>
        </p:nvSpPr>
        <p:spPr>
          <a:xfrm>
            <a:off x="4955415" y="1916287"/>
            <a:ext cx="1207912" cy="36549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Liquidity</a:t>
            </a:r>
          </a:p>
        </p:txBody>
      </p:sp>
      <p:sp>
        <p:nvSpPr>
          <p:cNvPr id="120" name="正方形/長方形 119">
            <a:extLst>
              <a:ext uri="{FF2B5EF4-FFF2-40B4-BE49-F238E27FC236}">
                <a16:creationId xmlns:a16="http://schemas.microsoft.com/office/drawing/2014/main" id="{EA0F1F0C-574F-074E-BCD9-965557BC9901}"/>
              </a:ext>
            </a:extLst>
          </p:cNvPr>
          <p:cNvSpPr/>
          <p:nvPr/>
        </p:nvSpPr>
        <p:spPr>
          <a:xfrm>
            <a:off x="6841364" y="1569904"/>
            <a:ext cx="1538816" cy="41535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Earn</a:t>
            </a:r>
          </a:p>
        </p:txBody>
      </p:sp>
      <p:sp>
        <p:nvSpPr>
          <p:cNvPr id="121" name="正方形/長方形 120">
            <a:extLst>
              <a:ext uri="{FF2B5EF4-FFF2-40B4-BE49-F238E27FC236}">
                <a16:creationId xmlns:a16="http://schemas.microsoft.com/office/drawing/2014/main" id="{E638C446-D483-344C-A0B8-81F22864A4DE}"/>
              </a:ext>
            </a:extLst>
          </p:cNvPr>
          <p:cNvSpPr/>
          <p:nvPr/>
        </p:nvSpPr>
        <p:spPr>
          <a:xfrm>
            <a:off x="7021986" y="1916287"/>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Pools</a:t>
            </a:r>
          </a:p>
        </p:txBody>
      </p:sp>
      <p:sp>
        <p:nvSpPr>
          <p:cNvPr id="122" name="正方形/長方形 121">
            <a:extLst>
              <a:ext uri="{FF2B5EF4-FFF2-40B4-BE49-F238E27FC236}">
                <a16:creationId xmlns:a16="http://schemas.microsoft.com/office/drawing/2014/main" id="{900F69C9-957F-7E40-8065-EB4E6B693A8B}"/>
              </a:ext>
            </a:extLst>
          </p:cNvPr>
          <p:cNvSpPr/>
          <p:nvPr/>
        </p:nvSpPr>
        <p:spPr>
          <a:xfrm>
            <a:off x="7021986" y="3856270"/>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Farms</a:t>
            </a:r>
          </a:p>
        </p:txBody>
      </p:sp>
      <p:pic>
        <p:nvPicPr>
          <p:cNvPr id="123" name="図 122">
            <a:extLst>
              <a:ext uri="{FF2B5EF4-FFF2-40B4-BE49-F238E27FC236}">
                <a16:creationId xmlns:a16="http://schemas.microsoft.com/office/drawing/2014/main" id="{6C51F13A-A113-C747-99F3-7330C40D3E2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245746" y="2695780"/>
            <a:ext cx="332085" cy="292234"/>
          </a:xfrm>
          <a:prstGeom prst="rect">
            <a:avLst/>
          </a:prstGeom>
        </p:spPr>
      </p:pic>
      <p:pic>
        <p:nvPicPr>
          <p:cNvPr id="125" name="Picture 6">
            <a:extLst>
              <a:ext uri="{FF2B5EF4-FFF2-40B4-BE49-F238E27FC236}">
                <a16:creationId xmlns:a16="http://schemas.microsoft.com/office/drawing/2014/main" id="{6AB142C0-F0BC-8C48-BFAC-72E7824C4661}"/>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7602404" y="2652304"/>
            <a:ext cx="413627" cy="413627"/>
          </a:xfrm>
          <a:prstGeom prst="rect">
            <a:avLst/>
          </a:prstGeom>
          <a:noFill/>
          <a:extLst>
            <a:ext uri="{909E8E84-426E-40DD-AFC4-6F175D3DCCD1}">
              <a14:hiddenFill xmlns:a14="http://schemas.microsoft.com/office/drawing/2010/main">
                <a:solidFill>
                  <a:srgbClr val="FFFFFF"/>
                </a:solidFill>
              </a14:hiddenFill>
            </a:ext>
          </a:extLst>
        </p:spPr>
      </p:pic>
      <p:cxnSp>
        <p:nvCxnSpPr>
          <p:cNvPr id="129" name="直線矢印コネクタ 128">
            <a:extLst>
              <a:ext uri="{FF2B5EF4-FFF2-40B4-BE49-F238E27FC236}">
                <a16:creationId xmlns:a16="http://schemas.microsoft.com/office/drawing/2014/main" id="{07283867-D5C2-B040-B172-C94F24B58617}"/>
              </a:ext>
            </a:extLst>
          </p:cNvPr>
          <p:cNvCxnSpPr>
            <a:cxnSpLocks/>
            <a:stCxn id="84" idx="3"/>
            <a:endCxn id="120" idx="1"/>
          </p:cNvCxnSpPr>
          <p:nvPr/>
        </p:nvCxnSpPr>
        <p:spPr>
          <a:xfrm>
            <a:off x="6313609" y="3646683"/>
            <a:ext cx="527755"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0" name="テキスト ボックス 129">
            <a:extLst>
              <a:ext uri="{FF2B5EF4-FFF2-40B4-BE49-F238E27FC236}">
                <a16:creationId xmlns:a16="http://schemas.microsoft.com/office/drawing/2014/main" id="{9865390E-1B2D-B44D-B8E1-C4440FAF27B2}"/>
              </a:ext>
            </a:extLst>
          </p:cNvPr>
          <p:cNvSpPr txBox="1"/>
          <p:nvPr/>
        </p:nvSpPr>
        <p:spPr>
          <a:xfrm>
            <a:off x="6841364" y="5764556"/>
            <a:ext cx="1538816" cy="461664"/>
          </a:xfrm>
          <a:prstGeom prst="rect">
            <a:avLst/>
          </a:prstGeom>
          <a:noFill/>
        </p:spPr>
        <p:txBody>
          <a:bodyPr wrap="square" rtlCol="0">
            <a:noAutofit/>
          </a:bodyPr>
          <a:lstStyle/>
          <a:p>
            <a:pPr algn="ctr"/>
            <a:r>
              <a:rPr kumimoji="1" lang="en-US" altLang="ja-JP" sz="1200"/>
              <a:t>Earn Tokens</a:t>
            </a:r>
            <a:endParaRPr kumimoji="1" lang="ja-JP" altLang="en-US" sz="1200"/>
          </a:p>
        </p:txBody>
      </p:sp>
      <p:pic>
        <p:nvPicPr>
          <p:cNvPr id="135" name="Picture 6">
            <a:extLst>
              <a:ext uri="{FF2B5EF4-FFF2-40B4-BE49-F238E27FC236}">
                <a16:creationId xmlns:a16="http://schemas.microsoft.com/office/drawing/2014/main" id="{EDD33CCC-4A71-A347-A08A-B74D656A7C27}"/>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7419128" y="4542851"/>
            <a:ext cx="413627" cy="413627"/>
          </a:xfrm>
          <a:prstGeom prst="rect">
            <a:avLst/>
          </a:prstGeom>
          <a:noFill/>
          <a:extLst>
            <a:ext uri="{909E8E84-426E-40DD-AFC4-6F175D3DCCD1}">
              <a14:hiddenFill xmlns:a14="http://schemas.microsoft.com/office/drawing/2010/main">
                <a:solidFill>
                  <a:srgbClr val="FFFFFF"/>
                </a:solidFill>
              </a14:hiddenFill>
            </a:ext>
          </a:extLst>
        </p:spPr>
      </p:pic>
      <p:sp>
        <p:nvSpPr>
          <p:cNvPr id="136" name="正方形/長方形 135">
            <a:extLst>
              <a:ext uri="{FF2B5EF4-FFF2-40B4-BE49-F238E27FC236}">
                <a16:creationId xmlns:a16="http://schemas.microsoft.com/office/drawing/2014/main" id="{D537C217-2794-4744-81F8-20DDFBD56C3E}"/>
              </a:ext>
            </a:extLst>
          </p:cNvPr>
          <p:cNvSpPr/>
          <p:nvPr/>
        </p:nvSpPr>
        <p:spPr>
          <a:xfrm>
            <a:off x="8907935" y="1569905"/>
            <a:ext cx="1538816" cy="41535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Specials</a:t>
            </a:r>
          </a:p>
        </p:txBody>
      </p:sp>
      <p:sp>
        <p:nvSpPr>
          <p:cNvPr id="137" name="正方形/長方形 136">
            <a:extLst>
              <a:ext uri="{FF2B5EF4-FFF2-40B4-BE49-F238E27FC236}">
                <a16:creationId xmlns:a16="http://schemas.microsoft.com/office/drawing/2014/main" id="{C912AA90-CD85-E448-ADCE-4EE36716544E}"/>
              </a:ext>
            </a:extLst>
          </p:cNvPr>
          <p:cNvSpPr/>
          <p:nvPr/>
        </p:nvSpPr>
        <p:spPr>
          <a:xfrm>
            <a:off x="9088557" y="1863417"/>
            <a:ext cx="1207912" cy="11900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Staking</a:t>
            </a:r>
          </a:p>
        </p:txBody>
      </p:sp>
      <p:pic>
        <p:nvPicPr>
          <p:cNvPr id="3080" name="Picture 8">
            <a:extLst>
              <a:ext uri="{FF2B5EF4-FFF2-40B4-BE49-F238E27FC236}">
                <a16:creationId xmlns:a16="http://schemas.microsoft.com/office/drawing/2014/main" id="{61197594-AE91-EE44-A876-55DB86C49D0B}"/>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9268119" y="2138201"/>
            <a:ext cx="844995" cy="475200"/>
          </a:xfrm>
          <a:prstGeom prst="rect">
            <a:avLst/>
          </a:prstGeom>
          <a:noFill/>
          <a:extLst>
            <a:ext uri="{909E8E84-426E-40DD-AFC4-6F175D3DCCD1}">
              <a14:hiddenFill xmlns:a14="http://schemas.microsoft.com/office/drawing/2010/main">
                <a:solidFill>
                  <a:srgbClr val="FFFFFF"/>
                </a:solidFill>
              </a14:hiddenFill>
            </a:ext>
          </a:extLst>
        </p:spPr>
      </p:pic>
      <p:sp>
        <p:nvSpPr>
          <p:cNvPr id="144" name="テキスト ボックス 143">
            <a:extLst>
              <a:ext uri="{FF2B5EF4-FFF2-40B4-BE49-F238E27FC236}">
                <a16:creationId xmlns:a16="http://schemas.microsoft.com/office/drawing/2014/main" id="{6B03190B-C2EC-4142-907A-09AAF754C641}"/>
              </a:ext>
            </a:extLst>
          </p:cNvPr>
          <p:cNvSpPr txBox="1"/>
          <p:nvPr/>
        </p:nvSpPr>
        <p:spPr>
          <a:xfrm>
            <a:off x="9088557" y="2591819"/>
            <a:ext cx="1207912" cy="461664"/>
          </a:xfrm>
          <a:prstGeom prst="rect">
            <a:avLst/>
          </a:prstGeom>
          <a:noFill/>
        </p:spPr>
        <p:txBody>
          <a:bodyPr wrap="square" rtlCol="0">
            <a:noAutofit/>
          </a:bodyPr>
          <a:lstStyle/>
          <a:p>
            <a:pPr algn="ctr"/>
            <a:r>
              <a:rPr kumimoji="1" lang="en-US" altLang="ja-JP" sz="1200"/>
              <a:t>Mint</a:t>
            </a:r>
          </a:p>
          <a:p>
            <a:pPr algn="ctr"/>
            <a:r>
              <a:rPr kumimoji="1" lang="en-US" altLang="ja-JP" sz="1200"/>
              <a:t>Special NFTs</a:t>
            </a:r>
            <a:endParaRPr kumimoji="1" lang="ja-JP" altLang="en-US" sz="1200"/>
          </a:p>
        </p:txBody>
      </p:sp>
      <p:pic>
        <p:nvPicPr>
          <p:cNvPr id="145" name="Picture 6">
            <a:extLst>
              <a:ext uri="{FF2B5EF4-FFF2-40B4-BE49-F238E27FC236}">
                <a16:creationId xmlns:a16="http://schemas.microsoft.com/office/drawing/2014/main" id="{1B34EAEB-B7B4-A747-8541-ED2CFACC4D9C}"/>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8498544" y="1897037"/>
            <a:ext cx="279251" cy="279251"/>
          </a:xfrm>
          <a:prstGeom prst="rect">
            <a:avLst/>
          </a:prstGeom>
          <a:noFill/>
          <a:extLst>
            <a:ext uri="{909E8E84-426E-40DD-AFC4-6F175D3DCCD1}">
              <a14:hiddenFill xmlns:a14="http://schemas.microsoft.com/office/drawing/2010/main">
                <a:solidFill>
                  <a:srgbClr val="FFFFFF"/>
                </a:solidFill>
              </a14:hiddenFill>
            </a:ext>
          </a:extLst>
        </p:spPr>
      </p:pic>
      <p:sp>
        <p:nvSpPr>
          <p:cNvPr id="146" name="正方形/長方形 145">
            <a:extLst>
              <a:ext uri="{FF2B5EF4-FFF2-40B4-BE49-F238E27FC236}">
                <a16:creationId xmlns:a16="http://schemas.microsoft.com/office/drawing/2014/main" id="{8463BBC1-1193-C64F-A714-112CD78FD18F}"/>
              </a:ext>
            </a:extLst>
          </p:cNvPr>
          <p:cNvSpPr/>
          <p:nvPr/>
        </p:nvSpPr>
        <p:spPr>
          <a:xfrm>
            <a:off x="9088557" y="3129373"/>
            <a:ext cx="1207912" cy="11900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err="1">
                <a:solidFill>
                  <a:schemeClr val="tx1"/>
                </a:solidFill>
              </a:rPr>
              <a:t>AcceleRaytor</a:t>
            </a:r>
            <a:endParaRPr kumimoji="1" lang="en-US" altLang="ja-JP" sz="1400">
              <a:solidFill>
                <a:schemeClr val="tx1"/>
              </a:solidFill>
            </a:endParaRPr>
          </a:p>
        </p:txBody>
      </p:sp>
      <p:sp>
        <p:nvSpPr>
          <p:cNvPr id="148" name="テキスト ボックス 147">
            <a:extLst>
              <a:ext uri="{FF2B5EF4-FFF2-40B4-BE49-F238E27FC236}">
                <a16:creationId xmlns:a16="http://schemas.microsoft.com/office/drawing/2014/main" id="{23FED771-103B-5940-A514-680D8FD6F013}"/>
              </a:ext>
            </a:extLst>
          </p:cNvPr>
          <p:cNvSpPr txBox="1"/>
          <p:nvPr/>
        </p:nvSpPr>
        <p:spPr>
          <a:xfrm>
            <a:off x="9088557" y="3857775"/>
            <a:ext cx="1207912" cy="461664"/>
          </a:xfrm>
          <a:prstGeom prst="rect">
            <a:avLst/>
          </a:prstGeom>
          <a:noFill/>
        </p:spPr>
        <p:txBody>
          <a:bodyPr wrap="square" rtlCol="0">
            <a:noAutofit/>
          </a:bodyPr>
          <a:lstStyle/>
          <a:p>
            <a:pPr algn="ctr"/>
            <a:r>
              <a:rPr kumimoji="1" lang="en-US" altLang="ja-JP" sz="1200"/>
              <a:t>IDO</a:t>
            </a:r>
            <a:endParaRPr kumimoji="1" lang="ja-JP" altLang="en-US" sz="1200"/>
          </a:p>
        </p:txBody>
      </p:sp>
      <p:pic>
        <p:nvPicPr>
          <p:cNvPr id="152" name="図 151">
            <a:extLst>
              <a:ext uri="{FF2B5EF4-FFF2-40B4-BE49-F238E27FC236}">
                <a16:creationId xmlns:a16="http://schemas.microsoft.com/office/drawing/2014/main" id="{DA495528-6367-2F43-8173-7E8B68E67025}"/>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8529451" y="1615448"/>
            <a:ext cx="224200" cy="197295"/>
          </a:xfrm>
          <a:prstGeom prst="rect">
            <a:avLst/>
          </a:prstGeom>
        </p:spPr>
      </p:pic>
      <p:pic>
        <p:nvPicPr>
          <p:cNvPr id="3082" name="Picture 10">
            <a:extLst>
              <a:ext uri="{FF2B5EF4-FFF2-40B4-BE49-F238E27FC236}">
                <a16:creationId xmlns:a16="http://schemas.microsoft.com/office/drawing/2014/main" id="{C08D6287-B311-4943-A601-9227BD335282}"/>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9272868" y="3423161"/>
            <a:ext cx="855666" cy="475200"/>
          </a:xfrm>
          <a:prstGeom prst="rect">
            <a:avLst/>
          </a:prstGeom>
          <a:noFill/>
          <a:extLst>
            <a:ext uri="{909E8E84-426E-40DD-AFC4-6F175D3DCCD1}">
              <a14:hiddenFill xmlns:a14="http://schemas.microsoft.com/office/drawing/2010/main">
                <a:solidFill>
                  <a:srgbClr val="FFFFFF"/>
                </a:solidFill>
              </a14:hiddenFill>
            </a:ext>
          </a:extLst>
        </p:spPr>
      </p:pic>
      <p:sp>
        <p:nvSpPr>
          <p:cNvPr id="154" name="正方形/長方形 153">
            <a:extLst>
              <a:ext uri="{FF2B5EF4-FFF2-40B4-BE49-F238E27FC236}">
                <a16:creationId xmlns:a16="http://schemas.microsoft.com/office/drawing/2014/main" id="{D9981F2C-92BE-2A40-A5C3-4308F71F167C}"/>
              </a:ext>
            </a:extLst>
          </p:cNvPr>
          <p:cNvSpPr/>
          <p:nvPr/>
        </p:nvSpPr>
        <p:spPr>
          <a:xfrm>
            <a:off x="9088557" y="4395329"/>
            <a:ext cx="1207912" cy="11900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err="1">
                <a:solidFill>
                  <a:schemeClr val="tx1"/>
                </a:solidFill>
              </a:rPr>
              <a:t>DropZone</a:t>
            </a:r>
            <a:endParaRPr kumimoji="1" lang="en-US" altLang="ja-JP" sz="1400">
              <a:solidFill>
                <a:schemeClr val="tx1"/>
              </a:solidFill>
            </a:endParaRPr>
          </a:p>
        </p:txBody>
      </p:sp>
      <p:sp>
        <p:nvSpPr>
          <p:cNvPr id="155" name="テキスト ボックス 154">
            <a:extLst>
              <a:ext uri="{FF2B5EF4-FFF2-40B4-BE49-F238E27FC236}">
                <a16:creationId xmlns:a16="http://schemas.microsoft.com/office/drawing/2014/main" id="{780C2993-127F-1D46-AB93-F20439BB520C}"/>
              </a:ext>
            </a:extLst>
          </p:cNvPr>
          <p:cNvSpPr txBox="1"/>
          <p:nvPr/>
        </p:nvSpPr>
        <p:spPr>
          <a:xfrm>
            <a:off x="9088557" y="5123731"/>
            <a:ext cx="1207912" cy="461664"/>
          </a:xfrm>
          <a:prstGeom prst="rect">
            <a:avLst/>
          </a:prstGeom>
          <a:noFill/>
        </p:spPr>
        <p:txBody>
          <a:bodyPr wrap="square" rtlCol="0">
            <a:noAutofit/>
          </a:bodyPr>
          <a:lstStyle/>
          <a:p>
            <a:pPr algn="ctr"/>
            <a:r>
              <a:rPr kumimoji="1" lang="en-US" altLang="ja-JP" sz="1200"/>
              <a:t>Lottery</a:t>
            </a:r>
            <a:endParaRPr kumimoji="1" lang="ja-JP" altLang="en-US" sz="1200"/>
          </a:p>
        </p:txBody>
      </p:sp>
      <p:pic>
        <p:nvPicPr>
          <p:cNvPr id="3084" name="Picture 12">
            <a:extLst>
              <a:ext uri="{FF2B5EF4-FFF2-40B4-BE49-F238E27FC236}">
                <a16:creationId xmlns:a16="http://schemas.microsoft.com/office/drawing/2014/main" id="{098999D1-9761-8B45-B7EE-ADDB43E3E3C0}"/>
              </a:ext>
            </a:extLst>
          </p:cNvPr>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9258612" y="4697056"/>
            <a:ext cx="844030" cy="475200"/>
          </a:xfrm>
          <a:prstGeom prst="rect">
            <a:avLst/>
          </a:prstGeom>
          <a:noFill/>
          <a:extLst>
            <a:ext uri="{909E8E84-426E-40DD-AFC4-6F175D3DCCD1}">
              <a14:hiddenFill xmlns:a14="http://schemas.microsoft.com/office/drawing/2010/main">
                <a:solidFill>
                  <a:srgbClr val="FFFFFF"/>
                </a:solidFill>
              </a14:hiddenFill>
            </a:ext>
          </a:extLst>
        </p:spPr>
      </p:pic>
      <p:pic>
        <p:nvPicPr>
          <p:cNvPr id="80" name="図 79">
            <a:extLst>
              <a:ext uri="{FF2B5EF4-FFF2-40B4-BE49-F238E27FC236}">
                <a16:creationId xmlns:a16="http://schemas.microsoft.com/office/drawing/2014/main" id="{658E1C34-F625-8541-9F68-BEC23569244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996794" y="4625737"/>
            <a:ext cx="332085" cy="292234"/>
          </a:xfrm>
          <a:prstGeom prst="rect">
            <a:avLst/>
          </a:prstGeom>
        </p:spPr>
      </p:pic>
      <p:pic>
        <p:nvPicPr>
          <p:cNvPr id="82" name="Picture 6">
            <a:extLst>
              <a:ext uri="{FF2B5EF4-FFF2-40B4-BE49-F238E27FC236}">
                <a16:creationId xmlns:a16="http://schemas.microsoft.com/office/drawing/2014/main" id="{3B853947-A823-9F40-A319-161A502C9514}"/>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597171" y="4582261"/>
            <a:ext cx="413627" cy="413627"/>
          </a:xfrm>
          <a:prstGeom prst="rect">
            <a:avLst/>
          </a:prstGeom>
          <a:noFill/>
          <a:extLst>
            <a:ext uri="{909E8E84-426E-40DD-AFC4-6F175D3DCCD1}">
              <a14:hiddenFill xmlns:a14="http://schemas.microsoft.com/office/drawing/2010/main">
                <a:solidFill>
                  <a:srgbClr val="FFFFFF"/>
                </a:solidFill>
              </a14:hiddenFill>
            </a:ext>
          </a:extLst>
        </p:spPr>
      </p:pic>
      <p:sp>
        <p:nvSpPr>
          <p:cNvPr id="95" name="テキスト ボックス 94">
            <a:extLst>
              <a:ext uri="{FF2B5EF4-FFF2-40B4-BE49-F238E27FC236}">
                <a16:creationId xmlns:a16="http://schemas.microsoft.com/office/drawing/2014/main" id="{19F8632A-03BF-FF41-9C8E-740D4824D821}"/>
              </a:ext>
            </a:extLst>
          </p:cNvPr>
          <p:cNvSpPr txBox="1"/>
          <p:nvPr/>
        </p:nvSpPr>
        <p:spPr>
          <a:xfrm>
            <a:off x="2708222" y="5764556"/>
            <a:ext cx="1538816" cy="461665"/>
          </a:xfrm>
          <a:prstGeom prst="rect">
            <a:avLst/>
          </a:prstGeom>
          <a:noFill/>
        </p:spPr>
        <p:txBody>
          <a:bodyPr wrap="square" rtlCol="0">
            <a:noAutofit/>
          </a:bodyPr>
          <a:lstStyle/>
          <a:p>
            <a:pPr algn="ctr"/>
            <a:r>
              <a:rPr kumimoji="1" lang="en-US" altLang="ja-JP" sz="1200"/>
              <a:t>Exchange</a:t>
            </a:r>
          </a:p>
          <a:p>
            <a:pPr algn="ctr"/>
            <a:r>
              <a:rPr kumimoji="1" lang="en-US" altLang="ja-JP" sz="1200"/>
              <a:t>SOL to RAY Token</a:t>
            </a:r>
            <a:endParaRPr kumimoji="1" lang="ja-JP" altLang="en-US" sz="1200"/>
          </a:p>
        </p:txBody>
      </p:sp>
      <p:cxnSp>
        <p:nvCxnSpPr>
          <p:cNvPr id="81" name="直線矢印コネクタ 80">
            <a:extLst>
              <a:ext uri="{FF2B5EF4-FFF2-40B4-BE49-F238E27FC236}">
                <a16:creationId xmlns:a16="http://schemas.microsoft.com/office/drawing/2014/main" id="{3807FC1A-32C0-6E4E-9015-6F633FD60214}"/>
              </a:ext>
            </a:extLst>
          </p:cNvPr>
          <p:cNvCxnSpPr>
            <a:cxnSpLocks/>
          </p:cNvCxnSpPr>
          <p:nvPr/>
        </p:nvCxnSpPr>
        <p:spPr>
          <a:xfrm>
            <a:off x="3332639" y="4775900"/>
            <a:ext cx="264532"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87" name="図 86">
            <a:extLst>
              <a:ext uri="{FF2B5EF4-FFF2-40B4-BE49-F238E27FC236}">
                <a16:creationId xmlns:a16="http://schemas.microsoft.com/office/drawing/2014/main" id="{F1E08728-0624-1944-B41F-D163F469D52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063365" y="3580436"/>
            <a:ext cx="332085" cy="292234"/>
          </a:xfrm>
          <a:prstGeom prst="rect">
            <a:avLst/>
          </a:prstGeom>
        </p:spPr>
      </p:pic>
      <p:pic>
        <p:nvPicPr>
          <p:cNvPr id="89" name="Picture 6">
            <a:extLst>
              <a:ext uri="{FF2B5EF4-FFF2-40B4-BE49-F238E27FC236}">
                <a16:creationId xmlns:a16="http://schemas.microsoft.com/office/drawing/2014/main" id="{67E1965B-2355-844F-BE2D-2A4D0893CFCF}"/>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663742" y="3536960"/>
            <a:ext cx="413627" cy="413627"/>
          </a:xfrm>
          <a:prstGeom prst="rect">
            <a:avLst/>
          </a:prstGeom>
          <a:noFill/>
          <a:extLst>
            <a:ext uri="{909E8E84-426E-40DD-AFC4-6F175D3DCCD1}">
              <a14:hiddenFill xmlns:a14="http://schemas.microsoft.com/office/drawing/2010/main">
                <a:solidFill>
                  <a:srgbClr val="FFFFFF"/>
                </a:solidFill>
              </a14:hiddenFill>
            </a:ext>
          </a:extLst>
        </p:spPr>
      </p:pic>
      <p:sp>
        <p:nvSpPr>
          <p:cNvPr id="119" name="テキスト ボックス 118">
            <a:extLst>
              <a:ext uri="{FF2B5EF4-FFF2-40B4-BE49-F238E27FC236}">
                <a16:creationId xmlns:a16="http://schemas.microsoft.com/office/drawing/2014/main" id="{279EA391-C865-0047-98B2-6535B5ECD3F2}"/>
              </a:ext>
            </a:extLst>
          </p:cNvPr>
          <p:cNvSpPr txBox="1"/>
          <p:nvPr/>
        </p:nvSpPr>
        <p:spPr>
          <a:xfrm>
            <a:off x="4774793" y="5764556"/>
            <a:ext cx="1538816" cy="461665"/>
          </a:xfrm>
          <a:prstGeom prst="rect">
            <a:avLst/>
          </a:prstGeom>
          <a:noFill/>
        </p:spPr>
        <p:txBody>
          <a:bodyPr wrap="square" rtlCol="0">
            <a:noAutofit/>
          </a:bodyPr>
          <a:lstStyle/>
          <a:p>
            <a:pPr algn="ctr"/>
            <a:r>
              <a:rPr kumimoji="1" lang="en-US" altLang="ja-JP" sz="1200"/>
              <a:t>Add Liquidity</a:t>
            </a:r>
          </a:p>
          <a:p>
            <a:pPr algn="ctr"/>
            <a:r>
              <a:rPr kumimoji="1" lang="en-US" altLang="ja-JP" sz="1200"/>
              <a:t>(Get LP Token)</a:t>
            </a:r>
            <a:endParaRPr kumimoji="1" lang="ja-JP" altLang="en-US" sz="1200"/>
          </a:p>
        </p:txBody>
      </p:sp>
      <p:sp>
        <p:nvSpPr>
          <p:cNvPr id="131" name="テキスト ボックス 130">
            <a:extLst>
              <a:ext uri="{FF2B5EF4-FFF2-40B4-BE49-F238E27FC236}">
                <a16:creationId xmlns:a16="http://schemas.microsoft.com/office/drawing/2014/main" id="{0C7BC168-AD3E-0F4B-B6FA-33BABB817F12}"/>
              </a:ext>
            </a:extLst>
          </p:cNvPr>
          <p:cNvSpPr txBox="1"/>
          <p:nvPr/>
        </p:nvSpPr>
        <p:spPr>
          <a:xfrm>
            <a:off x="5364989" y="3526940"/>
            <a:ext cx="343743" cy="369332"/>
          </a:xfrm>
          <a:prstGeom prst="rect">
            <a:avLst/>
          </a:prstGeom>
          <a:noFill/>
        </p:spPr>
        <p:txBody>
          <a:bodyPr wrap="square" rtlCol="0" anchor="ctr">
            <a:spAutoFit/>
          </a:bodyPr>
          <a:lstStyle/>
          <a:p>
            <a:pPr algn="ctr"/>
            <a:r>
              <a:rPr kumimoji="1" lang="en-US" altLang="ja-JP"/>
              <a:t>+</a:t>
            </a:r>
          </a:p>
        </p:txBody>
      </p:sp>
      <p:pic>
        <p:nvPicPr>
          <p:cNvPr id="74" name="図 73">
            <a:extLst>
              <a:ext uri="{FF2B5EF4-FFF2-40B4-BE49-F238E27FC236}">
                <a16:creationId xmlns:a16="http://schemas.microsoft.com/office/drawing/2014/main" id="{40341050-35EB-5547-B99E-CCED8340E71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996794" y="2695780"/>
            <a:ext cx="332085" cy="292234"/>
          </a:xfrm>
          <a:prstGeom prst="rect">
            <a:avLst/>
          </a:prstGeom>
        </p:spPr>
      </p:pic>
      <p:cxnSp>
        <p:nvCxnSpPr>
          <p:cNvPr id="76" name="直線矢印コネクタ 75">
            <a:extLst>
              <a:ext uri="{FF2B5EF4-FFF2-40B4-BE49-F238E27FC236}">
                <a16:creationId xmlns:a16="http://schemas.microsoft.com/office/drawing/2014/main" id="{808882B1-DABA-9541-ACFE-EB6930276209}"/>
              </a:ext>
            </a:extLst>
          </p:cNvPr>
          <p:cNvCxnSpPr>
            <a:cxnSpLocks/>
          </p:cNvCxnSpPr>
          <p:nvPr/>
        </p:nvCxnSpPr>
        <p:spPr>
          <a:xfrm>
            <a:off x="3332639" y="2845943"/>
            <a:ext cx="264532"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3078" name="Picture 6">
            <a:extLst>
              <a:ext uri="{FF2B5EF4-FFF2-40B4-BE49-F238E27FC236}">
                <a16:creationId xmlns:a16="http://schemas.microsoft.com/office/drawing/2014/main" id="{9E0BCE2C-9E0C-ED4C-865E-63F3724F3EFB}"/>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597171" y="2652304"/>
            <a:ext cx="413627" cy="413627"/>
          </a:xfrm>
          <a:prstGeom prst="rect">
            <a:avLst/>
          </a:prstGeom>
          <a:noFill/>
          <a:extLst>
            <a:ext uri="{909E8E84-426E-40DD-AFC4-6F175D3DCCD1}">
              <a14:hiddenFill xmlns:a14="http://schemas.microsoft.com/office/drawing/2010/main">
                <a:solidFill>
                  <a:srgbClr val="FFFFFF"/>
                </a:solidFill>
              </a14:hiddenFill>
            </a:ext>
          </a:extLst>
        </p:spPr>
      </p:pic>
      <p:sp>
        <p:nvSpPr>
          <p:cNvPr id="186" name="テキスト ボックス 185">
            <a:extLst>
              <a:ext uri="{FF2B5EF4-FFF2-40B4-BE49-F238E27FC236}">
                <a16:creationId xmlns:a16="http://schemas.microsoft.com/office/drawing/2014/main" id="{C8138595-026A-A74E-AE1D-B16FE72FFCA9}"/>
              </a:ext>
            </a:extLst>
          </p:cNvPr>
          <p:cNvSpPr txBox="1"/>
          <p:nvPr/>
        </p:nvSpPr>
        <p:spPr>
          <a:xfrm>
            <a:off x="8907935" y="5764556"/>
            <a:ext cx="1538816" cy="461664"/>
          </a:xfrm>
          <a:prstGeom prst="rect">
            <a:avLst/>
          </a:prstGeom>
          <a:noFill/>
        </p:spPr>
        <p:txBody>
          <a:bodyPr wrap="square" rtlCol="0">
            <a:noAutofit/>
          </a:bodyPr>
          <a:lstStyle/>
          <a:p>
            <a:pPr algn="ctr"/>
            <a:r>
              <a:rPr kumimoji="1" lang="en-US" altLang="ja-JP" sz="1200"/>
              <a:t>Get Specials</a:t>
            </a:r>
            <a:endParaRPr kumimoji="1" lang="ja-JP" altLang="en-US" sz="1200"/>
          </a:p>
        </p:txBody>
      </p:sp>
      <p:pic>
        <p:nvPicPr>
          <p:cNvPr id="182" name="図 181">
            <a:extLst>
              <a:ext uri="{FF2B5EF4-FFF2-40B4-BE49-F238E27FC236}">
                <a16:creationId xmlns:a16="http://schemas.microsoft.com/office/drawing/2014/main" id="{3A1D6739-223A-2649-AB50-8F2974829185}"/>
              </a:ext>
            </a:extLst>
          </p:cNvPr>
          <p:cNvPicPr>
            <a:picLocks noChangeAspect="1"/>
          </p:cNvPicPr>
          <p:nvPr/>
        </p:nvPicPr>
        <p:blipFill rotWithShape="1">
          <a:blip r:embed="rId10" cstate="screen">
            <a:extLst>
              <a:ext uri="{28A0092B-C50C-407E-A947-70E740481C1C}">
                <a14:useLocalDpi xmlns:a14="http://schemas.microsoft.com/office/drawing/2010/main"/>
              </a:ext>
            </a:extLst>
          </a:blip>
          <a:srcRect l="-4042" t="-17445" r="-4042" b="-17911"/>
          <a:stretch/>
        </p:blipFill>
        <p:spPr>
          <a:xfrm>
            <a:off x="729116" y="5686134"/>
            <a:ext cx="1002048" cy="292234"/>
          </a:xfrm>
          <a:prstGeom prst="rect">
            <a:avLst/>
          </a:prstGeom>
          <a:solidFill>
            <a:srgbClr val="2C2D30"/>
          </a:solidFill>
        </p:spPr>
      </p:pic>
      <p:pic>
        <p:nvPicPr>
          <p:cNvPr id="184" name="図 183">
            <a:extLst>
              <a:ext uri="{FF2B5EF4-FFF2-40B4-BE49-F238E27FC236}">
                <a16:creationId xmlns:a16="http://schemas.microsoft.com/office/drawing/2014/main" id="{762ED73E-C648-E441-A961-F965FB85A37B}"/>
              </a:ext>
            </a:extLst>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729117" y="1485463"/>
            <a:ext cx="1002047" cy="182190"/>
          </a:xfrm>
          <a:prstGeom prst="rect">
            <a:avLst/>
          </a:prstGeom>
        </p:spPr>
      </p:pic>
      <p:pic>
        <p:nvPicPr>
          <p:cNvPr id="189" name="図 188">
            <a:extLst>
              <a:ext uri="{FF2B5EF4-FFF2-40B4-BE49-F238E27FC236}">
                <a16:creationId xmlns:a16="http://schemas.microsoft.com/office/drawing/2014/main" id="{9E6ADBB4-F681-2641-8AF1-39092222F152}"/>
              </a:ext>
            </a:extLst>
          </p:cNvPr>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1157242" y="1691457"/>
            <a:ext cx="145793" cy="231944"/>
          </a:xfrm>
          <a:prstGeom prst="rect">
            <a:avLst/>
          </a:prstGeom>
        </p:spPr>
      </p:pic>
      <p:cxnSp>
        <p:nvCxnSpPr>
          <p:cNvPr id="195" name="直線矢印コネクタ 194">
            <a:extLst>
              <a:ext uri="{FF2B5EF4-FFF2-40B4-BE49-F238E27FC236}">
                <a16:creationId xmlns:a16="http://schemas.microsoft.com/office/drawing/2014/main" id="{CBDD11A5-2E01-184D-BD1E-A463CF0970BD}"/>
              </a:ext>
            </a:extLst>
          </p:cNvPr>
          <p:cNvCxnSpPr>
            <a:cxnSpLocks/>
          </p:cNvCxnSpPr>
          <p:nvPr/>
        </p:nvCxnSpPr>
        <p:spPr>
          <a:xfrm>
            <a:off x="8368186" y="2569613"/>
            <a:ext cx="72037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7" name="直線矢印コネクタ 196">
            <a:extLst>
              <a:ext uri="{FF2B5EF4-FFF2-40B4-BE49-F238E27FC236}">
                <a16:creationId xmlns:a16="http://schemas.microsoft.com/office/drawing/2014/main" id="{5A76DD16-E186-9446-80E0-5BB3F6A9B137}"/>
              </a:ext>
            </a:extLst>
          </p:cNvPr>
          <p:cNvCxnSpPr>
            <a:cxnSpLocks/>
          </p:cNvCxnSpPr>
          <p:nvPr/>
        </p:nvCxnSpPr>
        <p:spPr>
          <a:xfrm>
            <a:off x="8368186" y="3722752"/>
            <a:ext cx="72037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8" name="直線矢印コネクタ 197">
            <a:extLst>
              <a:ext uri="{FF2B5EF4-FFF2-40B4-BE49-F238E27FC236}">
                <a16:creationId xmlns:a16="http://schemas.microsoft.com/office/drawing/2014/main" id="{1767F71C-CF7E-E240-91B1-EA42C73638C7}"/>
              </a:ext>
            </a:extLst>
          </p:cNvPr>
          <p:cNvCxnSpPr>
            <a:cxnSpLocks/>
          </p:cNvCxnSpPr>
          <p:nvPr/>
        </p:nvCxnSpPr>
        <p:spPr>
          <a:xfrm>
            <a:off x="8368186" y="4995888"/>
            <a:ext cx="72037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9" name="直線矢印コネクタ 198">
            <a:extLst>
              <a:ext uri="{FF2B5EF4-FFF2-40B4-BE49-F238E27FC236}">
                <a16:creationId xmlns:a16="http://schemas.microsoft.com/office/drawing/2014/main" id="{715BAE63-5D5E-1D4C-A4D5-19E24FED3BE5}"/>
              </a:ext>
            </a:extLst>
          </p:cNvPr>
          <p:cNvCxnSpPr>
            <a:cxnSpLocks/>
          </p:cNvCxnSpPr>
          <p:nvPr/>
        </p:nvCxnSpPr>
        <p:spPr>
          <a:xfrm>
            <a:off x="4247742" y="2569613"/>
            <a:ext cx="52705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0" name="直線矢印コネクタ 199">
            <a:extLst>
              <a:ext uri="{FF2B5EF4-FFF2-40B4-BE49-F238E27FC236}">
                <a16:creationId xmlns:a16="http://schemas.microsoft.com/office/drawing/2014/main" id="{082856E2-6C30-1043-A4D5-78C4C83662D2}"/>
              </a:ext>
            </a:extLst>
          </p:cNvPr>
          <p:cNvCxnSpPr>
            <a:cxnSpLocks/>
          </p:cNvCxnSpPr>
          <p:nvPr/>
        </p:nvCxnSpPr>
        <p:spPr>
          <a:xfrm>
            <a:off x="4247742" y="4995888"/>
            <a:ext cx="52705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03" name="テキスト ボックス 202">
            <a:extLst>
              <a:ext uri="{FF2B5EF4-FFF2-40B4-BE49-F238E27FC236}">
                <a16:creationId xmlns:a16="http://schemas.microsoft.com/office/drawing/2014/main" id="{C7F7B146-662A-A948-A91C-1C904DCD34F5}"/>
              </a:ext>
            </a:extLst>
          </p:cNvPr>
          <p:cNvSpPr txBox="1"/>
          <p:nvPr/>
        </p:nvSpPr>
        <p:spPr>
          <a:xfrm>
            <a:off x="7021936" y="3334397"/>
            <a:ext cx="1207912" cy="296879"/>
          </a:xfrm>
          <a:prstGeom prst="rect">
            <a:avLst/>
          </a:prstGeom>
          <a:noFill/>
        </p:spPr>
        <p:txBody>
          <a:bodyPr wrap="square" rtlCol="0">
            <a:noAutofit/>
          </a:bodyPr>
          <a:lstStyle/>
          <a:p>
            <a:pPr algn="ctr"/>
            <a:r>
              <a:rPr kumimoji="1" lang="en-US" altLang="ja-JP" sz="1200"/>
              <a:t>Earn Tokens</a:t>
            </a:r>
            <a:endParaRPr kumimoji="1" lang="ja-JP" altLang="en-US" sz="1200"/>
          </a:p>
        </p:txBody>
      </p:sp>
      <p:sp>
        <p:nvSpPr>
          <p:cNvPr id="204" name="テキスト ボックス 203">
            <a:extLst>
              <a:ext uri="{FF2B5EF4-FFF2-40B4-BE49-F238E27FC236}">
                <a16:creationId xmlns:a16="http://schemas.microsoft.com/office/drawing/2014/main" id="{8157A915-702C-FE4A-8838-E36EEF6EA2D2}"/>
              </a:ext>
            </a:extLst>
          </p:cNvPr>
          <p:cNvSpPr txBox="1"/>
          <p:nvPr/>
        </p:nvSpPr>
        <p:spPr>
          <a:xfrm>
            <a:off x="7021936" y="5123731"/>
            <a:ext cx="1207912" cy="440415"/>
          </a:xfrm>
          <a:prstGeom prst="rect">
            <a:avLst/>
          </a:prstGeom>
          <a:noFill/>
        </p:spPr>
        <p:txBody>
          <a:bodyPr wrap="none" rtlCol="0">
            <a:noAutofit/>
          </a:bodyPr>
          <a:lstStyle/>
          <a:p>
            <a:pPr algn="ctr"/>
            <a:r>
              <a:rPr kumimoji="1" lang="en-US" altLang="ja-JP" sz="1200"/>
              <a:t>Earn</a:t>
            </a:r>
          </a:p>
          <a:p>
            <a:pPr algn="ctr"/>
            <a:r>
              <a:rPr kumimoji="1" lang="en-US" altLang="ja-JP" sz="1200"/>
              <a:t>Governance</a:t>
            </a:r>
            <a:r>
              <a:rPr kumimoji="1" lang="ja-JP" altLang="en-US" sz="1200"/>
              <a:t> </a:t>
            </a:r>
            <a:r>
              <a:rPr kumimoji="1" lang="en-US" altLang="ja-JP" sz="1200"/>
              <a:t>Token</a:t>
            </a:r>
            <a:endParaRPr kumimoji="1" lang="ja-JP" altLang="en-US" sz="1200"/>
          </a:p>
        </p:txBody>
      </p:sp>
      <p:pic>
        <p:nvPicPr>
          <p:cNvPr id="205" name="Picture 6">
            <a:extLst>
              <a:ext uri="{FF2B5EF4-FFF2-40B4-BE49-F238E27FC236}">
                <a16:creationId xmlns:a16="http://schemas.microsoft.com/office/drawing/2014/main" id="{F2789A5E-1A68-F14F-9437-50B4C85EF675}"/>
              </a:ext>
            </a:extLst>
          </p:cNvPr>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9983825" y="605326"/>
            <a:ext cx="223732" cy="223732"/>
          </a:xfrm>
          <a:prstGeom prst="rect">
            <a:avLst/>
          </a:prstGeom>
          <a:noFill/>
          <a:extLst>
            <a:ext uri="{909E8E84-426E-40DD-AFC4-6F175D3DCCD1}">
              <a14:hiddenFill xmlns:a14="http://schemas.microsoft.com/office/drawing/2010/main">
                <a:solidFill>
                  <a:srgbClr val="FFFFFF"/>
                </a:solidFill>
              </a14:hiddenFill>
            </a:ext>
          </a:extLst>
        </p:spPr>
      </p:pic>
      <p:sp>
        <p:nvSpPr>
          <p:cNvPr id="193" name="テキスト ボックス 192">
            <a:extLst>
              <a:ext uri="{FF2B5EF4-FFF2-40B4-BE49-F238E27FC236}">
                <a16:creationId xmlns:a16="http://schemas.microsoft.com/office/drawing/2014/main" id="{586F80B9-F0DD-8B42-A023-5393965C18E6}"/>
              </a:ext>
            </a:extLst>
          </p:cNvPr>
          <p:cNvSpPr txBox="1"/>
          <p:nvPr/>
        </p:nvSpPr>
        <p:spPr>
          <a:xfrm>
            <a:off x="10207557" y="595169"/>
            <a:ext cx="1535289" cy="253916"/>
          </a:xfrm>
          <a:prstGeom prst="rect">
            <a:avLst/>
          </a:prstGeom>
          <a:noFill/>
        </p:spPr>
        <p:txBody>
          <a:bodyPr wrap="square" rtlCol="0">
            <a:spAutoFit/>
          </a:bodyPr>
          <a:lstStyle/>
          <a:p>
            <a:r>
              <a:rPr kumimoji="1" lang="en-US" altLang="ja-JP" sz="1050"/>
              <a:t>RAY, Governance Token</a:t>
            </a:r>
            <a:endParaRPr kumimoji="1" lang="ja-JP" altLang="en-US" sz="1050"/>
          </a:p>
        </p:txBody>
      </p:sp>
      <p:pic>
        <p:nvPicPr>
          <p:cNvPr id="196" name="図 195">
            <a:extLst>
              <a:ext uri="{FF2B5EF4-FFF2-40B4-BE49-F238E27FC236}">
                <a16:creationId xmlns:a16="http://schemas.microsoft.com/office/drawing/2014/main" id="{3056E2C0-D54D-C342-8F6F-DA97C0B1DAD1}"/>
              </a:ext>
            </a:extLst>
          </p:cNvPr>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785051" y="3573124"/>
            <a:ext cx="890177" cy="296726"/>
          </a:xfrm>
          <a:prstGeom prst="rect">
            <a:avLst/>
          </a:prstGeom>
        </p:spPr>
      </p:pic>
      <p:sp>
        <p:nvSpPr>
          <p:cNvPr id="201" name="テキスト ボックス 200">
            <a:extLst>
              <a:ext uri="{FF2B5EF4-FFF2-40B4-BE49-F238E27FC236}">
                <a16:creationId xmlns:a16="http://schemas.microsoft.com/office/drawing/2014/main" id="{2F4BAA98-98DA-294B-B780-F13219007C94}"/>
              </a:ext>
            </a:extLst>
          </p:cNvPr>
          <p:cNvSpPr txBox="1"/>
          <p:nvPr/>
        </p:nvSpPr>
        <p:spPr>
          <a:xfrm>
            <a:off x="1305792" y="2431113"/>
            <a:ext cx="954771" cy="276999"/>
          </a:xfrm>
          <a:prstGeom prst="rect">
            <a:avLst/>
          </a:prstGeom>
          <a:noFill/>
        </p:spPr>
        <p:txBody>
          <a:bodyPr wrap="square" rtlCol="0">
            <a:spAutoFit/>
          </a:bodyPr>
          <a:lstStyle/>
          <a:p>
            <a:r>
              <a:rPr kumimoji="1" lang="en-US" altLang="ja-JP" sz="1200"/>
              <a:t>Send ETH</a:t>
            </a:r>
            <a:endParaRPr kumimoji="1" lang="ja-JP" altLang="en-US" sz="1200"/>
          </a:p>
        </p:txBody>
      </p:sp>
      <p:sp>
        <p:nvSpPr>
          <p:cNvPr id="209" name="テキスト ボックス 208">
            <a:extLst>
              <a:ext uri="{FF2B5EF4-FFF2-40B4-BE49-F238E27FC236}">
                <a16:creationId xmlns:a16="http://schemas.microsoft.com/office/drawing/2014/main" id="{A6BD4541-44F3-3E45-9C5A-B151CBEBFA64}"/>
              </a:ext>
            </a:extLst>
          </p:cNvPr>
          <p:cNvSpPr txBox="1"/>
          <p:nvPr/>
        </p:nvSpPr>
        <p:spPr>
          <a:xfrm>
            <a:off x="1305792" y="4617481"/>
            <a:ext cx="954771" cy="276999"/>
          </a:xfrm>
          <a:prstGeom prst="rect">
            <a:avLst/>
          </a:prstGeom>
          <a:noFill/>
        </p:spPr>
        <p:txBody>
          <a:bodyPr wrap="square" rtlCol="0">
            <a:spAutoFit/>
          </a:bodyPr>
          <a:lstStyle/>
          <a:p>
            <a:r>
              <a:rPr kumimoji="1" lang="en-US" altLang="ja-JP" sz="1200"/>
              <a:t>Send SOL</a:t>
            </a:r>
            <a:endParaRPr kumimoji="1" lang="ja-JP" altLang="en-US" sz="1200"/>
          </a:p>
        </p:txBody>
      </p:sp>
      <p:grpSp>
        <p:nvGrpSpPr>
          <p:cNvPr id="202" name="グループ化 201">
            <a:extLst>
              <a:ext uri="{FF2B5EF4-FFF2-40B4-BE49-F238E27FC236}">
                <a16:creationId xmlns:a16="http://schemas.microsoft.com/office/drawing/2014/main" id="{49148B6B-CCA0-6F49-98AF-77BC687FE056}"/>
              </a:ext>
            </a:extLst>
          </p:cNvPr>
          <p:cNvGrpSpPr/>
          <p:nvPr/>
        </p:nvGrpSpPr>
        <p:grpSpPr>
          <a:xfrm>
            <a:off x="1005646" y="3872670"/>
            <a:ext cx="535819" cy="222284"/>
            <a:chOff x="-395916" y="4553616"/>
            <a:chExt cx="939347" cy="389687"/>
          </a:xfrm>
        </p:grpSpPr>
        <p:pic>
          <p:nvPicPr>
            <p:cNvPr id="65" name="図 64">
              <a:extLst>
                <a:ext uri="{FF2B5EF4-FFF2-40B4-BE49-F238E27FC236}">
                  <a16:creationId xmlns:a16="http://schemas.microsoft.com/office/drawing/2014/main" id="{9A83B746-E119-3B4C-BEF4-B7EB6AF2040F}"/>
                </a:ext>
              </a:extLst>
            </p:cNvPr>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211346" y="4609864"/>
              <a:ext cx="332085" cy="292234"/>
            </a:xfrm>
            <a:prstGeom prst="rect">
              <a:avLst/>
            </a:prstGeom>
          </p:spPr>
        </p:pic>
        <p:cxnSp>
          <p:nvCxnSpPr>
            <p:cNvPr id="75" name="直線矢印コネクタ 74">
              <a:extLst>
                <a:ext uri="{FF2B5EF4-FFF2-40B4-BE49-F238E27FC236}">
                  <a16:creationId xmlns:a16="http://schemas.microsoft.com/office/drawing/2014/main" id="{27454B2C-4D65-4A4E-A0E6-C43C8C8B2A7D}"/>
                </a:ext>
              </a:extLst>
            </p:cNvPr>
            <p:cNvCxnSpPr>
              <a:cxnSpLocks/>
            </p:cNvCxnSpPr>
            <p:nvPr/>
          </p:nvCxnSpPr>
          <p:spPr>
            <a:xfrm>
              <a:off x="-103388" y="4760027"/>
              <a:ext cx="264532"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194" name="図 193">
              <a:extLst>
                <a:ext uri="{FF2B5EF4-FFF2-40B4-BE49-F238E27FC236}">
                  <a16:creationId xmlns:a16="http://schemas.microsoft.com/office/drawing/2014/main" id="{ABCFCC73-E3B1-D847-9A64-E0549735C036}"/>
                </a:ext>
              </a:extLst>
            </p:cNvPr>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395916" y="4553616"/>
              <a:ext cx="244946" cy="389687"/>
            </a:xfrm>
            <a:prstGeom prst="rect">
              <a:avLst/>
            </a:prstGeom>
          </p:spPr>
        </p:pic>
      </p:grpSp>
      <p:pic>
        <p:nvPicPr>
          <p:cNvPr id="214" name="図 213">
            <a:extLst>
              <a:ext uri="{FF2B5EF4-FFF2-40B4-BE49-F238E27FC236}">
                <a16:creationId xmlns:a16="http://schemas.microsoft.com/office/drawing/2014/main" id="{A82A57B6-8D18-334D-A555-8C124ABDBDF6}"/>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060918" y="5348826"/>
            <a:ext cx="224200" cy="197295"/>
          </a:xfrm>
          <a:prstGeom prst="rect">
            <a:avLst/>
          </a:prstGeom>
        </p:spPr>
      </p:pic>
    </p:spTree>
    <p:extLst>
      <p:ext uri="{BB962C8B-B14F-4D97-AF65-F5344CB8AC3E}">
        <p14:creationId xmlns:p14="http://schemas.microsoft.com/office/powerpoint/2010/main" val="3606300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正方形/長方形 62">
            <a:extLst>
              <a:ext uri="{FF2B5EF4-FFF2-40B4-BE49-F238E27FC236}">
                <a16:creationId xmlns:a16="http://schemas.microsoft.com/office/drawing/2014/main" id="{6B9C222C-C515-D84E-828C-28DA7E7A578F}"/>
              </a:ext>
            </a:extLst>
          </p:cNvPr>
          <p:cNvSpPr/>
          <p:nvPr/>
        </p:nvSpPr>
        <p:spPr>
          <a:xfrm>
            <a:off x="266433" y="1106746"/>
            <a:ext cx="1886247" cy="44961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Web3.0 Team</a:t>
            </a:r>
          </a:p>
        </p:txBody>
      </p:sp>
      <p:sp>
        <p:nvSpPr>
          <p:cNvPr id="34" name="正方形/長方形 33">
            <a:extLst>
              <a:ext uri="{FF2B5EF4-FFF2-40B4-BE49-F238E27FC236}">
                <a16:creationId xmlns:a16="http://schemas.microsoft.com/office/drawing/2014/main" id="{3F98FBF3-F682-DC42-A30E-01295992F413}"/>
              </a:ext>
            </a:extLst>
          </p:cNvPr>
          <p:cNvSpPr/>
          <p:nvPr/>
        </p:nvSpPr>
        <p:spPr>
          <a:xfrm>
            <a:off x="3093157" y="3429000"/>
            <a:ext cx="6095297" cy="2173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AMM (Raydium)</a:t>
            </a:r>
          </a:p>
        </p:txBody>
      </p:sp>
      <p:sp>
        <p:nvSpPr>
          <p:cNvPr id="2" name="タイトル 1">
            <a:extLst>
              <a:ext uri="{FF2B5EF4-FFF2-40B4-BE49-F238E27FC236}">
                <a16:creationId xmlns:a16="http://schemas.microsoft.com/office/drawing/2014/main" id="{4D25E808-40E1-3146-817B-A2C8E62D3DEE}"/>
              </a:ext>
            </a:extLst>
          </p:cNvPr>
          <p:cNvSpPr>
            <a:spLocks noGrp="1"/>
          </p:cNvSpPr>
          <p:nvPr>
            <p:ph type="title"/>
          </p:nvPr>
        </p:nvSpPr>
        <p:spPr/>
        <p:txBody>
          <a:bodyPr/>
          <a:lstStyle/>
          <a:p>
            <a:r>
              <a:rPr kumimoji="1" lang="en-US" altLang="ja-JP" dirty="0"/>
              <a:t>Listing Token to Market - Outline Figure (Draft)</a:t>
            </a:r>
            <a:endParaRPr kumimoji="1" lang="ja-JP" altLang="en-US"/>
          </a:p>
        </p:txBody>
      </p:sp>
      <p:sp>
        <p:nvSpPr>
          <p:cNvPr id="4" name="フッター プレースホルダー 3">
            <a:extLst>
              <a:ext uri="{FF2B5EF4-FFF2-40B4-BE49-F238E27FC236}">
                <a16:creationId xmlns:a16="http://schemas.microsoft.com/office/drawing/2014/main" id="{87D40248-A2B8-4A42-90A7-641A3EA89C87}"/>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86F8565-CD4E-1C4E-8C62-ADBFEF642BBF}"/>
              </a:ext>
            </a:extLst>
          </p:cNvPr>
          <p:cNvSpPr>
            <a:spLocks noGrp="1"/>
          </p:cNvSpPr>
          <p:nvPr>
            <p:ph type="sldNum" sz="quarter" idx="12"/>
          </p:nvPr>
        </p:nvSpPr>
        <p:spPr/>
        <p:txBody>
          <a:bodyPr/>
          <a:lstStyle/>
          <a:p>
            <a:fld id="{51BE5F08-58E8-9243-A834-2B76637F595D}" type="slidenum">
              <a:rPr kumimoji="1" lang="ja-JP" altLang="en-US" smtClean="0"/>
              <a:t>8</a:t>
            </a:fld>
            <a:endParaRPr kumimoji="1" lang="ja-JP" altLang="en-US"/>
          </a:p>
        </p:txBody>
      </p:sp>
      <p:sp>
        <p:nvSpPr>
          <p:cNvPr id="6" name="正方形/長方形 5">
            <a:extLst>
              <a:ext uri="{FF2B5EF4-FFF2-40B4-BE49-F238E27FC236}">
                <a16:creationId xmlns:a16="http://schemas.microsoft.com/office/drawing/2014/main" id="{988ED6CC-4ACA-8840-AD57-7A58F2CA6D83}"/>
              </a:ext>
            </a:extLst>
          </p:cNvPr>
          <p:cNvSpPr/>
          <p:nvPr/>
        </p:nvSpPr>
        <p:spPr>
          <a:xfrm>
            <a:off x="3093157" y="1106746"/>
            <a:ext cx="6095296" cy="2173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Orderbooks</a:t>
            </a:r>
          </a:p>
        </p:txBody>
      </p:sp>
      <p:sp>
        <p:nvSpPr>
          <p:cNvPr id="7" name="正方形/長方形 6">
            <a:extLst>
              <a:ext uri="{FF2B5EF4-FFF2-40B4-BE49-F238E27FC236}">
                <a16:creationId xmlns:a16="http://schemas.microsoft.com/office/drawing/2014/main" id="{C649BD3F-E2E6-1042-84E7-5B277E9E5434}"/>
              </a:ext>
            </a:extLst>
          </p:cNvPr>
          <p:cNvSpPr/>
          <p:nvPr/>
        </p:nvSpPr>
        <p:spPr>
          <a:xfrm>
            <a:off x="7830259" y="1450505"/>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Trading</a:t>
            </a:r>
          </a:p>
          <a:p>
            <a:pPr algn="ctr"/>
            <a:r>
              <a:rPr kumimoji="1" lang="en-US" altLang="ja-JP" sz="1400">
                <a:solidFill>
                  <a:schemeClr val="tx1"/>
                </a:solidFill>
              </a:rPr>
              <a:t>(</a:t>
            </a:r>
            <a:r>
              <a:rPr kumimoji="1" lang="en-US" altLang="ja-JP" sz="1400" err="1">
                <a:solidFill>
                  <a:schemeClr val="tx1"/>
                </a:solidFill>
              </a:rPr>
              <a:t>Dexlab</a:t>
            </a:r>
            <a:r>
              <a:rPr kumimoji="1" lang="en-US" altLang="ja-JP" sz="1400">
                <a:solidFill>
                  <a:schemeClr val="tx1"/>
                </a:solidFill>
              </a:rPr>
              <a:t>?)</a:t>
            </a:r>
          </a:p>
        </p:txBody>
      </p:sp>
      <p:sp>
        <p:nvSpPr>
          <p:cNvPr id="8" name="正方形/長方形 7">
            <a:extLst>
              <a:ext uri="{FF2B5EF4-FFF2-40B4-BE49-F238E27FC236}">
                <a16:creationId xmlns:a16="http://schemas.microsoft.com/office/drawing/2014/main" id="{939CB3C3-1B57-EA40-B5C5-B08DC46C568A}"/>
              </a:ext>
            </a:extLst>
          </p:cNvPr>
          <p:cNvSpPr/>
          <p:nvPr/>
        </p:nvSpPr>
        <p:spPr>
          <a:xfrm>
            <a:off x="7830259" y="3756773"/>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Swap</a:t>
            </a:r>
          </a:p>
        </p:txBody>
      </p:sp>
      <p:sp>
        <p:nvSpPr>
          <p:cNvPr id="30" name="正方形/長方形 29">
            <a:extLst>
              <a:ext uri="{FF2B5EF4-FFF2-40B4-BE49-F238E27FC236}">
                <a16:creationId xmlns:a16="http://schemas.microsoft.com/office/drawing/2014/main" id="{D732FD2C-07E6-BF4C-890E-C7022175F6C2}"/>
              </a:ext>
            </a:extLst>
          </p:cNvPr>
          <p:cNvSpPr/>
          <p:nvPr/>
        </p:nvSpPr>
        <p:spPr>
          <a:xfrm>
            <a:off x="5537026" y="1450505"/>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Serum Market</a:t>
            </a:r>
          </a:p>
        </p:txBody>
      </p:sp>
      <p:pic>
        <p:nvPicPr>
          <p:cNvPr id="28" name="図 27">
            <a:extLst>
              <a:ext uri="{FF2B5EF4-FFF2-40B4-BE49-F238E27FC236}">
                <a16:creationId xmlns:a16="http://schemas.microsoft.com/office/drawing/2014/main" id="{CFF9EF8B-49E8-A542-859D-0BF4C801F080}"/>
              </a:ext>
            </a:extLst>
          </p:cNvPr>
          <p:cNvPicPr>
            <a:picLocks noChangeAspect="1"/>
          </p:cNvPicPr>
          <p:nvPr/>
        </p:nvPicPr>
        <p:blipFill>
          <a:blip r:embed="rId3"/>
          <a:stretch>
            <a:fillRect/>
          </a:stretch>
        </p:blipFill>
        <p:spPr>
          <a:xfrm>
            <a:off x="5912382" y="2137543"/>
            <a:ext cx="457200" cy="457200"/>
          </a:xfrm>
          <a:prstGeom prst="rect">
            <a:avLst/>
          </a:prstGeom>
        </p:spPr>
      </p:pic>
      <p:sp>
        <p:nvSpPr>
          <p:cNvPr id="38" name="正方形/長方形 37">
            <a:extLst>
              <a:ext uri="{FF2B5EF4-FFF2-40B4-BE49-F238E27FC236}">
                <a16:creationId xmlns:a16="http://schemas.microsoft.com/office/drawing/2014/main" id="{27AA52E3-D74C-8848-92C5-7EA3DB3B5D31}"/>
              </a:ext>
            </a:extLst>
          </p:cNvPr>
          <p:cNvSpPr/>
          <p:nvPr/>
        </p:nvSpPr>
        <p:spPr>
          <a:xfrm>
            <a:off x="5537026" y="3756773"/>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Pools</a:t>
            </a:r>
          </a:p>
        </p:txBody>
      </p:sp>
      <p:pic>
        <p:nvPicPr>
          <p:cNvPr id="40" name="図 39">
            <a:extLst>
              <a:ext uri="{FF2B5EF4-FFF2-40B4-BE49-F238E27FC236}">
                <a16:creationId xmlns:a16="http://schemas.microsoft.com/office/drawing/2014/main" id="{BEDF39D3-E9B4-9D48-9B62-FAE37B31FDE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996065" y="4337771"/>
            <a:ext cx="918635" cy="625182"/>
          </a:xfrm>
          <a:prstGeom prst="rect">
            <a:avLst/>
          </a:prstGeom>
        </p:spPr>
      </p:pic>
      <p:pic>
        <p:nvPicPr>
          <p:cNvPr id="41" name="図 40">
            <a:extLst>
              <a:ext uri="{FF2B5EF4-FFF2-40B4-BE49-F238E27FC236}">
                <a16:creationId xmlns:a16="http://schemas.microsoft.com/office/drawing/2014/main" id="{B7AF5CDD-2F39-6A44-8479-F981D796704F}"/>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978102" y="1979582"/>
            <a:ext cx="936598" cy="703312"/>
          </a:xfrm>
          <a:prstGeom prst="rect">
            <a:avLst/>
          </a:prstGeom>
        </p:spPr>
      </p:pic>
      <p:pic>
        <p:nvPicPr>
          <p:cNvPr id="42" name="図 41">
            <a:extLst>
              <a:ext uri="{FF2B5EF4-FFF2-40B4-BE49-F238E27FC236}">
                <a16:creationId xmlns:a16="http://schemas.microsoft.com/office/drawing/2014/main" id="{B06DC53B-8031-8A4C-885E-5C70AA5DB489}"/>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662968" y="4337771"/>
            <a:ext cx="955093" cy="625182"/>
          </a:xfrm>
          <a:prstGeom prst="rect">
            <a:avLst/>
          </a:prstGeom>
        </p:spPr>
      </p:pic>
      <p:cxnSp>
        <p:nvCxnSpPr>
          <p:cNvPr id="43" name="直線矢印コネクタ 42">
            <a:extLst>
              <a:ext uri="{FF2B5EF4-FFF2-40B4-BE49-F238E27FC236}">
                <a16:creationId xmlns:a16="http://schemas.microsoft.com/office/drawing/2014/main" id="{C69E1753-CE71-E249-ABF8-2DF330920365}"/>
              </a:ext>
            </a:extLst>
          </p:cNvPr>
          <p:cNvCxnSpPr>
            <a:cxnSpLocks/>
            <a:stCxn id="30" idx="3"/>
            <a:endCxn id="7" idx="1"/>
          </p:cNvCxnSpPr>
          <p:nvPr/>
        </p:nvCxnSpPr>
        <p:spPr>
          <a:xfrm>
            <a:off x="6744938" y="2308000"/>
            <a:ext cx="108532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D0C327D2-7E43-D24C-92B6-8F23987C0238}"/>
              </a:ext>
            </a:extLst>
          </p:cNvPr>
          <p:cNvCxnSpPr>
            <a:cxnSpLocks/>
            <a:stCxn id="38" idx="3"/>
            <a:endCxn id="8" idx="1"/>
          </p:cNvCxnSpPr>
          <p:nvPr/>
        </p:nvCxnSpPr>
        <p:spPr>
          <a:xfrm>
            <a:off x="6744938" y="4614268"/>
            <a:ext cx="108532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円/楕円 50">
            <a:extLst>
              <a:ext uri="{FF2B5EF4-FFF2-40B4-BE49-F238E27FC236}">
                <a16:creationId xmlns:a16="http://schemas.microsoft.com/office/drawing/2014/main" id="{A5CDA36A-F891-DD4B-9094-5475D1C50CC0}"/>
              </a:ext>
            </a:extLst>
          </p:cNvPr>
          <p:cNvSpPr/>
          <p:nvPr/>
        </p:nvSpPr>
        <p:spPr>
          <a:xfrm>
            <a:off x="920468" y="2116017"/>
            <a:ext cx="478726" cy="47872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a:solidFill>
                  <a:schemeClr val="tx1"/>
                </a:solidFill>
              </a:rPr>
              <a:t>Token</a:t>
            </a:r>
            <a:endParaRPr kumimoji="1" lang="ja-JP" altLang="en-US" sz="1400">
              <a:solidFill>
                <a:schemeClr val="tx1"/>
              </a:solidFill>
            </a:endParaRPr>
          </a:p>
        </p:txBody>
      </p:sp>
      <p:sp>
        <p:nvSpPr>
          <p:cNvPr id="52" name="テキスト ボックス 51">
            <a:extLst>
              <a:ext uri="{FF2B5EF4-FFF2-40B4-BE49-F238E27FC236}">
                <a16:creationId xmlns:a16="http://schemas.microsoft.com/office/drawing/2014/main" id="{FAA6CD3A-CEEF-404C-A6EF-8926427B07E2}"/>
              </a:ext>
            </a:extLst>
          </p:cNvPr>
          <p:cNvSpPr txBox="1"/>
          <p:nvPr/>
        </p:nvSpPr>
        <p:spPr>
          <a:xfrm>
            <a:off x="6867878" y="1952413"/>
            <a:ext cx="835378" cy="276999"/>
          </a:xfrm>
          <a:prstGeom prst="rect">
            <a:avLst/>
          </a:prstGeom>
          <a:noFill/>
        </p:spPr>
        <p:txBody>
          <a:bodyPr wrap="square" rtlCol="0">
            <a:spAutoFit/>
          </a:bodyPr>
          <a:lstStyle/>
          <a:p>
            <a:pPr algn="ctr"/>
            <a:r>
              <a:rPr kumimoji="1" lang="en-US" altLang="ja-JP" sz="1200"/>
              <a:t>List?</a:t>
            </a:r>
            <a:endParaRPr kumimoji="1" lang="ja-JP" altLang="en-US" sz="1200"/>
          </a:p>
        </p:txBody>
      </p:sp>
      <p:sp>
        <p:nvSpPr>
          <p:cNvPr id="53" name="テキスト ボックス 52">
            <a:extLst>
              <a:ext uri="{FF2B5EF4-FFF2-40B4-BE49-F238E27FC236}">
                <a16:creationId xmlns:a16="http://schemas.microsoft.com/office/drawing/2014/main" id="{231628CE-084D-AD4C-BAFF-89FEC9380A02}"/>
              </a:ext>
            </a:extLst>
          </p:cNvPr>
          <p:cNvSpPr txBox="1"/>
          <p:nvPr/>
        </p:nvSpPr>
        <p:spPr>
          <a:xfrm>
            <a:off x="6867878" y="4263076"/>
            <a:ext cx="835378" cy="276999"/>
          </a:xfrm>
          <a:prstGeom prst="rect">
            <a:avLst/>
          </a:prstGeom>
          <a:noFill/>
        </p:spPr>
        <p:txBody>
          <a:bodyPr wrap="square" rtlCol="0">
            <a:spAutoFit/>
          </a:bodyPr>
          <a:lstStyle/>
          <a:p>
            <a:pPr algn="ctr"/>
            <a:r>
              <a:rPr kumimoji="1" lang="en-US" altLang="ja-JP" sz="1200"/>
              <a:t>List?</a:t>
            </a:r>
            <a:endParaRPr kumimoji="1" lang="ja-JP" altLang="en-US" sz="1200"/>
          </a:p>
        </p:txBody>
      </p:sp>
      <p:grpSp>
        <p:nvGrpSpPr>
          <p:cNvPr id="56" name="グループ化 55">
            <a:extLst>
              <a:ext uri="{FF2B5EF4-FFF2-40B4-BE49-F238E27FC236}">
                <a16:creationId xmlns:a16="http://schemas.microsoft.com/office/drawing/2014/main" id="{EA45D259-50EE-EF4E-95F3-B8790743D944}"/>
              </a:ext>
            </a:extLst>
          </p:cNvPr>
          <p:cNvGrpSpPr/>
          <p:nvPr/>
        </p:nvGrpSpPr>
        <p:grpSpPr>
          <a:xfrm>
            <a:off x="985811" y="3429000"/>
            <a:ext cx="348041" cy="450054"/>
            <a:chOff x="490159" y="2239964"/>
            <a:chExt cx="348041" cy="450054"/>
          </a:xfrm>
        </p:grpSpPr>
        <p:sp>
          <p:nvSpPr>
            <p:cNvPr id="57" name="円/楕円 56">
              <a:extLst>
                <a:ext uri="{FF2B5EF4-FFF2-40B4-BE49-F238E27FC236}">
                  <a16:creationId xmlns:a16="http://schemas.microsoft.com/office/drawing/2014/main" id="{C9B29549-6E11-1346-814A-DFEE5214FF0F}"/>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58" name="三角形 57">
              <a:extLst>
                <a:ext uri="{FF2B5EF4-FFF2-40B4-BE49-F238E27FC236}">
                  <a16:creationId xmlns:a16="http://schemas.microsoft.com/office/drawing/2014/main" id="{2751D31A-9E90-3C4F-B464-B27A52D5F926}"/>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Product</a:t>
              </a:r>
            </a:p>
            <a:p>
              <a:pPr algn="ctr"/>
              <a:r>
                <a:rPr kumimoji="1" lang="en-US" altLang="ja-JP" sz="1200" dirty="0">
                  <a:solidFill>
                    <a:schemeClr val="tx1"/>
                  </a:solidFill>
                </a:rPr>
                <a:t>Manager</a:t>
              </a:r>
              <a:endParaRPr kumimoji="1" lang="ja-JP" altLang="en-US" sz="1200">
                <a:solidFill>
                  <a:schemeClr val="tx1"/>
                </a:solidFill>
              </a:endParaRPr>
            </a:p>
          </p:txBody>
        </p:sp>
      </p:grpSp>
      <p:sp>
        <p:nvSpPr>
          <p:cNvPr id="60" name="正方形/長方形 59">
            <a:extLst>
              <a:ext uri="{FF2B5EF4-FFF2-40B4-BE49-F238E27FC236}">
                <a16:creationId xmlns:a16="http://schemas.microsoft.com/office/drawing/2014/main" id="{C50B8AEC-DA08-D349-82BA-8C4622F529F9}"/>
              </a:ext>
            </a:extLst>
          </p:cNvPr>
          <p:cNvSpPr/>
          <p:nvPr/>
        </p:nvSpPr>
        <p:spPr>
          <a:xfrm>
            <a:off x="3243793" y="1450505"/>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Market</a:t>
            </a:r>
          </a:p>
          <a:p>
            <a:pPr algn="ctr"/>
            <a:r>
              <a:rPr kumimoji="1" lang="en-US" altLang="ja-JP" sz="1400">
                <a:solidFill>
                  <a:schemeClr val="tx1"/>
                </a:solidFill>
              </a:rPr>
              <a:t>Application</a:t>
            </a:r>
          </a:p>
          <a:p>
            <a:pPr algn="ctr"/>
            <a:r>
              <a:rPr kumimoji="1" lang="en-US" altLang="ja-JP" sz="1400">
                <a:solidFill>
                  <a:schemeClr val="tx1"/>
                </a:solidFill>
              </a:rPr>
              <a:t>(</a:t>
            </a:r>
            <a:r>
              <a:rPr kumimoji="1" lang="en-US" altLang="ja-JP" sz="1400" err="1">
                <a:solidFill>
                  <a:schemeClr val="tx1"/>
                </a:solidFill>
              </a:rPr>
              <a:t>Dexlab</a:t>
            </a:r>
            <a:r>
              <a:rPr kumimoji="1" lang="en-US" altLang="ja-JP" sz="1400">
                <a:solidFill>
                  <a:schemeClr val="tx1"/>
                </a:solidFill>
              </a:rPr>
              <a:t>)</a:t>
            </a:r>
          </a:p>
        </p:txBody>
      </p:sp>
      <p:cxnSp>
        <p:nvCxnSpPr>
          <p:cNvPr id="65" name="直線矢印コネクタ 64">
            <a:extLst>
              <a:ext uri="{FF2B5EF4-FFF2-40B4-BE49-F238E27FC236}">
                <a16:creationId xmlns:a16="http://schemas.microsoft.com/office/drawing/2014/main" id="{87D56CC4-3F16-7149-915B-C7DD6371A178}"/>
              </a:ext>
            </a:extLst>
          </p:cNvPr>
          <p:cNvCxnSpPr>
            <a:cxnSpLocks/>
            <a:stCxn id="60" idx="3"/>
            <a:endCxn id="30" idx="1"/>
          </p:cNvCxnSpPr>
          <p:nvPr/>
        </p:nvCxnSpPr>
        <p:spPr>
          <a:xfrm>
            <a:off x="4451705" y="2308000"/>
            <a:ext cx="108532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79B3E406-E991-5842-A755-93388138736E}"/>
              </a:ext>
            </a:extLst>
          </p:cNvPr>
          <p:cNvSpPr txBox="1"/>
          <p:nvPr/>
        </p:nvSpPr>
        <p:spPr>
          <a:xfrm>
            <a:off x="4578207" y="1952413"/>
            <a:ext cx="835378" cy="276999"/>
          </a:xfrm>
          <a:prstGeom prst="rect">
            <a:avLst/>
          </a:prstGeom>
          <a:noFill/>
        </p:spPr>
        <p:txBody>
          <a:bodyPr wrap="square" rtlCol="0">
            <a:spAutoFit/>
          </a:bodyPr>
          <a:lstStyle/>
          <a:p>
            <a:pPr algn="ctr"/>
            <a:r>
              <a:rPr kumimoji="1" lang="en-US" altLang="ja-JP" sz="1200"/>
              <a:t>Submit?</a:t>
            </a:r>
            <a:endParaRPr kumimoji="1" lang="ja-JP" altLang="en-US" sz="1200"/>
          </a:p>
        </p:txBody>
      </p:sp>
      <p:cxnSp>
        <p:nvCxnSpPr>
          <p:cNvPr id="69" name="直線矢印コネクタ 68">
            <a:extLst>
              <a:ext uri="{FF2B5EF4-FFF2-40B4-BE49-F238E27FC236}">
                <a16:creationId xmlns:a16="http://schemas.microsoft.com/office/drawing/2014/main" id="{66DF255D-3782-5B45-A020-90C81B4E680C}"/>
              </a:ext>
            </a:extLst>
          </p:cNvPr>
          <p:cNvCxnSpPr>
            <a:cxnSpLocks/>
          </p:cNvCxnSpPr>
          <p:nvPr/>
        </p:nvCxnSpPr>
        <p:spPr>
          <a:xfrm>
            <a:off x="2158472" y="2308000"/>
            <a:ext cx="108532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A335FB9A-5622-1445-B6BF-E15519BB045D}"/>
              </a:ext>
            </a:extLst>
          </p:cNvPr>
          <p:cNvSpPr txBox="1"/>
          <p:nvPr/>
        </p:nvSpPr>
        <p:spPr>
          <a:xfrm>
            <a:off x="2182134" y="1952413"/>
            <a:ext cx="835378" cy="276999"/>
          </a:xfrm>
          <a:prstGeom prst="rect">
            <a:avLst/>
          </a:prstGeom>
          <a:noFill/>
        </p:spPr>
        <p:txBody>
          <a:bodyPr wrap="square" rtlCol="0">
            <a:spAutoFit/>
          </a:bodyPr>
          <a:lstStyle/>
          <a:p>
            <a:pPr algn="ctr"/>
            <a:r>
              <a:rPr kumimoji="1" lang="en-US" altLang="ja-JP" sz="1200"/>
              <a:t>Submit?</a:t>
            </a:r>
            <a:endParaRPr kumimoji="1" lang="ja-JP" altLang="en-US" sz="1200"/>
          </a:p>
        </p:txBody>
      </p:sp>
      <p:cxnSp>
        <p:nvCxnSpPr>
          <p:cNvPr id="72" name="直線矢印コネクタ 71">
            <a:extLst>
              <a:ext uri="{FF2B5EF4-FFF2-40B4-BE49-F238E27FC236}">
                <a16:creationId xmlns:a16="http://schemas.microsoft.com/office/drawing/2014/main" id="{74C0FC20-02CA-2E4D-AD60-E82E753DB0E3}"/>
              </a:ext>
            </a:extLst>
          </p:cNvPr>
          <p:cNvCxnSpPr>
            <a:cxnSpLocks/>
            <a:stCxn id="51" idx="4"/>
          </p:cNvCxnSpPr>
          <p:nvPr/>
        </p:nvCxnSpPr>
        <p:spPr>
          <a:xfrm>
            <a:off x="1159831" y="2594743"/>
            <a:ext cx="0" cy="83425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7089237E-CEEF-8A4D-9999-714B6FDE45DC}"/>
              </a:ext>
            </a:extLst>
          </p:cNvPr>
          <p:cNvSpPr txBox="1"/>
          <p:nvPr/>
        </p:nvSpPr>
        <p:spPr>
          <a:xfrm>
            <a:off x="1159831" y="2732656"/>
            <a:ext cx="835378" cy="461665"/>
          </a:xfrm>
          <a:prstGeom prst="rect">
            <a:avLst/>
          </a:prstGeom>
          <a:noFill/>
        </p:spPr>
        <p:txBody>
          <a:bodyPr wrap="square" rtlCol="0">
            <a:spAutoFit/>
          </a:bodyPr>
          <a:lstStyle/>
          <a:p>
            <a:pPr algn="ctr"/>
            <a:r>
              <a:rPr kumimoji="1" lang="en-US" altLang="ja-JP" sz="1200"/>
              <a:t>Create</a:t>
            </a:r>
          </a:p>
          <a:p>
            <a:pPr algn="ctr"/>
            <a:r>
              <a:rPr kumimoji="1" lang="en-US" altLang="ja-JP" sz="1200"/>
              <a:t>Token</a:t>
            </a:r>
            <a:endParaRPr kumimoji="1" lang="ja-JP" altLang="en-US" sz="1200"/>
          </a:p>
        </p:txBody>
      </p:sp>
      <p:cxnSp>
        <p:nvCxnSpPr>
          <p:cNvPr id="79" name="直線矢印コネクタ 78">
            <a:extLst>
              <a:ext uri="{FF2B5EF4-FFF2-40B4-BE49-F238E27FC236}">
                <a16:creationId xmlns:a16="http://schemas.microsoft.com/office/drawing/2014/main" id="{1D530721-BD2F-524E-B9B8-B809914097D1}"/>
              </a:ext>
            </a:extLst>
          </p:cNvPr>
          <p:cNvCxnSpPr>
            <a:cxnSpLocks/>
            <a:endCxn id="38" idx="1"/>
          </p:cNvCxnSpPr>
          <p:nvPr/>
        </p:nvCxnSpPr>
        <p:spPr>
          <a:xfrm>
            <a:off x="2152680" y="4614268"/>
            <a:ext cx="3384346"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0" name="テキスト ボックス 79">
            <a:extLst>
              <a:ext uri="{FF2B5EF4-FFF2-40B4-BE49-F238E27FC236}">
                <a16:creationId xmlns:a16="http://schemas.microsoft.com/office/drawing/2014/main" id="{340570BC-2C4D-564A-8230-9A2FC002DC3C}"/>
              </a:ext>
            </a:extLst>
          </p:cNvPr>
          <p:cNvSpPr txBox="1"/>
          <p:nvPr/>
        </p:nvSpPr>
        <p:spPr>
          <a:xfrm>
            <a:off x="2152680" y="4263077"/>
            <a:ext cx="940477" cy="303136"/>
          </a:xfrm>
          <a:prstGeom prst="rect">
            <a:avLst/>
          </a:prstGeom>
          <a:noFill/>
        </p:spPr>
        <p:txBody>
          <a:bodyPr wrap="none" rtlCol="0">
            <a:noAutofit/>
          </a:bodyPr>
          <a:lstStyle/>
          <a:p>
            <a:pPr algn="ctr"/>
            <a:r>
              <a:rPr kumimoji="1" lang="en-US" altLang="ja-JP" sz="1200"/>
              <a:t>Add to Pool?</a:t>
            </a:r>
            <a:endParaRPr kumimoji="1" lang="ja-JP" altLang="en-US" sz="1200"/>
          </a:p>
        </p:txBody>
      </p:sp>
      <p:sp>
        <p:nvSpPr>
          <p:cNvPr id="86" name="正方形/長方形 85">
            <a:extLst>
              <a:ext uri="{FF2B5EF4-FFF2-40B4-BE49-F238E27FC236}">
                <a16:creationId xmlns:a16="http://schemas.microsoft.com/office/drawing/2014/main" id="{14DAC1BD-A8D9-D244-87AF-1FE4D77AAB9F}"/>
              </a:ext>
            </a:extLst>
          </p:cNvPr>
          <p:cNvSpPr/>
          <p:nvPr/>
        </p:nvSpPr>
        <p:spPr>
          <a:xfrm>
            <a:off x="10076953" y="1106746"/>
            <a:ext cx="1886247" cy="44961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Consumers</a:t>
            </a:r>
          </a:p>
        </p:txBody>
      </p:sp>
      <p:grpSp>
        <p:nvGrpSpPr>
          <p:cNvPr id="83" name="グループ化 82">
            <a:extLst>
              <a:ext uri="{FF2B5EF4-FFF2-40B4-BE49-F238E27FC236}">
                <a16:creationId xmlns:a16="http://schemas.microsoft.com/office/drawing/2014/main" id="{FC7939F2-62A8-F64F-A5CF-79BF002C33ED}"/>
              </a:ext>
            </a:extLst>
          </p:cNvPr>
          <p:cNvGrpSpPr/>
          <p:nvPr/>
        </p:nvGrpSpPr>
        <p:grpSpPr>
          <a:xfrm>
            <a:off x="10896777" y="4425335"/>
            <a:ext cx="348041" cy="450054"/>
            <a:chOff x="490159" y="2239964"/>
            <a:chExt cx="348041" cy="450054"/>
          </a:xfrm>
        </p:grpSpPr>
        <p:sp>
          <p:nvSpPr>
            <p:cNvPr id="84" name="円/楕円 83">
              <a:extLst>
                <a:ext uri="{FF2B5EF4-FFF2-40B4-BE49-F238E27FC236}">
                  <a16:creationId xmlns:a16="http://schemas.microsoft.com/office/drawing/2014/main" id="{F11773EA-8D0B-034E-BE85-169CFFD34D2F}"/>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85" name="三角形 84">
              <a:extLst>
                <a:ext uri="{FF2B5EF4-FFF2-40B4-BE49-F238E27FC236}">
                  <a16:creationId xmlns:a16="http://schemas.microsoft.com/office/drawing/2014/main" id="{9B3EC124-4857-114A-8A62-364F80F45630}"/>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User B</a:t>
              </a:r>
              <a:endParaRPr kumimoji="1" lang="ja-JP" altLang="en-US" sz="1200">
                <a:solidFill>
                  <a:schemeClr val="tx1"/>
                </a:solidFill>
              </a:endParaRPr>
            </a:p>
          </p:txBody>
        </p:sp>
      </p:grpSp>
      <p:grpSp>
        <p:nvGrpSpPr>
          <p:cNvPr id="87" name="グループ化 86">
            <a:extLst>
              <a:ext uri="{FF2B5EF4-FFF2-40B4-BE49-F238E27FC236}">
                <a16:creationId xmlns:a16="http://schemas.microsoft.com/office/drawing/2014/main" id="{448DD629-4989-864B-B2C9-990ECA829B5A}"/>
              </a:ext>
            </a:extLst>
          </p:cNvPr>
          <p:cNvGrpSpPr/>
          <p:nvPr/>
        </p:nvGrpSpPr>
        <p:grpSpPr>
          <a:xfrm>
            <a:off x="10896777" y="2110849"/>
            <a:ext cx="348041" cy="450054"/>
            <a:chOff x="490159" y="2239964"/>
            <a:chExt cx="348041" cy="450054"/>
          </a:xfrm>
        </p:grpSpPr>
        <p:sp>
          <p:nvSpPr>
            <p:cNvPr id="88" name="円/楕円 87">
              <a:extLst>
                <a:ext uri="{FF2B5EF4-FFF2-40B4-BE49-F238E27FC236}">
                  <a16:creationId xmlns:a16="http://schemas.microsoft.com/office/drawing/2014/main" id="{C4FCAE79-D8C7-5749-8D24-5D6E69E5972D}"/>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89" name="三角形 88">
              <a:extLst>
                <a:ext uri="{FF2B5EF4-FFF2-40B4-BE49-F238E27FC236}">
                  <a16:creationId xmlns:a16="http://schemas.microsoft.com/office/drawing/2014/main" id="{0D8547FA-BEF1-9740-AF01-FBA870FFE9EF}"/>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User A</a:t>
              </a:r>
              <a:endParaRPr kumimoji="1" lang="ja-JP" altLang="en-US" sz="1200">
                <a:solidFill>
                  <a:schemeClr val="tx1"/>
                </a:solidFill>
              </a:endParaRPr>
            </a:p>
          </p:txBody>
        </p:sp>
      </p:grpSp>
      <p:cxnSp>
        <p:nvCxnSpPr>
          <p:cNvPr id="90" name="直線矢印コネクタ 89">
            <a:extLst>
              <a:ext uri="{FF2B5EF4-FFF2-40B4-BE49-F238E27FC236}">
                <a16:creationId xmlns:a16="http://schemas.microsoft.com/office/drawing/2014/main" id="{0FF48079-32CF-9E4A-8E02-ABF451B7E6F5}"/>
              </a:ext>
            </a:extLst>
          </p:cNvPr>
          <p:cNvCxnSpPr>
            <a:cxnSpLocks/>
            <a:endCxn id="7" idx="3"/>
          </p:cNvCxnSpPr>
          <p:nvPr/>
        </p:nvCxnSpPr>
        <p:spPr>
          <a:xfrm flipH="1">
            <a:off x="9038171" y="2308000"/>
            <a:ext cx="1562096"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1" name="テキスト ボックス 90">
            <a:extLst>
              <a:ext uri="{FF2B5EF4-FFF2-40B4-BE49-F238E27FC236}">
                <a16:creationId xmlns:a16="http://schemas.microsoft.com/office/drawing/2014/main" id="{34046930-38CD-384D-B33B-E657EFFF319B}"/>
              </a:ext>
            </a:extLst>
          </p:cNvPr>
          <p:cNvSpPr txBox="1"/>
          <p:nvPr/>
        </p:nvSpPr>
        <p:spPr>
          <a:xfrm>
            <a:off x="9215910" y="1952413"/>
            <a:ext cx="835378" cy="276999"/>
          </a:xfrm>
          <a:prstGeom prst="rect">
            <a:avLst/>
          </a:prstGeom>
          <a:noFill/>
        </p:spPr>
        <p:txBody>
          <a:bodyPr wrap="square" rtlCol="0">
            <a:spAutoFit/>
          </a:bodyPr>
          <a:lstStyle/>
          <a:p>
            <a:pPr algn="ctr"/>
            <a:r>
              <a:rPr kumimoji="1" lang="en-US" altLang="ja-JP" sz="1200"/>
              <a:t>Trade</a:t>
            </a:r>
            <a:endParaRPr kumimoji="1" lang="ja-JP" altLang="en-US" sz="1200"/>
          </a:p>
        </p:txBody>
      </p:sp>
      <p:cxnSp>
        <p:nvCxnSpPr>
          <p:cNvPr id="94" name="直線矢印コネクタ 93">
            <a:extLst>
              <a:ext uri="{FF2B5EF4-FFF2-40B4-BE49-F238E27FC236}">
                <a16:creationId xmlns:a16="http://schemas.microsoft.com/office/drawing/2014/main" id="{ABB37405-1FD5-284A-BDE7-D8F9891669A3}"/>
              </a:ext>
            </a:extLst>
          </p:cNvPr>
          <p:cNvCxnSpPr>
            <a:cxnSpLocks/>
          </p:cNvCxnSpPr>
          <p:nvPr/>
        </p:nvCxnSpPr>
        <p:spPr>
          <a:xfrm flipH="1">
            <a:off x="9038171" y="4644800"/>
            <a:ext cx="1562096"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C4B23B8D-03A1-4741-BB71-643357AB10E3}"/>
              </a:ext>
            </a:extLst>
          </p:cNvPr>
          <p:cNvSpPr txBox="1"/>
          <p:nvPr/>
        </p:nvSpPr>
        <p:spPr>
          <a:xfrm>
            <a:off x="9215910" y="4289213"/>
            <a:ext cx="835378" cy="276999"/>
          </a:xfrm>
          <a:prstGeom prst="rect">
            <a:avLst/>
          </a:prstGeom>
          <a:noFill/>
        </p:spPr>
        <p:txBody>
          <a:bodyPr wrap="square" rtlCol="0">
            <a:spAutoFit/>
          </a:bodyPr>
          <a:lstStyle/>
          <a:p>
            <a:pPr algn="ctr"/>
            <a:r>
              <a:rPr kumimoji="1" lang="en-US" altLang="ja-JP" sz="1200"/>
              <a:t>Exchange</a:t>
            </a:r>
            <a:endParaRPr kumimoji="1" lang="ja-JP" altLang="en-US" sz="1200"/>
          </a:p>
        </p:txBody>
      </p:sp>
      <p:sp>
        <p:nvSpPr>
          <p:cNvPr id="98" name="テキスト ボックス 97">
            <a:extLst>
              <a:ext uri="{FF2B5EF4-FFF2-40B4-BE49-F238E27FC236}">
                <a16:creationId xmlns:a16="http://schemas.microsoft.com/office/drawing/2014/main" id="{EC916F33-4E6F-4441-B30D-8435B3E37271}"/>
              </a:ext>
            </a:extLst>
          </p:cNvPr>
          <p:cNvSpPr txBox="1"/>
          <p:nvPr/>
        </p:nvSpPr>
        <p:spPr>
          <a:xfrm>
            <a:off x="266432" y="5962218"/>
            <a:ext cx="6010189" cy="253916"/>
          </a:xfrm>
          <a:prstGeom prst="rect">
            <a:avLst/>
          </a:prstGeom>
          <a:noFill/>
        </p:spPr>
        <p:txBody>
          <a:bodyPr wrap="square" rtlCol="0">
            <a:spAutoFit/>
          </a:bodyPr>
          <a:lstStyle/>
          <a:p>
            <a:r>
              <a:rPr kumimoji="1" lang="en-US" altLang="ja-JP" sz="1050"/>
              <a:t>Reference: </a:t>
            </a:r>
            <a:r>
              <a:rPr kumimoji="1" lang="en-US" altLang="ja-JP" sz="1050">
                <a:hlinkClick r:id="rId7"/>
              </a:rPr>
              <a:t>Create and List a Solana Token in a UI with Zero Development in 5 Minutes</a:t>
            </a:r>
            <a:endParaRPr kumimoji="1" lang="ja-JP" altLang="en-US" sz="1050"/>
          </a:p>
        </p:txBody>
      </p:sp>
      <p:pic>
        <p:nvPicPr>
          <p:cNvPr id="99" name="図 98">
            <a:extLst>
              <a:ext uri="{FF2B5EF4-FFF2-40B4-BE49-F238E27FC236}">
                <a16:creationId xmlns:a16="http://schemas.microsoft.com/office/drawing/2014/main" id="{5303BB5F-1BA0-DD4F-A513-75F2368C47E2}"/>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3367251" y="2227101"/>
            <a:ext cx="957452" cy="489173"/>
          </a:xfrm>
          <a:prstGeom prst="rect">
            <a:avLst/>
          </a:prstGeom>
        </p:spPr>
      </p:pic>
    </p:spTree>
    <p:extLst>
      <p:ext uri="{BB962C8B-B14F-4D97-AF65-F5344CB8AC3E}">
        <p14:creationId xmlns:p14="http://schemas.microsoft.com/office/powerpoint/2010/main" val="1115809332"/>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1"/>
          </a:solidFill>
        </a:ln>
      </a:spPr>
      <a:bodyPr rtlCol="0" anchor="ctr"/>
      <a:lstStyle>
        <a:defPPr algn="ctr">
          <a:defRPr kumimoji="1" sz="160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1"/>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noAutofit/>
      </a:bodyPr>
      <a:lstStyle>
        <a:defPPr algn="ctr">
          <a:defRPr kumimoji="1" sz="12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5692</TotalTime>
  <Words>3764</Words>
  <Application>Microsoft Macintosh PowerPoint</Application>
  <PresentationFormat>ワイド画面</PresentationFormat>
  <Paragraphs>970</Paragraphs>
  <Slides>39</Slides>
  <Notes>2</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39</vt:i4>
      </vt:variant>
    </vt:vector>
  </HeadingPairs>
  <TitlesOfParts>
    <vt:vector size="44" baseType="lpstr">
      <vt:lpstr>游ゴシック</vt:lpstr>
      <vt:lpstr>游ゴシック</vt:lpstr>
      <vt:lpstr>Arial</vt:lpstr>
      <vt:lpstr>Calibri</vt:lpstr>
      <vt:lpstr>Office テーマ</vt:lpstr>
      <vt:lpstr>Solana Blockchain Outline Figure for Product Manager (Draft)</vt:lpstr>
      <vt:lpstr>List</vt:lpstr>
      <vt:lpstr>Listing Steps (Draft)</vt:lpstr>
      <vt:lpstr>System Architecture</vt:lpstr>
      <vt:lpstr>Standard System Architecture Example</vt:lpstr>
      <vt:lpstr>High level representation of the Solana development workflow</vt:lpstr>
      <vt:lpstr>Yield Farming</vt:lpstr>
      <vt:lpstr>Yield Farming Customer Journey Outline</vt:lpstr>
      <vt:lpstr>Listing Token to Market - Outline Figure (Draft)</vt:lpstr>
      <vt:lpstr>How Uniswap V2 works</vt:lpstr>
      <vt:lpstr>NFT</vt:lpstr>
      <vt:lpstr>Start Up Metaplex Store Steps (Draft)</vt:lpstr>
      <vt:lpstr>What is Master Edition / Edition NFT?</vt:lpstr>
      <vt:lpstr>Metaplex Terminology - Storefront (http://localhost:3000/#/)</vt:lpstr>
      <vt:lpstr>Metaplex Terminology - Admin Page (http://localhost:3000/#/admin)</vt:lpstr>
      <vt:lpstr>Metaplex Admin Page Behavior (Draft)</vt:lpstr>
      <vt:lpstr>Metaplex Admin Page Transaction</vt:lpstr>
      <vt:lpstr>Sign(Verify) and Sell Simplification an NFT - Simplification Outline</vt:lpstr>
      <vt:lpstr>NFT Metadata Relationships - Outline</vt:lpstr>
      <vt:lpstr>NFT Metadata Relationships - Example Data</vt:lpstr>
      <vt:lpstr>Transactions</vt:lpstr>
      <vt:lpstr>Transaction Process with Phantom Wallet (Draft)</vt:lpstr>
      <vt:lpstr>Sign and Confirm Transaction Process (Draft)</vt:lpstr>
      <vt:lpstr>Send and Confirm Transaction Process (Skip Sign) (Draft)</vt:lpstr>
      <vt:lpstr>Reference</vt:lpstr>
      <vt:lpstr>Accounts</vt:lpstr>
      <vt:lpstr>Accounts – Execution Programs/Transactions Process (Draft)</vt:lpstr>
      <vt:lpstr>Accounts – Execution Programs/Transactions Process (Draft) – Signature (Devnet)</vt:lpstr>
      <vt:lpstr>Accounts – Sending Token Process (Draft)</vt:lpstr>
      <vt:lpstr>Accounts – Sending Token Process (Draft) – Signature (Devnet)</vt:lpstr>
      <vt:lpstr>Deploying</vt:lpstr>
      <vt:lpstr>Escrow</vt:lpstr>
      <vt:lpstr>Source Code and Reference</vt:lpstr>
      <vt:lpstr>Overview: Rolls and Relations</vt:lpstr>
      <vt:lpstr>Step1. Initialize escrow state</vt:lpstr>
      <vt:lpstr>Step2. Initialize escrow</vt:lpstr>
      <vt:lpstr>Step3-1. Exchange escrow – Transfer Token</vt:lpstr>
      <vt:lpstr>Step3-2. Exchange escrow – Set Authority (Close Escrow)</vt:lpstr>
      <vt:lpstr>Issues or Pull requests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Solana Block Chain Outline Figure</dc:title>
  <dc:subject/>
  <dc:creator>256hax</dc:creator>
  <cp:keywords/>
  <dc:description/>
  <cp:lastModifiedBy> </cp:lastModifiedBy>
  <cp:revision>1590</cp:revision>
  <dcterms:created xsi:type="dcterms:W3CDTF">2021-12-18T05:33:19Z</dcterms:created>
  <dcterms:modified xsi:type="dcterms:W3CDTF">2022-02-13T09:14:14Z</dcterms:modified>
  <cp:category/>
</cp:coreProperties>
</file>