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66" r:id="rId3"/>
    <p:sldId id="262" r:id="rId4"/>
    <p:sldId id="263" r:id="rId5"/>
    <p:sldId id="264" r:id="rId6"/>
    <p:sldId id="260" r:id="rId7"/>
    <p:sldId id="267" r:id="rId8"/>
    <p:sldId id="258" r:id="rId9"/>
    <p:sldId id="259" r:id="rId10"/>
    <p:sldId id="269" r:id="rId11"/>
    <p:sldId id="272" r:id="rId12"/>
    <p:sldId id="271" r:id="rId13"/>
    <p:sldId id="273" r:id="rId14"/>
    <p:sldId id="274" r:id="rId15"/>
    <p:sldId id="276" r:id="rId16"/>
    <p:sldId id="277" r:id="rId17"/>
    <p:sldId id="268" r:id="rId18"/>
    <p:sldId id="265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1"/>
    <p:restoredTop sz="96012"/>
  </p:normalViewPr>
  <p:slideViewPr>
    <p:cSldViewPr snapToGrid="0" snapToObjects="1">
      <p:cViewPr varScale="1">
        <p:scale>
          <a:sx n="144" d="100"/>
          <a:sy n="144" d="100"/>
        </p:scale>
        <p:origin x="216" y="6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E901-84B3-3248-AD12-BEDA7F301CE3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9903-B24E-AB4B-9164-3704844A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05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01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14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3F90748-6578-AC42-962A-9F4B1F5FBFAD}" type="datetime1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4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FB40-8C3F-A944-983D-65243E3E0DC7}" type="datetime1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F4-14FC-314E-A304-69D6AC20AFC1}" type="datetime1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4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A7FA-4B80-324E-84D1-8F8384F1BA5D}" type="datetime1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4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0AC-C2A7-024E-ACAB-4DB6052A376C}" type="datetime1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7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FC5F-5874-5040-B9D3-0BB86491154B}" type="datetime1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61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59AF-CDDF-A545-B437-20B256967FD9}" type="datetime1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534E-A8F6-864C-985B-4DB3D4538E40}" type="datetime1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519C-9325-DD4F-A5F6-0AFD37CE8635}" type="datetime1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B069-C866-8C47-A1B1-6AEF053A8792}" type="datetime1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13C-F2F4-B940-8F47-6502D3E9B9CA}" type="datetime1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0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33166"/>
            <a:ext cx="10515600" cy="69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55A93C3-7990-6040-9FF9-3C243F65B473}" type="datetime1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8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14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hyperlink" Target="https://medium.com/@Austerity_Sucks/create-and-list-a-solana-token-with-zero-development-9f9aa88717c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tx/2EJNKDAdHi8foaLirDrEjKrubBkMs27gQHYHCaFzehsVrUqqwELUXnbZa4fc2WJpPVdZqazvYVAkqs6Fhfd9cxUv?cluster=devnet" TargetMode="External"/><Relationship Id="rId2" Type="http://schemas.openxmlformats.org/officeDocument/2006/relationships/hyperlink" Target="https://explorer.solana.com/address/5BzFfGjUzPuHSXGPCxGksjpbCKPYiUc8tprjvn8tY2dC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tx/2rAdweWojqqnnEGrrHGfHgaGFRSThS6cp2hJ6ZJvBwZacy4Z8R6cgn3iKQAnDK1rZdnarKETAL65MfsFGQ6V3LgH?cluster=devnet" TargetMode="External"/><Relationship Id="rId5" Type="http://schemas.openxmlformats.org/officeDocument/2006/relationships/hyperlink" Target="https://explorer.solana.com/tx/3ZK8pACVU5eKh5MegD7HXBLQQqQBk3NVTnFL7myNjVjWzb99WDP19ejz7cfXMcJdGieCLakqZ5Coe28cpMcNeQQV?cluster=devnet" TargetMode="External"/><Relationship Id="rId4" Type="http://schemas.openxmlformats.org/officeDocument/2006/relationships/hyperlink" Target="https://explorer.solana.com/tx/2MzxcwxR8z7AVbobkpdfnefpmNPBTXnheK7RQmvuTy5xCBq9pZutygnyuoSZqj4u7Fg7hX2bP4H8gHX3rfE18CQH?cluster=devne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xplorer.solana.com/address/TokenkegQfeZyiNwAJbNbGKPFXCWuBvf9Ss623VQ5DA?cluster=devnet" TargetMode="External"/><Relationship Id="rId3" Type="http://schemas.openxmlformats.org/officeDocument/2006/relationships/hyperlink" Target="https://explorer.solana.com/tx/28pZaLUia6BDcPARLcyDsVZhc3ADVsS9kxNeMxmKwEij1UhraYc4xV6cF85m4sJye1KofW9BjynVXGj83SF4uvQA?cluster=devnet" TargetMode="External"/><Relationship Id="rId7" Type="http://schemas.openxmlformats.org/officeDocument/2006/relationships/hyperlink" Target="https://explorer.solana.com/address/FHx9QX4CMmqWDASRe2uTtbdMcfex94Q1oJ39ZBnc1Cm7?cluster=devnet" TargetMode="External"/><Relationship Id="rId2" Type="http://schemas.openxmlformats.org/officeDocument/2006/relationships/hyperlink" Target="https://explorer.solana.com/tx/2c67zVpfkUdJP2ZziC1nBmGsEPC3NoK6fisxDJKpZCuZERajyycchWunkSspjvdcxMnMSzxjvfoo7dKkNeDKbs6p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address/6cWxWxTHW2tAGLNfz37LDmASVY4wuzjCv2So6s8PpteX?cluster=devnet" TargetMode="External"/><Relationship Id="rId5" Type="http://schemas.openxmlformats.org/officeDocument/2006/relationships/hyperlink" Target="https://explorer.solana.com/tx/3RQ52gXVRkphwJFJehcLawDyi2isZ4A6JkKonW8QnA9N28pUkAqZ8Yevi8R656drk8JzAXvWCDToiBQxMrkCsVif?cluster=devnet" TargetMode="External"/><Relationship Id="rId4" Type="http://schemas.openxmlformats.org/officeDocument/2006/relationships/hyperlink" Target="https://explorer.solana.com/tx/5U8bH6paBugh96HjTy1haUbCZijpVUK4MoPXqdCVZGNjP2kz5WQk3aGr4By5VPEtSfagpVZ91rTeWpj4tsNQRBs2?cluster=dev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17163-9315-7646-91E5-E14EE2482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Solana Blockchain</a:t>
            </a:r>
            <a:br>
              <a:rPr kumimoji="1" lang="en-US" altLang="ja-JP" dirty="0"/>
            </a:br>
            <a:r>
              <a:rPr kumimoji="1" lang="en-US" altLang="ja-JP" dirty="0"/>
              <a:t>Outline Figure for Product Manager</a:t>
            </a:r>
            <a:br>
              <a:rPr kumimoji="1" lang="en-US" altLang="ja-JP" dirty="0"/>
            </a:b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84775C-D1BE-4A41-B5EC-63B34DD08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by </a:t>
            </a:r>
            <a:r>
              <a:rPr kumimoji="1" lang="en-US" altLang="ja-JP" dirty="0"/>
              <a:t>256hax</a:t>
            </a:r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8A41A-50F6-F141-9791-AB6480A5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2755" y="1122363"/>
            <a:ext cx="2246489" cy="2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Escrow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64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7BB6E-EC92-B34A-847D-915141D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Source and Reference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A16AF3-9B13-C243-A2A0-134DFFA6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420C9A-60AE-F04F-8757-22E08737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B30303-7AE5-FE47-B09C-2E7E48E0AE9C}"/>
              </a:ext>
            </a:extLst>
          </p:cNvPr>
          <p:cNvSpPr txBox="1"/>
          <p:nvPr/>
        </p:nvSpPr>
        <p:spPr>
          <a:xfrm>
            <a:off x="838200" y="1142188"/>
            <a:ext cx="1051560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[Program Source]</a:t>
            </a:r>
          </a:p>
          <a:p>
            <a:pPr lvl="1"/>
            <a:r>
              <a:rPr kumimoji="1" lang="en-US" altLang="ja-JP" sz="1400" dirty="0"/>
              <a:t>GitHub - project-serum / anchor escrow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github.com</a:t>
            </a:r>
            <a:r>
              <a:rPr kumimoji="1" lang="en-US" altLang="ja-JP" sz="1050" dirty="0"/>
              <a:t>/project-serum/anchor/tree/master/tests/escrow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[Remarks]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Escrow behavior is based on anchor escrow program. Check </a:t>
            </a:r>
            <a:r>
              <a:rPr kumimoji="1" lang="en-US" altLang="ja-JP" sz="1400" dirty="0" err="1"/>
              <a:t>escrow.ts</a:t>
            </a:r>
            <a:r>
              <a:rPr kumimoji="1" lang="en-US" altLang="ja-JP" sz="1400" dirty="0"/>
              <a:t> and </a:t>
            </a:r>
            <a:r>
              <a:rPr kumimoji="1" lang="en-US" altLang="ja-JP" sz="1400" dirty="0" err="1"/>
              <a:t>lib.rs</a:t>
            </a:r>
            <a:r>
              <a:rPr kumimoji="1" lang="en-US" altLang="ja-JP" sz="1400" dirty="0"/>
              <a:t>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My debug program: </a:t>
            </a: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github.com</a:t>
            </a:r>
            <a:r>
              <a:rPr kumimoji="1" lang="en-US" altLang="ja-JP" sz="1050" dirty="0"/>
              <a:t>/256hax/</a:t>
            </a:r>
            <a:r>
              <a:rPr kumimoji="1" lang="en-US" altLang="ja-JP" sz="1050" dirty="0" err="1"/>
              <a:t>solana</a:t>
            </a:r>
            <a:r>
              <a:rPr kumimoji="1" lang="en-US" altLang="ja-JP" sz="1050" dirty="0"/>
              <a:t>-anchor-react-minimal-example/tree/main/anchor/escrow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[Reference]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Programming on Solana - An Introduction | </a:t>
            </a:r>
            <a:r>
              <a:rPr kumimoji="1" lang="en-US" altLang="ja-JP" sz="1400" dirty="0" err="1"/>
              <a:t>Paulx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paulx.dev</a:t>
            </a:r>
            <a:r>
              <a:rPr kumimoji="1" lang="en-US" altLang="ja-JP" sz="1050" dirty="0"/>
              <a:t>/blog/2021/01/14/programming-on-</a:t>
            </a:r>
            <a:r>
              <a:rPr kumimoji="1" lang="en-US" altLang="ja-JP" sz="1050" dirty="0" err="1"/>
              <a:t>solana</a:t>
            </a:r>
            <a:r>
              <a:rPr kumimoji="1" lang="en-US" altLang="ja-JP" sz="1050" dirty="0"/>
              <a:t>-an-introduction/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Solana</a:t>
            </a:r>
            <a:r>
              <a:rPr kumimoji="1" lang="ja-JP" altLang="en-US" sz="1400"/>
              <a:t>の</a:t>
            </a:r>
            <a:r>
              <a:rPr kumimoji="1" lang="en-US" altLang="ja-JP" sz="1400" dirty="0"/>
              <a:t>Anchor</a:t>
            </a:r>
            <a:r>
              <a:rPr kumimoji="1" lang="ja-JP" altLang="en-US" sz="1400"/>
              <a:t>で実装された</a:t>
            </a:r>
            <a:r>
              <a:rPr kumimoji="1" lang="en-US" altLang="ja-JP" sz="1400" dirty="0"/>
              <a:t>Escrow</a:t>
            </a:r>
            <a:r>
              <a:rPr kumimoji="1" lang="ja-JP" altLang="en-US" sz="1400"/>
              <a:t>のコード解説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zenn.dev</a:t>
            </a:r>
            <a:r>
              <a:rPr kumimoji="1" lang="en-US" altLang="ja-JP" sz="1050" dirty="0"/>
              <a:t>/</a:t>
            </a:r>
            <a:r>
              <a:rPr kumimoji="1" lang="en-US" altLang="ja-JP" sz="1050" dirty="0" err="1"/>
              <a:t>razokulover</a:t>
            </a:r>
            <a:r>
              <a:rPr kumimoji="1" lang="en-US" altLang="ja-JP" sz="1050" dirty="0"/>
              <a:t>/articles/c2338cb83f459b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Program Derived Address</a:t>
            </a:r>
            <a:r>
              <a:rPr kumimoji="1" lang="ja-JP" altLang="en-US" sz="1400"/>
              <a:t>日本語で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https://efficacious-flat-24a.notion.site/Program-Derived-Address-8537ebca002245639beb531842f87f2c#3f01f8b4ddc04ed4b55fdfc0160b9436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Anchor Example: Escrow Program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hackmd.io</a:t>
            </a:r>
            <a:r>
              <a:rPr kumimoji="1" lang="en-US" altLang="ja-JP" sz="1050" dirty="0"/>
              <a:t>/@</a:t>
            </a:r>
            <a:r>
              <a:rPr kumimoji="1" lang="en-US" altLang="ja-JP" sz="1050" dirty="0" err="1"/>
              <a:t>ironaddicteddog</a:t>
            </a:r>
            <a:r>
              <a:rPr kumimoji="1" lang="en-US" altLang="ja-JP" sz="1050" dirty="0"/>
              <a:t>/</a:t>
            </a:r>
            <a:r>
              <a:rPr kumimoji="1" lang="en-US" altLang="ja-JP" sz="1050" dirty="0" err="1"/>
              <a:t>anchor_example_escrow</a:t>
            </a:r>
            <a:endParaRPr kumimoji="1" lang="en-US" altLang="ja-JP" sz="1050" dirty="0"/>
          </a:p>
        </p:txBody>
      </p:sp>
    </p:spTree>
    <p:extLst>
      <p:ext uri="{BB962C8B-B14F-4D97-AF65-F5344CB8AC3E}">
        <p14:creationId xmlns:p14="http://schemas.microsoft.com/office/powerpoint/2010/main" val="370081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Initializer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Taker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Overview: Rolls and Relations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Create token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Mint token</a:t>
            </a: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Token owner account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42C16CF-BB4F-1B40-881D-289929869565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Initializer's token A account.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Initializer's token B account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Taker's token B account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Taker's token B account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Authorize transaction instead authorizer.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Management for state of escrow (Initializer's transaction)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0B7C5D3-06B6-A84C-83BE-0B2306605375}"/>
              </a:ext>
            </a:extLst>
          </p:cNvPr>
          <p:cNvSpPr txBox="1"/>
          <p:nvPr/>
        </p:nvSpPr>
        <p:spPr>
          <a:xfrm>
            <a:off x="3710212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26E883EB-F2D5-1A45-B089-A89E8957499B}"/>
              </a:ext>
            </a:extLst>
          </p:cNvPr>
          <p:cNvCxnSpPr>
            <a:cxnSpLocks/>
            <a:stCxn id="51" idx="1"/>
            <a:endCxn id="46" idx="2"/>
          </p:cNvCxnSpPr>
          <p:nvPr/>
        </p:nvCxnSpPr>
        <p:spPr>
          <a:xfrm rot="10800000">
            <a:off x="3198110" y="1905794"/>
            <a:ext cx="1185544" cy="97079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E4C217E3-E168-E44D-A4E3-CE7C8F0988DE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Escrow program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Assigned Program</a:t>
            </a:r>
            <a:endParaRPr kumimoji="1" lang="ja-JP" altLang="en-US" sz="105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C984E13B-DF2A-8E4F-A15B-7302CEA84130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D0D0783-A53D-EB4E-AC83-872B86C73F6B}"/>
              </a:ext>
            </a:extLst>
          </p:cNvPr>
          <p:cNvSpPr txBox="1"/>
          <p:nvPr/>
        </p:nvSpPr>
        <p:spPr>
          <a:xfrm>
            <a:off x="11043020" y="2762903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1A9AF0AA-0C1D-6446-8809-73E541D7AABC}"/>
              </a:ext>
            </a:extLst>
          </p:cNvPr>
          <p:cNvSpPr txBox="1"/>
          <p:nvPr/>
        </p:nvSpPr>
        <p:spPr>
          <a:xfrm>
            <a:off x="4383655" y="1128465"/>
            <a:ext cx="342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Initializer want to send Token A (500) for Taker</a:t>
            </a:r>
            <a:endParaRPr kumimoji="1" lang="ja-JP" altLang="en-US" sz="120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0282EEA4-736E-B94C-AA10-C7B2B43909D2}"/>
              </a:ext>
            </a:extLst>
          </p:cNvPr>
          <p:cNvSpPr txBox="1"/>
          <p:nvPr/>
        </p:nvSpPr>
        <p:spPr>
          <a:xfrm>
            <a:off x="4383655" y="5353974"/>
            <a:ext cx="342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Taker want to send Token B (1,000) for Initializer</a:t>
            </a:r>
            <a:endParaRPr kumimoji="1" lang="ja-JP" altLang="en-US" sz="120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BD780310-7185-8740-BB06-2924FA7F1B17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912119" y="1409135"/>
            <a:ext cx="4398237" cy="411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62697745-7235-9748-88BC-F53BF85FE751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>
            <a:off x="3912118" y="5627627"/>
            <a:ext cx="4398237" cy="669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フリーフォーム 196">
            <a:extLst>
              <a:ext uri="{FF2B5EF4-FFF2-40B4-BE49-F238E27FC236}">
                <a16:creationId xmlns:a16="http://schemas.microsoft.com/office/drawing/2014/main" id="{BA254AB1-62EE-4047-9B1C-F091994A2F97}"/>
              </a:ext>
            </a:extLst>
          </p:cNvPr>
          <p:cNvSpPr/>
          <p:nvPr/>
        </p:nvSpPr>
        <p:spPr>
          <a:xfrm rot="5400000" flipV="1">
            <a:off x="9422166" y="1694493"/>
            <a:ext cx="1661621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フリーフォーム 197">
            <a:extLst>
              <a:ext uri="{FF2B5EF4-FFF2-40B4-BE49-F238E27FC236}">
                <a16:creationId xmlns:a16="http://schemas.microsoft.com/office/drawing/2014/main" id="{BEBF2422-EE66-D149-A770-189D4E72F748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26D68E8-48C6-EB42-99D5-3BC70FF0C5B7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Upgrade Authority</a:t>
            </a:r>
            <a:endParaRPr kumimoji="1" lang="ja-JP" altLang="en-US" sz="1050"/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089F2C6B-1583-914B-9E7D-E3F343A87B3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200">
            <a:extLst>
              <a:ext uri="{FF2B5EF4-FFF2-40B4-BE49-F238E27FC236}">
                <a16:creationId xmlns:a16="http://schemas.microsoft.com/office/drawing/2014/main" id="{EC9D9CC3-5831-5946-84D7-D1D77FA4B828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5354765" y="3116141"/>
            <a:ext cx="765324" cy="1279527"/>
          </a:xfrm>
          <a:prstGeom prst="bentConnector2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C0C0398F-3A80-CA45-9D0E-37741127A4A0}"/>
              </a:ext>
            </a:extLst>
          </p:cNvPr>
          <p:cNvSpPr txBox="1"/>
          <p:nvPr/>
        </p:nvSpPr>
        <p:spPr>
          <a:xfrm>
            <a:off x="5544865" y="3858286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PDA Source</a:t>
            </a:r>
          </a:p>
        </p:txBody>
      </p:sp>
    </p:spTree>
    <p:extLst>
      <p:ext uri="{BB962C8B-B14F-4D97-AF65-F5344CB8AC3E}">
        <p14:creationId xmlns:p14="http://schemas.microsoft.com/office/powerpoint/2010/main" val="293708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Initializer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Taker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Step1. Initialize escrow state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10 SOL (airdrop)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1,000 token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E4C217E3-E168-E44D-A4E3-CE7C8F0988DE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D0D0783-A53D-EB4E-AC83-872B86C73F6B}"/>
              </a:ext>
            </a:extLst>
          </p:cNvPr>
          <p:cNvSpPr txBox="1"/>
          <p:nvPr/>
        </p:nvSpPr>
        <p:spPr>
          <a:xfrm>
            <a:off x="11043020" y="2761675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id="{A30753C4-786D-5C4B-BF2D-D7BE2E301C93}"/>
              </a:ext>
            </a:extLst>
          </p:cNvPr>
          <p:cNvCxnSpPr>
            <a:cxnSpLocks/>
            <a:stCxn id="29" idx="3"/>
            <a:endCxn id="46" idx="2"/>
          </p:cNvCxnSpPr>
          <p:nvPr/>
        </p:nvCxnSpPr>
        <p:spPr>
          <a:xfrm flipV="1">
            <a:off x="1921083" y="1905794"/>
            <a:ext cx="1277027" cy="965476"/>
          </a:xfrm>
          <a:prstGeom prst="bentConnector2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C02B6EE1-76AC-3F49-945B-F2BC8EAB4E87}"/>
              </a:ext>
            </a:extLst>
          </p:cNvPr>
          <p:cNvCxnSpPr>
            <a:cxnSpLocks/>
            <a:stCxn id="30" idx="3"/>
            <a:endCxn id="49" idx="0"/>
          </p:cNvCxnSpPr>
          <p:nvPr/>
        </p:nvCxnSpPr>
        <p:spPr>
          <a:xfrm>
            <a:off x="1921082" y="4127843"/>
            <a:ext cx="7103283" cy="1003124"/>
          </a:xfrm>
          <a:prstGeom prst="bentConnector2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F4C177E-5DE7-9E48-B38E-F32023289F0B}"/>
              </a:ext>
            </a:extLst>
          </p:cNvPr>
          <p:cNvSpPr txBox="1"/>
          <p:nvPr/>
        </p:nvSpPr>
        <p:spPr>
          <a:xfrm>
            <a:off x="2307409" y="2594270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mint 500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2660DAD-99E9-FA49-B4E9-A46CFE45F959}"/>
              </a:ext>
            </a:extLst>
          </p:cNvPr>
          <p:cNvSpPr txBox="1"/>
          <p:nvPr/>
        </p:nvSpPr>
        <p:spPr>
          <a:xfrm>
            <a:off x="2307409" y="3845828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mint 1,000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530AB6B-E6BA-0E47-B72A-636E871975FE}"/>
              </a:ext>
            </a:extLst>
          </p:cNvPr>
          <p:cNvSpPr txBox="1"/>
          <p:nvPr/>
        </p:nvSpPr>
        <p:spPr>
          <a:xfrm>
            <a:off x="10106934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47B7A92-D462-D740-A569-E62A668BAE3B}"/>
              </a:ext>
            </a:extLst>
          </p:cNvPr>
          <p:cNvSpPr txBox="1"/>
          <p:nvPr/>
        </p:nvSpPr>
        <p:spPr>
          <a:xfrm>
            <a:off x="10106934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66" name="フリーフォーム 65">
            <a:extLst>
              <a:ext uri="{FF2B5EF4-FFF2-40B4-BE49-F238E27FC236}">
                <a16:creationId xmlns:a16="http://schemas.microsoft.com/office/drawing/2014/main" id="{CD32867D-BECA-3440-B393-8FBDC4357080}"/>
              </a:ext>
            </a:extLst>
          </p:cNvPr>
          <p:cNvSpPr/>
          <p:nvPr/>
        </p:nvSpPr>
        <p:spPr>
          <a:xfrm rot="5400000" flipV="1">
            <a:off x="9422780" y="1693879"/>
            <a:ext cx="1660393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3828E1D1-4FA4-0D4F-AC0B-8B6FDC554D58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720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Initializer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Taker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Step2. Initialize escrow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 err="1">
                <a:solidFill>
                  <a:schemeClr val="tx1"/>
                </a:solidFill>
              </a:rPr>
              <a:t>initializerAmount</a:t>
            </a:r>
            <a:r>
              <a:rPr kumimoji="1" lang="en-US" altLang="ja-JP" sz="1050" dirty="0">
                <a:solidFill>
                  <a:schemeClr val="tx1"/>
                </a:solidFill>
              </a:rPr>
              <a:t>: 500</a:t>
            </a:r>
          </a:p>
          <a:p>
            <a:r>
              <a:rPr kumimoji="1" lang="en-US" altLang="ja-JP" sz="1050" dirty="0" err="1">
                <a:solidFill>
                  <a:schemeClr val="tx1"/>
                </a:solidFill>
              </a:rPr>
              <a:t>takerAmount</a:t>
            </a:r>
            <a:r>
              <a:rPr kumimoji="1" lang="en-US" altLang="ja-JP" sz="1050" dirty="0">
                <a:solidFill>
                  <a:schemeClr val="tx1"/>
                </a:solidFill>
              </a:rPr>
              <a:t>: 1,000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Assigned Program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cxnSp>
        <p:nvCxnSpPr>
          <p:cNvPr id="54" name="カギ線コネクタ 53">
            <a:extLst>
              <a:ext uri="{FF2B5EF4-FFF2-40B4-BE49-F238E27FC236}">
                <a16:creationId xmlns:a16="http://schemas.microsoft.com/office/drawing/2014/main" id="{DD0180CB-7D87-2A42-ADAE-4645AEDD4F5A}"/>
              </a:ext>
            </a:extLst>
          </p:cNvPr>
          <p:cNvCxnSpPr>
            <a:cxnSpLocks/>
            <a:stCxn id="51" idx="1"/>
            <a:endCxn id="46" idx="2"/>
          </p:cNvCxnSpPr>
          <p:nvPr/>
        </p:nvCxnSpPr>
        <p:spPr>
          <a:xfrm rot="10800000">
            <a:off x="3198110" y="1905794"/>
            <a:ext cx="1185544" cy="970790"/>
          </a:xfrm>
          <a:prstGeom prst="bentConnector2">
            <a:avLst/>
          </a:prstGeom>
          <a:ln w="952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710212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Authority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24FCDD1-00C3-9447-BDC3-30CCCF95B35D}"/>
              </a:ext>
            </a:extLst>
          </p:cNvPr>
          <p:cNvSpPr txBox="1"/>
          <p:nvPr/>
        </p:nvSpPr>
        <p:spPr>
          <a:xfrm>
            <a:off x="4644674" y="4266314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Set authority (</a:t>
            </a:r>
            <a:r>
              <a:rPr kumimoji="1" lang="en-US" altLang="ja-JP" sz="1050" dirty="0" err="1"/>
              <a:t>SetAuthority</a:t>
            </a:r>
            <a:r>
              <a:rPr kumimoji="1" lang="en-US" altLang="ja-JP" sz="1050" dirty="0"/>
              <a:t>)</a:t>
            </a:r>
          </a:p>
          <a:p>
            <a:r>
              <a:rPr kumimoji="1" lang="en-US" altLang="ja-JP" sz="1050" dirty="0"/>
              <a:t>current: </a:t>
            </a:r>
            <a:r>
              <a:rPr kumimoji="1" lang="en-US" altLang="ja-JP" sz="1050" dirty="0" err="1"/>
              <a:t>provider.wallet</a:t>
            </a:r>
            <a:endParaRPr kumimoji="1" lang="en-US" altLang="ja-JP" sz="1050" dirty="0"/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new: </a:t>
            </a:r>
            <a:r>
              <a:rPr kumimoji="1" lang="en-US" altLang="ja-JP" sz="1050" dirty="0" err="1">
                <a:solidFill>
                  <a:srgbClr val="FF0000"/>
                </a:solidFill>
              </a:rPr>
              <a:t>pda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43A3126F-5907-D448-BC44-BF213FD51C0D}"/>
              </a:ext>
            </a:extLst>
          </p:cNvPr>
          <p:cNvSpPr/>
          <p:nvPr/>
        </p:nvSpPr>
        <p:spPr>
          <a:xfrm>
            <a:off x="2980759" y="1901062"/>
            <a:ext cx="3391250" cy="2360220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7DDD955-B5E8-E940-B373-46D65F304EBC}"/>
              </a:ext>
            </a:extLst>
          </p:cNvPr>
          <p:cNvSpPr txBox="1"/>
          <p:nvPr/>
        </p:nvSpPr>
        <p:spPr>
          <a:xfrm>
            <a:off x="9761650" y="3647475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Deploy</a:t>
            </a:r>
            <a:endParaRPr kumimoji="1" lang="ja-JP" altLang="en-US" sz="1050"/>
          </a:p>
        </p:txBody>
      </p: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CDB33B8B-9EA2-8F4B-8ABD-C7419C39D014}"/>
              </a:ext>
            </a:extLst>
          </p:cNvPr>
          <p:cNvCxnSpPr>
            <a:cxnSpLocks/>
            <a:stCxn id="51" idx="2"/>
            <a:endCxn id="124" idx="1"/>
          </p:cNvCxnSpPr>
          <p:nvPr/>
        </p:nvCxnSpPr>
        <p:spPr>
          <a:xfrm rot="16200000" flipH="1">
            <a:off x="5354764" y="3116142"/>
            <a:ext cx="765324" cy="1279525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362F8F2-D6C2-F34F-AD93-D58A0B1C63FB}"/>
              </a:ext>
            </a:extLst>
          </p:cNvPr>
          <p:cNvSpPr txBox="1"/>
          <p:nvPr/>
        </p:nvSpPr>
        <p:spPr>
          <a:xfrm>
            <a:off x="3694767" y="3769138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Create PDA from seed</a:t>
            </a:r>
          </a:p>
          <a:p>
            <a:r>
              <a:rPr kumimoji="1" lang="en-US" altLang="ja-JP" sz="1050" dirty="0"/>
              <a:t>(</a:t>
            </a:r>
            <a:r>
              <a:rPr kumimoji="1" lang="en-US" altLang="ja-JP" sz="1050" dirty="0" err="1"/>
              <a:t>findProgramAddress</a:t>
            </a:r>
            <a:r>
              <a:rPr kumimoji="1" lang="en-US" altLang="ja-JP" sz="1050" dirty="0"/>
              <a:t>)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B93F43F-577F-3E44-B348-761FED395289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FB13B8B-4F60-6243-83D8-B829DF89D7B6}"/>
              </a:ext>
            </a:extLst>
          </p:cNvPr>
          <p:cNvCxnSpPr>
            <a:cxnSpLocks/>
          </p:cNvCxnSpPr>
          <p:nvPr/>
        </p:nvCxnSpPr>
        <p:spPr>
          <a:xfrm flipH="1">
            <a:off x="7805208" y="3213596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4135C0F-1A16-F04F-92FD-7206A50C94E0}"/>
              </a:ext>
            </a:extLst>
          </p:cNvPr>
          <p:cNvSpPr txBox="1"/>
          <p:nvPr/>
        </p:nvSpPr>
        <p:spPr>
          <a:xfrm>
            <a:off x="9761650" y="2933527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77F46F3-8D98-FD46-B72A-5850C850FB4B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CF00A7B-5CD9-584D-B7C1-BCA22C0058E7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84" name="フリーフォーム 83">
            <a:extLst>
              <a:ext uri="{FF2B5EF4-FFF2-40B4-BE49-F238E27FC236}">
                <a16:creationId xmlns:a16="http://schemas.microsoft.com/office/drawing/2014/main" id="{10DF91AF-6762-AF43-A795-20C9D3E3B91C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>
            <a:extLst>
              <a:ext uri="{FF2B5EF4-FFF2-40B4-BE49-F238E27FC236}">
                <a16:creationId xmlns:a16="http://schemas.microsoft.com/office/drawing/2014/main" id="{DC05EA18-3157-984E-8CE1-86992F0BC0AE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947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Initializer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Taker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Step3-1. Exchange escrow – Transfer Token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Assigned Program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cxnSp>
        <p:nvCxnSpPr>
          <p:cNvPr id="54" name="カギ線コネクタ 53">
            <a:extLst>
              <a:ext uri="{FF2B5EF4-FFF2-40B4-BE49-F238E27FC236}">
                <a16:creationId xmlns:a16="http://schemas.microsoft.com/office/drawing/2014/main" id="{DD0180CB-7D87-2A42-ADAE-4645AEDD4F5A}"/>
              </a:ext>
            </a:extLst>
          </p:cNvPr>
          <p:cNvCxnSpPr>
            <a:cxnSpLocks/>
            <a:stCxn id="51" idx="1"/>
            <a:endCxn id="46" idx="2"/>
          </p:cNvCxnSpPr>
          <p:nvPr/>
        </p:nvCxnSpPr>
        <p:spPr>
          <a:xfrm rot="10800000">
            <a:off x="3198110" y="1905794"/>
            <a:ext cx="1185544" cy="970790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710212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0F418AB-CE01-4749-A5B7-92B078960685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912119" y="1409135"/>
            <a:ext cx="4398237" cy="4112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C900511-471B-D747-9441-7B0BDFD5BDFB}"/>
              </a:ext>
            </a:extLst>
          </p:cNvPr>
          <p:cNvSpPr txBox="1"/>
          <p:nvPr/>
        </p:nvSpPr>
        <p:spPr>
          <a:xfrm>
            <a:off x="3924349" y="1134111"/>
            <a:ext cx="1792870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Transfer 500 (Authority: PDA)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1AE1E4-DCA3-7145-B3A2-6C5E60B4294E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Upgrade Authority</a:t>
            </a:r>
            <a:endParaRPr kumimoji="1" lang="ja-JP" altLang="en-US" sz="105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019211B-EA2F-9040-B713-2627AFB6B6C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B994023-3C1D-6D43-B91C-8A5653A24CE3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>
            <a:off x="3912118" y="5627627"/>
            <a:ext cx="4398237" cy="6693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96DCD79-BD96-8B45-B304-2BF7A3E7A9FE}"/>
              </a:ext>
            </a:extLst>
          </p:cNvPr>
          <p:cNvSpPr txBox="1"/>
          <p:nvPr/>
        </p:nvSpPr>
        <p:spPr>
          <a:xfrm>
            <a:off x="5922149" y="5350627"/>
            <a:ext cx="2388206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Transfer 1,000 (It doesn't need escrow)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92138B-6175-B246-94BC-A05A31E67AFF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262A3E1-DA87-6C49-84E0-D26D93831A6A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D1781F8-9DC2-ED4F-A38D-BE96FF0298E5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E366F94-883C-534F-AA9B-6E820B3B913B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カギ線コネクタ 76">
            <a:extLst>
              <a:ext uri="{FF2B5EF4-FFF2-40B4-BE49-F238E27FC236}">
                <a16:creationId xmlns:a16="http://schemas.microsoft.com/office/drawing/2014/main" id="{FFA8C114-7241-0546-80A9-296169F8FA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54764" y="3116142"/>
            <a:ext cx="765324" cy="1279525"/>
          </a:xfrm>
          <a:prstGeom prst="bentConnector2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7799514-F4C5-1643-951C-CED312D44663}"/>
              </a:ext>
            </a:extLst>
          </p:cNvPr>
          <p:cNvSpPr txBox="1"/>
          <p:nvPr/>
        </p:nvSpPr>
        <p:spPr>
          <a:xfrm>
            <a:off x="5544865" y="3858286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PDA Source</a:t>
            </a:r>
          </a:p>
        </p:txBody>
      </p:sp>
    </p:spTree>
    <p:extLst>
      <p:ext uri="{BB962C8B-B14F-4D97-AF65-F5344CB8AC3E}">
        <p14:creationId xmlns:p14="http://schemas.microsoft.com/office/powerpoint/2010/main" val="143007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Initializer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Taker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Step3-2. Exchange escrow – Set Authority (Close Escrow)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PDA Account (</a:t>
            </a:r>
            <a:r>
              <a:rPr kumimoji="1" lang="en-US" altLang="ja-JP" sz="1050" b="1" dirty="0" err="1">
                <a:solidFill>
                  <a:schemeClr val="bg1">
                    <a:lumMod val="75000"/>
                  </a:schemeClr>
                </a:solidFill>
              </a:rPr>
              <a:t>pda</a:t>
            </a:r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State Account </a:t>
            </a:r>
          </a:p>
          <a:p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en-US" altLang="ja-JP" sz="1050" b="1" dirty="0" err="1">
                <a:solidFill>
                  <a:schemeClr val="bg1">
                    <a:lumMod val="75000"/>
                  </a:schemeClr>
                </a:solidFill>
              </a:rPr>
              <a:t>escrowAccount</a:t>
            </a:r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cxnSp>
        <p:nvCxnSpPr>
          <p:cNvPr id="54" name="カギ線コネクタ 53">
            <a:extLst>
              <a:ext uri="{FF2B5EF4-FFF2-40B4-BE49-F238E27FC236}">
                <a16:creationId xmlns:a16="http://schemas.microsoft.com/office/drawing/2014/main" id="{DD0180CB-7D87-2A42-ADAE-4645AEDD4F5A}"/>
              </a:ext>
            </a:extLst>
          </p:cNvPr>
          <p:cNvCxnSpPr>
            <a:cxnSpLocks/>
            <a:stCxn id="51" idx="1"/>
            <a:endCxn id="46" idx="2"/>
          </p:cNvCxnSpPr>
          <p:nvPr/>
        </p:nvCxnSpPr>
        <p:spPr>
          <a:xfrm rot="10800000">
            <a:off x="3198110" y="1905794"/>
            <a:ext cx="1185544" cy="97079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710212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Authority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24FCDD1-00C3-9447-BDC3-30CCCF95B35D}"/>
              </a:ext>
            </a:extLst>
          </p:cNvPr>
          <p:cNvSpPr txBox="1"/>
          <p:nvPr/>
        </p:nvSpPr>
        <p:spPr>
          <a:xfrm>
            <a:off x="4812077" y="4266314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Set authority (close PDA)</a:t>
            </a:r>
          </a:p>
          <a:p>
            <a:r>
              <a:rPr kumimoji="1" lang="en-US" altLang="ja-JP" sz="1050" dirty="0"/>
              <a:t>current: </a:t>
            </a:r>
            <a:r>
              <a:rPr kumimoji="1" lang="en-US" altLang="ja-JP" sz="1050" dirty="0" err="1"/>
              <a:t>pda</a:t>
            </a:r>
            <a:endParaRPr kumimoji="1" lang="en-US" altLang="ja-JP" sz="1050" dirty="0"/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new: </a:t>
            </a:r>
            <a:r>
              <a:rPr kumimoji="1" lang="en-US" altLang="ja-JP" sz="1050" dirty="0" err="1">
                <a:solidFill>
                  <a:srgbClr val="FF0000"/>
                </a:solidFill>
              </a:rPr>
              <a:t>provider.wallet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43A3126F-5907-D448-BC44-BF213FD51C0D}"/>
              </a:ext>
            </a:extLst>
          </p:cNvPr>
          <p:cNvSpPr/>
          <p:nvPr/>
        </p:nvSpPr>
        <p:spPr>
          <a:xfrm>
            <a:off x="2980759" y="1901062"/>
            <a:ext cx="3391250" cy="2360220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1AE1E4-DCA3-7145-B3A2-6C5E60B4294E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Upgrade Authority</a:t>
            </a:r>
            <a:endParaRPr kumimoji="1" lang="ja-JP" altLang="en-US" sz="105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019211B-EA2F-9040-B713-2627AFB6B6C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92138B-6175-B246-94BC-A05A31E67AFF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262A3E1-DA87-6C49-84E0-D26D93831A6A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D1781F8-9DC2-ED4F-A38D-BE96FF0298E5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E366F94-883C-534F-AA9B-6E820B3B913B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カギ線コネクタ 58">
            <a:extLst>
              <a:ext uri="{FF2B5EF4-FFF2-40B4-BE49-F238E27FC236}">
                <a16:creationId xmlns:a16="http://schemas.microsoft.com/office/drawing/2014/main" id="{392209EB-5415-C140-851C-70F6C78795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54764" y="3116142"/>
            <a:ext cx="765324" cy="1279525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9B88B85-F54C-8246-81D9-E5F7F7624792}"/>
              </a:ext>
            </a:extLst>
          </p:cNvPr>
          <p:cNvSpPr txBox="1"/>
          <p:nvPr/>
        </p:nvSpPr>
        <p:spPr>
          <a:xfrm>
            <a:off x="5544865" y="3858286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PDA Source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EEFB726-17A9-2341-8899-23DAAC03755E}"/>
              </a:ext>
            </a:extLst>
          </p:cNvPr>
          <p:cNvSpPr txBox="1"/>
          <p:nvPr/>
        </p:nvSpPr>
        <p:spPr>
          <a:xfrm>
            <a:off x="7763394" y="3297949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Set authority (close State Account)</a:t>
            </a:r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new: </a:t>
            </a:r>
            <a:r>
              <a:rPr kumimoji="1" lang="en-US" altLang="ja-JP" sz="1050" dirty="0" err="1">
                <a:solidFill>
                  <a:srgbClr val="FF0000"/>
                </a:solidFill>
              </a:rPr>
              <a:t>provider.wallet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E2A0564-E64F-8B46-9717-FC7AAD43362E}"/>
              </a:ext>
            </a:extLst>
          </p:cNvPr>
          <p:cNvCxnSpPr>
            <a:cxnSpLocks/>
          </p:cNvCxnSpPr>
          <p:nvPr/>
        </p:nvCxnSpPr>
        <p:spPr>
          <a:xfrm flipH="1">
            <a:off x="7805208" y="3213596"/>
            <a:ext cx="247542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047CCB7-C00F-A84C-B125-4B27CEACB5BF}"/>
              </a:ext>
            </a:extLst>
          </p:cNvPr>
          <p:cNvSpPr txBox="1"/>
          <p:nvPr/>
        </p:nvSpPr>
        <p:spPr>
          <a:xfrm>
            <a:off x="9557461" y="2933527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95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IDO Pool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351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718AF-909B-1E44-B488-AA99B518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7575EF-74CF-AC47-8FBA-FB4C8BBB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17AD0F-69D9-5143-9AD4-A79FA5C8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F890C4-3E1D-7B46-91E8-1DAD03F6ABEE}"/>
              </a:ext>
            </a:extLst>
          </p:cNvPr>
          <p:cNvSpPr/>
          <p:nvPr/>
        </p:nvSpPr>
        <p:spPr>
          <a:xfrm>
            <a:off x="838200" y="1796119"/>
            <a:ext cx="1588911" cy="3739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A56CC9-9ED4-E147-A978-5C5036C2A6F5}"/>
              </a:ext>
            </a:extLst>
          </p:cNvPr>
          <p:cNvSpPr/>
          <p:nvPr/>
        </p:nvSpPr>
        <p:spPr>
          <a:xfrm>
            <a:off x="305082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A8AE5E3-7DCB-E34D-A4E2-E61A6CE992D0}"/>
              </a:ext>
            </a:extLst>
          </p:cNvPr>
          <p:cNvSpPr/>
          <p:nvPr/>
        </p:nvSpPr>
        <p:spPr>
          <a:xfrm>
            <a:off x="305082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8078DBE-3B64-0C45-91A6-271B0DFA5F16}"/>
              </a:ext>
            </a:extLst>
          </p:cNvPr>
          <p:cNvSpPr/>
          <p:nvPr/>
        </p:nvSpPr>
        <p:spPr>
          <a:xfrm>
            <a:off x="5259247" y="1796118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USDC IDO Pool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1FD34B6-F92E-8B4A-B13F-47AEAF1DE691}"/>
              </a:ext>
            </a:extLst>
          </p:cNvPr>
          <p:cNvSpPr/>
          <p:nvPr/>
        </p:nvSpPr>
        <p:spPr>
          <a:xfrm>
            <a:off x="5259247" y="3805363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Watermelon IDO Pool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4106FB-E691-E848-8805-6415D89FDFF6}"/>
              </a:ext>
            </a:extLst>
          </p:cNvPr>
          <p:cNvSpPr/>
          <p:nvPr/>
        </p:nvSpPr>
        <p:spPr>
          <a:xfrm>
            <a:off x="746767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18AA63-E88C-3147-9BCA-B0EEBA7F57D8}"/>
              </a:ext>
            </a:extLst>
          </p:cNvPr>
          <p:cNvSpPr/>
          <p:nvPr/>
        </p:nvSpPr>
        <p:spPr>
          <a:xfrm>
            <a:off x="746767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7535CF-0C0D-794A-9DC6-09DB628F0608}"/>
              </a:ext>
            </a:extLst>
          </p:cNvPr>
          <p:cNvSpPr/>
          <p:nvPr/>
        </p:nvSpPr>
        <p:spPr>
          <a:xfrm>
            <a:off x="9676097" y="2304118"/>
            <a:ext cx="1588911" cy="272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B2A20F8-60A9-9549-B3A3-2002F91B850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427111" y="2934367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205DB15-5141-1C49-B93B-92058836BA2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27111" y="4397771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C0A0DB3-4A36-774B-9044-2CF1C5BE768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056583" y="2934367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DB9F7C7-14DB-1744-9964-34F9928EE8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056583" y="4397771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D76F545-B5C2-B842-B6DF-C0C2CA249A1F}"/>
              </a:ext>
            </a:extLst>
          </p:cNvPr>
          <p:cNvCxnSpPr>
            <a:cxnSpLocks/>
          </p:cNvCxnSpPr>
          <p:nvPr/>
        </p:nvCxnSpPr>
        <p:spPr>
          <a:xfrm>
            <a:off x="2427111" y="5300882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EC30A8-57BB-7740-A21F-D3AC6AD8AE8E}"/>
              </a:ext>
            </a:extLst>
          </p:cNvPr>
          <p:cNvCxnSpPr>
            <a:cxnSpLocks/>
          </p:cNvCxnSpPr>
          <p:nvPr/>
        </p:nvCxnSpPr>
        <p:spPr>
          <a:xfrm>
            <a:off x="2427111" y="2027104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9B0F6CC-42DA-4040-96DB-72D3AAB9DACB}"/>
              </a:ext>
            </a:extLst>
          </p:cNvPr>
          <p:cNvCxnSpPr>
            <a:cxnSpLocks/>
          </p:cNvCxnSpPr>
          <p:nvPr/>
        </p:nvCxnSpPr>
        <p:spPr>
          <a:xfrm flipH="1">
            <a:off x="6848158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04C58BD-8615-0D4D-A4F1-A73222DF21AB}"/>
              </a:ext>
            </a:extLst>
          </p:cNvPr>
          <p:cNvCxnSpPr>
            <a:cxnSpLocks/>
          </p:cNvCxnSpPr>
          <p:nvPr/>
        </p:nvCxnSpPr>
        <p:spPr>
          <a:xfrm>
            <a:off x="4639733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447CB97-19EA-D84D-8293-F456206EE845}"/>
              </a:ext>
            </a:extLst>
          </p:cNvPr>
          <p:cNvCxnSpPr>
            <a:cxnSpLocks/>
          </p:cNvCxnSpPr>
          <p:nvPr/>
        </p:nvCxnSpPr>
        <p:spPr>
          <a:xfrm>
            <a:off x="4639733" y="4404164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6A6E3BE-66BE-2E4C-97AE-B5E17A12A55F}"/>
              </a:ext>
            </a:extLst>
          </p:cNvPr>
          <p:cNvCxnSpPr>
            <a:cxnSpLocks/>
          </p:cNvCxnSpPr>
          <p:nvPr/>
        </p:nvCxnSpPr>
        <p:spPr>
          <a:xfrm flipH="1">
            <a:off x="6848158" y="438084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E75BA0-6C40-F843-9C74-6D20A6A0084E}"/>
              </a:ext>
            </a:extLst>
          </p:cNvPr>
          <p:cNvSpPr/>
          <p:nvPr/>
        </p:nvSpPr>
        <p:spPr>
          <a:xfrm rot="1725816">
            <a:off x="2240446" y="2950520"/>
            <a:ext cx="8028248" cy="365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WIP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85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827C3-0CA9-1140-B93B-64711762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Issues or Pull </a:t>
            </a:r>
            <a:r>
              <a:rPr lang="en-US" altLang="ja-JP" dirty="0"/>
              <a:t>r</a:t>
            </a:r>
            <a:r>
              <a:rPr kumimoji="1" lang="en-US" altLang="ja-JP" dirty="0"/>
              <a:t>equests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EE8B65-9A3A-8B4E-9AAA-5DEA98F3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9BBC57-5D32-2441-B186-5D666FF4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40FAAB-57E0-5C47-80CE-5CA08BCE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8B6990-7CB6-3B4A-897B-F800D394EA22}"/>
              </a:ext>
            </a:extLst>
          </p:cNvPr>
          <p:cNvSpPr txBox="1"/>
          <p:nvPr/>
        </p:nvSpPr>
        <p:spPr>
          <a:xfrm>
            <a:off x="838200" y="1679845"/>
            <a:ext cx="10578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This document hasn't yet been reviewed by experts.</a:t>
            </a:r>
          </a:p>
          <a:p>
            <a:r>
              <a:rPr kumimoji="1" lang="en-US" altLang="ja-JP" sz="1400" dirty="0"/>
              <a:t>Let me know if incorrect. I'm opening to Issues or Pull requests on GitHub.</a:t>
            </a:r>
          </a:p>
          <a:p>
            <a:r>
              <a:rPr kumimoji="1" lang="en-US" altLang="ja-JP" sz="1400" dirty="0"/>
              <a:t>https://</a:t>
            </a:r>
            <a:r>
              <a:rPr kumimoji="1" lang="en-US" altLang="ja-JP" sz="1400" dirty="0" err="1"/>
              <a:t>github.com</a:t>
            </a:r>
            <a:r>
              <a:rPr kumimoji="1" lang="en-US" altLang="ja-JP" sz="1400" dirty="0"/>
              <a:t>/256hax/</a:t>
            </a:r>
            <a:r>
              <a:rPr kumimoji="1" lang="en-US" altLang="ja-JP" sz="1400" dirty="0" err="1"/>
              <a:t>solana</a:t>
            </a:r>
            <a:r>
              <a:rPr kumimoji="1" lang="en-US" altLang="ja-JP" sz="1400" dirty="0"/>
              <a:t>-anchor-react-minimal-example</a:t>
            </a:r>
          </a:p>
        </p:txBody>
      </p:sp>
    </p:spTree>
    <p:extLst>
      <p:ext uri="{BB962C8B-B14F-4D97-AF65-F5344CB8AC3E}">
        <p14:creationId xmlns:p14="http://schemas.microsoft.com/office/powerpoint/2010/main" val="243621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5DACE1-58FD-9745-B266-5A5EA15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Yield Farming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D2E24DF-5511-9C40-9985-E7FAA148311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E20E14-611F-2746-B535-140C5335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B935CD-5D46-734D-974F-FA319839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4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ABEAF-155C-624C-B734-BF5EF1D1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Yield Farming Customer Journey Outline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A8E0DE-9619-9D44-B54A-59A941A6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35C190-45C7-B74C-87FD-1548E57F2162}"/>
              </a:ext>
            </a:extLst>
          </p:cNvPr>
          <p:cNvSpPr/>
          <p:nvPr/>
        </p:nvSpPr>
        <p:spPr>
          <a:xfrm>
            <a:off x="626185" y="962627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Domestic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6D7F9C-E192-9E42-B8FF-BF4BD360C787}"/>
              </a:ext>
            </a:extLst>
          </p:cNvPr>
          <p:cNvSpPr/>
          <p:nvPr/>
        </p:nvSpPr>
        <p:spPr>
          <a:xfrm>
            <a:off x="626185" y="3101134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Overseas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7E3A8A-329C-3740-AFD4-71765A738121}"/>
              </a:ext>
            </a:extLst>
          </p:cNvPr>
          <p:cNvSpPr/>
          <p:nvPr/>
        </p:nvSpPr>
        <p:spPr>
          <a:xfrm>
            <a:off x="626185" y="5307150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Wallet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E92ABF-C934-5842-95A2-1C7A5459905D}"/>
              </a:ext>
            </a:extLst>
          </p:cNvPr>
          <p:cNvSpPr/>
          <p:nvPr/>
        </p:nvSpPr>
        <p:spPr>
          <a:xfrm>
            <a:off x="2519844" y="962627"/>
            <a:ext cx="9082312" cy="5393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DeFi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029B592-D4A6-C941-B6B3-C72C1547640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30141" y="2011825"/>
            <a:ext cx="0" cy="108930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8228DA6-EF3F-B645-AF8E-0C1B12691E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230141" y="4150332"/>
            <a:ext cx="0" cy="115681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6ECFBF8-06B8-4241-9F84-836196B3B63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34097" y="5831749"/>
            <a:ext cx="685749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図 63">
            <a:extLst>
              <a:ext uri="{FF2B5EF4-FFF2-40B4-BE49-F238E27FC236}">
                <a16:creationId xmlns:a16="http://schemas.microsoft.com/office/drawing/2014/main" id="{8DD354D6-6878-C84F-9186-CB055F8A7F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44" t="-16404" r="-5113" b="-9868"/>
          <a:stretch/>
        </p:blipFill>
        <p:spPr>
          <a:xfrm>
            <a:off x="5638876" y="1022895"/>
            <a:ext cx="1167897" cy="36616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7" name="フッター プレースホルダー 66">
            <a:extLst>
              <a:ext uri="{FF2B5EF4-FFF2-40B4-BE49-F238E27FC236}">
                <a16:creationId xmlns:a16="http://schemas.microsoft.com/office/drawing/2014/main" id="{F8020629-7124-4748-96D7-83BD141C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09A7532-8225-6F4D-97C3-9395D8120566}"/>
              </a:ext>
            </a:extLst>
          </p:cNvPr>
          <p:cNvSpPr/>
          <p:nvPr/>
        </p:nvSpPr>
        <p:spPr>
          <a:xfrm>
            <a:off x="2708222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BACA51E-BB1E-F845-9A78-64493E706678}"/>
              </a:ext>
            </a:extLst>
          </p:cNvPr>
          <p:cNvSpPr/>
          <p:nvPr/>
        </p:nvSpPr>
        <p:spPr>
          <a:xfrm>
            <a:off x="2888844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(Orderbooks)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21A7FC7-4644-0041-8537-287D568E6806}"/>
              </a:ext>
            </a:extLst>
          </p:cNvPr>
          <p:cNvSpPr/>
          <p:nvPr/>
        </p:nvSpPr>
        <p:spPr>
          <a:xfrm>
            <a:off x="2888844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Swap</a:t>
            </a:r>
          </a:p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(AMM)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20DF60B-8BAA-D747-842E-E2BE44514F59}"/>
              </a:ext>
            </a:extLst>
          </p:cNvPr>
          <p:cNvSpPr/>
          <p:nvPr/>
        </p:nvSpPr>
        <p:spPr>
          <a:xfrm>
            <a:off x="4774793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60CCDCA-9F78-B043-A2E3-9C187C59B6C6}"/>
              </a:ext>
            </a:extLst>
          </p:cNvPr>
          <p:cNvSpPr/>
          <p:nvPr/>
        </p:nvSpPr>
        <p:spPr>
          <a:xfrm>
            <a:off x="4955415" y="1916287"/>
            <a:ext cx="1207912" cy="3654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A0F1F0C-574F-074E-BCD9-965557BC9901}"/>
              </a:ext>
            </a:extLst>
          </p:cNvPr>
          <p:cNvSpPr/>
          <p:nvPr/>
        </p:nvSpPr>
        <p:spPr>
          <a:xfrm>
            <a:off x="6841364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Earn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E638C446-D483-344C-A0B8-81F22864A4DE}"/>
              </a:ext>
            </a:extLst>
          </p:cNvPr>
          <p:cNvSpPr/>
          <p:nvPr/>
        </p:nvSpPr>
        <p:spPr>
          <a:xfrm>
            <a:off x="7021986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Pools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900F69C9-957F-7E40-8065-EB4E6B693A8B}"/>
              </a:ext>
            </a:extLst>
          </p:cNvPr>
          <p:cNvSpPr/>
          <p:nvPr/>
        </p:nvSpPr>
        <p:spPr>
          <a:xfrm>
            <a:off x="7021986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Farms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id="{6C51F13A-A113-C747-99F3-7330C40D3E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746" y="2695780"/>
            <a:ext cx="332085" cy="292234"/>
          </a:xfrm>
          <a:prstGeom prst="rect">
            <a:avLst/>
          </a:prstGeom>
        </p:spPr>
      </p:pic>
      <p:pic>
        <p:nvPicPr>
          <p:cNvPr id="125" name="Picture 6">
            <a:extLst>
              <a:ext uri="{FF2B5EF4-FFF2-40B4-BE49-F238E27FC236}">
                <a16:creationId xmlns:a16="http://schemas.microsoft.com/office/drawing/2014/main" id="{6AB142C0-F0BC-8C48-BFAC-72E7824C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2404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07283867-D5C2-B040-B172-C94F24B58617}"/>
              </a:ext>
            </a:extLst>
          </p:cNvPr>
          <p:cNvCxnSpPr>
            <a:cxnSpLocks/>
            <a:stCxn id="84" idx="3"/>
            <a:endCxn id="120" idx="1"/>
          </p:cNvCxnSpPr>
          <p:nvPr/>
        </p:nvCxnSpPr>
        <p:spPr>
          <a:xfrm>
            <a:off x="6313609" y="3646683"/>
            <a:ext cx="52775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865390E-1B2D-B44D-B8E1-C4440FAF27B2}"/>
              </a:ext>
            </a:extLst>
          </p:cNvPr>
          <p:cNvSpPr txBox="1"/>
          <p:nvPr/>
        </p:nvSpPr>
        <p:spPr>
          <a:xfrm>
            <a:off x="6841364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Earn Tokens</a:t>
            </a:r>
            <a:endParaRPr kumimoji="1" lang="ja-JP" altLang="en-US" sz="1200"/>
          </a:p>
        </p:txBody>
      </p:sp>
      <p:pic>
        <p:nvPicPr>
          <p:cNvPr id="135" name="Picture 6">
            <a:extLst>
              <a:ext uri="{FF2B5EF4-FFF2-40B4-BE49-F238E27FC236}">
                <a16:creationId xmlns:a16="http://schemas.microsoft.com/office/drawing/2014/main" id="{EDD33CCC-4A71-A347-A08A-B74D656A7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9128" y="454285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D537C217-2794-4744-81F8-20DDFBD56C3E}"/>
              </a:ext>
            </a:extLst>
          </p:cNvPr>
          <p:cNvSpPr/>
          <p:nvPr/>
        </p:nvSpPr>
        <p:spPr>
          <a:xfrm>
            <a:off x="8907935" y="1569905"/>
            <a:ext cx="1538816" cy="4153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Specials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912AA90-CD85-E448-ADCE-4EE36716544E}"/>
              </a:ext>
            </a:extLst>
          </p:cNvPr>
          <p:cNvSpPr/>
          <p:nvPr/>
        </p:nvSpPr>
        <p:spPr>
          <a:xfrm>
            <a:off x="9088557" y="1863417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Staking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1197594-AE91-EE44-A876-55DB86C4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8119" y="2138201"/>
            <a:ext cx="844995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6B03190B-C2EC-4142-907A-09AAF754C641}"/>
              </a:ext>
            </a:extLst>
          </p:cNvPr>
          <p:cNvSpPr txBox="1"/>
          <p:nvPr/>
        </p:nvSpPr>
        <p:spPr>
          <a:xfrm>
            <a:off x="9088557" y="2591819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Mint</a:t>
            </a:r>
          </a:p>
          <a:p>
            <a:pPr algn="ctr"/>
            <a:r>
              <a:rPr kumimoji="1" lang="en-US" altLang="ja-JP" sz="1200" dirty="0"/>
              <a:t>Special NFTs</a:t>
            </a:r>
            <a:endParaRPr kumimoji="1" lang="ja-JP" altLang="en-US" sz="1200"/>
          </a:p>
        </p:txBody>
      </p:sp>
      <p:pic>
        <p:nvPicPr>
          <p:cNvPr id="145" name="Picture 6">
            <a:extLst>
              <a:ext uri="{FF2B5EF4-FFF2-40B4-BE49-F238E27FC236}">
                <a16:creationId xmlns:a16="http://schemas.microsoft.com/office/drawing/2014/main" id="{1B34EAEB-B7B4-A747-8541-ED2CFACC4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8544" y="1897037"/>
            <a:ext cx="279251" cy="27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8463BBC1-1193-C64F-A714-112CD78FD18F}"/>
              </a:ext>
            </a:extLst>
          </p:cNvPr>
          <p:cNvSpPr/>
          <p:nvPr/>
        </p:nvSpPr>
        <p:spPr>
          <a:xfrm>
            <a:off x="9088557" y="3129373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AcceleRaytor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23FED771-103B-5940-A514-680D8FD6F013}"/>
              </a:ext>
            </a:extLst>
          </p:cNvPr>
          <p:cNvSpPr txBox="1"/>
          <p:nvPr/>
        </p:nvSpPr>
        <p:spPr>
          <a:xfrm>
            <a:off x="9088557" y="3857775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IDO</a:t>
            </a:r>
            <a:endParaRPr kumimoji="1" lang="ja-JP" altLang="en-US" sz="1200"/>
          </a:p>
        </p:txBody>
      </p:sp>
      <p:pic>
        <p:nvPicPr>
          <p:cNvPr id="152" name="図 151">
            <a:extLst>
              <a:ext uri="{FF2B5EF4-FFF2-40B4-BE49-F238E27FC236}">
                <a16:creationId xmlns:a16="http://schemas.microsoft.com/office/drawing/2014/main" id="{DA495528-6367-2F43-8173-7E8B68E6702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9451" y="1615448"/>
            <a:ext cx="224200" cy="19729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08D6287-B311-4943-A601-9227BD33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2868" y="3423161"/>
            <a:ext cx="855666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D9981F2C-92BE-2A40-A5C3-4308F71F167C}"/>
              </a:ext>
            </a:extLst>
          </p:cNvPr>
          <p:cNvSpPr/>
          <p:nvPr/>
        </p:nvSpPr>
        <p:spPr>
          <a:xfrm>
            <a:off x="9088557" y="4395329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DropZone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780C2993-127F-1D46-AB93-F20439BB520C}"/>
              </a:ext>
            </a:extLst>
          </p:cNvPr>
          <p:cNvSpPr txBox="1"/>
          <p:nvPr/>
        </p:nvSpPr>
        <p:spPr>
          <a:xfrm>
            <a:off x="9088557" y="5123731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Lottery</a:t>
            </a:r>
            <a:endParaRPr kumimoji="1" lang="ja-JP" altLang="en-US" sz="1200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098999D1-9761-8B45-B7EE-ADDB43E3E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8612" y="4697056"/>
            <a:ext cx="844030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658E1C34-F625-8541-9F68-BEC2356924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4625737"/>
            <a:ext cx="332085" cy="292234"/>
          </a:xfrm>
          <a:prstGeom prst="rect">
            <a:avLst/>
          </a:prstGeom>
        </p:spPr>
      </p:pic>
      <p:pic>
        <p:nvPicPr>
          <p:cNvPr id="82" name="Picture 6">
            <a:extLst>
              <a:ext uri="{FF2B5EF4-FFF2-40B4-BE49-F238E27FC236}">
                <a16:creationId xmlns:a16="http://schemas.microsoft.com/office/drawing/2014/main" id="{3B853947-A823-9F40-A319-161A502C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458226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9F8632A-03BF-FF41-9C8E-740D4824D821}"/>
              </a:ext>
            </a:extLst>
          </p:cNvPr>
          <p:cNvSpPr txBox="1"/>
          <p:nvPr/>
        </p:nvSpPr>
        <p:spPr>
          <a:xfrm>
            <a:off x="2708222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Exchange</a:t>
            </a:r>
          </a:p>
          <a:p>
            <a:pPr algn="ctr"/>
            <a:r>
              <a:rPr kumimoji="1" lang="en-US" altLang="ja-JP" sz="1200" dirty="0"/>
              <a:t>SOL to RAY Token</a:t>
            </a:r>
            <a:endParaRPr kumimoji="1" lang="ja-JP" altLang="en-US" sz="1200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807FC1A-32C0-6E4E-9015-6F633FD60214}"/>
              </a:ext>
            </a:extLst>
          </p:cNvPr>
          <p:cNvCxnSpPr>
            <a:cxnSpLocks/>
          </p:cNvCxnSpPr>
          <p:nvPr/>
        </p:nvCxnSpPr>
        <p:spPr>
          <a:xfrm>
            <a:off x="3332639" y="4775900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図 86">
            <a:extLst>
              <a:ext uri="{FF2B5EF4-FFF2-40B4-BE49-F238E27FC236}">
                <a16:creationId xmlns:a16="http://schemas.microsoft.com/office/drawing/2014/main" id="{F1E08728-0624-1944-B41F-D163F469D5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365" y="3580436"/>
            <a:ext cx="332085" cy="292234"/>
          </a:xfrm>
          <a:prstGeom prst="rect">
            <a:avLst/>
          </a:prstGeom>
        </p:spPr>
      </p:pic>
      <p:pic>
        <p:nvPicPr>
          <p:cNvPr id="89" name="Picture 6">
            <a:extLst>
              <a:ext uri="{FF2B5EF4-FFF2-40B4-BE49-F238E27FC236}">
                <a16:creationId xmlns:a16="http://schemas.microsoft.com/office/drawing/2014/main" id="{67E1965B-2355-844F-BE2D-2A4D0893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3742" y="3536960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279EA391-C865-0047-98B2-6535B5ECD3F2}"/>
              </a:ext>
            </a:extLst>
          </p:cNvPr>
          <p:cNvSpPr txBox="1"/>
          <p:nvPr/>
        </p:nvSpPr>
        <p:spPr>
          <a:xfrm>
            <a:off x="4774793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Add Liquidity</a:t>
            </a:r>
          </a:p>
          <a:p>
            <a:pPr algn="ctr"/>
            <a:r>
              <a:rPr kumimoji="1" lang="en-US" altLang="ja-JP" sz="1200" dirty="0"/>
              <a:t>(Get LP Token)</a:t>
            </a:r>
            <a:endParaRPr kumimoji="1" lang="ja-JP" altLang="en-US" sz="12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C7BC168-AD3E-0F4B-B6FA-33BABB817F12}"/>
              </a:ext>
            </a:extLst>
          </p:cNvPr>
          <p:cNvSpPr txBox="1"/>
          <p:nvPr/>
        </p:nvSpPr>
        <p:spPr>
          <a:xfrm>
            <a:off x="5364989" y="3526940"/>
            <a:ext cx="3437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+</a:t>
            </a: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40341050-35EB-5547-B99E-CCED8340E7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2695780"/>
            <a:ext cx="332085" cy="292234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808882B1-DABA-9541-ACFE-EB6930276209}"/>
              </a:ext>
            </a:extLst>
          </p:cNvPr>
          <p:cNvCxnSpPr>
            <a:cxnSpLocks/>
          </p:cNvCxnSpPr>
          <p:nvPr/>
        </p:nvCxnSpPr>
        <p:spPr>
          <a:xfrm>
            <a:off x="3332639" y="2845943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9E0BCE2C-9E0C-ED4C-865E-63F3724F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C8138595-026A-A74E-AE1D-B16FE72FFCA9}"/>
              </a:ext>
            </a:extLst>
          </p:cNvPr>
          <p:cNvSpPr txBox="1"/>
          <p:nvPr/>
        </p:nvSpPr>
        <p:spPr>
          <a:xfrm>
            <a:off x="8907935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Get Specials</a:t>
            </a:r>
            <a:endParaRPr kumimoji="1" lang="ja-JP" altLang="en-US" sz="1200"/>
          </a:p>
        </p:txBody>
      </p:sp>
      <p:pic>
        <p:nvPicPr>
          <p:cNvPr id="182" name="図 181">
            <a:extLst>
              <a:ext uri="{FF2B5EF4-FFF2-40B4-BE49-F238E27FC236}">
                <a16:creationId xmlns:a16="http://schemas.microsoft.com/office/drawing/2014/main" id="{3A1D6739-223A-2649-AB50-8F297482918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729116" y="5686134"/>
            <a:ext cx="1002048" cy="292234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184" name="図 183">
            <a:extLst>
              <a:ext uri="{FF2B5EF4-FFF2-40B4-BE49-F238E27FC236}">
                <a16:creationId xmlns:a16="http://schemas.microsoft.com/office/drawing/2014/main" id="{762ED73E-C648-E441-A961-F965FB85A37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17" y="1485463"/>
            <a:ext cx="1002047" cy="182190"/>
          </a:xfrm>
          <a:prstGeom prst="rect">
            <a:avLst/>
          </a:prstGeom>
        </p:spPr>
      </p:pic>
      <p:pic>
        <p:nvPicPr>
          <p:cNvPr id="189" name="図 188">
            <a:extLst>
              <a:ext uri="{FF2B5EF4-FFF2-40B4-BE49-F238E27FC236}">
                <a16:creationId xmlns:a16="http://schemas.microsoft.com/office/drawing/2014/main" id="{9E6ADBB4-F681-2641-8AF1-39092222F15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242" y="1691457"/>
            <a:ext cx="145793" cy="231944"/>
          </a:xfrm>
          <a:prstGeom prst="rect">
            <a:avLst/>
          </a:prstGeom>
        </p:spPr>
      </p:pic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CBDD11A5-2E01-184D-BD1E-A463CF0970BD}"/>
              </a:ext>
            </a:extLst>
          </p:cNvPr>
          <p:cNvCxnSpPr>
            <a:cxnSpLocks/>
          </p:cNvCxnSpPr>
          <p:nvPr/>
        </p:nvCxnSpPr>
        <p:spPr>
          <a:xfrm>
            <a:off x="8368186" y="2569613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5A76DD16-E186-9446-80E0-5BB3F6A9B137}"/>
              </a:ext>
            </a:extLst>
          </p:cNvPr>
          <p:cNvCxnSpPr>
            <a:cxnSpLocks/>
          </p:cNvCxnSpPr>
          <p:nvPr/>
        </p:nvCxnSpPr>
        <p:spPr>
          <a:xfrm>
            <a:off x="8368186" y="3722752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1767F71C-CF7E-E240-91B1-EA42C73638C7}"/>
              </a:ext>
            </a:extLst>
          </p:cNvPr>
          <p:cNvCxnSpPr>
            <a:cxnSpLocks/>
          </p:cNvCxnSpPr>
          <p:nvPr/>
        </p:nvCxnSpPr>
        <p:spPr>
          <a:xfrm>
            <a:off x="8368186" y="4995888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715BAE63-5D5E-1D4C-A4D5-19E24FED3BE5}"/>
              </a:ext>
            </a:extLst>
          </p:cNvPr>
          <p:cNvCxnSpPr>
            <a:cxnSpLocks/>
          </p:cNvCxnSpPr>
          <p:nvPr/>
        </p:nvCxnSpPr>
        <p:spPr>
          <a:xfrm>
            <a:off x="4247742" y="2569613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082856E2-6C30-1043-A4D5-78C4C83662D2}"/>
              </a:ext>
            </a:extLst>
          </p:cNvPr>
          <p:cNvCxnSpPr>
            <a:cxnSpLocks/>
          </p:cNvCxnSpPr>
          <p:nvPr/>
        </p:nvCxnSpPr>
        <p:spPr>
          <a:xfrm>
            <a:off x="4247742" y="4995888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C7F7B146-662A-A948-A91C-1C904DCD34F5}"/>
              </a:ext>
            </a:extLst>
          </p:cNvPr>
          <p:cNvSpPr txBox="1"/>
          <p:nvPr/>
        </p:nvSpPr>
        <p:spPr>
          <a:xfrm>
            <a:off x="7021936" y="3334397"/>
            <a:ext cx="1207912" cy="2968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Earn Tokens</a:t>
            </a:r>
            <a:endParaRPr kumimoji="1" lang="ja-JP" altLang="en-US" sz="1200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8157A915-702C-FE4A-8838-E36EEF6EA2D2}"/>
              </a:ext>
            </a:extLst>
          </p:cNvPr>
          <p:cNvSpPr txBox="1"/>
          <p:nvPr/>
        </p:nvSpPr>
        <p:spPr>
          <a:xfrm>
            <a:off x="7021936" y="5123731"/>
            <a:ext cx="1207912" cy="4404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Earn</a:t>
            </a:r>
          </a:p>
          <a:p>
            <a:pPr algn="ctr"/>
            <a:r>
              <a:rPr kumimoji="1" lang="en-US" altLang="ja-JP" sz="1200" dirty="0"/>
              <a:t>Governance</a:t>
            </a:r>
            <a:r>
              <a:rPr kumimoji="1" lang="ja-JP" altLang="en-US" sz="1200"/>
              <a:t> </a:t>
            </a:r>
            <a:r>
              <a:rPr kumimoji="1" lang="en-US" altLang="ja-JP" sz="1200" dirty="0"/>
              <a:t>Token</a:t>
            </a:r>
            <a:endParaRPr kumimoji="1" lang="ja-JP" altLang="en-US" sz="1200"/>
          </a:p>
        </p:txBody>
      </p:sp>
      <p:pic>
        <p:nvPicPr>
          <p:cNvPr id="205" name="Picture 6">
            <a:extLst>
              <a:ext uri="{FF2B5EF4-FFF2-40B4-BE49-F238E27FC236}">
                <a16:creationId xmlns:a16="http://schemas.microsoft.com/office/drawing/2014/main" id="{F2789A5E-1A68-F14F-9437-50B4C85E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3825" y="605326"/>
            <a:ext cx="223732" cy="22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86F80B9-F0DD-8B42-A023-5393965C18E6}"/>
              </a:ext>
            </a:extLst>
          </p:cNvPr>
          <p:cNvSpPr txBox="1"/>
          <p:nvPr/>
        </p:nvSpPr>
        <p:spPr>
          <a:xfrm>
            <a:off x="10207557" y="595169"/>
            <a:ext cx="1535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RAY, Governance Token</a:t>
            </a:r>
            <a:endParaRPr kumimoji="1" lang="ja-JP" altLang="en-US" sz="1050"/>
          </a:p>
        </p:txBody>
      </p:sp>
      <p:pic>
        <p:nvPicPr>
          <p:cNvPr id="196" name="図 195">
            <a:extLst>
              <a:ext uri="{FF2B5EF4-FFF2-40B4-BE49-F238E27FC236}">
                <a16:creationId xmlns:a16="http://schemas.microsoft.com/office/drawing/2014/main" id="{3056E2C0-D54D-C342-8F6F-DA97C0B1DAD1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051" y="3573124"/>
            <a:ext cx="890177" cy="296726"/>
          </a:xfrm>
          <a:prstGeom prst="rect">
            <a:avLst/>
          </a:prstGeom>
        </p:spPr>
      </p:pic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2F4BAA98-98DA-294B-B780-F13219007C94}"/>
              </a:ext>
            </a:extLst>
          </p:cNvPr>
          <p:cNvSpPr txBox="1"/>
          <p:nvPr/>
        </p:nvSpPr>
        <p:spPr>
          <a:xfrm>
            <a:off x="1305792" y="2431113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 ETH</a:t>
            </a:r>
            <a:endParaRPr kumimoji="1" lang="ja-JP" altLang="en-US" sz="1200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A6BD4541-44F3-3E45-9C5A-B151CBEBFA64}"/>
              </a:ext>
            </a:extLst>
          </p:cNvPr>
          <p:cNvSpPr txBox="1"/>
          <p:nvPr/>
        </p:nvSpPr>
        <p:spPr>
          <a:xfrm>
            <a:off x="1305792" y="4617481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 SOL</a:t>
            </a:r>
            <a:endParaRPr kumimoji="1" lang="ja-JP" altLang="en-US" sz="1200"/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49148B6B-CCA0-6F49-98AF-77BC687FE056}"/>
              </a:ext>
            </a:extLst>
          </p:cNvPr>
          <p:cNvGrpSpPr/>
          <p:nvPr/>
        </p:nvGrpSpPr>
        <p:grpSpPr>
          <a:xfrm>
            <a:off x="1005646" y="3872670"/>
            <a:ext cx="535819" cy="222284"/>
            <a:chOff x="-395916" y="4553616"/>
            <a:chExt cx="939347" cy="389687"/>
          </a:xfrm>
        </p:grpSpPr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9A83B746-E119-3B4C-BEF4-B7EB6AF20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346" y="4609864"/>
              <a:ext cx="332085" cy="292234"/>
            </a:xfrm>
            <a:prstGeom prst="rect">
              <a:avLst/>
            </a:prstGeom>
          </p:spPr>
        </p:pic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7454B2C-4D65-4A4E-A0E6-C43C8C8B2A7D}"/>
                </a:ext>
              </a:extLst>
            </p:cNvPr>
            <p:cNvCxnSpPr>
              <a:cxnSpLocks/>
            </p:cNvCxnSpPr>
            <p:nvPr/>
          </p:nvCxnSpPr>
          <p:spPr>
            <a:xfrm>
              <a:off x="-103388" y="4760027"/>
              <a:ext cx="2645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" name="図 193">
              <a:extLst>
                <a:ext uri="{FF2B5EF4-FFF2-40B4-BE49-F238E27FC236}">
                  <a16:creationId xmlns:a16="http://schemas.microsoft.com/office/drawing/2014/main" id="{ABCFCC73-E3B1-D847-9A64-E0549735C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95916" y="4553616"/>
              <a:ext cx="244946" cy="389687"/>
            </a:xfrm>
            <a:prstGeom prst="rect">
              <a:avLst/>
            </a:prstGeom>
          </p:spPr>
        </p:pic>
      </p:grpSp>
      <p:pic>
        <p:nvPicPr>
          <p:cNvPr id="214" name="図 213">
            <a:extLst>
              <a:ext uri="{FF2B5EF4-FFF2-40B4-BE49-F238E27FC236}">
                <a16:creationId xmlns:a16="http://schemas.microsoft.com/office/drawing/2014/main" id="{A82A57B6-8D18-334D-A555-8C124ABDBDF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0918" y="5348826"/>
            <a:ext cx="224200" cy="1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0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B9C222C-C515-D84E-828C-28DA7E7A578F}"/>
              </a:ext>
            </a:extLst>
          </p:cNvPr>
          <p:cNvSpPr/>
          <p:nvPr/>
        </p:nvSpPr>
        <p:spPr>
          <a:xfrm>
            <a:off x="26643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Web3 Team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F98FBF3-F682-DC42-A30E-01295992F413}"/>
              </a:ext>
            </a:extLst>
          </p:cNvPr>
          <p:cNvSpPr/>
          <p:nvPr/>
        </p:nvSpPr>
        <p:spPr>
          <a:xfrm>
            <a:off x="3093157" y="3429000"/>
            <a:ext cx="6095297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AMM 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Raydium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25E808-40E1-3146-817B-A2C8E62D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Listing Token on Market - Outline Figure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D40248-A2B8-4A42-90A7-641A3EA8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6F8565-CD4E-1C4E-8C62-ADBFEF64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8ED6CC-4ACA-8840-AD57-7A58F2CA6D83}"/>
              </a:ext>
            </a:extLst>
          </p:cNvPr>
          <p:cNvSpPr/>
          <p:nvPr/>
        </p:nvSpPr>
        <p:spPr>
          <a:xfrm>
            <a:off x="3093157" y="1106746"/>
            <a:ext cx="6095296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Orderbooks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9BD3F-E2E6-1042-84E7-5B277E9E5434}"/>
              </a:ext>
            </a:extLst>
          </p:cNvPr>
          <p:cNvSpPr/>
          <p:nvPr/>
        </p:nvSpPr>
        <p:spPr>
          <a:xfrm>
            <a:off x="7830259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 dirty="0">
                <a:solidFill>
                  <a:schemeClr val="tx1"/>
                </a:solidFill>
              </a:rPr>
              <a:t>?)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9CB3C3-1B57-EA40-B5C5-B08DC46C568A}"/>
              </a:ext>
            </a:extLst>
          </p:cNvPr>
          <p:cNvSpPr/>
          <p:nvPr/>
        </p:nvSpPr>
        <p:spPr>
          <a:xfrm>
            <a:off x="7830259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Swap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732FD2C-07E6-BF4C-890E-C7022175F6C2}"/>
              </a:ext>
            </a:extLst>
          </p:cNvPr>
          <p:cNvSpPr/>
          <p:nvPr/>
        </p:nvSpPr>
        <p:spPr>
          <a:xfrm>
            <a:off x="5537026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Serum Market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FF9EF8B-49E8-A542-859D-0BF4C801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82" y="2137543"/>
            <a:ext cx="457200" cy="457200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7AA52E3-D74C-8848-92C5-7EA3DB3B5D31}"/>
              </a:ext>
            </a:extLst>
          </p:cNvPr>
          <p:cNvSpPr/>
          <p:nvPr/>
        </p:nvSpPr>
        <p:spPr>
          <a:xfrm>
            <a:off x="5537026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Pools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BEDF39D3-E9B4-9D48-9B62-FAE37B31FDE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6065" y="4337771"/>
            <a:ext cx="918635" cy="625182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7AF5CDD-2F39-6A44-8479-F981D796704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8102" y="1979582"/>
            <a:ext cx="936598" cy="703312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B06DC53B-8031-8A4C-885E-5C70AA5DB4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2968" y="4337771"/>
            <a:ext cx="955093" cy="625182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69E1753-CE71-E249-ABF8-2DF330920365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>
            <a:off x="6744938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0C327D2-7E43-D24C-92B6-8F23987C0238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>
            <a:off x="6744938" y="4614268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>
            <a:extLst>
              <a:ext uri="{FF2B5EF4-FFF2-40B4-BE49-F238E27FC236}">
                <a16:creationId xmlns:a16="http://schemas.microsoft.com/office/drawing/2014/main" id="{A5CDA36A-F891-DD4B-9094-5475D1C50CC0}"/>
              </a:ext>
            </a:extLst>
          </p:cNvPr>
          <p:cNvSpPr/>
          <p:nvPr/>
        </p:nvSpPr>
        <p:spPr>
          <a:xfrm>
            <a:off x="920468" y="2116017"/>
            <a:ext cx="478726" cy="478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Token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AA6CD3A-CEEF-404C-A6EF-8926427B07E2}"/>
              </a:ext>
            </a:extLst>
          </p:cNvPr>
          <p:cNvSpPr txBox="1"/>
          <p:nvPr/>
        </p:nvSpPr>
        <p:spPr>
          <a:xfrm>
            <a:off x="6867878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List?</a:t>
            </a:r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31628CE-084D-AD4C-BAFF-89FEC9380A02}"/>
              </a:ext>
            </a:extLst>
          </p:cNvPr>
          <p:cNvSpPr txBox="1"/>
          <p:nvPr/>
        </p:nvSpPr>
        <p:spPr>
          <a:xfrm>
            <a:off x="6867878" y="4263076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List?</a:t>
            </a:r>
            <a:endParaRPr kumimoji="1" lang="ja-JP" altLang="en-US" sz="1200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EA45D259-50EE-EF4E-95F3-B8790743D944}"/>
              </a:ext>
            </a:extLst>
          </p:cNvPr>
          <p:cNvGrpSpPr/>
          <p:nvPr/>
        </p:nvGrpSpPr>
        <p:grpSpPr>
          <a:xfrm>
            <a:off x="985811" y="3429000"/>
            <a:ext cx="348041" cy="450054"/>
            <a:chOff x="490159" y="2239964"/>
            <a:chExt cx="348041" cy="450054"/>
          </a:xfrm>
        </p:grpSpPr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C9B29549-6E11-1346-814A-DFEE5214FF0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三角形 57">
              <a:extLst>
                <a:ext uri="{FF2B5EF4-FFF2-40B4-BE49-F238E27FC236}">
                  <a16:creationId xmlns:a16="http://schemas.microsoft.com/office/drawing/2014/main" id="{2751D31A-9E90-3C4F-B464-B27A52D5F926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Product</a:t>
              </a: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Manager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50B8AEC-DA08-D349-82BA-8C4622F529F9}"/>
              </a:ext>
            </a:extLst>
          </p:cNvPr>
          <p:cNvSpPr/>
          <p:nvPr/>
        </p:nvSpPr>
        <p:spPr>
          <a:xfrm>
            <a:off x="3243793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Market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7D56CC4-3F16-7149-915B-C7DD6371A178}"/>
              </a:ext>
            </a:extLst>
          </p:cNvPr>
          <p:cNvCxnSpPr>
            <a:cxnSpLocks/>
            <a:stCxn id="60" idx="3"/>
            <a:endCxn id="30" idx="1"/>
          </p:cNvCxnSpPr>
          <p:nvPr/>
        </p:nvCxnSpPr>
        <p:spPr>
          <a:xfrm>
            <a:off x="4451705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B3E406-E991-5842-A755-93388138736E}"/>
              </a:ext>
            </a:extLst>
          </p:cNvPr>
          <p:cNvSpPr txBox="1"/>
          <p:nvPr/>
        </p:nvSpPr>
        <p:spPr>
          <a:xfrm>
            <a:off x="4578207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Submit?</a:t>
            </a:r>
            <a:endParaRPr kumimoji="1" lang="ja-JP" altLang="en-US" sz="120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6DF255D-3782-5B45-A020-90C81B4E680C}"/>
              </a:ext>
            </a:extLst>
          </p:cNvPr>
          <p:cNvCxnSpPr>
            <a:cxnSpLocks/>
          </p:cNvCxnSpPr>
          <p:nvPr/>
        </p:nvCxnSpPr>
        <p:spPr>
          <a:xfrm>
            <a:off x="2158472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335FB9A-5622-1445-B6BF-E15519BB045D}"/>
              </a:ext>
            </a:extLst>
          </p:cNvPr>
          <p:cNvSpPr txBox="1"/>
          <p:nvPr/>
        </p:nvSpPr>
        <p:spPr>
          <a:xfrm>
            <a:off x="2182134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Submit?</a:t>
            </a:r>
            <a:endParaRPr kumimoji="1" lang="ja-JP" altLang="en-US" sz="120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4C0FC20-02CA-2E4D-AD60-E82E753DB0E3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159831" y="2594743"/>
            <a:ext cx="0" cy="8342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089237E-CEEF-8A4D-9999-714B6FDE45DC}"/>
              </a:ext>
            </a:extLst>
          </p:cNvPr>
          <p:cNvSpPr txBox="1"/>
          <p:nvPr/>
        </p:nvSpPr>
        <p:spPr>
          <a:xfrm>
            <a:off x="1159831" y="2732656"/>
            <a:ext cx="83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Create</a:t>
            </a:r>
          </a:p>
          <a:p>
            <a:pPr algn="ctr"/>
            <a:r>
              <a:rPr kumimoji="1" lang="en-US" altLang="ja-JP" sz="1200" dirty="0"/>
              <a:t>Token</a:t>
            </a:r>
            <a:endParaRPr kumimoji="1" lang="ja-JP" altLang="en-US" sz="120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D530721-BD2F-524E-B9B8-B809914097D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152680" y="4614268"/>
            <a:ext cx="338434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40570BC-2C4D-564A-8230-9A2FC002DC3C}"/>
              </a:ext>
            </a:extLst>
          </p:cNvPr>
          <p:cNvSpPr txBox="1"/>
          <p:nvPr/>
        </p:nvSpPr>
        <p:spPr>
          <a:xfrm>
            <a:off x="2152680" y="4263077"/>
            <a:ext cx="940477" cy="3031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Add to Pool?</a:t>
            </a:r>
            <a:endParaRPr kumimoji="1" lang="ja-JP" altLang="en-US" sz="120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4DAC1BD-A8D9-D244-87AF-1FE4D77AAB9F}"/>
              </a:ext>
            </a:extLst>
          </p:cNvPr>
          <p:cNvSpPr/>
          <p:nvPr/>
        </p:nvSpPr>
        <p:spPr>
          <a:xfrm>
            <a:off x="1007695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Web3 Team</a:t>
            </a: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FC7939F2-62A8-F64F-A5CF-79BF002C33ED}"/>
              </a:ext>
            </a:extLst>
          </p:cNvPr>
          <p:cNvGrpSpPr/>
          <p:nvPr/>
        </p:nvGrpSpPr>
        <p:grpSpPr>
          <a:xfrm>
            <a:off x="10896777" y="4425335"/>
            <a:ext cx="348041" cy="450054"/>
            <a:chOff x="490159" y="2239964"/>
            <a:chExt cx="348041" cy="450054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F11773EA-8D0B-034E-BE85-169CFFD34D2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三角形 84">
              <a:extLst>
                <a:ext uri="{FF2B5EF4-FFF2-40B4-BE49-F238E27FC236}">
                  <a16:creationId xmlns:a16="http://schemas.microsoft.com/office/drawing/2014/main" id="{9B3EC124-4857-114A-8A62-364F80F45630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8DD629-4989-864B-B2C9-990ECA829B5A}"/>
              </a:ext>
            </a:extLst>
          </p:cNvPr>
          <p:cNvGrpSpPr/>
          <p:nvPr/>
        </p:nvGrpSpPr>
        <p:grpSpPr>
          <a:xfrm>
            <a:off x="10896777" y="2110849"/>
            <a:ext cx="348041" cy="450054"/>
            <a:chOff x="490159" y="2239964"/>
            <a:chExt cx="348041" cy="450054"/>
          </a:xfrm>
        </p:grpSpPr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C4FCAE79-D8C7-5749-8D24-5D6E69E5972D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三角形 88">
              <a:extLst>
                <a:ext uri="{FF2B5EF4-FFF2-40B4-BE49-F238E27FC236}">
                  <a16:creationId xmlns:a16="http://schemas.microsoft.com/office/drawing/2014/main" id="{0D8547FA-BEF1-9740-AF01-FBA870FFE9EF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FF48079-32CF-9E4A-8E02-ABF451B7E6F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038171" y="23080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4046930-38CD-384D-B33B-E657EFFF319B}"/>
              </a:ext>
            </a:extLst>
          </p:cNvPr>
          <p:cNvSpPr txBox="1"/>
          <p:nvPr/>
        </p:nvSpPr>
        <p:spPr>
          <a:xfrm>
            <a:off x="9215910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Trade</a:t>
            </a:r>
            <a:endParaRPr kumimoji="1" lang="ja-JP" altLang="en-US" sz="1200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BB37405-1FD5-284A-BDE7-D8F9891669A3}"/>
              </a:ext>
            </a:extLst>
          </p:cNvPr>
          <p:cNvCxnSpPr>
            <a:cxnSpLocks/>
          </p:cNvCxnSpPr>
          <p:nvPr/>
        </p:nvCxnSpPr>
        <p:spPr>
          <a:xfrm flipH="1">
            <a:off x="9038171" y="46448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4B23B8D-03A1-4741-BB71-643357AB10E3}"/>
              </a:ext>
            </a:extLst>
          </p:cNvPr>
          <p:cNvSpPr txBox="1"/>
          <p:nvPr/>
        </p:nvSpPr>
        <p:spPr>
          <a:xfrm>
            <a:off x="9215910" y="42892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Exchange</a:t>
            </a:r>
            <a:endParaRPr kumimoji="1" lang="ja-JP" altLang="en-US" sz="12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C916F33-4E6F-4441-B30D-8435B3E37271}"/>
              </a:ext>
            </a:extLst>
          </p:cNvPr>
          <p:cNvSpPr txBox="1"/>
          <p:nvPr/>
        </p:nvSpPr>
        <p:spPr>
          <a:xfrm>
            <a:off x="266432" y="5962218"/>
            <a:ext cx="6010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Reference: </a:t>
            </a:r>
            <a:r>
              <a:rPr kumimoji="1" lang="en-US" altLang="ja-JP" sz="1050" dirty="0">
                <a:hlinkClick r:id="rId7"/>
              </a:rPr>
              <a:t>Create and List a Solana Token in a UI with Zero Development in 5 Minutes</a:t>
            </a:r>
            <a:endParaRPr kumimoji="1" lang="ja-JP" altLang="en-US" sz="1050"/>
          </a:p>
        </p:txBody>
      </p:sp>
      <p:pic>
        <p:nvPicPr>
          <p:cNvPr id="99" name="図 98">
            <a:extLst>
              <a:ext uri="{FF2B5EF4-FFF2-40B4-BE49-F238E27FC236}">
                <a16:creationId xmlns:a16="http://schemas.microsoft.com/office/drawing/2014/main" id="{5303BB5F-1BA0-DD4F-A513-75F2368C47E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7251" y="2227101"/>
            <a:ext cx="957452" cy="4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0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5DB2E-3BC4-CE4A-8A1B-DD078F1F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</a:t>
            </a:r>
            <a:r>
              <a:rPr lang="en-US" altLang="ja-JP" dirty="0" err="1"/>
              <a:t>Uniswap</a:t>
            </a:r>
            <a:r>
              <a:rPr lang="en-US" altLang="ja-JP" dirty="0"/>
              <a:t> V2 works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F94AA4-AB4E-324F-8027-9D29D920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705DBA-FF44-8F4E-990A-F906E112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285182-278E-EC43-B3F1-5216926592DF}"/>
              </a:ext>
            </a:extLst>
          </p:cNvPr>
          <p:cNvSpPr txBox="1"/>
          <p:nvPr/>
        </p:nvSpPr>
        <p:spPr>
          <a:xfrm>
            <a:off x="5576711" y="714905"/>
            <a:ext cx="6118578" cy="16333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"Anyone can become a liquidity provider (LP) for a pool by depositing an equivalent value of each underlying token in return for pool tokens. These tokens track pro-rata LP shares of the total reserves, and can be redeemed for the underlying assets at any time."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C0EDA6-91E1-AE43-99CC-7CDDCCED986F}"/>
              </a:ext>
            </a:extLst>
          </p:cNvPr>
          <p:cNvSpPr txBox="1"/>
          <p:nvPr/>
        </p:nvSpPr>
        <p:spPr>
          <a:xfrm>
            <a:off x="5576711" y="2428954"/>
            <a:ext cx="6118578" cy="19134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"Pairs act as automated market makers, standing ready to accept one token for the other as long as the “constant product” formula is preserved. This formula, most simply expressed as x * y = k, states that trades must not change the product (k) of a pair’s reserve balances (x and y). Because k remains unchanged from the reference frame of a trade, it is often referred to as the invariant. This formula has the desirable property that larger trades (relative to reserves) execute at exponentially worse rates than smaller ones.</a:t>
            </a:r>
          </a:p>
          <a:p>
            <a:r>
              <a:rPr lang="en-US" altLang="ja-JP" sz="1200" dirty="0"/>
              <a:t>In practice, </a:t>
            </a:r>
            <a:r>
              <a:rPr lang="en-US" altLang="ja-JP" sz="1200" dirty="0" err="1"/>
              <a:t>Uniswap</a:t>
            </a:r>
            <a:r>
              <a:rPr lang="en-US" altLang="ja-JP" sz="1200" dirty="0"/>
              <a:t> applies a 0.30% fee to trades, which is added to reserves. As a result, each trade actually increases k. This functions as a payout to LPs, which is realized when they burn their pool tokens to withdraw their portion of total reserves. In the future, this fee may be reduced to 0.25%, with the remaining 0.05% withheld as a protocol-wide charge."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A2A80F-5E05-0F43-8FCD-5F39A752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59" y="714905"/>
            <a:ext cx="5064004" cy="16333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D6C070-9601-F74F-A766-D67B71AB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59" y="2428954"/>
            <a:ext cx="5069009" cy="19134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5A832C1-0D02-FC4E-A428-5FBF0938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253" y="4423139"/>
            <a:ext cx="5074014" cy="201063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8F5FB8-241E-D44F-8EC5-A239493BCD65}"/>
              </a:ext>
            </a:extLst>
          </p:cNvPr>
          <p:cNvSpPr txBox="1"/>
          <p:nvPr/>
        </p:nvSpPr>
        <p:spPr>
          <a:xfrm>
            <a:off x="5576711" y="4423139"/>
            <a:ext cx="6118578" cy="20106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"Because the relative price of the two pair assets can only be changed through trading, divergences between the </a:t>
            </a:r>
            <a:r>
              <a:rPr lang="en-US" altLang="ja-JP" sz="1200" dirty="0" err="1"/>
              <a:t>Uniswap</a:t>
            </a:r>
            <a:r>
              <a:rPr lang="en-US" altLang="ja-JP" sz="1200" dirty="0"/>
              <a:t> price and external prices create arbitrage opportunities. This mechanism ensures that </a:t>
            </a:r>
            <a:r>
              <a:rPr lang="en-US" altLang="ja-JP" sz="1200" dirty="0" err="1"/>
              <a:t>Uniswap</a:t>
            </a:r>
            <a:r>
              <a:rPr lang="en-US" altLang="ja-JP" sz="1200" dirty="0"/>
              <a:t> prices always trend toward the market-clearing price."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7FAAB5-7062-4B4A-8E0D-1AF9E1FAABE8}"/>
              </a:ext>
            </a:extLst>
          </p:cNvPr>
          <p:cNvSpPr txBox="1"/>
          <p:nvPr/>
        </p:nvSpPr>
        <p:spPr>
          <a:xfrm>
            <a:off x="5576712" y="412947"/>
            <a:ext cx="61185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Source: https://</a:t>
            </a:r>
            <a:r>
              <a:rPr lang="en-US" altLang="ja-JP" sz="1050" dirty="0" err="1"/>
              <a:t>docs.uniswap.org</a:t>
            </a:r>
            <a:r>
              <a:rPr lang="en-US" altLang="ja-JP" sz="1050" dirty="0"/>
              <a:t>/protocol/V2/concepts/protocol-overview/how-</a:t>
            </a:r>
            <a:r>
              <a:rPr lang="en-US" altLang="ja-JP" sz="1050" dirty="0" err="1"/>
              <a:t>uniswap</a:t>
            </a:r>
            <a:r>
              <a:rPr lang="en-US" altLang="ja-JP" sz="1050" dirty="0"/>
              <a:t>-works</a:t>
            </a:r>
          </a:p>
        </p:txBody>
      </p:sp>
    </p:spTree>
    <p:extLst>
      <p:ext uri="{BB962C8B-B14F-4D97-AF65-F5344CB8AC3E}">
        <p14:creationId xmlns:p14="http://schemas.microsoft.com/office/powerpoint/2010/main" val="232987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BFE88-7019-4F43-8B30-C0AC0250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Production System Architecture</a:t>
            </a:r>
            <a:r>
              <a:rPr kumimoji="1" lang="ja-JP" altLang="en-US"/>
              <a:t> </a:t>
            </a: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19304D-DB9E-0848-9482-0874A773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773E1F5-A2CC-E742-B513-66E69DC205B9}"/>
              </a:ext>
            </a:extLst>
          </p:cNvPr>
          <p:cNvGrpSpPr/>
          <p:nvPr/>
        </p:nvGrpSpPr>
        <p:grpSpPr>
          <a:xfrm>
            <a:off x="302728" y="2382838"/>
            <a:ext cx="348041" cy="450054"/>
            <a:chOff x="490159" y="2239964"/>
            <a:chExt cx="348041" cy="450054"/>
          </a:xfrm>
        </p:grpSpPr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47D0E64E-0144-454D-9AB4-39AC6F089A9A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258A3296-52CE-8D4B-93F1-9E487E22C304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79C4A2B2-FD98-B84F-AAA2-85E37DFF32CC}"/>
              </a:ext>
            </a:extLst>
          </p:cNvPr>
          <p:cNvSpPr/>
          <p:nvPr/>
        </p:nvSpPr>
        <p:spPr>
          <a:xfrm>
            <a:off x="736600" y="2203682"/>
            <a:ext cx="980314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Phantom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0E9CD14-2FB9-2748-8B4C-508B21636FDE}"/>
              </a:ext>
            </a:extLst>
          </p:cNvPr>
          <p:cNvGrpSpPr/>
          <p:nvPr/>
        </p:nvGrpSpPr>
        <p:grpSpPr>
          <a:xfrm>
            <a:off x="10808860" y="5769023"/>
            <a:ext cx="348041" cy="450054"/>
            <a:chOff x="490159" y="2239964"/>
            <a:chExt cx="348041" cy="450054"/>
          </a:xfrm>
        </p:grpSpPr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C9DC9F2C-3947-924A-8B0E-9DF60EE6293B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三角形 20">
              <a:extLst>
                <a:ext uri="{FF2B5EF4-FFF2-40B4-BE49-F238E27FC236}">
                  <a16:creationId xmlns:a16="http://schemas.microsoft.com/office/drawing/2014/main" id="{526B37ED-45DD-064F-BB18-00AC56B4CCA2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Developer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520C55-8C20-894C-A1A4-37152A9A8B87}"/>
              </a:ext>
            </a:extLst>
          </p:cNvPr>
          <p:cNvSpPr/>
          <p:nvPr/>
        </p:nvSpPr>
        <p:spPr>
          <a:xfrm>
            <a:off x="8788758" y="2140999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Solana Cluster</a:t>
            </a: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(Blockchain)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Mainnet</a:t>
            </a:r>
            <a:r>
              <a:rPr kumimoji="1" lang="en-US" altLang="ja-JP" sz="1200" dirty="0">
                <a:solidFill>
                  <a:schemeClr val="tx1"/>
                </a:solidFill>
              </a:rPr>
              <a:t> Beta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B27697-0F8F-514F-BA7C-825CE8DF450E}"/>
              </a:ext>
            </a:extLst>
          </p:cNvPr>
          <p:cNvSpPr/>
          <p:nvPr/>
        </p:nvSpPr>
        <p:spPr>
          <a:xfrm>
            <a:off x="8788759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IPFS Storage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NFT.Storage</a:t>
            </a:r>
            <a:r>
              <a:rPr kumimoji="1" lang="en-US" altLang="ja-JP" sz="1200" dirty="0">
                <a:solidFill>
                  <a:schemeClr val="tx1"/>
                </a:solidFill>
              </a:rPr>
              <a:t>, Pinata Cloud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BD0F255-547D-4243-80B1-B7CF73F35F8C}"/>
              </a:ext>
            </a:extLst>
          </p:cNvPr>
          <p:cNvSpPr/>
          <p:nvPr/>
        </p:nvSpPr>
        <p:spPr>
          <a:xfrm>
            <a:off x="6554334" y="2143964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Frontend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JS (Solana/Anchor Web3), React, Vue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882191-7DAA-C44A-B78F-C105645615CA}"/>
              </a:ext>
            </a:extLst>
          </p:cNvPr>
          <p:cNvSpPr/>
          <p:nvPr/>
        </p:nvSpPr>
        <p:spPr>
          <a:xfrm>
            <a:off x="4314271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Backend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Ruby on Rails, PHP, Python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76FC0B0-CF17-D845-B24F-AA3BB6A4F9C9}"/>
              </a:ext>
            </a:extLst>
          </p:cNvPr>
          <p:cNvSpPr/>
          <p:nvPr/>
        </p:nvSpPr>
        <p:spPr>
          <a:xfrm>
            <a:off x="878875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Security Check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Certik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BFD7B9B-2C35-0844-BAAB-AB107AF85A12}"/>
              </a:ext>
            </a:extLst>
          </p:cNvPr>
          <p:cNvSpPr/>
          <p:nvPr/>
        </p:nvSpPr>
        <p:spPr>
          <a:xfrm>
            <a:off x="2077027" y="3455933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Market / Report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Serum DEX,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CoinMarketCap</a:t>
            </a:r>
            <a:r>
              <a:rPr kumimoji="1" lang="en-US" altLang="ja-JP" sz="1200" dirty="0">
                <a:solidFill>
                  <a:schemeClr val="tx1"/>
                </a:solidFill>
              </a:rPr>
              <a:t>,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DefiLlama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8FB114-7357-BE4E-B3E7-80E4F644A17C}"/>
              </a:ext>
            </a:extLst>
          </p:cNvPr>
          <p:cNvSpPr/>
          <p:nvPr/>
        </p:nvSpPr>
        <p:spPr>
          <a:xfrm>
            <a:off x="4314271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Web Analytics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Google Analytics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9E1A7FD-FDBE-6F4F-B95F-EC815E30F536}"/>
              </a:ext>
            </a:extLst>
          </p:cNvPr>
          <p:cNvSpPr/>
          <p:nvPr/>
        </p:nvSpPr>
        <p:spPr>
          <a:xfrm>
            <a:off x="207702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UI/UX Improvement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The Graph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C53FFAA-6687-4B49-9B50-899181A0D5AA}"/>
              </a:ext>
            </a:extLst>
          </p:cNvPr>
          <p:cNvSpPr txBox="1"/>
          <p:nvPr/>
        </p:nvSpPr>
        <p:spPr>
          <a:xfrm>
            <a:off x="9072419" y="4594863"/>
            <a:ext cx="176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Deploy Solana Programs</a:t>
            </a:r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67B216BA-D93A-AC49-8FE8-126A44195EEF}"/>
              </a:ext>
            </a:extLst>
          </p:cNvPr>
          <p:cNvSpPr/>
          <p:nvPr/>
        </p:nvSpPr>
        <p:spPr>
          <a:xfrm>
            <a:off x="5166912" y="1744673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84E36C0-8CE8-1644-A92C-DB3203D2894C}"/>
              </a:ext>
            </a:extLst>
          </p:cNvPr>
          <p:cNvSpPr/>
          <p:nvPr/>
        </p:nvSpPr>
        <p:spPr>
          <a:xfrm>
            <a:off x="2830113" y="1744673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7B7C8492-25A3-9E4B-99AD-83C4F41AE782}"/>
              </a:ext>
            </a:extLst>
          </p:cNvPr>
          <p:cNvSpPr/>
          <p:nvPr/>
        </p:nvSpPr>
        <p:spPr>
          <a:xfrm flipV="1">
            <a:off x="5166912" y="2944219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942E7C27-A8FB-234F-B546-E2FD62BB3D01}"/>
              </a:ext>
            </a:extLst>
          </p:cNvPr>
          <p:cNvSpPr/>
          <p:nvPr/>
        </p:nvSpPr>
        <p:spPr>
          <a:xfrm flipV="1">
            <a:off x="2830113" y="2762294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6818FA-E851-1E46-B877-3B40A1342B7F}"/>
              </a:ext>
            </a:extLst>
          </p:cNvPr>
          <p:cNvSpPr txBox="1"/>
          <p:nvPr/>
        </p:nvSpPr>
        <p:spPr>
          <a:xfrm>
            <a:off x="5328256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AC6B58-3663-FB4C-969F-B2CAAB0A2260}"/>
              </a:ext>
            </a:extLst>
          </p:cNvPr>
          <p:cNvSpPr txBox="1"/>
          <p:nvPr/>
        </p:nvSpPr>
        <p:spPr>
          <a:xfrm>
            <a:off x="5328256" y="3042963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Read/Write</a:t>
            </a:r>
            <a:endParaRPr kumimoji="1"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AD56B4-9535-B248-AF38-235AF84CAA49}"/>
              </a:ext>
            </a:extLst>
          </p:cNvPr>
          <p:cNvSpPr txBox="1"/>
          <p:nvPr/>
        </p:nvSpPr>
        <p:spPr>
          <a:xfrm>
            <a:off x="3032221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39F1665-97BE-FA4A-8E2C-D8731DE867BB}"/>
              </a:ext>
            </a:extLst>
          </p:cNvPr>
          <p:cNvSpPr txBox="1"/>
          <p:nvPr/>
        </p:nvSpPr>
        <p:spPr>
          <a:xfrm>
            <a:off x="3032221" y="3042962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4320851-533F-1646-B6A9-2492603297D1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8342847" y="2607865"/>
            <a:ext cx="445911" cy="296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67297-3B22-1F44-960D-858604C80859}"/>
              </a:ext>
            </a:extLst>
          </p:cNvPr>
          <p:cNvSpPr txBox="1"/>
          <p:nvPr/>
        </p:nvSpPr>
        <p:spPr>
          <a:xfrm>
            <a:off x="8036255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Write</a:t>
            </a:r>
            <a:endParaRPr kumimoji="1" lang="ja-JP" altLang="en-US" sz="120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FC636CF-710A-9D47-BBCC-888F9865663E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1716914" y="2610830"/>
            <a:ext cx="4837420" cy="2665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F47871-FEE0-9448-A6E0-7BBF5533F890}"/>
              </a:ext>
            </a:extLst>
          </p:cNvPr>
          <p:cNvSpPr txBox="1"/>
          <p:nvPr/>
        </p:nvSpPr>
        <p:spPr>
          <a:xfrm>
            <a:off x="1716914" y="2218906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Send/</a:t>
            </a:r>
            <a:r>
              <a:rPr kumimoji="1" lang="en-US" altLang="ja-JP" sz="1200" dirty="0" err="1"/>
              <a:t>Recieve</a:t>
            </a:r>
            <a:endParaRPr kumimoji="1" lang="ja-JP" altLang="en-US" sz="1200"/>
          </a:p>
        </p:txBody>
      </p: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A600AB6C-3A12-7246-9F3C-11BC8AB9B5CE}"/>
              </a:ext>
            </a:extLst>
          </p:cNvPr>
          <p:cNvSpPr/>
          <p:nvPr/>
        </p:nvSpPr>
        <p:spPr>
          <a:xfrm flipV="1">
            <a:off x="7756152" y="1277033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9ACEB0C-4C02-884B-9F16-6B2D23734C8E}"/>
              </a:ext>
            </a:extLst>
          </p:cNvPr>
          <p:cNvSpPr txBox="1"/>
          <p:nvPr/>
        </p:nvSpPr>
        <p:spPr>
          <a:xfrm>
            <a:off x="8036255" y="818310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43" name="フリーフォーム 42">
            <a:extLst>
              <a:ext uri="{FF2B5EF4-FFF2-40B4-BE49-F238E27FC236}">
                <a16:creationId xmlns:a16="http://schemas.microsoft.com/office/drawing/2014/main" id="{37CA76A8-B14A-1741-AFC7-9C7C40184A52}"/>
              </a:ext>
            </a:extLst>
          </p:cNvPr>
          <p:cNvSpPr/>
          <p:nvPr/>
        </p:nvSpPr>
        <p:spPr>
          <a:xfrm>
            <a:off x="7756152" y="3071282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64D03D-4F20-034D-AB9A-ADC13650B8DE}"/>
              </a:ext>
            </a:extLst>
          </p:cNvPr>
          <p:cNvSpPr txBox="1"/>
          <p:nvPr/>
        </p:nvSpPr>
        <p:spPr>
          <a:xfrm>
            <a:off x="8036255" y="3463034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Write</a:t>
            </a:r>
            <a:endParaRPr kumimoji="1" lang="ja-JP" altLang="en-US" sz="1200"/>
          </a:p>
        </p:txBody>
      </p:sp>
      <p:sp>
        <p:nvSpPr>
          <p:cNvPr id="56" name="フリーフォーム 55">
            <a:extLst>
              <a:ext uri="{FF2B5EF4-FFF2-40B4-BE49-F238E27FC236}">
                <a16:creationId xmlns:a16="http://schemas.microsoft.com/office/drawing/2014/main" id="{B29A11F9-9C57-8C41-BC39-B8DFDCDDEF14}"/>
              </a:ext>
            </a:extLst>
          </p:cNvPr>
          <p:cNvSpPr/>
          <p:nvPr/>
        </p:nvSpPr>
        <p:spPr>
          <a:xfrm rot="10800000">
            <a:off x="10566143" y="2352611"/>
            <a:ext cx="908589" cy="2548935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FF2CD93-63E9-FA44-8FCC-823DF5BDA98C}"/>
              </a:ext>
            </a:extLst>
          </p:cNvPr>
          <p:cNvSpPr txBox="1"/>
          <p:nvPr/>
        </p:nvSpPr>
        <p:spPr>
          <a:xfrm>
            <a:off x="10470640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Mint</a:t>
            </a:r>
            <a:endParaRPr kumimoji="1" lang="ja-JP" altLang="en-US" sz="1200"/>
          </a:p>
        </p:txBody>
      </p:sp>
      <p:sp>
        <p:nvSpPr>
          <p:cNvPr id="59" name="フリーフォーム 58">
            <a:extLst>
              <a:ext uri="{FF2B5EF4-FFF2-40B4-BE49-F238E27FC236}">
                <a16:creationId xmlns:a16="http://schemas.microsoft.com/office/drawing/2014/main" id="{4584A906-5BF6-9143-A827-A8A9790CA4CF}"/>
              </a:ext>
            </a:extLst>
          </p:cNvPr>
          <p:cNvSpPr/>
          <p:nvPr/>
        </p:nvSpPr>
        <p:spPr>
          <a:xfrm rot="10800000">
            <a:off x="10577269" y="2860608"/>
            <a:ext cx="233283" cy="204093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リーフォーム 59">
            <a:extLst>
              <a:ext uri="{FF2B5EF4-FFF2-40B4-BE49-F238E27FC236}">
                <a16:creationId xmlns:a16="http://schemas.microsoft.com/office/drawing/2014/main" id="{D6175A75-3CC3-894B-8607-953FDDDD081A}"/>
              </a:ext>
            </a:extLst>
          </p:cNvPr>
          <p:cNvSpPr/>
          <p:nvPr/>
        </p:nvSpPr>
        <p:spPr>
          <a:xfrm>
            <a:off x="5166911" y="4408528"/>
            <a:ext cx="3621847" cy="930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E4DE582-B9F7-B74F-9925-74992F3630D6}"/>
              </a:ext>
            </a:extLst>
          </p:cNvPr>
          <p:cNvSpPr txBox="1"/>
          <p:nvPr/>
        </p:nvSpPr>
        <p:spPr>
          <a:xfrm>
            <a:off x="5328256" y="4757616"/>
            <a:ext cx="208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Deploy Files</a:t>
            </a:r>
            <a:endParaRPr kumimoji="1" lang="ja-JP" altLang="en-US" sz="1200"/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A6EBC820-EA0A-BB4C-B09E-57CA9958BF34}"/>
              </a:ext>
            </a:extLst>
          </p:cNvPr>
          <p:cNvSpPr/>
          <p:nvPr/>
        </p:nvSpPr>
        <p:spPr>
          <a:xfrm>
            <a:off x="8788758" y="4901547"/>
            <a:ext cx="2101763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Develop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CLI, Rust, Anchor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1F40A375-F1A1-FB43-AE9B-AA734FADC17E}"/>
              </a:ext>
            </a:extLst>
          </p:cNvPr>
          <p:cNvSpPr/>
          <p:nvPr/>
        </p:nvSpPr>
        <p:spPr>
          <a:xfrm>
            <a:off x="11039576" y="4901548"/>
            <a:ext cx="980314" cy="8674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CLI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195D7D3-B4D0-0349-B900-4F7E377334B1}"/>
              </a:ext>
            </a:extLst>
          </p:cNvPr>
          <p:cNvGrpSpPr/>
          <p:nvPr/>
        </p:nvGrpSpPr>
        <p:grpSpPr>
          <a:xfrm>
            <a:off x="302728" y="5502802"/>
            <a:ext cx="1044473" cy="832478"/>
            <a:chOff x="10526638" y="655817"/>
            <a:chExt cx="1044473" cy="832478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FD4C105B-7D18-8B44-BC1C-EF24BF99AEA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7115418D-6FD7-F84F-B1C4-A64E62A2A20E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F025BBC-4384-4A47-91A1-1C01B72E5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B2AB3508-FD18-B34E-8373-304A48280E5B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Device</a:t>
              </a:r>
              <a:endParaRPr kumimoji="1" lang="ja-JP" altLang="en-US" sz="90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2960CD50-C95A-6C48-A1B0-40EAA1529C4A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System</a:t>
              </a:r>
              <a:endParaRPr kumimoji="1" lang="ja-JP" altLang="en-US" sz="9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926DBD-D847-C04E-84C5-B3077F04CD06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15" name="フッター プレースホルダー 14">
            <a:extLst>
              <a:ext uri="{FF2B5EF4-FFF2-40B4-BE49-F238E27FC236}">
                <a16:creationId xmlns:a16="http://schemas.microsoft.com/office/drawing/2014/main" id="{955F18C5-6A8C-9A42-9EA2-544DC14F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F5700D3D-2A5D-5145-9BA6-2683E04D4F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4592" y="2229512"/>
            <a:ext cx="332085" cy="292234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172BE660-4E56-D94B-BC1A-D63EDE9A15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868335" y="3105631"/>
            <a:ext cx="705646" cy="205792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AB9FD06-9BC2-5D4F-BF91-AD4E9633D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274" y="3857522"/>
            <a:ext cx="457200" cy="457200"/>
          </a:xfrm>
          <a:prstGeom prst="rect">
            <a:avLst/>
          </a:prstGeom>
        </p:spPr>
      </p:pic>
      <p:pic>
        <p:nvPicPr>
          <p:cNvPr id="1026" name="Picture 2" descr="GitHub - project-serum/anchor: ⚓ Solana Sealevel Framework">
            <a:extLst>
              <a:ext uri="{FF2B5EF4-FFF2-40B4-BE49-F238E27FC236}">
                <a16:creationId xmlns:a16="http://schemas.microsoft.com/office/drawing/2014/main" id="{F444EE1F-2789-5543-A7BE-00808100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5644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ust (プログラミング言語) - Wikipedia">
            <a:extLst>
              <a:ext uri="{FF2B5EF4-FFF2-40B4-BE49-F238E27FC236}">
                <a16:creationId xmlns:a16="http://schemas.microsoft.com/office/drawing/2014/main" id="{FAD96C84-798B-3A41-B670-EA6FCF63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47510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- Wikipedia">
            <a:extLst>
              <a:ext uri="{FF2B5EF4-FFF2-40B4-BE49-F238E27FC236}">
                <a16:creationId xmlns:a16="http://schemas.microsoft.com/office/drawing/2014/main" id="{2BE68272-4A1A-E243-9CAC-EF51C51B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8535" y="2167787"/>
            <a:ext cx="539915" cy="3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FT Storage Logo">
            <a:extLst>
              <a:ext uri="{FF2B5EF4-FFF2-40B4-BE49-F238E27FC236}">
                <a16:creationId xmlns:a16="http://schemas.microsoft.com/office/drawing/2014/main" id="{D517E114-08B9-814B-AF71-9B87F803D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51284" y="3518264"/>
            <a:ext cx="764500" cy="37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DD7A546-5BEF-A14A-9A0D-43902C7984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133" y="1426610"/>
            <a:ext cx="851651" cy="2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8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4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4C237-FC36-2245-8F79-A2954EC2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 – Execution Programs/Transactions Process (Draft)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E094E1-296D-8D4E-ABFD-E99CF34E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8B7626-0B9A-2146-A387-1DD2A88B4198}"/>
              </a:ext>
            </a:extLst>
          </p:cNvPr>
          <p:cNvSpPr/>
          <p:nvPr/>
        </p:nvSpPr>
        <p:spPr>
          <a:xfrm>
            <a:off x="415644" y="1229988"/>
            <a:ext cx="2300137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System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God of User's Account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1111...1111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Yes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DDB469-0D2A-B241-8E77-139CE72F2569}"/>
              </a:ext>
            </a:extLst>
          </p:cNvPr>
          <p:cNvSpPr/>
          <p:nvPr/>
        </p:nvSpPr>
        <p:spPr>
          <a:xfrm>
            <a:off x="3333928" y="1229988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7CFC82-DA95-EB43-8B28-B7E07E4800C7}"/>
              </a:ext>
            </a:extLst>
          </p:cNvPr>
          <p:cNvSpPr/>
          <p:nvPr/>
        </p:nvSpPr>
        <p:spPr>
          <a:xfrm>
            <a:off x="6253843" y="1229988"/>
            <a:ext cx="2301769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Execute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2"/>
              </a:rPr>
              <a:t>5BzF...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Executable: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 Data: 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HMto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49038A-9653-F840-BE1D-7D0380684E73}"/>
              </a:ext>
            </a:extLst>
          </p:cNvPr>
          <p:cNvSpPr/>
          <p:nvPr/>
        </p:nvSpPr>
        <p:spPr>
          <a:xfrm>
            <a:off x="9173760" y="1229987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Program Data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Program Data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HMto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Data (Bytes): 357501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84CE062-CFAC-5441-8AFA-C64EDE6A5AFC}"/>
              </a:ext>
            </a:extLst>
          </p:cNvPr>
          <p:cNvSpPr/>
          <p:nvPr/>
        </p:nvSpPr>
        <p:spPr>
          <a:xfrm>
            <a:off x="3333928" y="3028206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EF949F8-D733-C447-9661-6200FC7AB331}"/>
              </a:ext>
            </a:extLst>
          </p:cNvPr>
          <p:cNvSpPr/>
          <p:nvPr/>
        </p:nvSpPr>
        <p:spPr>
          <a:xfrm>
            <a:off x="9173760" y="3030758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State</a:t>
            </a:r>
            <a:r>
              <a:rPr kumimoji="1" lang="ja-JP" altLang="en-US" sz="1200" b="1">
                <a:solidFill>
                  <a:schemeClr val="tx1"/>
                </a:solidFill>
              </a:rPr>
              <a:t>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Management State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Hd7E...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Allocated Data Size: 16 byte(S)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 Id: 5BzF...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7C84755-6D7C-E646-A0C8-9DDDF7103A60}"/>
              </a:ext>
            </a:extLst>
          </p:cNvPr>
          <p:cNvSpPr txBox="1"/>
          <p:nvPr/>
        </p:nvSpPr>
        <p:spPr>
          <a:xfrm>
            <a:off x="8227233" y="98755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Execute Program</a:t>
            </a:r>
            <a:endParaRPr kumimoji="1" lang="ja-JP" altLang="en-US" sz="120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81C2EA-D622-C44C-B6F3-FE390031AAAE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550523" y="3696200"/>
            <a:ext cx="623237" cy="255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84E3E52-A69B-DE4D-A44B-706FB2975C49}"/>
              </a:ext>
            </a:extLst>
          </p:cNvPr>
          <p:cNvSpPr txBox="1"/>
          <p:nvPr/>
        </p:nvSpPr>
        <p:spPr>
          <a:xfrm>
            <a:off x="8231793" y="4310280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Management Data?</a:t>
            </a:r>
            <a:endParaRPr kumimoji="1" lang="ja-JP" altLang="en-US" sz="1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42E6CF5-E9F5-AE43-BC3D-CCEA3D1401A3}"/>
              </a:ext>
            </a:extLst>
          </p:cNvPr>
          <p:cNvSpPr txBox="1"/>
          <p:nvPr/>
        </p:nvSpPr>
        <p:spPr>
          <a:xfrm>
            <a:off x="5309862" y="98755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Deploy Program</a:t>
            </a:r>
            <a:endParaRPr kumimoji="1" lang="ja-JP" altLang="en-US" sz="1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D6C0F6F-7DAD-7645-A88F-BDE5CF94EAD1}"/>
              </a:ext>
            </a:extLst>
          </p:cNvPr>
          <p:cNvSpPr txBox="1"/>
          <p:nvPr/>
        </p:nvSpPr>
        <p:spPr>
          <a:xfrm>
            <a:off x="5309862" y="4310280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Transactions</a:t>
            </a:r>
            <a:endParaRPr kumimoji="1" lang="ja-JP" altLang="en-US" sz="120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637B99E-B8F3-E34F-BD32-37201B8B755C}"/>
              </a:ext>
            </a:extLst>
          </p:cNvPr>
          <p:cNvCxnSpPr>
            <a:cxnSpLocks/>
          </p:cNvCxnSpPr>
          <p:nvPr/>
        </p:nvCxnSpPr>
        <p:spPr>
          <a:xfrm>
            <a:off x="2715781" y="1892630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2EFF5E2-7A28-6F4E-BE94-15967CB64114}"/>
              </a:ext>
            </a:extLst>
          </p:cNvPr>
          <p:cNvCxnSpPr>
            <a:cxnSpLocks/>
          </p:cNvCxnSpPr>
          <p:nvPr/>
        </p:nvCxnSpPr>
        <p:spPr>
          <a:xfrm>
            <a:off x="2715781" y="369619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74472E7-B718-AA45-83B4-8582D442993B}"/>
              </a:ext>
            </a:extLst>
          </p:cNvPr>
          <p:cNvCxnSpPr>
            <a:cxnSpLocks/>
          </p:cNvCxnSpPr>
          <p:nvPr/>
        </p:nvCxnSpPr>
        <p:spPr>
          <a:xfrm>
            <a:off x="5633152" y="1892630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C846764-DB14-2946-A192-9C13A46C0AEA}"/>
              </a:ext>
            </a:extLst>
          </p:cNvPr>
          <p:cNvCxnSpPr>
            <a:cxnSpLocks/>
          </p:cNvCxnSpPr>
          <p:nvPr/>
        </p:nvCxnSpPr>
        <p:spPr>
          <a:xfrm>
            <a:off x="5633152" y="369619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3A8B9F0-BE85-2743-B057-3F71DE9AEC18}"/>
              </a:ext>
            </a:extLst>
          </p:cNvPr>
          <p:cNvCxnSpPr>
            <a:cxnSpLocks/>
          </p:cNvCxnSpPr>
          <p:nvPr/>
        </p:nvCxnSpPr>
        <p:spPr>
          <a:xfrm>
            <a:off x="8550523" y="1892630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46">
            <a:extLst>
              <a:ext uri="{FF2B5EF4-FFF2-40B4-BE49-F238E27FC236}">
                <a16:creationId xmlns:a16="http://schemas.microsoft.com/office/drawing/2014/main" id="{BDA68C12-BD2F-7F4C-ADC0-FAA615B2B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32699"/>
              </p:ext>
            </p:extLst>
          </p:nvPr>
        </p:nvGraphicFramePr>
        <p:xfrm>
          <a:off x="415642" y="5007560"/>
          <a:ext cx="1121191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1. First Deploy Program: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3"/>
                        </a:rPr>
                        <a:t>2EJNKDAdHi8foaLirDrEjKrubBkMs27gQHYHCaFzehsVrUqqwELUXnbZa4fc2WJpPVdZqazvYVAkqs6Fhfd9cxUv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2. Re-Deploy(upgrade program):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4"/>
                        </a:rPr>
                        <a:t>2MzxcwxR8z7AVbobkpdfnefpmNPBTXnheK7RQmvuTy5xCBq9pZutygnyuoSZqj4u7Fg7hX2bP4H8gHX3rfE18CQH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3. Create Instruction Data(16bytes) Account with adding data(1234):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5"/>
                        </a:rPr>
                        <a:t>3ZK8pACVU5eKh5MegD7HXBLQQqQBk3NVTnFL7myNjVjWzb99WDP19ejz7cfXMcJdGieCLakqZ5Coe28cpMcNeQQV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4. Update data(4321):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6"/>
                        </a:rPr>
                        <a:t>2rAdweWojqqnnEGrrHGfHgaGFRSThS6cp2hJ6ZJvBwZacy4Z8R6cgn3iKQAnDK1rZdnarKETAL65MfsFGQ6V3LgH</a:t>
                      </a:r>
                      <a:endParaRPr kumimoji="1" lang="en-US" altLang="ja-JP" sz="9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  <a:tr h="455509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Public Key (Address)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User Account (Developer):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~/.config/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id.json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Program Account: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target/deploy/&lt;Program Name&gt;-</a:t>
                      </a:r>
                      <a:r>
                        <a:rPr kumimoji="1" lang="en-US" altLang="ja-JP" sz="1200" dirty="0" err="1"/>
                        <a:t>keypair.json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69175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BA99C79-EE9D-BF48-B9BF-7B8E7257A14F}"/>
              </a:ext>
            </a:extLst>
          </p:cNvPr>
          <p:cNvSpPr txBox="1"/>
          <p:nvPr/>
        </p:nvSpPr>
        <p:spPr>
          <a:xfrm>
            <a:off x="2392491" y="98755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Assign</a:t>
            </a:r>
            <a:endParaRPr kumimoji="1" lang="ja-JP" altLang="en-US" sz="12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4E1ED35-9F5A-BC4B-B85A-4DB1E1E908BA}"/>
              </a:ext>
            </a:extLst>
          </p:cNvPr>
          <p:cNvSpPr txBox="1"/>
          <p:nvPr/>
        </p:nvSpPr>
        <p:spPr>
          <a:xfrm>
            <a:off x="2392491" y="4310280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Assign</a:t>
            </a:r>
            <a:endParaRPr kumimoji="1" lang="ja-JP" altLang="en-US" sz="12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69217986-6BCB-CB4B-814B-72266C8D2011}"/>
              </a:ext>
            </a:extLst>
          </p:cNvPr>
          <p:cNvSpPr/>
          <p:nvPr/>
        </p:nvSpPr>
        <p:spPr>
          <a:xfrm>
            <a:off x="3206044" y="1042141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0B8DA7A-2B89-8E4F-B01F-95ED90F32664}"/>
              </a:ext>
            </a:extLst>
          </p:cNvPr>
          <p:cNvSpPr/>
          <p:nvPr/>
        </p:nvSpPr>
        <p:spPr>
          <a:xfrm>
            <a:off x="3204798" y="862141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1, 2 (Deploy, Re-Deploy Program)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932B3F-4E42-E741-9334-12EE5814F412}"/>
              </a:ext>
            </a:extLst>
          </p:cNvPr>
          <p:cNvSpPr/>
          <p:nvPr/>
        </p:nvSpPr>
        <p:spPr>
          <a:xfrm>
            <a:off x="3206044" y="2822841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80E11D5-3C8F-0143-8769-7E7CD31D7D00}"/>
              </a:ext>
            </a:extLst>
          </p:cNvPr>
          <p:cNvSpPr/>
          <p:nvPr/>
        </p:nvSpPr>
        <p:spPr>
          <a:xfrm>
            <a:off x="3204798" y="4536869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3, 4 (Create Account, then Add/Update Data)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002B0F-6AE7-2549-A696-14648CCF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57303-5685-3645-97DA-C8872A51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Accounts – Sending Token Process 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4C469B-51DF-1545-91A9-AD7A2703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14" name="表 46">
            <a:extLst>
              <a:ext uri="{FF2B5EF4-FFF2-40B4-BE49-F238E27FC236}">
                <a16:creationId xmlns:a16="http://schemas.microsoft.com/office/drawing/2014/main" id="{399B04BF-1171-E64F-86AD-51E61ED6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408230"/>
              </p:ext>
            </p:extLst>
          </p:nvPr>
        </p:nvGraphicFramePr>
        <p:xfrm>
          <a:off x="359198" y="5523722"/>
          <a:ext cx="11211913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1. Create Token: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2"/>
                        </a:rPr>
                        <a:t>2c67zVpfkUdJP2ZziC1nBmGsEPC3NoK6fisxDJKpZCuZERajyycchWunkSspjvdcxMnMSzxjvfoo7dKkNeDKbs6p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2. Create Token Account and Association):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3"/>
                        </a:rPr>
                        <a:t>28pZaLUia6BDcPARLcyDsVZhc3ADVsS9kxNeMxmKwEij1UhraYc4xV6cF85m4sJye1KofW9BjynVXGj83SF4uvQA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3. Mint 100 Tokens: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4"/>
                        </a:rPr>
                        <a:t>5U8bH6paBugh96HjTy1haUbCZijpVUK4MoPXqdCVZGNjP2kz5WQk3aGr4By5VPEtSfagpVZ91rTeWpj4tsNQRBs2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(Send 10 Tokens from Developer to Consumer: omit)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4. Send 1 Token from Consumer to Consumer: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5"/>
                        </a:rPr>
                        <a:t>3RQ52gXVRkphwJFJehcLawDyi2isZ4A6JkKonW8QnA9N28pUkAqZ8Yevi8R656drk8JzAXvWCDToiBQxMrkCsVif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</a:tbl>
          </a:graphicData>
        </a:graphic>
      </p:graphicFrame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77D0405-A855-0B4A-943F-E6D92F458F5E}"/>
              </a:ext>
            </a:extLst>
          </p:cNvPr>
          <p:cNvSpPr/>
          <p:nvPr/>
        </p:nvSpPr>
        <p:spPr>
          <a:xfrm>
            <a:off x="359198" y="1832557"/>
            <a:ext cx="3312419" cy="101354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6"/>
              </a:rPr>
              <a:t>6cWx...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Supply: 100.000000000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Mint Authority: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HXtB</a:t>
            </a:r>
            <a:r>
              <a:rPr kumimoji="1" lang="en-US" altLang="ja-JP" sz="1200" dirty="0">
                <a:solidFill>
                  <a:srgbClr val="FF0000"/>
                </a:solidFill>
              </a:rPr>
              <a:t>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Owner: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TokenkegQ</a:t>
            </a:r>
            <a:r>
              <a:rPr kumimoji="1" lang="en-US" altLang="ja-JP" sz="1200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3D3353-8C08-0442-AA3D-CE30172DAFFA}"/>
              </a:ext>
            </a:extLst>
          </p:cNvPr>
          <p:cNvSpPr/>
          <p:nvPr/>
        </p:nvSpPr>
        <p:spPr>
          <a:xfrm>
            <a:off x="359199" y="300929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C50FE2-8534-324A-8BA7-96E663860363}"/>
              </a:ext>
            </a:extLst>
          </p:cNvPr>
          <p:cNvSpPr/>
          <p:nvPr/>
        </p:nvSpPr>
        <p:spPr>
          <a:xfrm>
            <a:off x="359199" y="4187242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Token Account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772U...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Mint: 6cWx...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Owner: 2SN6...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741F00-BE24-C042-89C6-ACC768333EC2}"/>
              </a:ext>
            </a:extLst>
          </p:cNvPr>
          <p:cNvSpPr/>
          <p:nvPr/>
        </p:nvSpPr>
        <p:spPr>
          <a:xfrm>
            <a:off x="4350642" y="65581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8B0FA4-BE36-7442-9943-915FF4789DAE}"/>
              </a:ext>
            </a:extLst>
          </p:cNvPr>
          <p:cNvSpPr/>
          <p:nvPr/>
        </p:nvSpPr>
        <p:spPr>
          <a:xfrm>
            <a:off x="4350642" y="183255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7"/>
              </a:rPr>
              <a:t>FHx9...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Mint: 6cWx...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Owner: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HXtB</a:t>
            </a:r>
            <a:r>
              <a:rPr kumimoji="1" lang="en-US" altLang="ja-JP" sz="1200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36A0593-D554-0747-B028-8A60CE863709}"/>
              </a:ext>
            </a:extLst>
          </p:cNvPr>
          <p:cNvSpPr/>
          <p:nvPr/>
        </p:nvSpPr>
        <p:spPr>
          <a:xfrm>
            <a:off x="8342085" y="300929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GV2U...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8898FD0-FF87-6648-8069-666DB4B23A2F}"/>
              </a:ext>
            </a:extLst>
          </p:cNvPr>
          <p:cNvSpPr/>
          <p:nvPr/>
        </p:nvSpPr>
        <p:spPr>
          <a:xfrm>
            <a:off x="8342085" y="4187243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9Ej4...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Mint: 6cWx...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Owner: 2SN6...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988D44D-5BC7-A941-99E8-4985A039DCE1}"/>
              </a:ext>
            </a:extLst>
          </p:cNvPr>
          <p:cNvSpPr/>
          <p:nvPr/>
        </p:nvSpPr>
        <p:spPr>
          <a:xfrm>
            <a:off x="4350642" y="3045319"/>
            <a:ext cx="3229026" cy="2158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Management Token? Escrow?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8"/>
              </a:rPr>
              <a:t>TokenkegQ...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BPF Loader 2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C9C1A86-3EC0-7A49-B8BD-648CDE096C08}"/>
              </a:ext>
            </a:extLst>
          </p:cNvPr>
          <p:cNvCxnSpPr>
            <a:cxnSpLocks/>
          </p:cNvCxnSpPr>
          <p:nvPr/>
        </p:nvCxnSpPr>
        <p:spPr>
          <a:xfrm>
            <a:off x="3588225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D134619-6792-8441-A112-EEF71ECA1700}"/>
              </a:ext>
            </a:extLst>
          </p:cNvPr>
          <p:cNvCxnSpPr>
            <a:cxnSpLocks/>
          </p:cNvCxnSpPr>
          <p:nvPr/>
        </p:nvCxnSpPr>
        <p:spPr>
          <a:xfrm>
            <a:off x="7579668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2DEC4BE-05F1-B44E-80A2-D0376C3F8C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973712" y="4026222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5C110C-BE26-6341-B809-9316A6BACDD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965155" y="1672742"/>
            <a:ext cx="0" cy="15981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79E41E4-1D0A-8049-BF60-6EB2D29ECDF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956598" y="4026223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82EB186-1445-DA48-BF24-6C01C5C8A2E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31822" y="1164280"/>
            <a:ext cx="918820" cy="734947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42DD550-FEAB-BC48-BA5C-7E9A87284E92}"/>
              </a:ext>
            </a:extLst>
          </p:cNvPr>
          <p:cNvCxnSpPr>
            <a:cxnSpLocks/>
          </p:cNvCxnSpPr>
          <p:nvPr/>
        </p:nvCxnSpPr>
        <p:spPr>
          <a:xfrm>
            <a:off x="3431822" y="2754489"/>
            <a:ext cx="918819" cy="29083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4D76B64-2CB2-E04F-8B33-4D9B56C57E2E}"/>
              </a:ext>
            </a:extLst>
          </p:cNvPr>
          <p:cNvSpPr txBox="1"/>
          <p:nvPr/>
        </p:nvSpPr>
        <p:spPr>
          <a:xfrm>
            <a:off x="3336387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Send?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165979C-18AE-6F45-B7C6-97EF1B118D5B}"/>
              </a:ext>
            </a:extLst>
          </p:cNvPr>
          <p:cNvSpPr txBox="1"/>
          <p:nvPr/>
        </p:nvSpPr>
        <p:spPr>
          <a:xfrm>
            <a:off x="7327830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 err="1"/>
              <a:t>Recieve</a:t>
            </a:r>
            <a:r>
              <a:rPr kumimoji="1" lang="en-US" altLang="ja-JP" sz="1200" dirty="0"/>
              <a:t>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FE767BB-744B-EE4C-91EB-13C6F2D82122}"/>
              </a:ext>
            </a:extLst>
          </p:cNvPr>
          <p:cNvSpPr/>
          <p:nvPr/>
        </p:nvSpPr>
        <p:spPr>
          <a:xfrm>
            <a:off x="253906" y="1750222"/>
            <a:ext cx="3474557" cy="11783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A599F6F-D815-8C4D-A364-887CE5C015C6}"/>
              </a:ext>
            </a:extLst>
          </p:cNvPr>
          <p:cNvSpPr/>
          <p:nvPr/>
        </p:nvSpPr>
        <p:spPr>
          <a:xfrm>
            <a:off x="4267202" y="1758859"/>
            <a:ext cx="3417757" cy="11681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ED24FAA-A27A-4946-979C-E5925138E3FF}"/>
              </a:ext>
            </a:extLst>
          </p:cNvPr>
          <p:cNvSpPr/>
          <p:nvPr/>
        </p:nvSpPr>
        <p:spPr>
          <a:xfrm>
            <a:off x="253906" y="2968411"/>
            <a:ext cx="11441380" cy="23147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168F65D-C288-4040-A019-F84326DA3B99}"/>
              </a:ext>
            </a:extLst>
          </p:cNvPr>
          <p:cNvSpPr/>
          <p:nvPr/>
        </p:nvSpPr>
        <p:spPr>
          <a:xfrm>
            <a:off x="253906" y="1572047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1 (Create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C7CCEC7-6842-7342-BABC-05FB996891FE}"/>
              </a:ext>
            </a:extLst>
          </p:cNvPr>
          <p:cNvSpPr/>
          <p:nvPr/>
        </p:nvSpPr>
        <p:spPr>
          <a:xfrm>
            <a:off x="7684959" y="1754363"/>
            <a:ext cx="2710050" cy="461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2 (Create Token Account)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STEP 3 (Mint 100 Tokens)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A15588E-B43F-AA47-94C7-C4C526F4CBB7}"/>
              </a:ext>
            </a:extLst>
          </p:cNvPr>
          <p:cNvSpPr/>
          <p:nvPr/>
        </p:nvSpPr>
        <p:spPr>
          <a:xfrm>
            <a:off x="253906" y="5280370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4 (Send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1946E7-AF87-C54A-B3F3-971521EC1F4B}"/>
              </a:ext>
            </a:extLst>
          </p:cNvPr>
          <p:cNvGrpSpPr/>
          <p:nvPr/>
        </p:nvGrpSpPr>
        <p:grpSpPr>
          <a:xfrm>
            <a:off x="10646992" y="655817"/>
            <a:ext cx="1044473" cy="1097792"/>
            <a:chOff x="10526638" y="655817"/>
            <a:chExt cx="1044473" cy="1097792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A35E274-CEA3-2E4F-B312-64BD7F7CDB3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角丸四角形 71">
              <a:extLst>
                <a:ext uri="{FF2B5EF4-FFF2-40B4-BE49-F238E27FC236}">
                  <a16:creationId xmlns:a16="http://schemas.microsoft.com/office/drawing/2014/main" id="{F3C20E3F-1510-644C-A9E6-D13B2D52F4AD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336DF82-C8A0-374B-AF88-EF21C0322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682A2D9-1EE0-9A44-93AA-8D830B61B17A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28CFC158-6896-7C4E-B397-CFD1E263C4CF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D8DE564-EAF6-2446-B272-8882EE619E7D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AD72A86-1F86-8349-9FC6-C819EEAAA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64B1133-A551-2F4E-BA03-84AF911C4E61}"/>
                </a:ext>
              </a:extLst>
            </p:cNvPr>
            <p:cNvSpPr txBox="1"/>
            <p:nvPr/>
          </p:nvSpPr>
          <p:spPr>
            <a:xfrm>
              <a:off x="10989220" y="1527944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E5A4C7-25EB-624D-985B-1C09FE38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48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16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4086</TotalTime>
  <Words>1934</Words>
  <Application>Microsoft Macintosh PowerPoint</Application>
  <PresentationFormat>ワイド画面</PresentationFormat>
  <Paragraphs>546</Paragraphs>
  <Slides>19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游ゴシック</vt:lpstr>
      <vt:lpstr>游ゴシック</vt:lpstr>
      <vt:lpstr>Arial</vt:lpstr>
      <vt:lpstr>Calibri</vt:lpstr>
      <vt:lpstr>Office テーマ</vt:lpstr>
      <vt:lpstr>Solana Blockchain Outline Figure for Product Manager (Draft)</vt:lpstr>
      <vt:lpstr>Yield Farming</vt:lpstr>
      <vt:lpstr>Yield Farming Customer Journey Outline</vt:lpstr>
      <vt:lpstr>Listing Token on Market - Outline Figure (Draft)</vt:lpstr>
      <vt:lpstr>How Uniswap V2 works</vt:lpstr>
      <vt:lpstr>Production System Architecture (Draft)</vt:lpstr>
      <vt:lpstr>Accounts</vt:lpstr>
      <vt:lpstr>Accounts – Execution Programs/Transactions Process (Draft)</vt:lpstr>
      <vt:lpstr>Accounts – Sending Token Process (Draft)</vt:lpstr>
      <vt:lpstr>Escrow</vt:lpstr>
      <vt:lpstr>Source and Reference</vt:lpstr>
      <vt:lpstr>Overview: Rolls and Relations</vt:lpstr>
      <vt:lpstr>Step1. Initialize escrow state</vt:lpstr>
      <vt:lpstr>Step2. Initialize escrow</vt:lpstr>
      <vt:lpstr>Step3-1. Exchange escrow – Transfer Token</vt:lpstr>
      <vt:lpstr>Step3-2. Exchange escrow – Set Authority (Close Escrow)</vt:lpstr>
      <vt:lpstr>IDO Pool</vt:lpstr>
      <vt:lpstr>PowerPoint プレゼンテーション</vt:lpstr>
      <vt:lpstr>Issues or Pull requests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Solana Block Chain Outline Figure</dc:title>
  <dc:subject/>
  <dc:creator>256hax</dc:creator>
  <cp:keywords/>
  <dc:description/>
  <cp:lastModifiedBy> </cp:lastModifiedBy>
  <cp:revision>882</cp:revision>
  <dcterms:created xsi:type="dcterms:W3CDTF">2021-12-18T05:33:19Z</dcterms:created>
  <dcterms:modified xsi:type="dcterms:W3CDTF">2022-01-10T16:15:10Z</dcterms:modified>
  <cp:category/>
</cp:coreProperties>
</file>