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72" r:id="rId1"/>
  </p:sldMasterIdLst>
  <p:notesMasterIdLst>
    <p:notesMasterId r:id="rId5"/>
  </p:notes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19"/>
    <p:restoredTop sz="96012"/>
  </p:normalViewPr>
  <p:slideViewPr>
    <p:cSldViewPr snapToGrid="0" snapToObjects="1">
      <p:cViewPr varScale="1">
        <p:scale>
          <a:sx n="113" d="100"/>
          <a:sy n="113" d="100"/>
        </p:scale>
        <p:origin x="472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3AE901-84B3-3248-AD12-BEDA7F301CE3}" type="datetimeFigureOut">
              <a:rPr kumimoji="1" lang="ja-JP" altLang="en-US" smtClean="0"/>
              <a:t>2021/12/19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E89903-B24E-AB4B-9164-3704844A83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60504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000">
                <a:latin typeface="Yu Gothic" panose="020B0400000000000000" pitchFamily="34" charset="-128"/>
                <a:ea typeface="Yu Gothic" panose="020B0400000000000000" pitchFamily="34" charset="-128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latin typeface="Yu Gothic" panose="020B0400000000000000" pitchFamily="34" charset="-128"/>
                <a:ea typeface="Yu Gothic" panose="020B0400000000000000" pitchFamily="34" charset="-12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Yu Gothic" panose="020B0400000000000000" pitchFamily="34" charset="-128"/>
                <a:ea typeface="Yu Gothic" panose="020B0400000000000000" pitchFamily="34" charset="-128"/>
              </a:defRPr>
            </a:lvl1pPr>
          </a:lstStyle>
          <a:p>
            <a:fld id="{E6851339-B791-2543-A411-D5C0BF7CF832}" type="datetime1">
              <a:rPr kumimoji="1" lang="ja-JP" altLang="en-US" smtClean="0"/>
              <a:t>2021/12/19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Yu Gothic" panose="020B0400000000000000" pitchFamily="34" charset="-128"/>
                <a:ea typeface="Yu Gothic" panose="020B0400000000000000" pitchFamily="34" charset="-128"/>
              </a:defRPr>
            </a:lvl1pPr>
          </a:lstStyle>
          <a:p>
            <a:r>
              <a:rPr kumimoji="1" lang="en-US" altLang="ja-JP"/>
              <a:t>256hax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Yu Gothic" panose="020B0400000000000000" pitchFamily="34" charset="-128"/>
                <a:ea typeface="Yu Gothic" panose="020B0400000000000000" pitchFamily="34" charset="-128"/>
              </a:defRPr>
            </a:lvl1pPr>
          </a:lstStyle>
          <a:p>
            <a:fld id="{51BE5F08-58E8-9243-A834-2B76637F595D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5496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C4B19-A868-3A49-8F38-E72DBA7F7CE3}" type="datetime1">
              <a:rPr kumimoji="1" lang="ja-JP" altLang="en-US" smtClean="0"/>
              <a:t>2021/12/19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256hax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2773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90A48-633D-E844-AF07-48AC11C0415A}" type="datetime1">
              <a:rPr kumimoji="1" lang="ja-JP" altLang="en-US" smtClean="0"/>
              <a:t>2021/12/19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256hax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8645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C0873-C23F-1D43-B933-39E7CB65079A}" type="datetime1">
              <a:rPr kumimoji="1" lang="ja-JP" altLang="en-US" smtClean="0"/>
              <a:t>2021/12/19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256hax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8412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BEE3E-B5BC-3D4C-A34C-20B36F9869C7}" type="datetime1">
              <a:rPr kumimoji="1" lang="ja-JP" altLang="en-US" smtClean="0"/>
              <a:t>2021/12/19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256hax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4763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6D51A-F155-E24A-9B60-AE7D92900ACE}" type="datetime1">
              <a:rPr kumimoji="1" lang="ja-JP" altLang="en-US" smtClean="0"/>
              <a:t>2021/12/19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256hax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8615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C22FD-6838-EE46-ACA4-4E38E091F7A3}" type="datetime1">
              <a:rPr kumimoji="1" lang="ja-JP" altLang="en-US" smtClean="0"/>
              <a:t>2021/12/19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256hax</a:t>
            </a:r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80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7ED88-7F83-7C47-9D22-0D7A856526C2}" type="datetime1">
              <a:rPr kumimoji="1" lang="ja-JP" altLang="en-US" smtClean="0"/>
              <a:t>2021/12/19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256hax</a:t>
            </a:r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882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73173-78A3-1048-A596-5D63967B7249}" type="datetime1">
              <a:rPr kumimoji="1" lang="ja-JP" altLang="en-US" smtClean="0"/>
              <a:t>2021/12/19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256hax</a:t>
            </a:r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1226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2A1EE-20E7-6749-936A-EFBEC5019122}" type="datetime1">
              <a:rPr kumimoji="1" lang="ja-JP" altLang="en-US" smtClean="0"/>
              <a:t>2021/12/19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256hax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2414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CDA51-427A-9F41-AA69-359B3BA14E04}" type="datetime1">
              <a:rPr kumimoji="1" lang="ja-JP" altLang="en-US" smtClean="0"/>
              <a:t>2021/12/19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256hax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3070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59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833166"/>
            <a:ext cx="10515600" cy="694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defRPr>
            </a:lvl1pPr>
          </a:lstStyle>
          <a:p>
            <a:fld id="{95553651-B718-3C46-A48E-CCDE2AEA20A9}" type="datetime1">
              <a:rPr kumimoji="1" lang="ja-JP" altLang="en-US" smtClean="0"/>
              <a:t>2021/12/19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defRPr>
            </a:lvl1pPr>
          </a:lstStyle>
          <a:p>
            <a:r>
              <a:rPr kumimoji="1" lang="en-US" altLang="ja-JP"/>
              <a:t>256hax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defRPr>
            </a:lvl1pPr>
          </a:lstStyle>
          <a:p>
            <a:fld id="{51BE5F08-58E8-9243-A834-2B76637F595D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6814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1600" kern="1200">
          <a:solidFill>
            <a:schemeClr val="tx1"/>
          </a:solidFill>
          <a:latin typeface="Yu Gothic" panose="020B0400000000000000" pitchFamily="34" charset="-128"/>
          <a:ea typeface="Yu Gothic" panose="020B0400000000000000" pitchFamily="34" charset="-128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kumimoji="1" sz="1400" kern="1200">
          <a:solidFill>
            <a:schemeClr val="tx1"/>
          </a:solidFill>
          <a:latin typeface="Yu Gothic" panose="020B0400000000000000" pitchFamily="34" charset="-128"/>
          <a:ea typeface="Yu Gothic" panose="020B0400000000000000" pitchFamily="34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xplorer.solana.com/tx/2EJNKDAdHi8foaLirDrEjKrubBkMs27gQHYHCaFzehsVrUqqwELUXnbZa4fc2WJpPVdZqazvYVAkqs6Fhfd9cxUv?cluster=devnet" TargetMode="External"/><Relationship Id="rId2" Type="http://schemas.openxmlformats.org/officeDocument/2006/relationships/hyperlink" Target="https://explorer.solana.com/address/5BzFfGjUzPuHSXGPCxGksjpbCKPYiUc8tprjvn8tY2dC?cluster=devne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xplorer.solana.com/tx/2rAdweWojqqnnEGrrHGfHgaGFRSThS6cp2hJ6ZJvBwZacy4Z8R6cgn3iKQAnDK1rZdnarKETAL65MfsFGQ6V3LgH?cluster=devnet" TargetMode="External"/><Relationship Id="rId5" Type="http://schemas.openxmlformats.org/officeDocument/2006/relationships/hyperlink" Target="https://explorer.solana.com/tx/3ZK8pACVU5eKh5MegD7HXBLQQqQBk3NVTnFL7myNjVjWzb99WDP19ejz7cfXMcJdGieCLakqZ5Coe28cpMcNeQQV?cluster=devnet" TargetMode="External"/><Relationship Id="rId4" Type="http://schemas.openxmlformats.org/officeDocument/2006/relationships/hyperlink" Target="https://explorer.solana.com/tx/2MzxcwxR8z7AVbobkpdfnefpmNPBTXnheK7RQmvuTy5xCBq9pZutygnyuoSZqj4u7Fg7hX2bP4H8gHX3rfE18CQH?cluster=devnet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explorer.solana.com/address/TokenkegQfeZyiNwAJbNbGKPFXCWuBvf9Ss623VQ5DA?cluster=devnet" TargetMode="External"/><Relationship Id="rId3" Type="http://schemas.openxmlformats.org/officeDocument/2006/relationships/hyperlink" Target="https://explorer.solana.com/tx/28pZaLUia6BDcPARLcyDsVZhc3ADVsS9kxNeMxmKwEij1UhraYc4xV6cF85m4sJye1KofW9BjynVXGj83SF4uvQA?cluster=devnet" TargetMode="External"/><Relationship Id="rId7" Type="http://schemas.openxmlformats.org/officeDocument/2006/relationships/hyperlink" Target="https://explorer.solana.com/address/FHx9QX4CMmqWDASRe2uTtbdMcfex94Q1oJ39ZBnc1Cm7?cluster=devnet" TargetMode="External"/><Relationship Id="rId2" Type="http://schemas.openxmlformats.org/officeDocument/2006/relationships/hyperlink" Target="https://explorer.solana.com/tx/2c67zVpfkUdJP2ZziC1nBmGsEPC3NoK6fisxDJKpZCuZERajyycchWunkSspjvdcxMnMSzxjvfoo7dKkNeDKbs6p?cluster=devne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xplorer.solana.com/address/6cWxWxTHW2tAGLNfz37LDmASVY4wuzjCv2So6s8PpteX?cluster=devnet" TargetMode="External"/><Relationship Id="rId5" Type="http://schemas.openxmlformats.org/officeDocument/2006/relationships/hyperlink" Target="https://explorer.solana.com/tx/3RQ52gXVRkphwJFJehcLawDyi2isZ4A6JkKonW8QnA9N28pUkAqZ8Yevi8R656drk8JzAXvWCDToiBQxMrkCsVif?cluster=devnet" TargetMode="External"/><Relationship Id="rId4" Type="http://schemas.openxmlformats.org/officeDocument/2006/relationships/hyperlink" Target="https://explorer.solana.com/tx/5U8bH6paBugh96HjTy1haUbCZijpVUK4MoPXqdCVZGNjP2kz5WQk3aGr4By5VPEtSfagpVZ91rTeWpj4tsNQRBs2?cluster=devne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517163-9315-7646-91E5-E14EE2482A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Solana Blockchain</a:t>
            </a:r>
            <a:br>
              <a:rPr kumimoji="1" lang="en-US" altLang="ja-JP" dirty="0"/>
            </a:br>
            <a:r>
              <a:rPr kumimoji="1" lang="en-US" altLang="ja-JP" dirty="0"/>
              <a:t>Outline Figure for Product Manager</a:t>
            </a:r>
            <a:br>
              <a:rPr kumimoji="1" lang="en-US" altLang="ja-JP" dirty="0"/>
            </a:br>
            <a:r>
              <a:rPr kumimoji="1" lang="en-US" altLang="ja-JP" dirty="0"/>
              <a:t>(Draft Version)</a:t>
            </a:r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784775C-D1BE-4A41-B5EC-63B34DD080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/>
              <a:t>by </a:t>
            </a:r>
            <a:r>
              <a:rPr kumimoji="1" lang="en-US" altLang="ja-JP" dirty="0"/>
              <a:t>256hax</a:t>
            </a:r>
            <a:endParaRPr kumimoji="1" lang="ja-JP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BF8A41A-50F6-F141-9791-AB6480A542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2755" y="1122363"/>
            <a:ext cx="2246489" cy="27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312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74C237-FC36-2245-8F79-A2954EC21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Accounts – Execution Programs/Transactions Process (Draft Version)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6E094E1-296D-8D4E-ABFD-E99CF34E9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6E0FA01-D50A-D64D-A40C-199BBA611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256hax</a:t>
            </a:r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58B7626-0B9A-2146-A387-1DD2A88B4198}"/>
              </a:ext>
            </a:extLst>
          </p:cNvPr>
          <p:cNvSpPr/>
          <p:nvPr/>
        </p:nvSpPr>
        <p:spPr>
          <a:xfrm>
            <a:off x="415644" y="1090620"/>
            <a:ext cx="2300137" cy="31342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b="1" dirty="0">
                <a:solidFill>
                  <a:schemeClr val="tx1"/>
                </a:solidFill>
              </a:rPr>
              <a:t>System Program Account</a:t>
            </a:r>
          </a:p>
          <a:p>
            <a:endParaRPr kumimoji="1" lang="en-US" altLang="ja-JP" sz="1200" dirty="0">
              <a:solidFill>
                <a:schemeClr val="tx1"/>
              </a:solidFill>
            </a:endParaRP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Overview: God of User's Account</a:t>
            </a: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Address: 1111...1111</a:t>
            </a: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Executable: Yes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2DDB469-0D2A-B241-8E77-139CE72F2569}"/>
              </a:ext>
            </a:extLst>
          </p:cNvPr>
          <p:cNvSpPr/>
          <p:nvPr/>
        </p:nvSpPr>
        <p:spPr>
          <a:xfrm>
            <a:off x="3333928" y="1090620"/>
            <a:ext cx="2301769" cy="13359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r>
              <a:rPr kumimoji="1" lang="en-US" altLang="ja-JP" sz="1200" b="1" dirty="0">
                <a:solidFill>
                  <a:schemeClr val="tx1"/>
                </a:solidFill>
              </a:rPr>
              <a:t>User Account (Developer)</a:t>
            </a:r>
          </a:p>
          <a:p>
            <a:endParaRPr kumimoji="1" lang="en-US" altLang="ja-JP" sz="1200" dirty="0">
              <a:solidFill>
                <a:schemeClr val="tx1"/>
              </a:solidFill>
            </a:endParaRP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Overview: Developer via Mac</a:t>
            </a: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Address: </a:t>
            </a:r>
            <a:r>
              <a:rPr kumimoji="1" lang="en-US" altLang="ja-JP" sz="1200" dirty="0" err="1">
                <a:solidFill>
                  <a:schemeClr val="tx1"/>
                </a:solidFill>
              </a:rPr>
              <a:t>HXtB</a:t>
            </a:r>
            <a:r>
              <a:rPr kumimoji="1" lang="en-US" altLang="ja-JP" sz="1200" dirty="0">
                <a:solidFill>
                  <a:schemeClr val="tx1"/>
                </a:solidFill>
              </a:rPr>
              <a:t>...</a:t>
            </a:r>
            <a:r>
              <a:rPr kumimoji="1" lang="en-US" altLang="ja-JP" sz="1200" dirty="0" err="1">
                <a:solidFill>
                  <a:schemeClr val="tx1"/>
                </a:solidFill>
              </a:rPr>
              <a:t>setg</a:t>
            </a:r>
            <a:endParaRPr kumimoji="1" lang="en-US" altLang="ja-JP" sz="1200" dirty="0">
              <a:solidFill>
                <a:schemeClr val="tx1"/>
              </a:solidFill>
            </a:endParaRP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Assigned Program: System Program</a:t>
            </a: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Executable: No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FB7CFC82-DA95-EB43-8B28-B7E07E4800C7}"/>
              </a:ext>
            </a:extLst>
          </p:cNvPr>
          <p:cNvSpPr/>
          <p:nvPr/>
        </p:nvSpPr>
        <p:spPr>
          <a:xfrm>
            <a:off x="6253843" y="1090620"/>
            <a:ext cx="2301769" cy="31342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b="1" dirty="0">
                <a:solidFill>
                  <a:schemeClr val="tx1"/>
                </a:solidFill>
              </a:rPr>
              <a:t>Program Account</a:t>
            </a:r>
          </a:p>
          <a:p>
            <a:endParaRPr kumimoji="1" lang="en-US" altLang="ja-JP" sz="1200" dirty="0">
              <a:solidFill>
                <a:schemeClr val="tx1"/>
              </a:solidFill>
            </a:endParaRP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Overview: Execute Program</a:t>
            </a: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Address: </a:t>
            </a:r>
            <a:r>
              <a:rPr kumimoji="1" lang="en-US" altLang="ja-JP" sz="1200" dirty="0">
                <a:solidFill>
                  <a:schemeClr val="tx1"/>
                </a:solidFill>
                <a:hlinkClick r:id="rId2"/>
              </a:rPr>
              <a:t>5BzF...Y2dC</a:t>
            </a:r>
            <a:endParaRPr kumimoji="1" lang="en-US" altLang="ja-JP" sz="1200" dirty="0">
              <a:solidFill>
                <a:schemeClr val="tx1"/>
              </a:solidFill>
            </a:endParaRPr>
          </a:p>
          <a:p>
            <a:r>
              <a:rPr kumimoji="1" lang="en-US" altLang="ja-JP" sz="1200" dirty="0">
                <a:solidFill>
                  <a:schemeClr val="accent2"/>
                </a:solidFill>
              </a:rPr>
              <a:t>Executable: Yes</a:t>
            </a: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Executable Data: : </a:t>
            </a:r>
            <a:r>
              <a:rPr kumimoji="1" lang="en-US" altLang="ja-JP" sz="1200" dirty="0" err="1">
                <a:solidFill>
                  <a:schemeClr val="tx1"/>
                </a:solidFill>
              </a:rPr>
              <a:t>HMto</a:t>
            </a:r>
            <a:r>
              <a:rPr kumimoji="1" lang="en-US" altLang="ja-JP" sz="1200" dirty="0">
                <a:solidFill>
                  <a:schemeClr val="tx1"/>
                </a:solidFill>
              </a:rPr>
              <a:t>...</a:t>
            </a:r>
            <a:r>
              <a:rPr kumimoji="1" lang="en-US" altLang="ja-JP" sz="1200" dirty="0" err="1">
                <a:solidFill>
                  <a:schemeClr val="tx1"/>
                </a:solidFill>
              </a:rPr>
              <a:t>KKxp</a:t>
            </a:r>
            <a:endParaRPr kumimoji="1" lang="en-US" altLang="ja-JP" sz="1200" dirty="0">
              <a:solidFill>
                <a:schemeClr val="tx1"/>
              </a:solidFill>
            </a:endParaRP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Upgradeable: Yes</a:t>
            </a: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Upgrade Authority: </a:t>
            </a:r>
            <a:r>
              <a:rPr kumimoji="1" lang="en-US" altLang="ja-JP" sz="1200" dirty="0" err="1">
                <a:solidFill>
                  <a:schemeClr val="tx1"/>
                </a:solidFill>
              </a:rPr>
              <a:t>HXtB</a:t>
            </a:r>
            <a:r>
              <a:rPr kumimoji="1" lang="en-US" altLang="ja-JP" sz="1200" dirty="0">
                <a:solidFill>
                  <a:schemeClr val="tx1"/>
                </a:solidFill>
              </a:rPr>
              <a:t>...</a:t>
            </a:r>
            <a:r>
              <a:rPr kumimoji="1" lang="en-US" altLang="ja-JP" sz="1200" dirty="0" err="1">
                <a:solidFill>
                  <a:schemeClr val="tx1"/>
                </a:solidFill>
              </a:rPr>
              <a:t>setg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7449038A-9653-F840-BE1D-7D0380684E73}"/>
              </a:ext>
            </a:extLst>
          </p:cNvPr>
          <p:cNvSpPr/>
          <p:nvPr/>
        </p:nvSpPr>
        <p:spPr>
          <a:xfrm>
            <a:off x="9173760" y="1090619"/>
            <a:ext cx="2301769" cy="13359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r>
              <a:rPr kumimoji="1" lang="en-US" altLang="ja-JP" sz="1200" b="1" dirty="0">
                <a:solidFill>
                  <a:schemeClr val="tx1"/>
                </a:solidFill>
              </a:rPr>
              <a:t>Program Executable Data Account</a:t>
            </a:r>
          </a:p>
          <a:p>
            <a:endParaRPr kumimoji="1" lang="en-US" altLang="ja-JP" sz="1200" dirty="0">
              <a:solidFill>
                <a:schemeClr val="tx1"/>
              </a:solidFill>
            </a:endParaRP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Overview: Program Data</a:t>
            </a: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Address: </a:t>
            </a:r>
            <a:r>
              <a:rPr kumimoji="1" lang="en-US" altLang="ja-JP" sz="1200" dirty="0" err="1">
                <a:solidFill>
                  <a:schemeClr val="tx1"/>
                </a:solidFill>
              </a:rPr>
              <a:t>HMto</a:t>
            </a:r>
            <a:r>
              <a:rPr kumimoji="1" lang="en-US" altLang="ja-JP" sz="1200" dirty="0">
                <a:solidFill>
                  <a:schemeClr val="tx1"/>
                </a:solidFill>
              </a:rPr>
              <a:t>...</a:t>
            </a:r>
            <a:r>
              <a:rPr kumimoji="1" lang="en-US" altLang="ja-JP" sz="1200" dirty="0" err="1">
                <a:solidFill>
                  <a:schemeClr val="tx1"/>
                </a:solidFill>
              </a:rPr>
              <a:t>KKxp</a:t>
            </a:r>
            <a:endParaRPr kumimoji="1" lang="en-US" altLang="ja-JP" sz="1200" dirty="0">
              <a:solidFill>
                <a:schemeClr val="tx1"/>
              </a:solidFill>
            </a:endParaRPr>
          </a:p>
          <a:p>
            <a:r>
              <a:rPr kumimoji="1" lang="en-US" altLang="ja-JP" sz="1200" dirty="0">
                <a:solidFill>
                  <a:schemeClr val="accent2"/>
                </a:solidFill>
              </a:rPr>
              <a:t>Data (Bytes): 357501</a:t>
            </a: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Upgradeable: Yes</a:t>
            </a: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Upgrade Authority: </a:t>
            </a:r>
            <a:r>
              <a:rPr kumimoji="1" lang="en-US" altLang="ja-JP" sz="1200" dirty="0" err="1">
                <a:solidFill>
                  <a:schemeClr val="tx1"/>
                </a:solidFill>
              </a:rPr>
              <a:t>HXtB</a:t>
            </a:r>
            <a:r>
              <a:rPr kumimoji="1" lang="en-US" altLang="ja-JP" sz="1200" dirty="0">
                <a:solidFill>
                  <a:schemeClr val="tx1"/>
                </a:solidFill>
              </a:rPr>
              <a:t>...</a:t>
            </a:r>
            <a:r>
              <a:rPr kumimoji="1" lang="en-US" altLang="ja-JP" sz="1200" dirty="0" err="1">
                <a:solidFill>
                  <a:schemeClr val="tx1"/>
                </a:solidFill>
              </a:rPr>
              <a:t>setg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B84CE062-CFAC-5441-8AFA-C64EDE6A5AFC}"/>
              </a:ext>
            </a:extLst>
          </p:cNvPr>
          <p:cNvSpPr/>
          <p:nvPr/>
        </p:nvSpPr>
        <p:spPr>
          <a:xfrm>
            <a:off x="3333928" y="2888838"/>
            <a:ext cx="2301769" cy="13359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r>
              <a:rPr kumimoji="1" lang="en-US" altLang="ja-JP" sz="1200" b="1" dirty="0">
                <a:solidFill>
                  <a:schemeClr val="tx1"/>
                </a:solidFill>
              </a:rPr>
              <a:t>User Account (Consumer)</a:t>
            </a:r>
          </a:p>
          <a:p>
            <a:endParaRPr kumimoji="1" lang="en-US" altLang="ja-JP" sz="1200" dirty="0">
              <a:solidFill>
                <a:schemeClr val="tx1"/>
              </a:solidFill>
            </a:endParaRP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Overview: Consumer via Phantom</a:t>
            </a: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Address: 2SN6...</a:t>
            </a:r>
            <a:r>
              <a:rPr kumimoji="1" lang="en-US" altLang="ja-JP" sz="1200" dirty="0" err="1">
                <a:solidFill>
                  <a:schemeClr val="tx1"/>
                </a:solidFill>
              </a:rPr>
              <a:t>HRwn</a:t>
            </a:r>
            <a:endParaRPr kumimoji="1" lang="en-US" altLang="ja-JP" sz="1200" dirty="0">
              <a:solidFill>
                <a:schemeClr val="tx1"/>
              </a:solidFill>
            </a:endParaRP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Assigned Program: System Program</a:t>
            </a: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Executable: No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DEF949F8-D733-C447-9661-6200FC7AB331}"/>
              </a:ext>
            </a:extLst>
          </p:cNvPr>
          <p:cNvSpPr/>
          <p:nvPr/>
        </p:nvSpPr>
        <p:spPr>
          <a:xfrm>
            <a:off x="9173760" y="2891390"/>
            <a:ext cx="2301769" cy="13359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b="1" dirty="0">
                <a:solidFill>
                  <a:schemeClr val="tx1"/>
                </a:solidFill>
              </a:rPr>
              <a:t>Program Sub Account?</a:t>
            </a:r>
          </a:p>
          <a:p>
            <a:endParaRPr kumimoji="1" lang="en-US" altLang="ja-JP" sz="1200" dirty="0">
              <a:solidFill>
                <a:schemeClr val="tx1"/>
              </a:solidFill>
            </a:endParaRP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Overview: Data Management</a:t>
            </a: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Address: Hd7E...</a:t>
            </a:r>
            <a:r>
              <a:rPr kumimoji="1" lang="en-US" altLang="ja-JP" sz="1200" dirty="0" err="1">
                <a:solidFill>
                  <a:schemeClr val="tx1"/>
                </a:solidFill>
              </a:rPr>
              <a:t>tXFg</a:t>
            </a:r>
            <a:endParaRPr kumimoji="1" lang="en-US" altLang="ja-JP" sz="1200" dirty="0">
              <a:solidFill>
                <a:schemeClr val="tx1"/>
              </a:solidFill>
            </a:endParaRPr>
          </a:p>
          <a:p>
            <a:r>
              <a:rPr kumimoji="1" lang="en-US" altLang="ja-JP" sz="1200" dirty="0">
                <a:solidFill>
                  <a:schemeClr val="accent2"/>
                </a:solidFill>
              </a:rPr>
              <a:t>Allocated Data Size: 16 byte(S)</a:t>
            </a: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Assigned Program Id: 5BzF...Y2dC</a:t>
            </a: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Executable: No</a:t>
            </a: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17C84755-6D7C-E646-A0C8-9DDDF7103A60}"/>
              </a:ext>
            </a:extLst>
          </p:cNvPr>
          <p:cNvSpPr txBox="1"/>
          <p:nvPr/>
        </p:nvSpPr>
        <p:spPr>
          <a:xfrm>
            <a:off x="8227233" y="848191"/>
            <a:ext cx="1266093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kumimoji="1" lang="en-US" altLang="ja-JP" sz="1200" dirty="0"/>
              <a:t>Execute Program</a:t>
            </a:r>
            <a:endParaRPr kumimoji="1" lang="ja-JP" altLang="en-US" sz="1200"/>
          </a:p>
        </p:txBody>
      </p: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1781C2EA-D622-C44C-B6F3-FE390031AAAE}"/>
              </a:ext>
            </a:extLst>
          </p:cNvPr>
          <p:cNvCxnSpPr>
            <a:cxnSpLocks/>
            <a:endCxn id="52" idx="1"/>
          </p:cNvCxnSpPr>
          <p:nvPr/>
        </p:nvCxnSpPr>
        <p:spPr>
          <a:xfrm>
            <a:off x="8550523" y="3556832"/>
            <a:ext cx="623237" cy="2551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884E3E52-A69B-DE4D-A44B-706FB2975C49}"/>
              </a:ext>
            </a:extLst>
          </p:cNvPr>
          <p:cNvSpPr txBox="1"/>
          <p:nvPr/>
        </p:nvSpPr>
        <p:spPr>
          <a:xfrm>
            <a:off x="8231793" y="4170912"/>
            <a:ext cx="1266093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kumimoji="1" lang="en-US" altLang="ja-JP" sz="1200" dirty="0"/>
              <a:t>Management Data?</a:t>
            </a:r>
            <a:endParaRPr kumimoji="1" lang="ja-JP" altLang="en-US" sz="1200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642E6CF5-E9F5-AE43-BC3D-CCEA3D1401A3}"/>
              </a:ext>
            </a:extLst>
          </p:cNvPr>
          <p:cNvSpPr txBox="1"/>
          <p:nvPr/>
        </p:nvSpPr>
        <p:spPr>
          <a:xfrm>
            <a:off x="5309862" y="848191"/>
            <a:ext cx="1266093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kumimoji="1" lang="en-US" altLang="ja-JP" sz="1200" dirty="0"/>
              <a:t>Deploy Program</a:t>
            </a:r>
            <a:endParaRPr kumimoji="1" lang="ja-JP" altLang="en-US" sz="120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0D6C0F6F-7DAD-7645-A88F-BDE5CF94EAD1}"/>
              </a:ext>
            </a:extLst>
          </p:cNvPr>
          <p:cNvSpPr txBox="1"/>
          <p:nvPr/>
        </p:nvSpPr>
        <p:spPr>
          <a:xfrm>
            <a:off x="5309862" y="4170912"/>
            <a:ext cx="1266093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kumimoji="1" lang="en-US" altLang="ja-JP" sz="1200" dirty="0"/>
              <a:t>Transactions</a:t>
            </a:r>
            <a:endParaRPr kumimoji="1" lang="ja-JP" altLang="en-US" sz="1200"/>
          </a:p>
        </p:txBody>
      </p: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1637B99E-B8F3-E34F-BD32-37201B8B755C}"/>
              </a:ext>
            </a:extLst>
          </p:cNvPr>
          <p:cNvCxnSpPr>
            <a:cxnSpLocks/>
          </p:cNvCxnSpPr>
          <p:nvPr/>
        </p:nvCxnSpPr>
        <p:spPr>
          <a:xfrm>
            <a:off x="2715781" y="1753262"/>
            <a:ext cx="619514" cy="0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A2EFF5E2-7A28-6F4E-BE94-15967CB64114}"/>
              </a:ext>
            </a:extLst>
          </p:cNvPr>
          <p:cNvCxnSpPr>
            <a:cxnSpLocks/>
          </p:cNvCxnSpPr>
          <p:nvPr/>
        </p:nvCxnSpPr>
        <p:spPr>
          <a:xfrm>
            <a:off x="2715781" y="3556831"/>
            <a:ext cx="619514" cy="0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374472E7-B718-AA45-83B4-8582D442993B}"/>
              </a:ext>
            </a:extLst>
          </p:cNvPr>
          <p:cNvCxnSpPr>
            <a:cxnSpLocks/>
          </p:cNvCxnSpPr>
          <p:nvPr/>
        </p:nvCxnSpPr>
        <p:spPr>
          <a:xfrm>
            <a:off x="5633152" y="1753262"/>
            <a:ext cx="619514" cy="0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0C846764-DB14-2946-A192-9C13A46C0AEA}"/>
              </a:ext>
            </a:extLst>
          </p:cNvPr>
          <p:cNvCxnSpPr>
            <a:cxnSpLocks/>
          </p:cNvCxnSpPr>
          <p:nvPr/>
        </p:nvCxnSpPr>
        <p:spPr>
          <a:xfrm>
            <a:off x="5633152" y="3556831"/>
            <a:ext cx="619514" cy="0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B3A8B9F0-BE85-2743-B057-3F71DE9AEC18}"/>
              </a:ext>
            </a:extLst>
          </p:cNvPr>
          <p:cNvCxnSpPr>
            <a:cxnSpLocks/>
          </p:cNvCxnSpPr>
          <p:nvPr/>
        </p:nvCxnSpPr>
        <p:spPr>
          <a:xfrm>
            <a:off x="8550523" y="1753262"/>
            <a:ext cx="619514" cy="0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表 46">
            <a:extLst>
              <a:ext uri="{FF2B5EF4-FFF2-40B4-BE49-F238E27FC236}">
                <a16:creationId xmlns:a16="http://schemas.microsoft.com/office/drawing/2014/main" id="{BDA68C12-BD2F-7F4C-ADC0-FAA615B2B5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1524269"/>
              </p:ext>
            </p:extLst>
          </p:nvPr>
        </p:nvGraphicFramePr>
        <p:xfrm>
          <a:off x="415642" y="4748669"/>
          <a:ext cx="11211913" cy="159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1463">
                  <a:extLst>
                    <a:ext uri="{9D8B030D-6E8A-4147-A177-3AD203B41FA5}">
                      <a16:colId xmlns:a16="http://schemas.microsoft.com/office/drawing/2014/main" val="2217692529"/>
                    </a:ext>
                  </a:extLst>
                </a:gridCol>
                <a:gridCol w="9550450">
                  <a:extLst>
                    <a:ext uri="{9D8B030D-6E8A-4147-A177-3AD203B41FA5}">
                      <a16:colId xmlns:a16="http://schemas.microsoft.com/office/drawing/2014/main" val="2533206870"/>
                    </a:ext>
                  </a:extLst>
                </a:gridCol>
              </a:tblGrid>
              <a:tr h="43271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</a:rPr>
                        <a:t>Step with Signature(</a:t>
                      </a:r>
                      <a:r>
                        <a:rPr kumimoji="1" lang="en-US" altLang="ja-JP" sz="1200" b="0" dirty="0" err="1">
                          <a:solidFill>
                            <a:schemeClr val="tx1"/>
                          </a:solidFill>
                        </a:rPr>
                        <a:t>Devnet</a:t>
                      </a: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kumimoji="1" lang="ja-JP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b="0" dirty="0">
                          <a:solidFill>
                            <a:schemeClr val="tx1"/>
                          </a:solidFill>
                        </a:rPr>
                        <a:t>1. First Deploy Program:</a:t>
                      </a:r>
                      <a:r>
                        <a:rPr kumimoji="1" lang="en-US" altLang="ja-JP" sz="105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kumimoji="1" lang="en-US" altLang="ja-JP" sz="900" b="0" dirty="0">
                          <a:hlinkClick r:id="rId3"/>
                        </a:rPr>
                        <a:t>2EJNKDAdHi8foaLirDrEjKrubBkMs27gQHYHCaFzehsVrUqqwELUXnbZa4fc2WJpPVdZqazvYVAkqs6Fhfd9cxUv</a:t>
                      </a:r>
                      <a:endParaRPr kumimoji="1" lang="en-US" altLang="ja-JP" sz="900" b="0" dirty="0"/>
                    </a:p>
                    <a:p>
                      <a:r>
                        <a:rPr kumimoji="1" lang="en-US" altLang="ja-JP" sz="1100" b="0" dirty="0">
                          <a:solidFill>
                            <a:schemeClr val="tx1"/>
                          </a:solidFill>
                        </a:rPr>
                        <a:t>2. Re-Deploy(upgrade program):</a:t>
                      </a:r>
                      <a:r>
                        <a:rPr kumimoji="1" lang="en-US" altLang="ja-JP" sz="105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kumimoji="1" lang="en-US" altLang="ja-JP" sz="900" b="0" dirty="0">
                          <a:hlinkClick r:id="rId4"/>
                        </a:rPr>
                        <a:t>2MzxcwxR8z7AVbobkpdfnefpmNPBTXnheK7RQmvuTy5xCBq9pZutygnyuoSZqj4u7Fg7hX2bP4H8gHX3rfE18CQH</a:t>
                      </a:r>
                      <a:endParaRPr kumimoji="1" lang="en-US" altLang="ja-JP" sz="900" b="0" dirty="0"/>
                    </a:p>
                    <a:p>
                      <a:r>
                        <a:rPr kumimoji="1" lang="en-US" altLang="ja-JP" sz="1100" b="0" dirty="0">
                          <a:solidFill>
                            <a:schemeClr val="tx1"/>
                          </a:solidFill>
                        </a:rPr>
                        <a:t>3. Create Instruction Data(16bytes) Account with adding data(1234):</a:t>
                      </a:r>
                      <a:r>
                        <a:rPr kumimoji="1" lang="en-US" altLang="ja-JP" sz="105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kumimoji="1" lang="en-US" altLang="ja-JP" sz="900" b="0" dirty="0">
                          <a:hlinkClick r:id="rId5"/>
                        </a:rPr>
                        <a:t>3ZK8pACVU5eKh5MegD7HXBLQQqQBk3NVTnFL7myNjVjWzb99WDP19ejz7cfXMcJdGieCLakqZ5Coe28cpMcNeQQV</a:t>
                      </a:r>
                      <a:endParaRPr kumimoji="1" lang="en-US" altLang="ja-JP" sz="900" b="0" dirty="0"/>
                    </a:p>
                    <a:p>
                      <a:r>
                        <a:rPr kumimoji="1" lang="en-US" altLang="ja-JP" sz="1100" b="0" dirty="0">
                          <a:solidFill>
                            <a:schemeClr val="tx1"/>
                          </a:solidFill>
                        </a:rPr>
                        <a:t>4. Update data(4321):</a:t>
                      </a:r>
                      <a:r>
                        <a:rPr kumimoji="1" lang="en-US" altLang="ja-JP" sz="105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kumimoji="1" lang="en-US" altLang="ja-JP" sz="900" b="0" dirty="0">
                          <a:hlinkClick r:id="rId6"/>
                        </a:rPr>
                        <a:t>2rAdweWojqqnnEGrrHGfHgaGFRSThS6cp2hJ6ZJvBwZacy4Z8R6cgn3iKQAnDK1rZdnarKETAL65MfsFGQ6V3LgH</a:t>
                      </a:r>
                      <a:endParaRPr kumimoji="1" lang="en-US" altLang="ja-JP" sz="900" b="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9043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Example Programs</a:t>
                      </a:r>
                      <a:endParaRPr kumimoji="1" lang="ja-JP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/>
                        <a:t>https://</a:t>
                      </a:r>
                      <a:r>
                        <a:rPr kumimoji="1" lang="en-US" altLang="ja-JP" sz="1200" dirty="0" err="1"/>
                        <a:t>github.com</a:t>
                      </a:r>
                      <a:r>
                        <a:rPr kumimoji="1" lang="en-US" altLang="ja-JP" sz="1200" dirty="0"/>
                        <a:t>/256hax/</a:t>
                      </a:r>
                      <a:r>
                        <a:rPr kumimoji="1" lang="en-US" altLang="ja-JP" sz="1200" dirty="0" err="1"/>
                        <a:t>solana</a:t>
                      </a:r>
                      <a:r>
                        <a:rPr kumimoji="1" lang="en-US" altLang="ja-JP" sz="1200" dirty="0"/>
                        <a:t>-anchor-react-minimal-example/tree/main/2.crud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5790834"/>
                  </a:ext>
                </a:extLst>
              </a:tr>
              <a:tr h="455509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Public Key (Address)</a:t>
                      </a:r>
                      <a:endParaRPr kumimoji="1" lang="ja-JP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User Account (via Mac): % </a:t>
                      </a:r>
                      <a:r>
                        <a:rPr kumimoji="1" lang="en-US" altLang="ja-JP" sz="1200" dirty="0" err="1"/>
                        <a:t>solana</a:t>
                      </a:r>
                      <a:r>
                        <a:rPr kumimoji="1" lang="en-US" altLang="ja-JP" sz="1200" dirty="0"/>
                        <a:t> address -k ~/.config/</a:t>
                      </a:r>
                      <a:r>
                        <a:rPr kumimoji="1" lang="en-US" altLang="ja-JP" sz="1200" dirty="0" err="1"/>
                        <a:t>solana</a:t>
                      </a:r>
                      <a:r>
                        <a:rPr kumimoji="1" lang="en-US" altLang="ja-JP" sz="1200" dirty="0"/>
                        <a:t>/</a:t>
                      </a:r>
                      <a:r>
                        <a:rPr kumimoji="1" lang="en-US" altLang="ja-JP" sz="1200" dirty="0" err="1"/>
                        <a:t>id.json</a:t>
                      </a:r>
                      <a:endParaRPr kumimoji="1" lang="en-US" altLang="ja-JP" sz="1200" dirty="0"/>
                    </a:p>
                    <a:p>
                      <a:r>
                        <a:rPr kumimoji="1" lang="en-US" altLang="ja-JP" sz="1200" dirty="0"/>
                        <a:t>Program Account: % </a:t>
                      </a:r>
                      <a:r>
                        <a:rPr kumimoji="1" lang="en-US" altLang="ja-JP" sz="1200" dirty="0" err="1"/>
                        <a:t>solana</a:t>
                      </a:r>
                      <a:r>
                        <a:rPr kumimoji="1" lang="en-US" altLang="ja-JP" sz="1200" dirty="0"/>
                        <a:t> address -k target/deploy/&lt;Program Name&gt;-</a:t>
                      </a:r>
                      <a:r>
                        <a:rPr kumimoji="1" lang="en-US" altLang="ja-JP" sz="1200" dirty="0" err="1"/>
                        <a:t>keypair.json</a:t>
                      </a:r>
                      <a:endParaRPr kumimoji="1" lang="en-US" altLang="ja-JP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4691755"/>
                  </a:ext>
                </a:extLst>
              </a:tr>
            </a:tbl>
          </a:graphicData>
        </a:graphic>
      </p:graphicFrame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0BA99C79-EE9D-BF48-B9BF-7B8E7257A14F}"/>
              </a:ext>
            </a:extLst>
          </p:cNvPr>
          <p:cNvSpPr txBox="1"/>
          <p:nvPr/>
        </p:nvSpPr>
        <p:spPr>
          <a:xfrm>
            <a:off x="2392491" y="848191"/>
            <a:ext cx="1266093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kumimoji="1" lang="en-US" altLang="ja-JP" sz="1200" dirty="0"/>
              <a:t>Assign</a:t>
            </a:r>
            <a:endParaRPr kumimoji="1" lang="ja-JP" altLang="en-US" sz="1200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14E1ED35-9F5A-BC4B-B85A-4DB1E1E908BA}"/>
              </a:ext>
            </a:extLst>
          </p:cNvPr>
          <p:cNvSpPr txBox="1"/>
          <p:nvPr/>
        </p:nvSpPr>
        <p:spPr>
          <a:xfrm>
            <a:off x="2392491" y="4170912"/>
            <a:ext cx="1266093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kumimoji="1" lang="en-US" altLang="ja-JP" sz="1200"/>
              <a:t>Assign</a:t>
            </a:r>
            <a:endParaRPr kumimoji="1" lang="ja-JP" altLang="en-US" sz="1200"/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69217986-6BCB-CB4B-814B-72266C8D2011}"/>
              </a:ext>
            </a:extLst>
          </p:cNvPr>
          <p:cNvSpPr/>
          <p:nvPr/>
        </p:nvSpPr>
        <p:spPr>
          <a:xfrm>
            <a:off x="3206044" y="902773"/>
            <a:ext cx="8421512" cy="170496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>
              <a:solidFill>
                <a:schemeClr val="tx1"/>
              </a:solidFill>
            </a:endParaRPr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B0B8DA7A-2B89-8E4F-B01F-95ED90F32664}"/>
              </a:ext>
            </a:extLst>
          </p:cNvPr>
          <p:cNvSpPr/>
          <p:nvPr/>
        </p:nvSpPr>
        <p:spPr>
          <a:xfrm>
            <a:off x="3204798" y="672607"/>
            <a:ext cx="3816000" cy="216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kumimoji="1" lang="en-US" altLang="ja-JP" sz="1400" dirty="0">
                <a:solidFill>
                  <a:schemeClr val="tx1"/>
                </a:solidFill>
              </a:rPr>
              <a:t>STEP 1, 2 (Deploy, Re-Deploy Program)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B6932B3F-4E42-E741-9334-12EE5814F412}"/>
              </a:ext>
            </a:extLst>
          </p:cNvPr>
          <p:cNvSpPr/>
          <p:nvPr/>
        </p:nvSpPr>
        <p:spPr>
          <a:xfrm>
            <a:off x="3206044" y="2683473"/>
            <a:ext cx="8421512" cy="170496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>
              <a:solidFill>
                <a:schemeClr val="tx1"/>
              </a:solidFill>
            </a:endParaRPr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080E11D5-3C8F-0143-8769-7E7CD31D7D00}"/>
              </a:ext>
            </a:extLst>
          </p:cNvPr>
          <p:cNvSpPr/>
          <p:nvPr/>
        </p:nvSpPr>
        <p:spPr>
          <a:xfrm>
            <a:off x="3204798" y="4397501"/>
            <a:ext cx="3816000" cy="216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kumimoji="1" lang="en-US" altLang="ja-JP" sz="1400" dirty="0">
                <a:solidFill>
                  <a:schemeClr val="tx1"/>
                </a:solidFill>
              </a:rPr>
              <a:t>STEP 3, 4 (Create Account, then Add/Update Data)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68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9B57303-5685-3645-97DA-C8872A513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Accounts – Sending Token Process (Draft Version)</a:t>
            </a:r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B0292AD-87DE-FC47-AC2B-4284F89A8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256hax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94C469B-51DF-1545-91A9-AD7A27032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2</a:t>
            </a:fld>
            <a:endParaRPr kumimoji="1" lang="ja-JP" altLang="en-US"/>
          </a:p>
        </p:txBody>
      </p:sp>
      <p:graphicFrame>
        <p:nvGraphicFramePr>
          <p:cNvPr id="14" name="表 46">
            <a:extLst>
              <a:ext uri="{FF2B5EF4-FFF2-40B4-BE49-F238E27FC236}">
                <a16:creationId xmlns:a16="http://schemas.microsoft.com/office/drawing/2014/main" id="{399B04BF-1171-E64F-86AD-51E61ED609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4927453"/>
              </p:ext>
            </p:extLst>
          </p:nvPr>
        </p:nvGraphicFramePr>
        <p:xfrm>
          <a:off x="359198" y="5501144"/>
          <a:ext cx="11211913" cy="929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1463">
                  <a:extLst>
                    <a:ext uri="{9D8B030D-6E8A-4147-A177-3AD203B41FA5}">
                      <a16:colId xmlns:a16="http://schemas.microsoft.com/office/drawing/2014/main" val="2217692529"/>
                    </a:ext>
                  </a:extLst>
                </a:gridCol>
                <a:gridCol w="9550450">
                  <a:extLst>
                    <a:ext uri="{9D8B030D-6E8A-4147-A177-3AD203B41FA5}">
                      <a16:colId xmlns:a16="http://schemas.microsoft.com/office/drawing/2014/main" val="2533206870"/>
                    </a:ext>
                  </a:extLst>
                </a:gridCol>
              </a:tblGrid>
              <a:tr h="43271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</a:rPr>
                        <a:t>Step with Signature(</a:t>
                      </a:r>
                      <a:r>
                        <a:rPr kumimoji="1" lang="en-US" altLang="ja-JP" sz="1200" b="0" dirty="0" err="1">
                          <a:solidFill>
                            <a:schemeClr val="tx1"/>
                          </a:solidFill>
                        </a:rPr>
                        <a:t>Devnet</a:t>
                      </a: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kumimoji="1" lang="ja-JP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kumimoji="1" lang="en-US" altLang="ja-JP" sz="1100" b="0" dirty="0">
                          <a:solidFill>
                            <a:schemeClr val="tx1"/>
                          </a:solidFill>
                        </a:rPr>
                        <a:t>1. Create Token: </a:t>
                      </a:r>
                      <a:r>
                        <a:rPr kumimoji="1" lang="en-US" altLang="ja-JP" sz="1100" b="0" dirty="0">
                          <a:solidFill>
                            <a:schemeClr val="tx1"/>
                          </a:solidFill>
                          <a:hlinkClick r:id="rId2"/>
                        </a:rPr>
                        <a:t>2c67zVpfkUdJP2ZziC1nBmGsEPC3NoK6fisxDJKpZCuZERajyycchWunkSspjvdcxMnMSzxjvfoo7dKkNeDKbs6p</a:t>
                      </a:r>
                      <a:endParaRPr kumimoji="1" lang="en-US" altLang="ja-JP" sz="1100" b="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buNone/>
                      </a:pPr>
                      <a:r>
                        <a:rPr kumimoji="1" lang="en-US" altLang="ja-JP" sz="1100" b="0" dirty="0">
                          <a:solidFill>
                            <a:schemeClr val="tx1"/>
                          </a:solidFill>
                        </a:rPr>
                        <a:t>2. Create Token Account and Association): </a:t>
                      </a:r>
                      <a:r>
                        <a:rPr kumimoji="1" lang="en-US" altLang="ja-JP" sz="1100" b="0" dirty="0">
                          <a:solidFill>
                            <a:schemeClr val="tx1"/>
                          </a:solidFill>
                          <a:hlinkClick r:id="rId3"/>
                        </a:rPr>
                        <a:t>28pZaLUia6BDcPARLcyDsVZhc3ADVsS9kxNeMxmKwEij1UhraYc4xV6cF85m4sJye1KofW9BjynVXGj83SF4uvQA</a:t>
                      </a:r>
                      <a:endParaRPr kumimoji="1" lang="en-US" altLang="ja-JP" sz="1100" b="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buNone/>
                      </a:pPr>
                      <a:r>
                        <a:rPr kumimoji="1" lang="en-US" altLang="ja-JP" sz="1100" b="0" dirty="0">
                          <a:solidFill>
                            <a:schemeClr val="tx1"/>
                          </a:solidFill>
                        </a:rPr>
                        <a:t>3. Mint 100 Tokens: </a:t>
                      </a:r>
                      <a:r>
                        <a:rPr kumimoji="1" lang="en-US" altLang="ja-JP" sz="1100" b="0" dirty="0">
                          <a:solidFill>
                            <a:schemeClr val="tx1"/>
                          </a:solidFill>
                          <a:hlinkClick r:id="rId4"/>
                        </a:rPr>
                        <a:t>5U8bH6paBugh96HjTy1haUbCZijpVUK4MoPXqdCVZGNjP2kz5WQk3aGr4By5VPEtSfagpVZ91rTeWpj4tsNQRBs2</a:t>
                      </a:r>
                      <a:endParaRPr kumimoji="1" lang="en-US" altLang="ja-JP" sz="1100" b="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buNone/>
                      </a:pPr>
                      <a:r>
                        <a:rPr kumimoji="1" lang="en-US" altLang="ja-JP" sz="1100" b="0" dirty="0">
                          <a:solidFill>
                            <a:schemeClr val="tx1"/>
                          </a:solidFill>
                        </a:rPr>
                        <a:t>(Send 10 Tokens from Developer to Consumer: omit)</a:t>
                      </a:r>
                    </a:p>
                    <a:p>
                      <a:pPr marL="0" indent="0">
                        <a:buNone/>
                      </a:pPr>
                      <a:r>
                        <a:rPr kumimoji="1" lang="en-US" altLang="ja-JP" sz="1100" b="0" dirty="0">
                          <a:solidFill>
                            <a:schemeClr val="tx1"/>
                          </a:solidFill>
                        </a:rPr>
                        <a:t>4. Send 1 Token from Consumer to Consumer: </a:t>
                      </a:r>
                      <a:r>
                        <a:rPr kumimoji="1" lang="en-US" altLang="ja-JP" sz="1100" b="0" dirty="0">
                          <a:solidFill>
                            <a:schemeClr val="tx1"/>
                          </a:solidFill>
                          <a:hlinkClick r:id="rId5"/>
                        </a:rPr>
                        <a:t>3RQ52gXVRkphwJFJehcLawDyi2isZ4A6JkKonW8QnA9N28pUkAqZ8Yevi8R656drk8JzAXvWCDToiBQxMrkCsVif</a:t>
                      </a:r>
                      <a:endParaRPr kumimoji="1" lang="en-US" altLang="ja-JP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9043150"/>
                  </a:ext>
                </a:extLst>
              </a:tr>
            </a:tbl>
          </a:graphicData>
        </a:graphic>
      </p:graphicFrame>
      <p:sp>
        <p:nvSpPr>
          <p:cNvPr id="15" name="角丸四角形 14">
            <a:extLst>
              <a:ext uri="{FF2B5EF4-FFF2-40B4-BE49-F238E27FC236}">
                <a16:creationId xmlns:a16="http://schemas.microsoft.com/office/drawing/2014/main" id="{F77D0405-A855-0B4A-943F-E6D92F458F5E}"/>
              </a:ext>
            </a:extLst>
          </p:cNvPr>
          <p:cNvSpPr/>
          <p:nvPr/>
        </p:nvSpPr>
        <p:spPr>
          <a:xfrm>
            <a:off x="359198" y="1832557"/>
            <a:ext cx="3312419" cy="1013547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b="1" dirty="0">
                <a:solidFill>
                  <a:schemeClr val="tx1"/>
                </a:solidFill>
              </a:rPr>
              <a:t>Token</a:t>
            </a: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Address: </a:t>
            </a:r>
            <a:r>
              <a:rPr kumimoji="1" lang="en-US" altLang="ja-JP" sz="1200" dirty="0">
                <a:solidFill>
                  <a:schemeClr val="tx1"/>
                </a:solidFill>
                <a:hlinkClick r:id="rId6"/>
              </a:rPr>
              <a:t>6cWx...pteX</a:t>
            </a:r>
            <a:endParaRPr kumimoji="1" lang="en-US" altLang="ja-JP" sz="1200" dirty="0">
              <a:solidFill>
                <a:schemeClr val="tx1"/>
              </a:solidFill>
            </a:endParaRP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Supply: 100.000000000</a:t>
            </a:r>
          </a:p>
          <a:p>
            <a:r>
              <a:rPr kumimoji="1" lang="en-US" altLang="ja-JP" sz="1200" dirty="0">
                <a:solidFill>
                  <a:schemeClr val="accent2"/>
                </a:solidFill>
              </a:rPr>
              <a:t>Mint Authority: </a:t>
            </a:r>
            <a:r>
              <a:rPr kumimoji="1" lang="en-US" altLang="ja-JP" sz="1200" dirty="0" err="1">
                <a:solidFill>
                  <a:schemeClr val="accent2"/>
                </a:solidFill>
              </a:rPr>
              <a:t>HXtB</a:t>
            </a:r>
            <a:r>
              <a:rPr kumimoji="1" lang="en-US" altLang="ja-JP" sz="1200" dirty="0">
                <a:solidFill>
                  <a:schemeClr val="accent2"/>
                </a:solidFill>
              </a:rPr>
              <a:t>...</a:t>
            </a:r>
            <a:r>
              <a:rPr kumimoji="1" lang="en-US" altLang="ja-JP" sz="1200" dirty="0" err="1">
                <a:solidFill>
                  <a:schemeClr val="accent2"/>
                </a:solidFill>
              </a:rPr>
              <a:t>setg</a:t>
            </a:r>
            <a:endParaRPr kumimoji="1" lang="en-US" altLang="ja-JP" sz="1200" dirty="0">
              <a:solidFill>
                <a:schemeClr val="accent2"/>
              </a:solidFill>
            </a:endParaRPr>
          </a:p>
          <a:p>
            <a:r>
              <a:rPr kumimoji="1" lang="en-US" altLang="ja-JP" sz="1200" dirty="0">
                <a:solidFill>
                  <a:schemeClr val="accent2"/>
                </a:solidFill>
              </a:rPr>
              <a:t>Owner: TokenkegQ...Q5DA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603D3353-8C08-0442-AA3D-CE30172DAFFA}"/>
              </a:ext>
            </a:extLst>
          </p:cNvPr>
          <p:cNvSpPr/>
          <p:nvPr/>
        </p:nvSpPr>
        <p:spPr>
          <a:xfrm>
            <a:off x="359199" y="3009297"/>
            <a:ext cx="3229026" cy="10169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b="1" dirty="0">
                <a:solidFill>
                  <a:schemeClr val="tx1"/>
                </a:solidFill>
              </a:rPr>
              <a:t>User Account (Consumer)</a:t>
            </a:r>
          </a:p>
          <a:p>
            <a:endParaRPr kumimoji="1" lang="en-US" altLang="ja-JP" sz="1200" dirty="0">
              <a:solidFill>
                <a:schemeClr val="tx1"/>
              </a:solidFill>
            </a:endParaRP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Overview: Consumer via Phantom</a:t>
            </a: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Address: 2SN6...</a:t>
            </a:r>
            <a:r>
              <a:rPr kumimoji="1" lang="en-US" altLang="ja-JP" sz="1200" dirty="0" err="1">
                <a:solidFill>
                  <a:schemeClr val="tx1"/>
                </a:solidFill>
              </a:rPr>
              <a:t>HRwn</a:t>
            </a:r>
            <a:endParaRPr kumimoji="1" lang="en-US" altLang="ja-JP" sz="1200" dirty="0">
              <a:solidFill>
                <a:schemeClr val="tx1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75C50FE2-8534-324A-8BA7-96E663860363}"/>
              </a:ext>
            </a:extLst>
          </p:cNvPr>
          <p:cNvSpPr/>
          <p:nvPr/>
        </p:nvSpPr>
        <p:spPr>
          <a:xfrm>
            <a:off x="359199" y="4187242"/>
            <a:ext cx="3229026" cy="10169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b="1" dirty="0">
                <a:solidFill>
                  <a:schemeClr val="tx1"/>
                </a:solidFill>
              </a:rPr>
              <a:t>User Token Account (Consumer)</a:t>
            </a:r>
          </a:p>
          <a:p>
            <a:endParaRPr kumimoji="1" lang="en-US" altLang="ja-JP" sz="1200" dirty="0">
              <a:solidFill>
                <a:schemeClr val="tx1"/>
              </a:solidFill>
            </a:endParaRP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Address: 772U...8ZkK</a:t>
            </a:r>
          </a:p>
          <a:p>
            <a:r>
              <a:rPr kumimoji="1" lang="en-US" altLang="ja-JP" sz="1200" dirty="0">
                <a:solidFill>
                  <a:schemeClr val="accent2"/>
                </a:solidFill>
              </a:rPr>
              <a:t>Mint: 6cWx...</a:t>
            </a:r>
            <a:r>
              <a:rPr kumimoji="1" lang="en-US" altLang="ja-JP" sz="1200" dirty="0" err="1">
                <a:solidFill>
                  <a:schemeClr val="accent2"/>
                </a:solidFill>
              </a:rPr>
              <a:t>pteX</a:t>
            </a:r>
            <a:endParaRPr kumimoji="1" lang="en-US" altLang="ja-JP" sz="1200" dirty="0">
              <a:solidFill>
                <a:schemeClr val="accent2"/>
              </a:solidFill>
            </a:endParaRPr>
          </a:p>
          <a:p>
            <a:r>
              <a:rPr kumimoji="1" lang="en-US" altLang="ja-JP" sz="1200" dirty="0">
                <a:solidFill>
                  <a:schemeClr val="accent2"/>
                </a:solidFill>
              </a:rPr>
              <a:t>Owner: 2SN6...</a:t>
            </a:r>
            <a:r>
              <a:rPr kumimoji="1" lang="en-US" altLang="ja-JP" sz="1200" dirty="0" err="1">
                <a:solidFill>
                  <a:schemeClr val="accent2"/>
                </a:solidFill>
              </a:rPr>
              <a:t>HRwn</a:t>
            </a:r>
            <a:endParaRPr kumimoji="1" lang="en-US" altLang="ja-JP" sz="1200" dirty="0">
              <a:solidFill>
                <a:schemeClr val="accent2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A1741F00-BE24-C042-89C6-ACC768333EC2}"/>
              </a:ext>
            </a:extLst>
          </p:cNvPr>
          <p:cNvSpPr/>
          <p:nvPr/>
        </p:nvSpPr>
        <p:spPr>
          <a:xfrm>
            <a:off x="4350642" y="655817"/>
            <a:ext cx="3229026" cy="10169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b="1" dirty="0">
                <a:solidFill>
                  <a:schemeClr val="tx1"/>
                </a:solidFill>
              </a:rPr>
              <a:t>User Account (Developer)</a:t>
            </a:r>
          </a:p>
          <a:p>
            <a:endParaRPr kumimoji="1" lang="en-US" altLang="ja-JP" sz="1200" dirty="0">
              <a:solidFill>
                <a:schemeClr val="tx1"/>
              </a:solidFill>
            </a:endParaRP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Overview: Developer via Mac</a:t>
            </a: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Address: </a:t>
            </a:r>
            <a:r>
              <a:rPr kumimoji="1" lang="en-US" altLang="ja-JP" sz="1200" dirty="0" err="1">
                <a:solidFill>
                  <a:schemeClr val="tx1"/>
                </a:solidFill>
              </a:rPr>
              <a:t>HXtB</a:t>
            </a:r>
            <a:r>
              <a:rPr kumimoji="1" lang="en-US" altLang="ja-JP" sz="1200" dirty="0">
                <a:solidFill>
                  <a:schemeClr val="tx1"/>
                </a:solidFill>
              </a:rPr>
              <a:t>...</a:t>
            </a:r>
            <a:r>
              <a:rPr kumimoji="1" lang="en-US" altLang="ja-JP" sz="1200" dirty="0" err="1">
                <a:solidFill>
                  <a:schemeClr val="tx1"/>
                </a:solidFill>
              </a:rPr>
              <a:t>setg</a:t>
            </a:r>
            <a:endParaRPr kumimoji="1" lang="en-US" altLang="ja-JP" sz="1200" dirty="0">
              <a:solidFill>
                <a:schemeClr val="tx1"/>
              </a:solidFill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8C8B0FA4-BE36-7442-9943-915FF4789DAE}"/>
              </a:ext>
            </a:extLst>
          </p:cNvPr>
          <p:cNvSpPr/>
          <p:nvPr/>
        </p:nvSpPr>
        <p:spPr>
          <a:xfrm>
            <a:off x="4350642" y="1832558"/>
            <a:ext cx="3229026" cy="10169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b="1" dirty="0">
                <a:solidFill>
                  <a:schemeClr val="tx1"/>
                </a:solidFill>
              </a:rPr>
              <a:t>User Token Account (Developer)</a:t>
            </a:r>
          </a:p>
          <a:p>
            <a:endParaRPr kumimoji="1" lang="en-US" altLang="ja-JP" sz="1200" dirty="0">
              <a:solidFill>
                <a:schemeClr val="tx1"/>
              </a:solidFill>
            </a:endParaRP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Address: </a:t>
            </a:r>
            <a:r>
              <a:rPr kumimoji="1" lang="en-US" altLang="ja-JP" sz="1200" dirty="0">
                <a:solidFill>
                  <a:schemeClr val="tx1"/>
                </a:solidFill>
                <a:hlinkClick r:id="rId7"/>
              </a:rPr>
              <a:t>FHx9...1Cm7</a:t>
            </a:r>
            <a:endParaRPr kumimoji="1" lang="en-US" altLang="ja-JP" sz="1200" dirty="0">
              <a:solidFill>
                <a:schemeClr val="tx1"/>
              </a:solidFill>
            </a:endParaRP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Mint: 6cWx...</a:t>
            </a:r>
            <a:r>
              <a:rPr kumimoji="1" lang="en-US" altLang="ja-JP" sz="1200" dirty="0" err="1">
                <a:solidFill>
                  <a:schemeClr val="tx1"/>
                </a:solidFill>
              </a:rPr>
              <a:t>pteX</a:t>
            </a:r>
            <a:endParaRPr kumimoji="1" lang="en-US" altLang="ja-JP" sz="1200" dirty="0">
              <a:solidFill>
                <a:schemeClr val="tx1"/>
              </a:solidFill>
            </a:endParaRPr>
          </a:p>
          <a:p>
            <a:r>
              <a:rPr kumimoji="1" lang="en-US" altLang="ja-JP" sz="1200" dirty="0">
                <a:solidFill>
                  <a:schemeClr val="accent2"/>
                </a:solidFill>
              </a:rPr>
              <a:t>Owner: </a:t>
            </a:r>
            <a:r>
              <a:rPr kumimoji="1" lang="en-US" altLang="ja-JP" sz="1200" dirty="0" err="1">
                <a:solidFill>
                  <a:schemeClr val="accent2"/>
                </a:solidFill>
              </a:rPr>
              <a:t>HXtB</a:t>
            </a:r>
            <a:r>
              <a:rPr kumimoji="1" lang="en-US" altLang="ja-JP" sz="1200" dirty="0">
                <a:solidFill>
                  <a:schemeClr val="accent2"/>
                </a:solidFill>
              </a:rPr>
              <a:t>...</a:t>
            </a:r>
            <a:r>
              <a:rPr kumimoji="1" lang="en-US" altLang="ja-JP" sz="1200" dirty="0" err="1">
                <a:solidFill>
                  <a:schemeClr val="accent2"/>
                </a:solidFill>
              </a:rPr>
              <a:t>setg</a:t>
            </a:r>
            <a:endParaRPr kumimoji="1" lang="en-US" altLang="ja-JP" sz="1200" dirty="0">
              <a:solidFill>
                <a:schemeClr val="accent2"/>
              </a:solidFill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A36A0593-D554-0747-B028-8A60CE863709}"/>
              </a:ext>
            </a:extLst>
          </p:cNvPr>
          <p:cNvSpPr/>
          <p:nvPr/>
        </p:nvSpPr>
        <p:spPr>
          <a:xfrm>
            <a:off x="8342085" y="3009298"/>
            <a:ext cx="3229026" cy="10169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b="1" dirty="0">
                <a:solidFill>
                  <a:schemeClr val="tx1"/>
                </a:solidFill>
              </a:rPr>
              <a:t>User Account (Consumer)</a:t>
            </a:r>
          </a:p>
          <a:p>
            <a:endParaRPr kumimoji="1" lang="en-US" altLang="ja-JP" sz="1200" dirty="0">
              <a:solidFill>
                <a:schemeClr val="tx1"/>
              </a:solidFill>
            </a:endParaRP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Overview: Consumer via Phantom</a:t>
            </a: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Address: GV2U...</a:t>
            </a:r>
            <a:r>
              <a:rPr kumimoji="1" lang="en-US" altLang="ja-JP" sz="1200" dirty="0" err="1">
                <a:solidFill>
                  <a:schemeClr val="tx1"/>
                </a:solidFill>
              </a:rPr>
              <a:t>VkcJ</a:t>
            </a:r>
            <a:endParaRPr kumimoji="1" lang="en-US" altLang="ja-JP" sz="1200" dirty="0">
              <a:solidFill>
                <a:schemeClr val="tx1"/>
              </a:solidFill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B8898FD0-FF87-6648-8069-666DB4B23A2F}"/>
              </a:ext>
            </a:extLst>
          </p:cNvPr>
          <p:cNvSpPr/>
          <p:nvPr/>
        </p:nvSpPr>
        <p:spPr>
          <a:xfrm>
            <a:off x="8342085" y="4187243"/>
            <a:ext cx="3229026" cy="10169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b="1" dirty="0">
                <a:solidFill>
                  <a:schemeClr val="tx1"/>
                </a:solidFill>
              </a:rPr>
              <a:t>User Token Account (Consumer)</a:t>
            </a:r>
          </a:p>
          <a:p>
            <a:endParaRPr kumimoji="1" lang="en-US" altLang="ja-JP" sz="1200" dirty="0">
              <a:solidFill>
                <a:schemeClr val="tx1"/>
              </a:solidFill>
            </a:endParaRP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Address: 9Ej4...</a:t>
            </a:r>
            <a:r>
              <a:rPr kumimoji="1" lang="en-US" altLang="ja-JP" sz="1200" dirty="0" err="1">
                <a:solidFill>
                  <a:schemeClr val="tx1"/>
                </a:solidFill>
              </a:rPr>
              <a:t>xVoK</a:t>
            </a:r>
            <a:endParaRPr kumimoji="1" lang="en-US" altLang="ja-JP" sz="1200" dirty="0">
              <a:solidFill>
                <a:schemeClr val="tx1"/>
              </a:solidFill>
            </a:endParaRPr>
          </a:p>
          <a:p>
            <a:r>
              <a:rPr kumimoji="1" lang="en-US" altLang="ja-JP" sz="1200" dirty="0">
                <a:solidFill>
                  <a:schemeClr val="accent2"/>
                </a:solidFill>
              </a:rPr>
              <a:t>Mint: 6cWx...</a:t>
            </a:r>
            <a:r>
              <a:rPr kumimoji="1" lang="en-US" altLang="ja-JP" sz="1200" dirty="0" err="1">
                <a:solidFill>
                  <a:schemeClr val="accent2"/>
                </a:solidFill>
              </a:rPr>
              <a:t>pteX</a:t>
            </a:r>
            <a:endParaRPr kumimoji="1" lang="en-US" altLang="ja-JP" sz="1200" dirty="0">
              <a:solidFill>
                <a:schemeClr val="accent2"/>
              </a:solidFill>
            </a:endParaRPr>
          </a:p>
          <a:p>
            <a:r>
              <a:rPr kumimoji="1" lang="en-US" altLang="ja-JP" sz="1200" dirty="0">
                <a:solidFill>
                  <a:schemeClr val="accent2"/>
                </a:solidFill>
              </a:rPr>
              <a:t>Owner: 2SN6...</a:t>
            </a:r>
            <a:r>
              <a:rPr kumimoji="1" lang="en-US" altLang="ja-JP" sz="1200" dirty="0" err="1">
                <a:solidFill>
                  <a:schemeClr val="accent2"/>
                </a:solidFill>
              </a:rPr>
              <a:t>HRwn</a:t>
            </a:r>
            <a:endParaRPr kumimoji="1" lang="en-US" altLang="ja-JP" sz="1200" dirty="0">
              <a:solidFill>
                <a:schemeClr val="accent2"/>
              </a:solidFill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0988D44D-5BC7-A941-99E8-4985A039DCE1}"/>
              </a:ext>
            </a:extLst>
          </p:cNvPr>
          <p:cNvSpPr/>
          <p:nvPr/>
        </p:nvSpPr>
        <p:spPr>
          <a:xfrm>
            <a:off x="4350642" y="3045319"/>
            <a:ext cx="3229026" cy="21588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r>
              <a:rPr kumimoji="1" lang="en-US" altLang="ja-JP" sz="1200" b="1" dirty="0">
                <a:solidFill>
                  <a:schemeClr val="tx1"/>
                </a:solidFill>
              </a:rPr>
              <a:t>Token Program Account</a:t>
            </a:r>
          </a:p>
          <a:p>
            <a:endParaRPr kumimoji="1" lang="en-US" altLang="ja-JP" sz="1200" dirty="0">
              <a:solidFill>
                <a:schemeClr val="tx1"/>
              </a:solidFill>
            </a:endParaRP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Overview: Management Token? Escrow?</a:t>
            </a: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Address: </a:t>
            </a:r>
            <a:r>
              <a:rPr kumimoji="1" lang="en-US" altLang="ja-JP" sz="1200" dirty="0">
                <a:solidFill>
                  <a:schemeClr val="tx1"/>
                </a:solidFill>
                <a:hlinkClick r:id="rId8"/>
              </a:rPr>
              <a:t>TokenkegQ...Q5DA</a:t>
            </a:r>
            <a:endParaRPr kumimoji="1" lang="en-US" altLang="ja-JP" sz="1200" dirty="0">
              <a:solidFill>
                <a:schemeClr val="tx1"/>
              </a:solidFill>
            </a:endParaRP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Assigned Program: BPF Loader 2</a:t>
            </a:r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BC9C1A86-3EC0-7A49-B8BD-648CDE096C08}"/>
              </a:ext>
            </a:extLst>
          </p:cNvPr>
          <p:cNvCxnSpPr>
            <a:cxnSpLocks/>
          </p:cNvCxnSpPr>
          <p:nvPr/>
        </p:nvCxnSpPr>
        <p:spPr>
          <a:xfrm>
            <a:off x="3588225" y="4662385"/>
            <a:ext cx="762416" cy="0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6D134619-6792-8441-A112-EEF71ECA1700}"/>
              </a:ext>
            </a:extLst>
          </p:cNvPr>
          <p:cNvCxnSpPr>
            <a:cxnSpLocks/>
          </p:cNvCxnSpPr>
          <p:nvPr/>
        </p:nvCxnSpPr>
        <p:spPr>
          <a:xfrm>
            <a:off x="7579668" y="4662385"/>
            <a:ext cx="762416" cy="0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82DEC4BE-05F1-B44E-80A2-D0376C3F8CEB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1973712" y="4026222"/>
            <a:ext cx="0" cy="161020"/>
          </a:xfrm>
          <a:prstGeom prst="line">
            <a:avLst/>
          </a:prstGeom>
          <a:ln w="9525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C35C110C-BE26-6341-B809-9316A6BACDD5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>
          <a:xfrm>
            <a:off x="5965155" y="1672742"/>
            <a:ext cx="0" cy="159816"/>
          </a:xfrm>
          <a:prstGeom prst="line">
            <a:avLst/>
          </a:prstGeom>
          <a:ln w="9525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879E41E4-1D0A-8049-BF60-6EB2D29ECDF7}"/>
              </a:ext>
            </a:extLst>
          </p:cNvPr>
          <p:cNvCxnSpPr>
            <a:cxnSpLocks/>
            <a:stCxn id="16" idx="2"/>
            <a:endCxn id="17" idx="0"/>
          </p:cNvCxnSpPr>
          <p:nvPr/>
        </p:nvCxnSpPr>
        <p:spPr>
          <a:xfrm>
            <a:off x="9956598" y="4026223"/>
            <a:ext cx="0" cy="161020"/>
          </a:xfrm>
          <a:prstGeom prst="line">
            <a:avLst/>
          </a:prstGeom>
          <a:ln w="9525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C82EB186-1445-DA48-BF24-6C01C5C8A2E9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3431822" y="1164280"/>
            <a:ext cx="918820" cy="734947"/>
          </a:xfrm>
          <a:prstGeom prst="line">
            <a:avLst/>
          </a:prstGeom>
          <a:ln w="9525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342DD550-FEAB-BC48-BA5C-7E9A87284E92}"/>
              </a:ext>
            </a:extLst>
          </p:cNvPr>
          <p:cNvCxnSpPr>
            <a:cxnSpLocks/>
          </p:cNvCxnSpPr>
          <p:nvPr/>
        </p:nvCxnSpPr>
        <p:spPr>
          <a:xfrm>
            <a:off x="3504785" y="2689667"/>
            <a:ext cx="845856" cy="355652"/>
          </a:xfrm>
          <a:prstGeom prst="line">
            <a:avLst/>
          </a:prstGeom>
          <a:ln w="9525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84D76B64-2CB2-E04F-8B33-4D9B56C57E2E}"/>
              </a:ext>
            </a:extLst>
          </p:cNvPr>
          <p:cNvSpPr txBox="1"/>
          <p:nvPr/>
        </p:nvSpPr>
        <p:spPr>
          <a:xfrm>
            <a:off x="3336387" y="4199019"/>
            <a:ext cx="1266093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kumimoji="1" lang="en-US" altLang="ja-JP" sz="1200" dirty="0"/>
              <a:t>Send?</a:t>
            </a:r>
          </a:p>
          <a:p>
            <a:pPr algn="ctr"/>
            <a:r>
              <a:rPr kumimoji="1" lang="en-US" altLang="ja-JP" sz="1200" dirty="0"/>
              <a:t>1 Token</a:t>
            </a:r>
            <a:endParaRPr kumimoji="1" lang="ja-JP" altLang="en-US" sz="1200"/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2165979C-18AE-6F45-B7C6-97EF1B118D5B}"/>
              </a:ext>
            </a:extLst>
          </p:cNvPr>
          <p:cNvSpPr txBox="1"/>
          <p:nvPr/>
        </p:nvSpPr>
        <p:spPr>
          <a:xfrm>
            <a:off x="7327830" y="4199019"/>
            <a:ext cx="1266093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kumimoji="1" lang="en-US" altLang="ja-JP" sz="1200" dirty="0" err="1"/>
              <a:t>Recieve</a:t>
            </a:r>
            <a:r>
              <a:rPr kumimoji="1" lang="en-US" altLang="ja-JP" sz="1200" dirty="0"/>
              <a:t>?</a:t>
            </a:r>
          </a:p>
          <a:p>
            <a:pPr algn="ctr"/>
            <a:r>
              <a:rPr kumimoji="1" lang="en-US" altLang="ja-JP" sz="1200" dirty="0"/>
              <a:t>1 Token</a:t>
            </a:r>
            <a:endParaRPr kumimoji="1" lang="ja-JP" altLang="en-US" sz="1200"/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7FE767BB-744B-EE4C-91EB-13C6F2D82122}"/>
              </a:ext>
            </a:extLst>
          </p:cNvPr>
          <p:cNvSpPr/>
          <p:nvPr/>
        </p:nvSpPr>
        <p:spPr>
          <a:xfrm>
            <a:off x="253906" y="1750222"/>
            <a:ext cx="3474557" cy="117834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>
              <a:solidFill>
                <a:schemeClr val="tx1"/>
              </a:solidFill>
            </a:endParaRPr>
          </a:p>
        </p:txBody>
      </p: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8A599F6F-D815-8C4D-A364-887CE5C015C6}"/>
              </a:ext>
            </a:extLst>
          </p:cNvPr>
          <p:cNvSpPr/>
          <p:nvPr/>
        </p:nvSpPr>
        <p:spPr>
          <a:xfrm>
            <a:off x="4267202" y="1758859"/>
            <a:ext cx="3417757" cy="116818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>
              <a:solidFill>
                <a:schemeClr val="tx1"/>
              </a:solidFill>
            </a:endParaRPr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8ED24FAA-A27A-4946-979C-E5925138E3FF}"/>
              </a:ext>
            </a:extLst>
          </p:cNvPr>
          <p:cNvSpPr/>
          <p:nvPr/>
        </p:nvSpPr>
        <p:spPr>
          <a:xfrm>
            <a:off x="253906" y="2968411"/>
            <a:ext cx="11441380" cy="231478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>
              <a:solidFill>
                <a:schemeClr val="tx1"/>
              </a:solidFill>
            </a:endParaRPr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A168F65D-C288-4040-A019-F84326DA3B99}"/>
              </a:ext>
            </a:extLst>
          </p:cNvPr>
          <p:cNvSpPr/>
          <p:nvPr/>
        </p:nvSpPr>
        <p:spPr>
          <a:xfrm>
            <a:off x="253906" y="1582932"/>
            <a:ext cx="1803199" cy="16715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kumimoji="1" lang="en-US" altLang="ja-JP" sz="1400" dirty="0">
                <a:solidFill>
                  <a:schemeClr val="tx1"/>
                </a:solidFill>
              </a:rPr>
              <a:t>STEP 1 (Create Token)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AC7CCEC7-6842-7342-BABC-05FB996891FE}"/>
              </a:ext>
            </a:extLst>
          </p:cNvPr>
          <p:cNvSpPr/>
          <p:nvPr/>
        </p:nvSpPr>
        <p:spPr>
          <a:xfrm>
            <a:off x="7684959" y="1754363"/>
            <a:ext cx="2710050" cy="46111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kumimoji="1" lang="en-US" altLang="ja-JP" sz="1400" dirty="0">
                <a:solidFill>
                  <a:schemeClr val="tx1"/>
                </a:solidFill>
              </a:rPr>
              <a:t>STEP 2 (Create Token Account)</a:t>
            </a:r>
          </a:p>
          <a:p>
            <a:r>
              <a:rPr kumimoji="1" lang="en-US" altLang="ja-JP" sz="1400" dirty="0">
                <a:solidFill>
                  <a:schemeClr val="tx1"/>
                </a:solidFill>
              </a:rPr>
              <a:t>STEP 3 (Mint 100 Tokens)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DA15588E-B43F-AA47-94C7-C4C526F4CBB7}"/>
              </a:ext>
            </a:extLst>
          </p:cNvPr>
          <p:cNvSpPr/>
          <p:nvPr/>
        </p:nvSpPr>
        <p:spPr>
          <a:xfrm>
            <a:off x="253906" y="5280370"/>
            <a:ext cx="1803199" cy="16715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kumimoji="1" lang="en-US" altLang="ja-JP" sz="1400" dirty="0">
                <a:solidFill>
                  <a:schemeClr val="tx1"/>
                </a:solidFill>
              </a:rPr>
              <a:t>STEP 4 (Send Token)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grpSp>
        <p:nvGrpSpPr>
          <p:cNvPr id="80" name="グループ化 79">
            <a:extLst>
              <a:ext uri="{FF2B5EF4-FFF2-40B4-BE49-F238E27FC236}">
                <a16:creationId xmlns:a16="http://schemas.microsoft.com/office/drawing/2014/main" id="{951946E7-AF87-C54A-B3F3-971521EC1F4B}"/>
              </a:ext>
            </a:extLst>
          </p:cNvPr>
          <p:cNvGrpSpPr/>
          <p:nvPr/>
        </p:nvGrpSpPr>
        <p:grpSpPr>
          <a:xfrm>
            <a:off x="10526638" y="655817"/>
            <a:ext cx="1044473" cy="832478"/>
            <a:chOff x="10526638" y="655817"/>
            <a:chExt cx="1044473" cy="832478"/>
          </a:xfrm>
        </p:grpSpPr>
        <p:sp>
          <p:nvSpPr>
            <p:cNvPr id="71" name="正方形/長方形 70">
              <a:extLst>
                <a:ext uri="{FF2B5EF4-FFF2-40B4-BE49-F238E27FC236}">
                  <a16:creationId xmlns:a16="http://schemas.microsoft.com/office/drawing/2014/main" id="{CA35E274-CEA3-2E4F-B312-64BD7F7CDB37}"/>
                </a:ext>
              </a:extLst>
            </p:cNvPr>
            <p:cNvSpPr/>
            <p:nvPr/>
          </p:nvSpPr>
          <p:spPr>
            <a:xfrm>
              <a:off x="10526639" y="655818"/>
              <a:ext cx="359660" cy="225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en-US" altLang="ja-JP" sz="900" dirty="0">
                <a:solidFill>
                  <a:schemeClr val="tx1"/>
                </a:solidFill>
              </a:endParaRPr>
            </a:p>
          </p:txBody>
        </p:sp>
        <p:sp>
          <p:nvSpPr>
            <p:cNvPr id="72" name="角丸四角形 71">
              <a:extLst>
                <a:ext uri="{FF2B5EF4-FFF2-40B4-BE49-F238E27FC236}">
                  <a16:creationId xmlns:a16="http://schemas.microsoft.com/office/drawing/2014/main" id="{F3C20E3F-1510-644C-A9E6-D13B2D52F4AD}"/>
                </a:ext>
              </a:extLst>
            </p:cNvPr>
            <p:cNvSpPr/>
            <p:nvPr/>
          </p:nvSpPr>
          <p:spPr>
            <a:xfrm>
              <a:off x="10526638" y="961779"/>
              <a:ext cx="359661" cy="225665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en-US" altLang="ja-JP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73" name="直線コネクタ 72">
              <a:extLst>
                <a:ext uri="{FF2B5EF4-FFF2-40B4-BE49-F238E27FC236}">
                  <a16:creationId xmlns:a16="http://schemas.microsoft.com/office/drawing/2014/main" id="{9336DF82-C8A0-374B-AF88-EF21C03220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61838" y="1371124"/>
              <a:ext cx="289259" cy="1"/>
            </a:xfrm>
            <a:prstGeom prst="line">
              <a:avLst/>
            </a:prstGeom>
            <a:ln w="9525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テキスト ボックス 75">
              <a:extLst>
                <a:ext uri="{FF2B5EF4-FFF2-40B4-BE49-F238E27FC236}">
                  <a16:creationId xmlns:a16="http://schemas.microsoft.com/office/drawing/2014/main" id="{5682A2D9-1EE0-9A44-93AA-8D830B61B17A}"/>
                </a:ext>
              </a:extLst>
            </p:cNvPr>
            <p:cNvSpPr txBox="1"/>
            <p:nvPr/>
          </p:nvSpPr>
          <p:spPr>
            <a:xfrm>
              <a:off x="10989220" y="961779"/>
              <a:ext cx="581891" cy="225665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kumimoji="1" lang="en-US" altLang="ja-JP" sz="900" dirty="0"/>
                <a:t>Token</a:t>
              </a:r>
              <a:endParaRPr kumimoji="1" lang="ja-JP" altLang="en-US" sz="900"/>
            </a:p>
          </p:txBody>
        </p:sp>
        <p:sp>
          <p:nvSpPr>
            <p:cNvPr id="78" name="テキスト ボックス 77">
              <a:extLst>
                <a:ext uri="{FF2B5EF4-FFF2-40B4-BE49-F238E27FC236}">
                  <a16:creationId xmlns:a16="http://schemas.microsoft.com/office/drawing/2014/main" id="{28CFC158-6896-7C4E-B397-CFD1E263C4CF}"/>
                </a:ext>
              </a:extLst>
            </p:cNvPr>
            <p:cNvSpPr txBox="1"/>
            <p:nvPr/>
          </p:nvSpPr>
          <p:spPr>
            <a:xfrm>
              <a:off x="10989220" y="655817"/>
              <a:ext cx="581891" cy="225665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kumimoji="1" lang="en-US" altLang="ja-JP" sz="900" dirty="0"/>
                <a:t>Account</a:t>
              </a:r>
              <a:endParaRPr kumimoji="1" lang="ja-JP" altLang="en-US" sz="900"/>
            </a:p>
          </p:txBody>
        </p:sp>
        <p:sp>
          <p:nvSpPr>
            <p:cNvPr id="79" name="テキスト ボックス 78">
              <a:extLst>
                <a:ext uri="{FF2B5EF4-FFF2-40B4-BE49-F238E27FC236}">
                  <a16:creationId xmlns:a16="http://schemas.microsoft.com/office/drawing/2014/main" id="{CD8DE564-EAF6-2446-B272-8882EE619E7D}"/>
                </a:ext>
              </a:extLst>
            </p:cNvPr>
            <p:cNvSpPr txBox="1"/>
            <p:nvPr/>
          </p:nvSpPr>
          <p:spPr>
            <a:xfrm>
              <a:off x="10989220" y="1262630"/>
              <a:ext cx="581891" cy="225665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kumimoji="1" lang="en-US" altLang="ja-JP" sz="900" dirty="0"/>
                <a:t>Relation</a:t>
              </a:r>
              <a:endParaRPr kumimoji="1" lang="ja-JP" altLang="en-US" sz="900"/>
            </a:p>
          </p:txBody>
        </p:sp>
      </p:grpSp>
    </p:spTree>
    <p:extLst>
      <p:ext uri="{BB962C8B-B14F-4D97-AF65-F5344CB8AC3E}">
        <p14:creationId xmlns:p14="http://schemas.microsoft.com/office/powerpoint/2010/main" val="3563487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 kumimoji="1" sz="160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559</TotalTime>
  <Words>567</Words>
  <Application>Microsoft Macintosh PowerPoint</Application>
  <PresentationFormat>ワイド画面</PresentationFormat>
  <Paragraphs>119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8" baseType="lpstr">
      <vt:lpstr>游ゴシック</vt:lpstr>
      <vt:lpstr>游ゴシック</vt:lpstr>
      <vt:lpstr>Arial</vt:lpstr>
      <vt:lpstr>Calibri</vt:lpstr>
      <vt:lpstr>Office テーマ</vt:lpstr>
      <vt:lpstr>Solana Blockchain Outline Figure for Product Manager (Draft Version)</vt:lpstr>
      <vt:lpstr>Accounts – Execution Programs/Transactions Process (Draft Version)</vt:lpstr>
      <vt:lpstr>Accounts – Sending Token Process (Draft Version)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Solana Block Chain Outline Figure</dc:title>
  <dc:subject/>
  <dc:creator>256hax</dc:creator>
  <cp:keywords/>
  <dc:description/>
  <cp:lastModifiedBy> </cp:lastModifiedBy>
  <cp:revision>248</cp:revision>
  <dcterms:created xsi:type="dcterms:W3CDTF">2021-12-18T05:33:19Z</dcterms:created>
  <dcterms:modified xsi:type="dcterms:W3CDTF">2021-12-19T09:50:39Z</dcterms:modified>
  <cp:category/>
</cp:coreProperties>
</file>