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84" r:id="rId3"/>
    <p:sldId id="285" r:id="rId4"/>
    <p:sldId id="266" r:id="rId5"/>
    <p:sldId id="262" r:id="rId6"/>
    <p:sldId id="263" r:id="rId7"/>
    <p:sldId id="264" r:id="rId8"/>
    <p:sldId id="260" r:id="rId9"/>
    <p:sldId id="278" r:id="rId10"/>
    <p:sldId id="280" r:id="rId11"/>
    <p:sldId id="281" r:id="rId12"/>
    <p:sldId id="282" r:id="rId13"/>
    <p:sldId id="283" r:id="rId14"/>
    <p:sldId id="267" r:id="rId15"/>
    <p:sldId id="258" r:id="rId16"/>
    <p:sldId id="259" r:id="rId17"/>
    <p:sldId id="269" r:id="rId18"/>
    <p:sldId id="272" r:id="rId19"/>
    <p:sldId id="271" r:id="rId20"/>
    <p:sldId id="273" r:id="rId21"/>
    <p:sldId id="274" r:id="rId22"/>
    <p:sldId id="276" r:id="rId23"/>
    <p:sldId id="277" r:id="rId24"/>
    <p:sldId id="268" r:id="rId25"/>
    <p:sldId id="265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Reference: </a:t>
            </a:r>
            <a:r>
              <a:rPr kumimoji="1" lang="en-US" altLang="ja-JP" sz="1200">
                <a:hlinkClick r:id="rId4"/>
              </a:rPr>
              <a:t>Phantom - Staying safe with Phantom</a:t>
            </a:r>
            <a:r>
              <a:rPr kumimoji="1" lang="en-US" altLang="ja-JP" sz="1200"/>
              <a:t>, </a:t>
            </a:r>
            <a:r>
              <a:rPr kumimoji="1" lang="en-US" altLang="ja-JP" sz="120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Example Code: </a:t>
            </a:r>
            <a:r>
              <a:rPr kumimoji="1" lang="en-US" altLang="ja-JP" sz="1200">
                <a:hlinkClick r:id="rId2"/>
              </a:rPr>
              <a:t>256hax - react </a:t>
            </a:r>
            <a:r>
              <a:rPr kumimoji="1" lang="en-US" altLang="ja-JP" sz="120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/>
              <a:t>Give </a:t>
            </a:r>
            <a:r>
              <a:rPr kumimoji="1" lang="en-US" altLang="ja-JP" sz="1200">
                <a:hlinkClick r:id="rId2"/>
              </a:rPr>
              <a:t>Signer</a:t>
            </a:r>
            <a:endParaRPr kumimoji="1" lang="en-US" altLang="ja-JP" sz="1200"/>
          </a:p>
          <a:p>
            <a:r>
              <a:rPr kumimoji="1" lang="en-US" altLang="ja-JP" sz="1200"/>
              <a:t>(public key</a:t>
            </a:r>
          </a:p>
          <a:p>
            <a:r>
              <a:rPr kumimoji="1" lang="en-US" altLang="ja-JP" sz="120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Validator 101: Transaction Processing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jito-labs.medium.com</a:t>
            </a:r>
            <a:r>
              <a:rPr kumimoji="1" lang="en-US" altLang="ja-JP" sz="105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Cookbook -  Retrying Transactions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solanacookbook.com</a:t>
            </a:r>
            <a:r>
              <a:rPr kumimoji="1" lang="en-US" altLang="ja-JP" sz="1050"/>
              <a:t>/guides/</a:t>
            </a:r>
            <a:r>
              <a:rPr kumimoji="1" lang="en-US" altLang="ja-JP" sz="1050" err="1"/>
              <a:t>retrying-transactions.html#how-rpc-nodes-broadcast-transactions</a:t>
            </a:r>
            <a:endParaRPr kumimoji="1" lang="en-US" altLang="ja-JP" sz="1050"/>
          </a:p>
          <a:p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/>
                    </a:p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/>
                    </a:p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/>
                    </a:p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User Account (Developer): % </a:t>
                      </a:r>
                      <a:r>
                        <a:rPr kumimoji="1" lang="en-US" altLang="ja-JP" sz="1200" err="1"/>
                        <a:t>solana</a:t>
                      </a:r>
                      <a:r>
                        <a:rPr kumimoji="1" lang="en-US" altLang="ja-JP" sz="1200"/>
                        <a:t> address -k ~/.config/</a:t>
                      </a:r>
                      <a:r>
                        <a:rPr kumimoji="1" lang="en-US" altLang="ja-JP" sz="1200" err="1"/>
                        <a:t>solana</a:t>
                      </a:r>
                      <a:r>
                        <a:rPr kumimoji="1" lang="en-US" altLang="ja-JP" sz="1200"/>
                        <a:t>/</a:t>
                      </a:r>
                      <a:r>
                        <a:rPr kumimoji="1" lang="en-US" altLang="ja-JP" sz="1200" err="1"/>
                        <a:t>id.json</a:t>
                      </a:r>
                      <a:endParaRPr kumimoji="1" lang="en-US" altLang="ja-JP" sz="1200"/>
                    </a:p>
                    <a:p>
                      <a:r>
                        <a:rPr kumimoji="1" lang="en-US" altLang="ja-JP" sz="1200"/>
                        <a:t>Program Account: % </a:t>
                      </a:r>
                      <a:r>
                        <a:rPr kumimoji="1" lang="en-US" altLang="ja-JP" sz="1200" err="1"/>
                        <a:t>solana</a:t>
                      </a:r>
                      <a:r>
                        <a:rPr kumimoji="1" lang="en-US" altLang="ja-JP" sz="1200"/>
                        <a:t> address -k target/deploy/&lt;Program Name&gt;-</a:t>
                      </a:r>
                      <a:r>
                        <a:rPr kumimoji="1" lang="en-US" altLang="ja-JP" sz="1200" err="1"/>
                        <a:t>keypair.json</a:t>
                      </a:r>
                      <a:endParaRPr kumimoji="1" lang="en-US" altLang="ja-JP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</a:t>
            </a:r>
            <a:r>
              <a:rPr kumimoji="1" lang="en-US" altLang="ja-JP" sz="1200" b="1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Send?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err="1"/>
              <a:t>Recieve</a:t>
            </a:r>
            <a:r>
              <a:rPr kumimoji="1" lang="en-US" altLang="ja-JP" sz="1200"/>
              <a:t>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[Program Source]</a:t>
            </a:r>
          </a:p>
          <a:p>
            <a:pPr lvl="1"/>
            <a:r>
              <a:rPr kumimoji="1" lang="en-US" altLang="ja-JP" sz="1400"/>
              <a:t>GitHub - project-serum / anchor escrow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/project-serum/anchor/tree/master/tests/escrow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Escrow behavior is based on anchor escrow program. Check </a:t>
            </a:r>
            <a:r>
              <a:rPr kumimoji="1" lang="en-US" altLang="ja-JP" sz="1400" err="1"/>
              <a:t>escrow.ts</a:t>
            </a:r>
            <a:r>
              <a:rPr kumimoji="1" lang="en-US" altLang="ja-JP" sz="1400"/>
              <a:t> and </a:t>
            </a:r>
            <a:r>
              <a:rPr kumimoji="1" lang="en-US" altLang="ja-JP" sz="1400" err="1"/>
              <a:t>lib.rs</a:t>
            </a:r>
            <a:r>
              <a:rPr kumimoji="1" lang="en-US" altLang="ja-JP" sz="140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My debug program: </a:t>
            </a: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/256hax/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-anchor-react-minimal-example/tree/main/anchor/escrow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Programming on Solana - An Introduction | </a:t>
            </a:r>
            <a:r>
              <a:rPr kumimoji="1" lang="en-US" altLang="ja-JP" sz="1400" err="1"/>
              <a:t>Paulx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paulx.dev</a:t>
            </a:r>
            <a:r>
              <a:rPr kumimoji="1" lang="en-US" altLang="ja-JP" sz="1050"/>
              <a:t>/blog/2021/01/14/programming-on-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zenn.dev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razokulover</a:t>
            </a:r>
            <a:r>
              <a:rPr kumimoji="1" lang="en-US" altLang="ja-JP" sz="105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/>
            </a:br>
            <a:r>
              <a:rPr kumimoji="1" lang="en-US" altLang="ja-JP" sz="105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Anchor Example: Escrow Program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hackmd.io</a:t>
            </a:r>
            <a:r>
              <a:rPr kumimoji="1" lang="en-US" altLang="ja-JP" sz="1050"/>
              <a:t>/@</a:t>
            </a:r>
            <a:r>
              <a:rPr kumimoji="1" lang="en-US" altLang="ja-JP" sz="1050" err="1"/>
              <a:t>ironaddicteddog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anchor_example_escrow</a:t>
            </a:r>
            <a:endParaRPr kumimoji="1" lang="en-US" altLang="ja-JP" sz="105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820ED-C505-EF40-A785-3629F7F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00874-9CD8-E442-97B2-2CD6D4EF1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2AB95-B9E2-8E40-B865-AEA345C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222C7-C6C5-4941-95B9-0EBA96F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8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Set Authority (</a:t>
            </a:r>
            <a:r>
              <a:rPr kumimoji="1" lang="en-US" altLang="ja-JP" sz="1050" err="1"/>
              <a:t>SetAuthority</a:t>
            </a:r>
            <a:r>
              <a:rPr kumimoji="1" lang="en-US" altLang="ja-JP" sz="1050"/>
              <a:t>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provider.wallet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pda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/>
              <a:t>(</a:t>
            </a:r>
            <a:r>
              <a:rPr kumimoji="1" lang="en-US" altLang="ja-JP" sz="1050" err="1"/>
              <a:t>findProgramAddress</a:t>
            </a:r>
            <a:r>
              <a:rPr kumimoji="1" lang="en-US" altLang="ja-JP" sz="105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pda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or Pull </a:t>
            </a:r>
            <a:r>
              <a:rPr lang="en-US" altLang="ja-JP"/>
              <a:t>r</a:t>
            </a:r>
            <a:r>
              <a:rPr kumimoji="1" lang="en-US" altLang="ja-JP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This document hasn't yet been reviewed by experts.</a:t>
            </a:r>
          </a:p>
          <a:p>
            <a:r>
              <a:rPr kumimoji="1" lang="en-US" altLang="ja-JP" sz="1600"/>
              <a:t>Let me know if incorrect. I'm opening to Issues or Pull requests on GitHub.</a:t>
            </a:r>
          </a:p>
          <a:p>
            <a:endParaRPr kumimoji="1" lang="en-US" altLang="ja-JP" sz="1600"/>
          </a:p>
          <a:p>
            <a:r>
              <a:rPr kumimoji="1" lang="en-US" altLang="ja-JP" sz="1600"/>
              <a:t>https://</a:t>
            </a:r>
            <a:r>
              <a:rPr kumimoji="1" lang="en-US" altLang="ja-JP" sz="1600" err="1"/>
              <a:t>github.com</a:t>
            </a:r>
            <a:r>
              <a:rPr kumimoji="1" lang="en-US" altLang="ja-JP" sz="1600"/>
              <a:t>/256hax/</a:t>
            </a:r>
            <a:r>
              <a:rPr kumimoji="1" lang="en-US" altLang="ja-JP" sz="1600" err="1"/>
              <a:t>solana</a:t>
            </a:r>
            <a:r>
              <a:rPr kumimoji="1" lang="en-US" altLang="ja-JP" sz="160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4CCC3-A70C-2444-872D-A0BC3B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</a:t>
            </a:r>
            <a:r>
              <a:rPr kumimoji="1" lang="en-US" altLang="ja-JP"/>
              <a:t>Steps (</a:t>
            </a:r>
            <a:r>
              <a:rPr kumimoji="1" lang="en-US" altLang="ja-JP" dirty="0"/>
              <a:t>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FF07F-E3AE-7940-A30A-638F0D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C9CC4-0DA2-1B42-A09A-CECDC7F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966234D7-74EA-A24A-B8ED-96A44C56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5F42752-D45C-2548-9108-7CCC997C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0182"/>
              </p:ext>
            </p:extLst>
          </p:nvPr>
        </p:nvGraphicFramePr>
        <p:xfrm>
          <a:off x="838199" y="2017354"/>
          <a:ext cx="10515600" cy="395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11504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9849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38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7954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9225775"/>
                    </a:ext>
                  </a:extLst>
                </a:gridCol>
              </a:tblGrid>
              <a:tr h="1023544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Milestones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Launch 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Small 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Increase Token Value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50482"/>
                  </a:ext>
                </a:extLst>
              </a:tr>
              <a:tr h="1023544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Make White Paper </a:t>
                      </a:r>
                      <a:r>
                        <a:rPr kumimoji="1" lang="en-US" altLang="ja-JP" sz="1050" dirty="0"/>
                        <a:t>(Business Pitch)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Develop prototype </a:t>
                      </a:r>
                      <a:r>
                        <a:rPr kumimoji="1" lang="en-US" altLang="ja-JP" sz="1050" dirty="0"/>
                        <a:t>(MVP, </a:t>
                      </a:r>
                      <a:r>
                        <a:rPr kumimoji="1" lang="en-US" altLang="ja-JP" sz="1050" dirty="0" err="1"/>
                        <a:t>PoC</a:t>
                      </a:r>
                      <a:r>
                        <a:rPr kumimoji="1" lang="en-US" altLang="ja-JP" sz="105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Create and mint 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Marketing campaign </a:t>
                      </a:r>
                      <a:r>
                        <a:rPr kumimoji="1" lang="en-US" altLang="ja-JP" sz="1050" dirty="0"/>
                        <a:t>(Airdrop or Token Sale for limited)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Communication with user </a:t>
                      </a:r>
                      <a:r>
                        <a:rPr kumimoji="1" lang="en-US" altLang="ja-JP" sz="1050" dirty="0"/>
                        <a:t>(ex: Discord, </a:t>
                      </a:r>
                      <a:r>
                        <a:rPr kumimoji="1" lang="en-US" altLang="ja-JP" sz="1050" dirty="0" err="1"/>
                        <a:t>Twitter,Telegram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en-US" altLang="ja-JP" sz="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Prepare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 err="1"/>
                        <a:t>USDC:Token</a:t>
                      </a:r>
                      <a:r>
                        <a:rPr kumimoji="1" lang="en-US" altLang="ja-JP" sz="1400" dirty="0"/>
                        <a:t> =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$10K:$10K</a:t>
                      </a:r>
                      <a:endParaRPr kumimoji="1" lang="en-US" altLang="ja-JP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token to DEX </a:t>
                      </a:r>
                      <a:r>
                        <a:rPr kumimoji="1" lang="en-US" altLang="ja-JP" sz="1050" dirty="0"/>
                        <a:t>(ex: Serum, </a:t>
                      </a:r>
                      <a:r>
                        <a:rPr kumimoji="1" lang="en-US" altLang="ja-JP" sz="1050" dirty="0" err="1"/>
                        <a:t>Raydium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 Market Report </a:t>
                      </a:r>
                      <a:r>
                        <a:rPr kumimoji="1" lang="en-US" altLang="ja-JP" sz="1050" dirty="0"/>
                        <a:t>(ex: </a:t>
                      </a:r>
                      <a:r>
                        <a:rPr kumimoji="1" lang="en-US" altLang="ja-JP" sz="1050" dirty="0" err="1"/>
                        <a:t>CoinMarketCap</a:t>
                      </a:r>
                      <a:r>
                        <a:rPr kumimoji="1" lang="en-US" altLang="ja-JP" sz="1050" dirty="0"/>
                        <a:t>, </a:t>
                      </a:r>
                      <a:r>
                        <a:rPr kumimoji="1" lang="en-US" altLang="ja-JP" sz="1050" dirty="0" err="1"/>
                        <a:t>CoinGecko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Communication with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Develop product hard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2314"/>
                  </a:ext>
                </a:extLst>
              </a:tr>
              <a:tr h="1023544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Liquidity Pool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Market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Awesome 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1427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3E48A0B-D997-1B42-AFE8-C0803FC88CD7}"/>
              </a:ext>
            </a:extLst>
          </p:cNvPr>
          <p:cNvGrpSpPr/>
          <p:nvPr/>
        </p:nvGrpSpPr>
        <p:grpSpPr>
          <a:xfrm>
            <a:off x="2964744" y="1388731"/>
            <a:ext cx="8387199" cy="582228"/>
            <a:chOff x="2964744" y="1442383"/>
            <a:chExt cx="8387199" cy="415489"/>
          </a:xfrm>
          <a:solidFill>
            <a:schemeClr val="bg1">
              <a:lumMod val="75000"/>
            </a:schemeClr>
          </a:solidFill>
        </p:grpSpPr>
        <p:sp>
          <p:nvSpPr>
            <p:cNvPr id="9" name="ホームベース 8">
              <a:extLst>
                <a:ext uri="{FF2B5EF4-FFF2-40B4-BE49-F238E27FC236}">
                  <a16:creationId xmlns:a16="http://schemas.microsoft.com/office/drawing/2014/main" id="{E9D03D67-869A-E74C-B559-E2C601C5DDDF}"/>
                </a:ext>
              </a:extLst>
            </p:cNvPr>
            <p:cNvSpPr/>
            <p:nvPr/>
          </p:nvSpPr>
          <p:spPr>
            <a:xfrm>
              <a:off x="2964744" y="1442383"/>
              <a:ext cx="2088000" cy="415489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Planning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ホームベース 9">
              <a:extLst>
                <a:ext uri="{FF2B5EF4-FFF2-40B4-BE49-F238E27FC236}">
                  <a16:creationId xmlns:a16="http://schemas.microsoft.com/office/drawing/2014/main" id="{DE9D7C37-B7F2-C943-82A4-C0825A92F989}"/>
                </a:ext>
              </a:extLst>
            </p:cNvPr>
            <p:cNvSpPr/>
            <p:nvPr/>
          </p:nvSpPr>
          <p:spPr>
            <a:xfrm>
              <a:off x="5064477" y="1442383"/>
              <a:ext cx="2088000" cy="415489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Research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ホームベース 10">
              <a:extLst>
                <a:ext uri="{FF2B5EF4-FFF2-40B4-BE49-F238E27FC236}">
                  <a16:creationId xmlns:a16="http://schemas.microsoft.com/office/drawing/2014/main" id="{053AD247-7A1C-0844-8980-4BA249E9E2FC}"/>
                </a:ext>
              </a:extLst>
            </p:cNvPr>
            <p:cNvSpPr/>
            <p:nvPr/>
          </p:nvSpPr>
          <p:spPr>
            <a:xfrm>
              <a:off x="7164210" y="1442383"/>
              <a:ext cx="2088000" cy="41548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Listing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BF74B2EA-2C48-E442-8268-663B887602C7}"/>
                </a:ext>
              </a:extLst>
            </p:cNvPr>
            <p:cNvSpPr/>
            <p:nvPr/>
          </p:nvSpPr>
          <p:spPr>
            <a:xfrm>
              <a:off x="9263943" y="1442383"/>
              <a:ext cx="2088000" cy="415489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Growth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8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Mint</a:t>
            </a:r>
          </a:p>
          <a:p>
            <a:pPr algn="ctr"/>
            <a:r>
              <a:rPr kumimoji="1" lang="en-US" altLang="ja-JP" sz="120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AcceleRaytor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DropZone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Exchange</a:t>
            </a:r>
          </a:p>
          <a:p>
            <a:pPr algn="ctr"/>
            <a:r>
              <a:rPr kumimoji="1" lang="en-US" altLang="ja-JP" sz="120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Add Liquidity</a:t>
            </a:r>
          </a:p>
          <a:p>
            <a:pPr algn="ctr"/>
            <a:r>
              <a:rPr kumimoji="1" lang="en-US" altLang="ja-JP" sz="120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Earn</a:t>
            </a:r>
          </a:p>
          <a:p>
            <a:pPr algn="ctr"/>
            <a:r>
              <a:rPr kumimoji="1" lang="en-US" altLang="ja-JP" sz="120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AMM (</a:t>
            </a:r>
            <a:r>
              <a:rPr kumimoji="1" lang="en-US" altLang="ja-JP" sz="140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to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Create</a:t>
            </a:r>
          </a:p>
          <a:p>
            <a:pPr algn="ctr"/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Reference: </a:t>
            </a:r>
            <a:r>
              <a:rPr kumimoji="1" lang="en-US" altLang="ja-JP" sz="105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How </a:t>
            </a:r>
            <a:r>
              <a:rPr lang="en-US" altLang="ja-JP" err="1"/>
              <a:t>Uniswap</a:t>
            </a:r>
            <a:r>
              <a:rPr lang="en-US" altLang="ja-JP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/>
              <a:t>In practice, </a:t>
            </a:r>
            <a:r>
              <a:rPr lang="en-US" altLang="ja-JP" sz="1200" err="1"/>
              <a:t>Uniswap</a:t>
            </a:r>
            <a:r>
              <a:rPr lang="en-US" altLang="ja-JP" sz="120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"Because the relative price of the two pair assets can only be changed through trading, divergences between the </a:t>
            </a:r>
            <a:r>
              <a:rPr lang="en-US" altLang="ja-JP" sz="1200" err="1"/>
              <a:t>Uniswap</a:t>
            </a:r>
            <a:r>
              <a:rPr lang="en-US" altLang="ja-JP" sz="1200"/>
              <a:t> price and external prices create arbitrage opportunities. This mechanism ensures that </a:t>
            </a:r>
            <a:r>
              <a:rPr lang="en-US" altLang="ja-JP" sz="1200" err="1"/>
              <a:t>Uniswap</a:t>
            </a:r>
            <a:r>
              <a:rPr lang="en-US" altLang="ja-JP" sz="120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Source: https://</a:t>
            </a:r>
            <a:r>
              <a:rPr lang="en-US" altLang="ja-JP" sz="1050" err="1"/>
              <a:t>docs.uniswap.org</a:t>
            </a:r>
            <a:r>
              <a:rPr lang="en-US" altLang="ja-JP" sz="1050"/>
              <a:t>/protocol/V2/concepts/protocol-overview/how-</a:t>
            </a:r>
            <a:r>
              <a:rPr lang="en-US" altLang="ja-JP" sz="1050" err="1"/>
              <a:t>uniswap</a:t>
            </a:r>
            <a:r>
              <a:rPr lang="en-US" altLang="ja-JP" sz="105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/>
              <a:t>Example</a:t>
            </a:r>
            <a:r>
              <a:rPr kumimoji="1" lang="ja-JP" altLang="en-US"/>
              <a:t> </a:t>
            </a:r>
            <a:r>
              <a:rPr kumimoji="1" lang="en-US" altLang="ja-JP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</a:t>
            </a:r>
            <a:r>
              <a:rPr kumimoji="1" lang="en-US" altLang="ja-JP" sz="120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Permanent Storage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arweave</a:t>
            </a:r>
            <a:r>
              <a:rPr kumimoji="1" lang="en-US" altLang="ja-JP" sz="1200">
                <a:solidFill>
                  <a:schemeClr val="tx1"/>
                </a:solidFill>
              </a:rPr>
              <a:t>, IPFS: </a:t>
            </a:r>
            <a:r>
              <a:rPr kumimoji="1" lang="en-US" altLang="ja-JP" sz="120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Certik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PhishFort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DefiLlama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8433661" y="4595429"/>
            <a:ext cx="254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Manage Solana Programs/Account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Send/Receive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7821766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Read/Verify</a:t>
            </a:r>
            <a:endParaRPr kumimoji="1"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9423940" y="3124808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54545" y="2477082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711" y="1460477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2693" y="3580397"/>
            <a:ext cx="360339" cy="378356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EAD779-72E1-CF41-83ED-6F167911BA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83015" y="3074730"/>
            <a:ext cx="1" cy="4000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72CE8B-3B0A-9848-996E-396322DD13CD}"/>
              </a:ext>
            </a:extLst>
          </p:cNvPr>
          <p:cNvSpPr txBox="1"/>
          <p:nvPr/>
        </p:nvSpPr>
        <p:spPr>
          <a:xfrm>
            <a:off x="10470640" y="2534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Deploy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4639</TotalTime>
  <Words>2386</Words>
  <Application>Microsoft Macintosh PowerPoint</Application>
  <PresentationFormat>ワイド画面</PresentationFormat>
  <Paragraphs>718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List</vt:lpstr>
      <vt:lpstr>Listing Steps (Draft)</vt:lpstr>
      <vt:lpstr>Yield Farming</vt:lpstr>
      <vt:lpstr>Yield Farming Customer Journey Outline</vt:lpstr>
      <vt:lpstr>Listing Token to Market - Outline Figure (Draft)</vt:lpstr>
      <vt:lpstr>How Uniswap V2 works</vt:lpstr>
      <vt:lpstr>Production System Architecture Example (Draft)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Sending Token Process (Draft)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1089</cp:revision>
  <dcterms:created xsi:type="dcterms:W3CDTF">2021-12-18T05:33:19Z</dcterms:created>
  <dcterms:modified xsi:type="dcterms:W3CDTF">2022-01-23T06:36:10Z</dcterms:modified>
  <cp:category/>
</cp:coreProperties>
</file>