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3" r:id="rId3"/>
    <p:sldId id="257" r:id="rId4"/>
    <p:sldId id="261" r:id="rId5"/>
    <p:sldId id="258" r:id="rId6"/>
    <p:sldId id="263" r:id="rId7"/>
    <p:sldId id="265" r:id="rId8"/>
    <p:sldId id="266" r:id="rId9"/>
    <p:sldId id="259" r:id="rId10"/>
    <p:sldId id="274" r:id="rId11"/>
    <p:sldId id="271" r:id="rId12"/>
    <p:sldId id="264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0CDAE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38" y="3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A7EFB-E447-F748-90E4-22D398121380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1D4F790-E77A-E94D-BA8A-0C01123F34EB}">
      <dgm:prSet phldrT="[Testo]"/>
      <dgm:spPr/>
      <dgm:t>
        <a:bodyPr/>
        <a:lstStyle/>
        <a:p>
          <a:r>
            <a:rPr lang="it-IT" dirty="0" smtClean="0">
              <a:solidFill>
                <a:schemeClr val="accent6">
                  <a:lumMod val="75000"/>
                </a:schemeClr>
              </a:solidFill>
            </a:rPr>
            <a:t>Ranged</a:t>
          </a:r>
          <a:endParaRPr lang="it-IT" dirty="0">
            <a:solidFill>
              <a:schemeClr val="accent6">
                <a:lumMod val="75000"/>
              </a:schemeClr>
            </a:solidFill>
          </a:endParaRPr>
        </a:p>
      </dgm:t>
    </dgm:pt>
    <dgm:pt modelId="{ACD4C123-91BC-B741-92FC-D614EA577977}" type="parTrans" cxnId="{EF88E526-1CCF-E340-AE25-D45E2BB57BA1}">
      <dgm:prSet/>
      <dgm:spPr/>
      <dgm:t>
        <a:bodyPr/>
        <a:lstStyle/>
        <a:p>
          <a:endParaRPr lang="it-IT"/>
        </a:p>
      </dgm:t>
    </dgm:pt>
    <dgm:pt modelId="{3694CB21-5FC3-D44A-A6E7-0BC10A06B0B6}" type="sibTrans" cxnId="{EF88E526-1CCF-E340-AE25-D45E2BB57BA1}">
      <dgm:prSet/>
      <dgm:spPr/>
      <dgm:t>
        <a:bodyPr/>
        <a:lstStyle/>
        <a:p>
          <a:endParaRPr lang="it-IT"/>
        </a:p>
      </dgm:t>
    </dgm:pt>
    <dgm:pt modelId="{DC58FDFD-ACF4-C74D-A9C1-C89A55A08C41}">
      <dgm:prSet phldrT="[Testo]"/>
      <dgm:spPr/>
      <dgm:t>
        <a:bodyPr/>
        <a:lstStyle/>
        <a:p>
          <a:r>
            <a:rPr lang="it-IT" dirty="0" err="1" smtClean="0">
              <a:solidFill>
                <a:srgbClr val="FF0000"/>
              </a:solidFill>
            </a:rPr>
            <a:t>Melee</a:t>
          </a:r>
          <a:endParaRPr lang="it-IT" dirty="0">
            <a:solidFill>
              <a:srgbClr val="FF0000"/>
            </a:solidFill>
          </a:endParaRPr>
        </a:p>
      </dgm:t>
    </dgm:pt>
    <dgm:pt modelId="{BDDD0EFB-CFAB-A34B-86DF-C4ECBB29ED9E}" type="parTrans" cxnId="{17718070-1571-9A4B-A754-50EC9CF68F44}">
      <dgm:prSet/>
      <dgm:spPr/>
      <dgm:t>
        <a:bodyPr/>
        <a:lstStyle/>
        <a:p>
          <a:endParaRPr lang="it-IT"/>
        </a:p>
      </dgm:t>
    </dgm:pt>
    <dgm:pt modelId="{1ADE79DB-F1FF-EC40-80B3-B40CC6800EE0}" type="sibTrans" cxnId="{17718070-1571-9A4B-A754-50EC9CF68F44}">
      <dgm:prSet/>
      <dgm:spPr/>
      <dgm:t>
        <a:bodyPr/>
        <a:lstStyle/>
        <a:p>
          <a:endParaRPr lang="it-IT"/>
        </a:p>
      </dgm:t>
    </dgm:pt>
    <dgm:pt modelId="{EBA738C9-BFC7-664C-B7F5-6D343DFBECEB}">
      <dgm:prSet phldrT="[Testo]"/>
      <dgm:spPr>
        <a:ln>
          <a:noFill/>
        </a:ln>
      </dgm:spPr>
      <dgm:t>
        <a:bodyPr/>
        <a:lstStyle/>
        <a:p>
          <a:r>
            <a:rPr lang="it-IT" dirty="0" err="1" smtClean="0">
              <a:solidFill>
                <a:srgbClr val="0074FF"/>
              </a:solidFill>
            </a:rPr>
            <a:t>Mage</a:t>
          </a:r>
          <a:endParaRPr lang="it-IT" dirty="0">
            <a:solidFill>
              <a:srgbClr val="0074FF"/>
            </a:solidFill>
          </a:endParaRPr>
        </a:p>
      </dgm:t>
    </dgm:pt>
    <dgm:pt modelId="{011CE103-ED9E-804C-902C-58ABE0D4F702}" type="sibTrans" cxnId="{CFEC0F36-33F0-7B4C-85A7-AD1F527DEB16}">
      <dgm:prSet/>
      <dgm:spPr/>
      <dgm:t>
        <a:bodyPr/>
        <a:lstStyle/>
        <a:p>
          <a:endParaRPr lang="it-IT"/>
        </a:p>
      </dgm:t>
    </dgm:pt>
    <dgm:pt modelId="{47F196DE-CA81-654E-9879-E8CD9D9159C3}" type="parTrans" cxnId="{CFEC0F36-33F0-7B4C-85A7-AD1F527DEB16}">
      <dgm:prSet/>
      <dgm:spPr/>
      <dgm:t>
        <a:bodyPr/>
        <a:lstStyle/>
        <a:p>
          <a:endParaRPr lang="it-IT"/>
        </a:p>
      </dgm:t>
    </dgm:pt>
    <dgm:pt modelId="{912F5B5F-7024-2240-9D64-276FE1E217CE}" type="pres">
      <dgm:prSet presAssocID="{471A7EFB-E447-F748-90E4-22D3981213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327D5FD-B4B7-7943-BF4D-420D5B7B5822}" type="pres">
      <dgm:prSet presAssocID="{B1D4F790-E77A-E94D-BA8A-0C01123F34EB}" presName="dummy" presStyleCnt="0"/>
      <dgm:spPr/>
    </dgm:pt>
    <dgm:pt modelId="{F45DEADD-24AB-F042-AA1C-D4927A0AFD3E}" type="pres">
      <dgm:prSet presAssocID="{B1D4F790-E77A-E94D-BA8A-0C01123F34EB}" presName="node" presStyleLbl="revTx" presStyleIdx="0" presStyleCnt="3" custFlipHor="1" custScaleX="9289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BF060D-5BB8-CD45-9A10-DE6B751BD9CD}" type="pres">
      <dgm:prSet presAssocID="{3694CB21-5FC3-D44A-A6E7-0BC10A06B0B6}" presName="sibTrans" presStyleLbl="node1" presStyleIdx="0" presStyleCnt="3"/>
      <dgm:spPr/>
      <dgm:t>
        <a:bodyPr/>
        <a:lstStyle/>
        <a:p>
          <a:endParaRPr lang="it-IT"/>
        </a:p>
      </dgm:t>
    </dgm:pt>
    <dgm:pt modelId="{4D8AE255-6E0E-DA44-97FD-B59A2004EF3E}" type="pres">
      <dgm:prSet presAssocID="{EBA738C9-BFC7-664C-B7F5-6D343DFBECEB}" presName="dummy" presStyleCnt="0"/>
      <dgm:spPr/>
    </dgm:pt>
    <dgm:pt modelId="{373626E9-22E5-5242-A4AD-F530E206CEC7}" type="pres">
      <dgm:prSet presAssocID="{EBA738C9-BFC7-664C-B7F5-6D343DFBECEB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EBE4E35-9A29-774C-A5F1-D27EDB812423}" type="pres">
      <dgm:prSet presAssocID="{011CE103-ED9E-804C-902C-58ABE0D4F702}" presName="sibTrans" presStyleLbl="node1" presStyleIdx="1" presStyleCnt="3"/>
      <dgm:spPr/>
      <dgm:t>
        <a:bodyPr/>
        <a:lstStyle/>
        <a:p>
          <a:endParaRPr lang="it-IT"/>
        </a:p>
      </dgm:t>
    </dgm:pt>
    <dgm:pt modelId="{15037EE1-D722-DA44-8B09-B7E6712A79A3}" type="pres">
      <dgm:prSet presAssocID="{DC58FDFD-ACF4-C74D-A9C1-C89A55A08C41}" presName="dummy" presStyleCnt="0"/>
      <dgm:spPr/>
    </dgm:pt>
    <dgm:pt modelId="{CF12F3CD-AB6D-1F4D-806A-B9434161F1A9}" type="pres">
      <dgm:prSet presAssocID="{DC58FDFD-ACF4-C74D-A9C1-C89A55A08C41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E75C11-C73B-5E4F-9346-7B36D0176518}" type="pres">
      <dgm:prSet presAssocID="{1ADE79DB-F1FF-EC40-80B3-B40CC6800EE0}" presName="sibTrans" presStyleLbl="node1" presStyleIdx="2" presStyleCnt="3"/>
      <dgm:spPr/>
      <dgm:t>
        <a:bodyPr/>
        <a:lstStyle/>
        <a:p>
          <a:endParaRPr lang="it-IT"/>
        </a:p>
      </dgm:t>
    </dgm:pt>
  </dgm:ptLst>
  <dgm:cxnLst>
    <dgm:cxn modelId="{17718070-1571-9A4B-A754-50EC9CF68F44}" srcId="{471A7EFB-E447-F748-90E4-22D398121380}" destId="{DC58FDFD-ACF4-C74D-A9C1-C89A55A08C41}" srcOrd="2" destOrd="0" parTransId="{BDDD0EFB-CFAB-A34B-86DF-C4ECBB29ED9E}" sibTransId="{1ADE79DB-F1FF-EC40-80B3-B40CC6800EE0}"/>
    <dgm:cxn modelId="{80260140-3E51-5043-8AC0-614E78FDEADE}" type="presOf" srcId="{1ADE79DB-F1FF-EC40-80B3-B40CC6800EE0}" destId="{3AE75C11-C73B-5E4F-9346-7B36D0176518}" srcOrd="0" destOrd="0" presId="urn:microsoft.com/office/officeart/2005/8/layout/cycle1"/>
    <dgm:cxn modelId="{CBE1184B-FF02-AC4D-A6FB-FCF9F5B37163}" type="presOf" srcId="{EBA738C9-BFC7-664C-B7F5-6D343DFBECEB}" destId="{373626E9-22E5-5242-A4AD-F530E206CEC7}" srcOrd="0" destOrd="0" presId="urn:microsoft.com/office/officeart/2005/8/layout/cycle1"/>
    <dgm:cxn modelId="{CFEC0F36-33F0-7B4C-85A7-AD1F527DEB16}" srcId="{471A7EFB-E447-F748-90E4-22D398121380}" destId="{EBA738C9-BFC7-664C-B7F5-6D343DFBECEB}" srcOrd="1" destOrd="0" parTransId="{47F196DE-CA81-654E-9879-E8CD9D9159C3}" sibTransId="{011CE103-ED9E-804C-902C-58ABE0D4F702}"/>
    <dgm:cxn modelId="{F6CCF081-F4B3-DE45-8E47-5233787C4518}" type="presOf" srcId="{3694CB21-5FC3-D44A-A6E7-0BC10A06B0B6}" destId="{20BF060D-5BB8-CD45-9A10-DE6B751BD9CD}" srcOrd="0" destOrd="0" presId="urn:microsoft.com/office/officeart/2005/8/layout/cycle1"/>
    <dgm:cxn modelId="{4DFF4651-490A-6444-A215-46566864D4C2}" type="presOf" srcId="{011CE103-ED9E-804C-902C-58ABE0D4F702}" destId="{4EBE4E35-9A29-774C-A5F1-D27EDB812423}" srcOrd="0" destOrd="0" presId="urn:microsoft.com/office/officeart/2005/8/layout/cycle1"/>
    <dgm:cxn modelId="{E788B8E8-A3E3-BF45-B430-EE159BF37057}" type="presOf" srcId="{DC58FDFD-ACF4-C74D-A9C1-C89A55A08C41}" destId="{CF12F3CD-AB6D-1F4D-806A-B9434161F1A9}" srcOrd="0" destOrd="0" presId="urn:microsoft.com/office/officeart/2005/8/layout/cycle1"/>
    <dgm:cxn modelId="{CD694B19-E32E-DD49-837D-C050CCC7762E}" type="presOf" srcId="{471A7EFB-E447-F748-90E4-22D398121380}" destId="{912F5B5F-7024-2240-9D64-276FE1E217CE}" srcOrd="0" destOrd="0" presId="urn:microsoft.com/office/officeart/2005/8/layout/cycle1"/>
    <dgm:cxn modelId="{6C86E902-2D5C-034A-B209-6864D4C1AF83}" type="presOf" srcId="{B1D4F790-E77A-E94D-BA8A-0C01123F34EB}" destId="{F45DEADD-24AB-F042-AA1C-D4927A0AFD3E}" srcOrd="0" destOrd="0" presId="urn:microsoft.com/office/officeart/2005/8/layout/cycle1"/>
    <dgm:cxn modelId="{EF88E526-1CCF-E340-AE25-D45E2BB57BA1}" srcId="{471A7EFB-E447-F748-90E4-22D398121380}" destId="{B1D4F790-E77A-E94D-BA8A-0C01123F34EB}" srcOrd="0" destOrd="0" parTransId="{ACD4C123-91BC-B741-92FC-D614EA577977}" sibTransId="{3694CB21-5FC3-D44A-A6E7-0BC10A06B0B6}"/>
    <dgm:cxn modelId="{B399D11E-1F66-024B-9D26-92A585A5B380}" type="presParOf" srcId="{912F5B5F-7024-2240-9D64-276FE1E217CE}" destId="{E327D5FD-B4B7-7943-BF4D-420D5B7B5822}" srcOrd="0" destOrd="0" presId="urn:microsoft.com/office/officeart/2005/8/layout/cycle1"/>
    <dgm:cxn modelId="{6FD400BB-74FB-6F41-9F4A-6B604295B8B4}" type="presParOf" srcId="{912F5B5F-7024-2240-9D64-276FE1E217CE}" destId="{F45DEADD-24AB-F042-AA1C-D4927A0AFD3E}" srcOrd="1" destOrd="0" presId="urn:microsoft.com/office/officeart/2005/8/layout/cycle1"/>
    <dgm:cxn modelId="{0138B7EC-889A-EA44-A881-690C10E57C84}" type="presParOf" srcId="{912F5B5F-7024-2240-9D64-276FE1E217CE}" destId="{20BF060D-5BB8-CD45-9A10-DE6B751BD9CD}" srcOrd="2" destOrd="0" presId="urn:microsoft.com/office/officeart/2005/8/layout/cycle1"/>
    <dgm:cxn modelId="{BC1FA7B6-FB75-5145-93B0-90CF1FC91A04}" type="presParOf" srcId="{912F5B5F-7024-2240-9D64-276FE1E217CE}" destId="{4D8AE255-6E0E-DA44-97FD-B59A2004EF3E}" srcOrd="3" destOrd="0" presId="urn:microsoft.com/office/officeart/2005/8/layout/cycle1"/>
    <dgm:cxn modelId="{2F8F9AB1-7A9A-184E-919B-8458893DCD12}" type="presParOf" srcId="{912F5B5F-7024-2240-9D64-276FE1E217CE}" destId="{373626E9-22E5-5242-A4AD-F530E206CEC7}" srcOrd="4" destOrd="0" presId="urn:microsoft.com/office/officeart/2005/8/layout/cycle1"/>
    <dgm:cxn modelId="{996D5569-572D-E44D-B604-4487F0433650}" type="presParOf" srcId="{912F5B5F-7024-2240-9D64-276FE1E217CE}" destId="{4EBE4E35-9A29-774C-A5F1-D27EDB812423}" srcOrd="5" destOrd="0" presId="urn:microsoft.com/office/officeart/2005/8/layout/cycle1"/>
    <dgm:cxn modelId="{6ACAA5BE-B757-7F4C-A84E-8403F871BBC4}" type="presParOf" srcId="{912F5B5F-7024-2240-9D64-276FE1E217CE}" destId="{15037EE1-D722-DA44-8B09-B7E6712A79A3}" srcOrd="6" destOrd="0" presId="urn:microsoft.com/office/officeart/2005/8/layout/cycle1"/>
    <dgm:cxn modelId="{738E439E-BE76-884E-B85F-0F8253D8F319}" type="presParOf" srcId="{912F5B5F-7024-2240-9D64-276FE1E217CE}" destId="{CF12F3CD-AB6D-1F4D-806A-B9434161F1A9}" srcOrd="7" destOrd="0" presId="urn:microsoft.com/office/officeart/2005/8/layout/cycle1"/>
    <dgm:cxn modelId="{EC8B7CD9-9E55-FC4C-93BA-6A288B984E14}" type="presParOf" srcId="{912F5B5F-7024-2240-9D64-276FE1E217CE}" destId="{3AE75C11-C73B-5E4F-9346-7B36D017651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F1F53-6046-7B4A-A052-0A244AD31064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673133C-94F7-5447-8C0B-9C10B56C1BFE}">
      <dgm:prSet phldrT="[Testo]"/>
      <dgm:spPr/>
      <dgm:t>
        <a:bodyPr/>
        <a:lstStyle/>
        <a:p>
          <a:r>
            <a:rPr lang="it-IT" smtClean="0">
              <a:solidFill>
                <a:srgbClr val="FF0000"/>
              </a:solidFill>
            </a:rPr>
            <a:t>Melee </a:t>
          </a:r>
          <a:r>
            <a:rPr lang="it-IT" smtClean="0"/>
            <a:t>+2 Vs. </a:t>
          </a:r>
          <a:r>
            <a:rPr lang="it-IT" smtClean="0">
              <a:solidFill>
                <a:schemeClr val="accent6">
                  <a:lumMod val="75000"/>
                </a:schemeClr>
              </a:solidFill>
            </a:rPr>
            <a:t>Ranged</a:t>
          </a:r>
          <a:endParaRPr lang="it-IT" dirty="0">
            <a:solidFill>
              <a:schemeClr val="accent6">
                <a:lumMod val="75000"/>
              </a:schemeClr>
            </a:solidFill>
          </a:endParaRPr>
        </a:p>
      </dgm:t>
    </dgm:pt>
    <dgm:pt modelId="{9661FB10-B5AA-5649-A09B-C03C9DDC0DC0}" type="parTrans" cxnId="{B83E1F75-1791-C445-A7DA-FE6F39BA31C4}">
      <dgm:prSet/>
      <dgm:spPr/>
      <dgm:t>
        <a:bodyPr/>
        <a:lstStyle/>
        <a:p>
          <a:endParaRPr lang="it-IT"/>
        </a:p>
      </dgm:t>
    </dgm:pt>
    <dgm:pt modelId="{D4A2998B-5671-0E4C-8864-AFEAC1F993ED}" type="sibTrans" cxnId="{B83E1F75-1791-C445-A7DA-FE6F39BA31C4}">
      <dgm:prSet/>
      <dgm:spPr/>
      <dgm:t>
        <a:bodyPr/>
        <a:lstStyle/>
        <a:p>
          <a:endParaRPr lang="it-IT"/>
        </a:p>
      </dgm:t>
    </dgm:pt>
    <dgm:pt modelId="{6BB1AD6B-A6B4-334A-829E-780578B7641C}">
      <dgm:prSet phldrT="[Testo]"/>
      <dgm:spPr>
        <a:ln>
          <a:noFill/>
        </a:ln>
      </dgm:spPr>
      <dgm:t>
        <a:bodyPr/>
        <a:lstStyle/>
        <a:p>
          <a:r>
            <a:rPr lang="it-IT" smtClean="0">
              <a:solidFill>
                <a:schemeClr val="accent6">
                  <a:lumMod val="75000"/>
                </a:schemeClr>
              </a:solidFill>
            </a:rPr>
            <a:t>Ranged </a:t>
          </a:r>
          <a:r>
            <a:rPr lang="it-IT" smtClean="0"/>
            <a:t>Vs. </a:t>
          </a:r>
          <a:r>
            <a:rPr lang="it-IT" smtClean="0">
              <a:solidFill>
                <a:srgbClr val="0074FF"/>
              </a:solidFill>
            </a:rPr>
            <a:t>Mage </a:t>
          </a:r>
          <a:r>
            <a:rPr lang="it-IT" smtClean="0"/>
            <a:t>-2</a:t>
          </a:r>
          <a:endParaRPr lang="it-IT" dirty="0"/>
        </a:p>
      </dgm:t>
    </dgm:pt>
    <dgm:pt modelId="{B25739AE-96BF-4043-99CB-1AD3F8E0CA24}" type="parTrans" cxnId="{5FC8692E-AFEE-5347-A8E6-5990E4F00484}">
      <dgm:prSet/>
      <dgm:spPr/>
      <dgm:t>
        <a:bodyPr/>
        <a:lstStyle/>
        <a:p>
          <a:endParaRPr lang="it-IT"/>
        </a:p>
      </dgm:t>
    </dgm:pt>
    <dgm:pt modelId="{F3DB86A4-B8D4-FB41-9BB3-A1675102F846}" type="sibTrans" cxnId="{5FC8692E-AFEE-5347-A8E6-5990E4F00484}">
      <dgm:prSet/>
      <dgm:spPr/>
      <dgm:t>
        <a:bodyPr/>
        <a:lstStyle/>
        <a:p>
          <a:endParaRPr lang="it-IT"/>
        </a:p>
      </dgm:t>
    </dgm:pt>
    <dgm:pt modelId="{ED62174C-81AC-8D4C-8718-7C32EFC020FD}">
      <dgm:prSet phldrT="[Testo]"/>
      <dgm:spPr>
        <a:ln>
          <a:noFill/>
        </a:ln>
      </dgm:spPr>
      <dgm:t>
        <a:bodyPr/>
        <a:lstStyle/>
        <a:p>
          <a:r>
            <a:rPr lang="it-IT" smtClean="0">
              <a:solidFill>
                <a:srgbClr val="0074FF"/>
              </a:solidFill>
            </a:rPr>
            <a:t>Mage </a:t>
          </a:r>
          <a:r>
            <a:rPr lang="it-IT" smtClean="0"/>
            <a:t>+1 Vs. </a:t>
          </a:r>
          <a:r>
            <a:rPr lang="it-IT" smtClean="0">
              <a:solidFill>
                <a:srgbClr val="FF0000"/>
              </a:solidFill>
            </a:rPr>
            <a:t>Melee</a:t>
          </a:r>
          <a:endParaRPr lang="it-IT" dirty="0">
            <a:solidFill>
              <a:srgbClr val="FF0000"/>
            </a:solidFill>
          </a:endParaRPr>
        </a:p>
      </dgm:t>
    </dgm:pt>
    <dgm:pt modelId="{70A09D15-F8F0-844C-8470-B4DC21CE4816}" type="parTrans" cxnId="{B51ACF20-C6B7-9A48-B63C-2972DE57C27E}">
      <dgm:prSet/>
      <dgm:spPr/>
      <dgm:t>
        <a:bodyPr/>
        <a:lstStyle/>
        <a:p>
          <a:endParaRPr lang="it-IT"/>
        </a:p>
      </dgm:t>
    </dgm:pt>
    <dgm:pt modelId="{964F7447-B4A3-DF4A-A45C-1EE53C2D18D2}" type="sibTrans" cxnId="{B51ACF20-C6B7-9A48-B63C-2972DE57C27E}">
      <dgm:prSet/>
      <dgm:spPr/>
      <dgm:t>
        <a:bodyPr/>
        <a:lstStyle/>
        <a:p>
          <a:endParaRPr lang="it-IT"/>
        </a:p>
      </dgm:t>
    </dgm:pt>
    <dgm:pt modelId="{CEF46612-CD5C-3B4D-A1B6-4EDDB4344512}" type="pres">
      <dgm:prSet presAssocID="{2D2F1F53-6046-7B4A-A052-0A244AD3106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7E969BD8-16DE-064A-A31A-CC36D4513028}" type="pres">
      <dgm:prSet presAssocID="{7673133C-94F7-5447-8C0B-9C10B56C1BFE}" presName="thickLine" presStyleLbl="alignNode1" presStyleIdx="0" presStyleCnt="3"/>
      <dgm:spPr/>
      <dgm:t>
        <a:bodyPr/>
        <a:lstStyle/>
        <a:p>
          <a:endParaRPr lang="en-US"/>
        </a:p>
      </dgm:t>
    </dgm:pt>
    <dgm:pt modelId="{E66767CA-7831-C546-91B8-72079AF1A396}" type="pres">
      <dgm:prSet presAssocID="{7673133C-94F7-5447-8C0B-9C10B56C1BFE}" presName="horz1" presStyleCnt="0"/>
      <dgm:spPr/>
      <dgm:t>
        <a:bodyPr/>
        <a:lstStyle/>
        <a:p>
          <a:endParaRPr lang="en-US"/>
        </a:p>
      </dgm:t>
    </dgm:pt>
    <dgm:pt modelId="{B255F9E5-3CFE-4C4B-BCC4-F586DCCCA990}" type="pres">
      <dgm:prSet presAssocID="{7673133C-94F7-5447-8C0B-9C10B56C1BFE}" presName="tx1" presStyleLbl="revTx" presStyleIdx="0" presStyleCnt="3"/>
      <dgm:spPr/>
      <dgm:t>
        <a:bodyPr/>
        <a:lstStyle/>
        <a:p>
          <a:endParaRPr lang="it-IT"/>
        </a:p>
      </dgm:t>
    </dgm:pt>
    <dgm:pt modelId="{11A58C2B-0A25-F748-BAB4-12A31E91A9A2}" type="pres">
      <dgm:prSet presAssocID="{7673133C-94F7-5447-8C0B-9C10B56C1BFE}" presName="vert1" presStyleCnt="0"/>
      <dgm:spPr/>
      <dgm:t>
        <a:bodyPr/>
        <a:lstStyle/>
        <a:p>
          <a:endParaRPr lang="en-US"/>
        </a:p>
      </dgm:t>
    </dgm:pt>
    <dgm:pt modelId="{85A920AF-0084-F946-9AC7-73379A75AC2C}" type="pres">
      <dgm:prSet presAssocID="{6BB1AD6B-A6B4-334A-829E-780578B7641C}" presName="thickLine" presStyleLbl="alignNode1" presStyleIdx="1" presStyleCnt="3"/>
      <dgm:spPr/>
      <dgm:t>
        <a:bodyPr/>
        <a:lstStyle/>
        <a:p>
          <a:endParaRPr lang="en-US"/>
        </a:p>
      </dgm:t>
    </dgm:pt>
    <dgm:pt modelId="{AE52AB39-68BA-E84C-AA1A-BFC6F85D739A}" type="pres">
      <dgm:prSet presAssocID="{6BB1AD6B-A6B4-334A-829E-780578B7641C}" presName="horz1" presStyleCnt="0"/>
      <dgm:spPr/>
      <dgm:t>
        <a:bodyPr/>
        <a:lstStyle/>
        <a:p>
          <a:endParaRPr lang="en-US"/>
        </a:p>
      </dgm:t>
    </dgm:pt>
    <dgm:pt modelId="{339C47C2-66E8-E349-965C-5CC6CA737347}" type="pres">
      <dgm:prSet presAssocID="{6BB1AD6B-A6B4-334A-829E-780578B7641C}" presName="tx1" presStyleLbl="revTx" presStyleIdx="1" presStyleCnt="3"/>
      <dgm:spPr/>
      <dgm:t>
        <a:bodyPr/>
        <a:lstStyle/>
        <a:p>
          <a:endParaRPr lang="it-IT"/>
        </a:p>
      </dgm:t>
    </dgm:pt>
    <dgm:pt modelId="{74F0705D-02FA-3240-BDE0-7FC55C62168A}" type="pres">
      <dgm:prSet presAssocID="{6BB1AD6B-A6B4-334A-829E-780578B7641C}" presName="vert1" presStyleCnt="0"/>
      <dgm:spPr/>
      <dgm:t>
        <a:bodyPr/>
        <a:lstStyle/>
        <a:p>
          <a:endParaRPr lang="en-US"/>
        </a:p>
      </dgm:t>
    </dgm:pt>
    <dgm:pt modelId="{CFD12C20-531D-3E41-9856-6EE85F9F9684}" type="pres">
      <dgm:prSet presAssocID="{ED62174C-81AC-8D4C-8718-7C32EFC020FD}" presName="thickLine" presStyleLbl="alignNode1" presStyleIdx="2" presStyleCnt="3"/>
      <dgm:spPr/>
      <dgm:t>
        <a:bodyPr/>
        <a:lstStyle/>
        <a:p>
          <a:endParaRPr lang="en-US"/>
        </a:p>
      </dgm:t>
    </dgm:pt>
    <dgm:pt modelId="{2035F535-0A92-3B4C-9542-06B583BCAF92}" type="pres">
      <dgm:prSet presAssocID="{ED62174C-81AC-8D4C-8718-7C32EFC020FD}" presName="horz1" presStyleCnt="0"/>
      <dgm:spPr/>
      <dgm:t>
        <a:bodyPr/>
        <a:lstStyle/>
        <a:p>
          <a:endParaRPr lang="en-US"/>
        </a:p>
      </dgm:t>
    </dgm:pt>
    <dgm:pt modelId="{976DF39A-1CF2-EF45-82DD-C2A7DDA7BC50}" type="pres">
      <dgm:prSet presAssocID="{ED62174C-81AC-8D4C-8718-7C32EFC020FD}" presName="tx1" presStyleLbl="revTx" presStyleIdx="2" presStyleCnt="3"/>
      <dgm:spPr/>
      <dgm:t>
        <a:bodyPr/>
        <a:lstStyle/>
        <a:p>
          <a:endParaRPr lang="it-IT"/>
        </a:p>
      </dgm:t>
    </dgm:pt>
    <dgm:pt modelId="{3E42A276-6648-254A-AFE4-19A3E9F29FE0}" type="pres">
      <dgm:prSet presAssocID="{ED62174C-81AC-8D4C-8718-7C32EFC020FD}" presName="vert1" presStyleCnt="0"/>
      <dgm:spPr/>
      <dgm:t>
        <a:bodyPr/>
        <a:lstStyle/>
        <a:p>
          <a:endParaRPr lang="en-US"/>
        </a:p>
      </dgm:t>
    </dgm:pt>
  </dgm:ptLst>
  <dgm:cxnLst>
    <dgm:cxn modelId="{B83E1F75-1791-C445-A7DA-FE6F39BA31C4}" srcId="{2D2F1F53-6046-7B4A-A052-0A244AD31064}" destId="{7673133C-94F7-5447-8C0B-9C10B56C1BFE}" srcOrd="0" destOrd="0" parTransId="{9661FB10-B5AA-5649-A09B-C03C9DDC0DC0}" sibTransId="{D4A2998B-5671-0E4C-8864-AFEAC1F993ED}"/>
    <dgm:cxn modelId="{FBB61C70-96C0-5441-8B9E-A9928DC1B549}" type="presOf" srcId="{2D2F1F53-6046-7B4A-A052-0A244AD31064}" destId="{CEF46612-CD5C-3B4D-A1B6-4EDDB4344512}" srcOrd="0" destOrd="0" presId="urn:microsoft.com/office/officeart/2008/layout/LinedList"/>
    <dgm:cxn modelId="{5FC8692E-AFEE-5347-A8E6-5990E4F00484}" srcId="{2D2F1F53-6046-7B4A-A052-0A244AD31064}" destId="{6BB1AD6B-A6B4-334A-829E-780578B7641C}" srcOrd="1" destOrd="0" parTransId="{B25739AE-96BF-4043-99CB-1AD3F8E0CA24}" sibTransId="{F3DB86A4-B8D4-FB41-9BB3-A1675102F846}"/>
    <dgm:cxn modelId="{12B3E081-380C-AE47-A1F3-313CB6F8926B}" type="presOf" srcId="{6BB1AD6B-A6B4-334A-829E-780578B7641C}" destId="{339C47C2-66E8-E349-965C-5CC6CA737347}" srcOrd="0" destOrd="0" presId="urn:microsoft.com/office/officeart/2008/layout/LinedList"/>
    <dgm:cxn modelId="{AF04E4E1-76BC-7D44-BECE-7BC856EF141D}" type="presOf" srcId="{7673133C-94F7-5447-8C0B-9C10B56C1BFE}" destId="{B255F9E5-3CFE-4C4B-BCC4-F586DCCCA990}" srcOrd="0" destOrd="0" presId="urn:microsoft.com/office/officeart/2008/layout/LinedList"/>
    <dgm:cxn modelId="{B51ACF20-C6B7-9A48-B63C-2972DE57C27E}" srcId="{2D2F1F53-6046-7B4A-A052-0A244AD31064}" destId="{ED62174C-81AC-8D4C-8718-7C32EFC020FD}" srcOrd="2" destOrd="0" parTransId="{70A09D15-F8F0-844C-8470-B4DC21CE4816}" sibTransId="{964F7447-B4A3-DF4A-A45C-1EE53C2D18D2}"/>
    <dgm:cxn modelId="{4198286D-116E-2E46-9563-C77B21B2AE33}" type="presOf" srcId="{ED62174C-81AC-8D4C-8718-7C32EFC020FD}" destId="{976DF39A-1CF2-EF45-82DD-C2A7DDA7BC50}" srcOrd="0" destOrd="0" presId="urn:microsoft.com/office/officeart/2008/layout/LinedList"/>
    <dgm:cxn modelId="{52664171-68EC-2B47-91DE-5CB462BBC714}" type="presParOf" srcId="{CEF46612-CD5C-3B4D-A1B6-4EDDB4344512}" destId="{7E969BD8-16DE-064A-A31A-CC36D4513028}" srcOrd="0" destOrd="0" presId="urn:microsoft.com/office/officeart/2008/layout/LinedList"/>
    <dgm:cxn modelId="{3631FEF1-45DB-394F-9A90-67A01445A955}" type="presParOf" srcId="{CEF46612-CD5C-3B4D-A1B6-4EDDB4344512}" destId="{E66767CA-7831-C546-91B8-72079AF1A396}" srcOrd="1" destOrd="0" presId="urn:microsoft.com/office/officeart/2008/layout/LinedList"/>
    <dgm:cxn modelId="{9066167F-7182-804D-9982-DBF91E025D37}" type="presParOf" srcId="{E66767CA-7831-C546-91B8-72079AF1A396}" destId="{B255F9E5-3CFE-4C4B-BCC4-F586DCCCA990}" srcOrd="0" destOrd="0" presId="urn:microsoft.com/office/officeart/2008/layout/LinedList"/>
    <dgm:cxn modelId="{423ABA3F-C39A-8D42-A5CA-DDAD7905A27D}" type="presParOf" srcId="{E66767CA-7831-C546-91B8-72079AF1A396}" destId="{11A58C2B-0A25-F748-BAB4-12A31E91A9A2}" srcOrd="1" destOrd="0" presId="urn:microsoft.com/office/officeart/2008/layout/LinedList"/>
    <dgm:cxn modelId="{5A83DC63-A084-AC4A-B126-423E0D13539D}" type="presParOf" srcId="{CEF46612-CD5C-3B4D-A1B6-4EDDB4344512}" destId="{85A920AF-0084-F946-9AC7-73379A75AC2C}" srcOrd="2" destOrd="0" presId="urn:microsoft.com/office/officeart/2008/layout/LinedList"/>
    <dgm:cxn modelId="{648E124C-B543-3149-8067-18E74A9C39B1}" type="presParOf" srcId="{CEF46612-CD5C-3B4D-A1B6-4EDDB4344512}" destId="{AE52AB39-68BA-E84C-AA1A-BFC6F85D739A}" srcOrd="3" destOrd="0" presId="urn:microsoft.com/office/officeart/2008/layout/LinedList"/>
    <dgm:cxn modelId="{1B83E0F5-17DE-4E46-87A6-832EC98DF62D}" type="presParOf" srcId="{AE52AB39-68BA-E84C-AA1A-BFC6F85D739A}" destId="{339C47C2-66E8-E349-965C-5CC6CA737347}" srcOrd="0" destOrd="0" presId="urn:microsoft.com/office/officeart/2008/layout/LinedList"/>
    <dgm:cxn modelId="{457AC080-DFBA-B54A-997F-BBA4B02CAF42}" type="presParOf" srcId="{AE52AB39-68BA-E84C-AA1A-BFC6F85D739A}" destId="{74F0705D-02FA-3240-BDE0-7FC55C62168A}" srcOrd="1" destOrd="0" presId="urn:microsoft.com/office/officeart/2008/layout/LinedList"/>
    <dgm:cxn modelId="{0A3BFC7F-C73A-9348-970F-0CE80D8CE001}" type="presParOf" srcId="{CEF46612-CD5C-3B4D-A1B6-4EDDB4344512}" destId="{CFD12C20-531D-3E41-9856-6EE85F9F9684}" srcOrd="4" destOrd="0" presId="urn:microsoft.com/office/officeart/2008/layout/LinedList"/>
    <dgm:cxn modelId="{22DD1545-71CC-9E44-8A1F-253C63E57805}" type="presParOf" srcId="{CEF46612-CD5C-3B4D-A1B6-4EDDB4344512}" destId="{2035F535-0A92-3B4C-9542-06B583BCAF92}" srcOrd="5" destOrd="0" presId="urn:microsoft.com/office/officeart/2008/layout/LinedList"/>
    <dgm:cxn modelId="{D01BD46A-225F-7748-87CD-D5294BEEEFBB}" type="presParOf" srcId="{2035F535-0A92-3B4C-9542-06B583BCAF92}" destId="{976DF39A-1CF2-EF45-82DD-C2A7DDA7BC50}" srcOrd="0" destOrd="0" presId="urn:microsoft.com/office/officeart/2008/layout/LinedList"/>
    <dgm:cxn modelId="{CDE11236-01D3-1E47-8CE1-E2A3A6C518CA}" type="presParOf" srcId="{2035F535-0A92-3B4C-9542-06B583BCAF92}" destId="{3E42A276-6648-254A-AFE4-19A3E9F29F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DEADD-24AB-F042-AA1C-D4927A0AFD3E}">
      <dsp:nvSpPr>
        <dsp:cNvPr id="0" name=""/>
        <dsp:cNvSpPr/>
      </dsp:nvSpPr>
      <dsp:spPr>
        <a:xfrm flipH="1">
          <a:off x="3119310" y="223831"/>
          <a:ext cx="1058297" cy="1139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 smtClean="0">
              <a:solidFill>
                <a:schemeClr val="accent6">
                  <a:lumMod val="75000"/>
                </a:schemeClr>
              </a:solidFill>
            </a:rPr>
            <a:t>Ranged</a:t>
          </a:r>
          <a:endParaRPr lang="it-IT" sz="25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3119310" y="223831"/>
        <a:ext cx="1058297" cy="1139216"/>
      </dsp:txXfrm>
    </dsp:sp>
    <dsp:sp modelId="{20BF060D-5BB8-CD45-9A10-DE6B751BD9CD}">
      <dsp:nvSpPr>
        <dsp:cNvPr id="0" name=""/>
        <dsp:cNvSpPr/>
      </dsp:nvSpPr>
      <dsp:spPr>
        <a:xfrm>
          <a:off x="1341955" y="-760"/>
          <a:ext cx="2695483" cy="2695483"/>
        </a:xfrm>
        <a:prstGeom prst="circularArrow">
          <a:avLst>
            <a:gd name="adj1" fmla="val 8241"/>
            <a:gd name="adj2" fmla="val 575520"/>
            <a:gd name="adj3" fmla="val 2966586"/>
            <a:gd name="adj4" fmla="val 49893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3626E9-22E5-5242-A4AD-F530E206CEC7}">
      <dsp:nvSpPr>
        <dsp:cNvPr id="0" name=""/>
        <dsp:cNvSpPr/>
      </dsp:nvSpPr>
      <dsp:spPr>
        <a:xfrm>
          <a:off x="2120089" y="1884455"/>
          <a:ext cx="1139216" cy="1139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 err="1" smtClean="0">
              <a:solidFill>
                <a:srgbClr val="0074FF"/>
              </a:solidFill>
            </a:rPr>
            <a:t>Mage</a:t>
          </a:r>
          <a:endParaRPr lang="it-IT" sz="2500" kern="1200" dirty="0">
            <a:solidFill>
              <a:srgbClr val="0074FF"/>
            </a:solidFill>
          </a:endParaRPr>
        </a:p>
      </dsp:txBody>
      <dsp:txXfrm>
        <a:off x="2120089" y="1884455"/>
        <a:ext cx="1139216" cy="1139216"/>
      </dsp:txXfrm>
    </dsp:sp>
    <dsp:sp modelId="{4EBE4E35-9A29-774C-A5F1-D27EDB812423}">
      <dsp:nvSpPr>
        <dsp:cNvPr id="0" name=""/>
        <dsp:cNvSpPr/>
      </dsp:nvSpPr>
      <dsp:spPr>
        <a:xfrm>
          <a:off x="1341955" y="-760"/>
          <a:ext cx="2695483" cy="2695483"/>
        </a:xfrm>
        <a:prstGeom prst="circularArrow">
          <a:avLst>
            <a:gd name="adj1" fmla="val 8241"/>
            <a:gd name="adj2" fmla="val 575520"/>
            <a:gd name="adj3" fmla="val 10174586"/>
            <a:gd name="adj4" fmla="val 7257894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2F3CD-AB6D-1F4D-806A-B9434161F1A9}">
      <dsp:nvSpPr>
        <dsp:cNvPr id="0" name=""/>
        <dsp:cNvSpPr/>
      </dsp:nvSpPr>
      <dsp:spPr>
        <a:xfrm>
          <a:off x="1161327" y="223831"/>
          <a:ext cx="1139216" cy="1139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 err="1" smtClean="0">
              <a:solidFill>
                <a:srgbClr val="FF0000"/>
              </a:solidFill>
            </a:rPr>
            <a:t>Melee</a:t>
          </a:r>
          <a:endParaRPr lang="it-IT" sz="2500" kern="1200" dirty="0">
            <a:solidFill>
              <a:srgbClr val="FF0000"/>
            </a:solidFill>
          </a:endParaRPr>
        </a:p>
      </dsp:txBody>
      <dsp:txXfrm>
        <a:off x="1161327" y="223831"/>
        <a:ext cx="1139216" cy="1139216"/>
      </dsp:txXfrm>
    </dsp:sp>
    <dsp:sp modelId="{3AE75C11-C73B-5E4F-9346-7B36D0176518}">
      <dsp:nvSpPr>
        <dsp:cNvPr id="0" name=""/>
        <dsp:cNvSpPr/>
      </dsp:nvSpPr>
      <dsp:spPr>
        <a:xfrm>
          <a:off x="1341955" y="-760"/>
          <a:ext cx="2695483" cy="2695483"/>
        </a:xfrm>
        <a:prstGeom prst="circularArrow">
          <a:avLst>
            <a:gd name="adj1" fmla="val 8241"/>
            <a:gd name="adj2" fmla="val 575520"/>
            <a:gd name="adj3" fmla="val 16994504"/>
            <a:gd name="adj4" fmla="val 14965209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69BD8-16DE-064A-A31A-CC36D4513028}">
      <dsp:nvSpPr>
        <dsp:cNvPr id="0" name=""/>
        <dsp:cNvSpPr/>
      </dsp:nvSpPr>
      <dsp:spPr>
        <a:xfrm>
          <a:off x="0" y="935"/>
          <a:ext cx="27194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5F9E5-3CFE-4C4B-BCC4-F586DCCCA990}">
      <dsp:nvSpPr>
        <dsp:cNvPr id="0" name=""/>
        <dsp:cNvSpPr/>
      </dsp:nvSpPr>
      <dsp:spPr>
        <a:xfrm>
          <a:off x="0" y="935"/>
          <a:ext cx="2719478" cy="63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smtClean="0">
              <a:solidFill>
                <a:srgbClr val="FF0000"/>
              </a:solidFill>
            </a:rPr>
            <a:t>Melee </a:t>
          </a:r>
          <a:r>
            <a:rPr lang="it-IT" sz="2300" kern="1200" smtClean="0"/>
            <a:t>+2 Vs. </a:t>
          </a:r>
          <a:r>
            <a:rPr lang="it-IT" sz="2300" kern="1200" smtClean="0">
              <a:solidFill>
                <a:schemeClr val="accent6">
                  <a:lumMod val="75000"/>
                </a:schemeClr>
              </a:solidFill>
            </a:rPr>
            <a:t>Ranged</a:t>
          </a:r>
          <a:endParaRPr lang="it-IT" sz="23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935"/>
        <a:ext cx="2719478" cy="637787"/>
      </dsp:txXfrm>
    </dsp:sp>
    <dsp:sp modelId="{85A920AF-0084-F946-9AC7-73379A75AC2C}">
      <dsp:nvSpPr>
        <dsp:cNvPr id="0" name=""/>
        <dsp:cNvSpPr/>
      </dsp:nvSpPr>
      <dsp:spPr>
        <a:xfrm>
          <a:off x="0" y="638722"/>
          <a:ext cx="27194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9C47C2-66E8-E349-965C-5CC6CA737347}">
      <dsp:nvSpPr>
        <dsp:cNvPr id="0" name=""/>
        <dsp:cNvSpPr/>
      </dsp:nvSpPr>
      <dsp:spPr>
        <a:xfrm>
          <a:off x="0" y="638722"/>
          <a:ext cx="2719478" cy="63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smtClean="0">
              <a:solidFill>
                <a:schemeClr val="accent6">
                  <a:lumMod val="75000"/>
                </a:schemeClr>
              </a:solidFill>
            </a:rPr>
            <a:t>Ranged </a:t>
          </a:r>
          <a:r>
            <a:rPr lang="it-IT" sz="2300" kern="1200" smtClean="0"/>
            <a:t>Vs. </a:t>
          </a:r>
          <a:r>
            <a:rPr lang="it-IT" sz="2300" kern="1200" smtClean="0">
              <a:solidFill>
                <a:srgbClr val="0074FF"/>
              </a:solidFill>
            </a:rPr>
            <a:t>Mage </a:t>
          </a:r>
          <a:r>
            <a:rPr lang="it-IT" sz="2300" kern="1200" smtClean="0"/>
            <a:t>-2</a:t>
          </a:r>
          <a:endParaRPr lang="it-IT" sz="2300" kern="1200" dirty="0"/>
        </a:p>
      </dsp:txBody>
      <dsp:txXfrm>
        <a:off x="0" y="638722"/>
        <a:ext cx="2719478" cy="637787"/>
      </dsp:txXfrm>
    </dsp:sp>
    <dsp:sp modelId="{CFD12C20-531D-3E41-9856-6EE85F9F9684}">
      <dsp:nvSpPr>
        <dsp:cNvPr id="0" name=""/>
        <dsp:cNvSpPr/>
      </dsp:nvSpPr>
      <dsp:spPr>
        <a:xfrm>
          <a:off x="0" y="1276509"/>
          <a:ext cx="271947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6DF39A-1CF2-EF45-82DD-C2A7DDA7BC50}">
      <dsp:nvSpPr>
        <dsp:cNvPr id="0" name=""/>
        <dsp:cNvSpPr/>
      </dsp:nvSpPr>
      <dsp:spPr>
        <a:xfrm>
          <a:off x="0" y="1276509"/>
          <a:ext cx="2719478" cy="63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smtClean="0">
              <a:solidFill>
                <a:srgbClr val="0074FF"/>
              </a:solidFill>
            </a:rPr>
            <a:t>Mage </a:t>
          </a:r>
          <a:r>
            <a:rPr lang="it-IT" sz="2300" kern="1200" smtClean="0"/>
            <a:t>+1 Vs. </a:t>
          </a:r>
          <a:r>
            <a:rPr lang="it-IT" sz="2300" kern="1200" smtClean="0">
              <a:solidFill>
                <a:srgbClr val="FF0000"/>
              </a:solidFill>
            </a:rPr>
            <a:t>Melee</a:t>
          </a:r>
          <a:endParaRPr lang="it-IT" sz="2300" kern="1200" dirty="0">
            <a:solidFill>
              <a:srgbClr val="FF0000"/>
            </a:solidFill>
          </a:endParaRPr>
        </a:p>
      </dsp:txBody>
      <dsp:txXfrm>
        <a:off x="0" y="1276509"/>
        <a:ext cx="2719478" cy="637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02C42-515B-AC46-8565-FAD512220086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8894-FAE9-5141-9284-8C5FB808E0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0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8894-FAE9-5141-9284-8C5FB808E0D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27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3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62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10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97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55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57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3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92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1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8F20-EB9C-44F1-BB6E-6FFF97B406AF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963D-1172-469E-8E59-C1FB98319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290" y="357166"/>
            <a:ext cx="6480048" cy="2301240"/>
          </a:xfrm>
        </p:spPr>
        <p:txBody>
          <a:bodyPr anchor="ctr">
            <a:normAutofit/>
          </a:bodyPr>
          <a:lstStyle/>
          <a:p>
            <a:r>
              <a:rPr lang="nl-NL" sz="7200" dirty="0" smtClean="0">
                <a:latin typeface="Bayformance" panose="02000500000000000000" pitchFamily="2" charset="0"/>
              </a:rPr>
              <a:t>DOMINATION DUEL</a:t>
            </a:r>
            <a:endParaRPr lang="nl-NL" sz="7200" dirty="0">
              <a:latin typeface="Bebas Neue" panose="020B060602020205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324" y="2872720"/>
            <a:ext cx="6480048" cy="35216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nl-NL" sz="2800" dirty="0">
                <a:latin typeface="Futura Std Medium" panose="020B0502020204020303" pitchFamily="34" charset="0"/>
              </a:rPr>
              <a:t>A card game by Project Group 5</a:t>
            </a:r>
          </a:p>
          <a:p>
            <a:pPr algn="l"/>
            <a:endParaRPr lang="nl-NL" sz="2800" dirty="0"/>
          </a:p>
          <a:p>
            <a:pPr algn="l"/>
            <a:r>
              <a:rPr lang="nl-NL" b="1" dirty="0" smtClean="0">
                <a:latin typeface="Futura Std Medium" panose="020B0502020204020303" pitchFamily="34" charset="0"/>
              </a:rPr>
              <a:t>CMV1A</a:t>
            </a:r>
          </a:p>
          <a:p>
            <a:pPr algn="l"/>
            <a:endParaRPr lang="nl-NL" dirty="0" smtClean="0">
              <a:latin typeface="Futura Std Medium" panose="020B0502020204020303" pitchFamily="34" charset="0"/>
            </a:endParaRPr>
          </a:p>
          <a:p>
            <a:pPr algn="l"/>
            <a:r>
              <a:rPr lang="nl-NL" dirty="0" smtClean="0">
                <a:latin typeface="Futura Std Medium" panose="020B0502020204020303" pitchFamily="34" charset="0"/>
              </a:rPr>
              <a:t>Pim van Zomeren</a:t>
            </a:r>
          </a:p>
          <a:p>
            <a:pPr algn="l"/>
            <a:r>
              <a:rPr lang="nl-NL" dirty="0" smtClean="0">
                <a:latin typeface="Futura Std Medium" panose="020B0502020204020303" pitchFamily="34" charset="0"/>
              </a:rPr>
              <a:t>Razvan Preda</a:t>
            </a:r>
          </a:p>
          <a:p>
            <a:pPr algn="l"/>
            <a:r>
              <a:rPr lang="nl-NL" dirty="0" smtClean="0">
                <a:latin typeface="Futura Std Medium" panose="020B0502020204020303" pitchFamily="34" charset="0"/>
              </a:rPr>
              <a:t>Jet Frieling</a:t>
            </a:r>
          </a:p>
          <a:p>
            <a:pPr algn="l"/>
            <a:r>
              <a:rPr lang="nl-NL" dirty="0" smtClean="0">
                <a:latin typeface="Futura Std Medium" panose="020B0502020204020303" pitchFamily="34" charset="0"/>
              </a:rPr>
              <a:t>Sebastiano Mirabella</a:t>
            </a:r>
          </a:p>
          <a:p>
            <a:pPr algn="l"/>
            <a:r>
              <a:rPr lang="nl-NL" dirty="0" smtClean="0">
                <a:latin typeface="Futura Std Medium" panose="020B0502020204020303" pitchFamily="34" charset="0"/>
              </a:rPr>
              <a:t>Marcel Stoepker</a:t>
            </a:r>
          </a:p>
          <a:p>
            <a:pPr algn="l"/>
            <a:endParaRPr lang="nl-NL" dirty="0"/>
          </a:p>
        </p:txBody>
      </p:sp>
      <p:pic>
        <p:nvPicPr>
          <p:cNvPr id="16386" name="Picture 2" descr="Check out this ZBrush Rendering and Photoshop Paintover video tutorial by Mathias Zamęcki! http://goo.gl/khF5I0 and be sure to download his PS brush set here http://goo.gl/Y63VY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308" y="763990"/>
            <a:ext cx="1225016" cy="148759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HOW WE BALANCED THE GAME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sz="2000" dirty="0">
                <a:latin typeface="Futura Std Medium" panose="020B0502020204020303" pitchFamily="34" charset="0"/>
              </a:rPr>
              <a:t>Balanced mechanics with the use of the “Domination Triangle”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Use of a die to gain energy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Positive and Negative effects 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Characters cost no energy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Players start with 5 energy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 err="1">
                <a:latin typeface="Futura Std Medium" panose="020B0502020204020303" pitchFamily="34" charset="0"/>
              </a:rPr>
              <a:t>Players</a:t>
            </a:r>
            <a:r>
              <a:rPr lang="it-IT" sz="2000" dirty="0">
                <a:latin typeface="Futura Std Medium" panose="020B0502020204020303" pitchFamily="34" charset="0"/>
              </a:rPr>
              <a:t> </a:t>
            </a:r>
            <a:r>
              <a:rPr lang="it-IT" sz="2000" dirty="0" err="1">
                <a:latin typeface="Futura Std Medium" panose="020B0502020204020303" pitchFamily="34" charset="0"/>
              </a:rPr>
              <a:t>have</a:t>
            </a:r>
            <a:r>
              <a:rPr lang="it-IT" sz="2000" dirty="0">
                <a:latin typeface="Futura Std Medium" panose="020B0502020204020303" pitchFamily="34" charset="0"/>
              </a:rPr>
              <a:t> the </a:t>
            </a:r>
            <a:r>
              <a:rPr lang="it-IT" sz="2000" dirty="0" err="1">
                <a:latin typeface="Futura Std Medium" panose="020B0502020204020303" pitchFamily="34" charset="0"/>
              </a:rPr>
              <a:t>same</a:t>
            </a:r>
            <a:r>
              <a:rPr lang="it-IT" sz="2000" dirty="0">
                <a:latin typeface="Futura Std Medium" panose="020B0502020204020303" pitchFamily="34" charset="0"/>
              </a:rPr>
              <a:t> chance of </a:t>
            </a:r>
            <a:r>
              <a:rPr lang="it-IT" sz="2000" dirty="0" err="1">
                <a:latin typeface="Futura Std Medium" panose="020B0502020204020303" pitchFamily="34" charset="0"/>
              </a:rPr>
              <a:t>getting</a:t>
            </a:r>
            <a:r>
              <a:rPr lang="it-IT" sz="2000" dirty="0">
                <a:latin typeface="Futura Std Medium" panose="020B0502020204020303" pitchFamily="34" charset="0"/>
              </a:rPr>
              <a:t> a special card 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00326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THE DOMINATION TRIANGLE</a:t>
            </a: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00212261"/>
              </p:ext>
            </p:extLst>
          </p:nvPr>
        </p:nvGraphicFramePr>
        <p:xfrm>
          <a:off x="1127448" y="2492896"/>
          <a:ext cx="5338936" cy="302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395144748"/>
              </p:ext>
            </p:extLst>
          </p:nvPr>
        </p:nvGraphicFramePr>
        <p:xfrm>
          <a:off x="7032104" y="2996952"/>
          <a:ext cx="2719478" cy="191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3640999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RESOURCES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it-IT" sz="2800" dirty="0">
                <a:latin typeface="Futura Std Medium" panose="020B0502020204020303" pitchFamily="34" charset="0"/>
              </a:rPr>
              <a:t>There are three different resources involved:</a:t>
            </a:r>
          </a:p>
          <a:p>
            <a:pPr marL="36576" indent="0">
              <a:buNone/>
            </a:pPr>
            <a:endParaRPr lang="it-IT" sz="2000" dirty="0"/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Energy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Health Points of the player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Health Points of the character</a:t>
            </a:r>
          </a:p>
          <a:p>
            <a:pPr marL="457200" lvl="1" indent="0">
              <a:buNone/>
            </a:pPr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Attack of the character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 smtClean="0">
                <a:latin typeface="Futura Std Medium" panose="020B0502020204020303" pitchFamily="34" charset="0"/>
              </a:rPr>
              <a:t>Spells</a:t>
            </a:r>
            <a:r>
              <a:rPr lang="it-IT" sz="2000" dirty="0">
                <a:latin typeface="Futura Std Medium" panose="020B0502020204020303" pitchFamily="34" charset="0"/>
              </a:rPr>
              <a:t>, Effects, Special Cards</a:t>
            </a:r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9259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THE DECK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latin typeface="Futura Std Medium" panose="020B0502020204020303" pitchFamily="34" charset="0"/>
              </a:rPr>
              <a:t>Our Deck is composed of 75 cards 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>
              <a:buFontTx/>
              <a:buChar char="-"/>
            </a:pPr>
            <a:r>
              <a:rPr lang="it-IT" sz="2000" dirty="0">
                <a:latin typeface="Futura Std Medium" panose="020B0502020204020303" pitchFamily="34" charset="0"/>
              </a:rPr>
              <a:t>11 Special Cards</a:t>
            </a:r>
          </a:p>
          <a:p>
            <a:pPr lvl="1">
              <a:buFontTx/>
              <a:buChar char="-"/>
            </a:pPr>
            <a:r>
              <a:rPr lang="it-IT" sz="2000" dirty="0">
                <a:latin typeface="Futura Std Medium" panose="020B0502020204020303" pitchFamily="34" charset="0"/>
              </a:rPr>
              <a:t>20 </a:t>
            </a:r>
            <a:r>
              <a:rPr lang="it-IT" sz="2000" dirty="0" err="1">
                <a:latin typeface="Futura Std Medium" panose="020B0502020204020303" pitchFamily="34" charset="0"/>
              </a:rPr>
              <a:t>Effects</a:t>
            </a:r>
            <a:endParaRPr lang="it-IT" sz="2000" dirty="0">
              <a:latin typeface="Futura Std Medium" panose="020B0502020204020303" pitchFamily="34" charset="0"/>
            </a:endParaRPr>
          </a:p>
          <a:p>
            <a:pPr lvl="1">
              <a:buFontTx/>
              <a:buChar char="-"/>
            </a:pPr>
            <a:r>
              <a:rPr lang="it-IT" sz="2000" dirty="0">
                <a:latin typeface="Futura Std Medium" panose="020B0502020204020303" pitchFamily="34" charset="0"/>
              </a:rPr>
              <a:t>15 </a:t>
            </a:r>
            <a:r>
              <a:rPr lang="it-IT" sz="2000" dirty="0" err="1">
                <a:latin typeface="Futura Std Medium" panose="020B0502020204020303" pitchFamily="34" charset="0"/>
              </a:rPr>
              <a:t>Characters</a:t>
            </a:r>
            <a:endParaRPr lang="it-IT" sz="2000" dirty="0">
              <a:latin typeface="Futura Std Medium" panose="020B0502020204020303" pitchFamily="34" charset="0"/>
            </a:endParaRPr>
          </a:p>
          <a:p>
            <a:pPr lvl="1">
              <a:buFontTx/>
              <a:buChar char="-"/>
            </a:pPr>
            <a:r>
              <a:rPr lang="it-IT" sz="2000" dirty="0">
                <a:latin typeface="Futura Std Medium" panose="020B0502020204020303" pitchFamily="34" charset="0"/>
              </a:rPr>
              <a:t>28 </a:t>
            </a:r>
            <a:r>
              <a:rPr lang="it-IT" sz="2000" dirty="0" err="1">
                <a:latin typeface="Futura Std Medium" panose="020B0502020204020303" pitchFamily="34" charset="0"/>
              </a:rPr>
              <a:t>Spells</a:t>
            </a:r>
            <a:endParaRPr lang="it-IT" sz="2000" dirty="0">
              <a:latin typeface="Futura Std Medium" panose="020B0502020204020303" pitchFamily="34" charset="0"/>
            </a:endParaRPr>
          </a:p>
        </p:txBody>
      </p:sp>
      <p:pic>
        <p:nvPicPr>
          <p:cNvPr id="4" name="Immagine 3" descr="Magic_the_gathering-card_b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600200"/>
            <a:ext cx="2927210" cy="40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942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CONCLUSION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sz="2000" dirty="0">
                <a:latin typeface="Futura Std Medium" panose="020B0502020204020303" pitchFamily="34" charset="0"/>
              </a:rPr>
              <a:t>Appealing game to a large audience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Unique Concept Art and characters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Unpredictable game-play </a:t>
            </a:r>
          </a:p>
          <a:p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Fun and interactive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93245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INDEX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200" dirty="0">
                <a:latin typeface="Futura Std Medium" panose="020B0502020204020303" pitchFamily="34" charset="0"/>
              </a:rPr>
              <a:t>Brief </a:t>
            </a:r>
            <a:r>
              <a:rPr lang="it-IT" sz="2200" dirty="0" err="1">
                <a:latin typeface="Futura Std Medium" panose="020B0502020204020303" pitchFamily="34" charset="0"/>
              </a:rPr>
              <a:t>Summary</a:t>
            </a:r>
            <a:endParaRPr lang="it-IT" sz="2200" dirty="0">
              <a:latin typeface="Futura Std Medium" panose="020B0502020204020303" pitchFamily="34" charset="0"/>
            </a:endParaRPr>
          </a:p>
          <a:p>
            <a:r>
              <a:rPr lang="it-IT" sz="2200" dirty="0">
                <a:latin typeface="Futura Std Medium" panose="020B0502020204020303" pitchFamily="34" charset="0"/>
              </a:rPr>
              <a:t>Market </a:t>
            </a:r>
            <a:r>
              <a:rPr lang="it-IT" sz="2200" dirty="0" err="1">
                <a:latin typeface="Futura Std Medium" panose="020B0502020204020303" pitchFamily="34" charset="0"/>
              </a:rPr>
              <a:t>Research</a:t>
            </a:r>
            <a:endParaRPr lang="it-IT" sz="2200" dirty="0">
              <a:latin typeface="Futura Std Medium" panose="020B0502020204020303" pitchFamily="34" charset="0"/>
            </a:endParaRPr>
          </a:p>
          <a:p>
            <a:r>
              <a:rPr lang="it-IT" sz="2200" dirty="0">
                <a:latin typeface="Futura Std Medium" panose="020B0502020204020303" pitchFamily="34" charset="0"/>
              </a:rPr>
              <a:t>Unique Selling Points</a:t>
            </a:r>
          </a:p>
          <a:p>
            <a:r>
              <a:rPr lang="it-IT" sz="2200" dirty="0" err="1">
                <a:latin typeface="Futura Std Medium" panose="020B0502020204020303" pitchFamily="34" charset="0"/>
              </a:rPr>
              <a:t>Concept</a:t>
            </a:r>
            <a:r>
              <a:rPr lang="it-IT" sz="2200" dirty="0">
                <a:latin typeface="Futura Std Medium" panose="020B0502020204020303" pitchFamily="34" charset="0"/>
              </a:rPr>
              <a:t> Art</a:t>
            </a:r>
          </a:p>
          <a:p>
            <a:r>
              <a:rPr lang="it-IT" sz="2200" dirty="0">
                <a:latin typeface="Futura Std Medium" panose="020B0502020204020303" pitchFamily="34" charset="0"/>
              </a:rPr>
              <a:t>Development </a:t>
            </a:r>
            <a:r>
              <a:rPr lang="it-IT" sz="2200" dirty="0" err="1">
                <a:latin typeface="Futura Std Medium" panose="020B0502020204020303" pitchFamily="34" charset="0"/>
              </a:rPr>
              <a:t>Process</a:t>
            </a:r>
            <a:endParaRPr lang="it-IT" sz="2200" dirty="0">
              <a:latin typeface="Futura Std Medium" panose="020B0502020204020303" pitchFamily="34" charset="0"/>
            </a:endParaRPr>
          </a:p>
          <a:p>
            <a:r>
              <a:rPr lang="it-IT" sz="2200" dirty="0" err="1">
                <a:latin typeface="Futura Std Medium" panose="020B0502020204020303" pitchFamily="34" charset="0"/>
              </a:rPr>
              <a:t>Mechanics</a:t>
            </a:r>
            <a:endParaRPr lang="it-IT" sz="2200" dirty="0">
              <a:latin typeface="Futura Std Medium" panose="020B0502020204020303" pitchFamily="34" charset="0"/>
            </a:endParaRPr>
          </a:p>
          <a:p>
            <a:pPr marL="36576" indent="0">
              <a:buNone/>
            </a:pPr>
            <a:r>
              <a:rPr lang="it-IT" sz="2200" dirty="0">
                <a:latin typeface="Futura Std Medium" panose="020B0502020204020303" pitchFamily="34" charset="0"/>
              </a:rPr>
              <a:t>	- How we balanced the game</a:t>
            </a:r>
          </a:p>
          <a:p>
            <a:pPr marL="36576" indent="0">
              <a:buNone/>
            </a:pPr>
            <a:r>
              <a:rPr lang="it-IT" sz="2200" dirty="0">
                <a:latin typeface="Futura Std Medium" panose="020B0502020204020303" pitchFamily="34" charset="0"/>
              </a:rPr>
              <a:t>	- The Domination Triangle</a:t>
            </a:r>
          </a:p>
          <a:p>
            <a:pPr marL="36576" indent="0">
              <a:buNone/>
            </a:pPr>
            <a:r>
              <a:rPr lang="it-IT" sz="2200" dirty="0">
                <a:latin typeface="Futura Std Medium" panose="020B0502020204020303" pitchFamily="34" charset="0"/>
              </a:rPr>
              <a:t>	- Resources</a:t>
            </a:r>
          </a:p>
          <a:p>
            <a:pPr marL="36576" indent="0">
              <a:buNone/>
            </a:pPr>
            <a:r>
              <a:rPr lang="it-IT" sz="2200" dirty="0">
                <a:latin typeface="Futura Std Medium" panose="020B0502020204020303" pitchFamily="34" charset="0"/>
              </a:rPr>
              <a:t>	- The Deck</a:t>
            </a:r>
          </a:p>
          <a:p>
            <a:r>
              <a:rPr lang="it-IT" sz="2200" dirty="0" err="1">
                <a:latin typeface="Futura Std Medium" panose="020B0502020204020303" pitchFamily="34" charset="0"/>
              </a:rPr>
              <a:t>Conclusion</a:t>
            </a:r>
            <a:endParaRPr lang="it-IT" sz="2200" dirty="0">
              <a:latin typeface="Futura Std Medium" panose="020B0502020204020303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88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>
                <a:latin typeface="Futura Std Medium" panose="020B0502020204020303" pitchFamily="34" charset="0"/>
              </a:rPr>
              <a:t>BRIEF SUMMARY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848" y="1600200"/>
            <a:ext cx="6329378" cy="4525963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Futura Std Medium" panose="020B0502020204020303" pitchFamily="34" charset="0"/>
              </a:rPr>
              <a:t>Two players duel type card game 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dirty="0">
                <a:latin typeface="Futura Std Medium" panose="020B0502020204020303" pitchFamily="34" charset="0"/>
              </a:rPr>
              <a:t>Sci-Fi setting combined with medieval fantasy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dirty="0">
                <a:latin typeface="Futura Std Medium" panose="020B0502020204020303" pitchFamily="34" charset="0"/>
              </a:rPr>
              <a:t>Activating character cards, using them to fight the opponent’s defense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dirty="0">
                <a:latin typeface="Futura Std Medium" panose="020B0502020204020303" pitchFamily="34" charset="0"/>
              </a:rPr>
              <a:t>Using special cards (which use up energy) alongside  effects and spells, in an attempt to gain the upper hand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dirty="0">
                <a:latin typeface="Futura Std Medium" panose="020B0502020204020303" pitchFamily="34" charset="0"/>
              </a:rPr>
              <a:t>Balance of the game includes random occurences and luck-based system, combined with strategy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2304" y="1600200"/>
            <a:ext cx="26073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MARKET RESEARCH - AUDIENCE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sz="2000" dirty="0" smtClean="0">
                <a:latin typeface="Futura Std Medium" panose="020B0502020204020303" pitchFamily="34" charset="0"/>
              </a:rPr>
              <a:t>Target </a:t>
            </a:r>
            <a:r>
              <a:rPr lang="it-IT" sz="2000" dirty="0">
                <a:latin typeface="Futura Std Medium" panose="020B0502020204020303" pitchFamily="34" charset="0"/>
              </a:rPr>
              <a:t>audience covers a large field of </a:t>
            </a:r>
            <a:r>
              <a:rPr lang="it-IT" sz="2000" dirty="0" smtClean="0">
                <a:latin typeface="Futura Std Medium" panose="020B0502020204020303" pitchFamily="34" charset="0"/>
              </a:rPr>
              <a:t>interaction</a:t>
            </a:r>
          </a:p>
          <a:p>
            <a:pPr lvl="1"/>
            <a:endParaRPr lang="it-IT" sz="2000" dirty="0">
              <a:latin typeface="Futura Std Medium" panose="020B0502020204020303" pitchFamily="34" charset="0"/>
            </a:endParaRPr>
          </a:p>
          <a:p>
            <a:pPr lvl="1"/>
            <a:r>
              <a:rPr lang="it-IT" sz="2000" dirty="0">
                <a:latin typeface="Futura Std Medium" panose="020B0502020204020303" pitchFamily="34" charset="0"/>
              </a:rPr>
              <a:t>Appeals to both </a:t>
            </a:r>
            <a:r>
              <a:rPr lang="ro-RO" sz="2000" dirty="0" smtClean="0">
                <a:latin typeface="Futura Std Medium" panose="020B0502020204020303" pitchFamily="34" charset="0"/>
              </a:rPr>
              <a:t>t</a:t>
            </a:r>
            <a:r>
              <a:rPr lang="it-IT" sz="2000" dirty="0" smtClean="0">
                <a:latin typeface="Futura Std Medium" panose="020B0502020204020303" pitchFamily="34" charset="0"/>
              </a:rPr>
              <a:t>eenager</a:t>
            </a:r>
            <a:r>
              <a:rPr lang="ro-RO" sz="2000" dirty="0" smtClean="0">
                <a:latin typeface="Futura Std Medium" panose="020B0502020204020303" pitchFamily="34" charset="0"/>
              </a:rPr>
              <a:t>s</a:t>
            </a:r>
            <a:r>
              <a:rPr lang="it-IT" sz="2000" dirty="0" smtClean="0">
                <a:latin typeface="Futura Std Medium" panose="020B0502020204020303" pitchFamily="34" charset="0"/>
              </a:rPr>
              <a:t> </a:t>
            </a:r>
            <a:r>
              <a:rPr lang="it-IT" sz="2000" dirty="0">
                <a:latin typeface="Futura Std Medium" panose="020B0502020204020303" pitchFamily="34" charset="0"/>
              </a:rPr>
              <a:t>and </a:t>
            </a:r>
            <a:r>
              <a:rPr lang="ro-RO" sz="2000" dirty="0" smtClean="0">
                <a:latin typeface="Futura Std Medium" panose="020B0502020204020303" pitchFamily="34" charset="0"/>
              </a:rPr>
              <a:t>a</a:t>
            </a:r>
            <a:r>
              <a:rPr lang="it-IT" sz="2000" dirty="0" smtClean="0">
                <a:latin typeface="Futura Std Medium" panose="020B0502020204020303" pitchFamily="34" charset="0"/>
              </a:rPr>
              <a:t>dults</a:t>
            </a:r>
            <a:endParaRPr lang="it-IT" sz="2000" dirty="0"/>
          </a:p>
          <a:p>
            <a:endParaRPr lang="it-IT" sz="20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4" name="Immagine 3" descr="web_IMG_17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212976"/>
            <a:ext cx="5047668" cy="33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7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>
                <a:latin typeface="Futura Std Medium" panose="020B0502020204020303" pitchFamily="34" charset="0"/>
              </a:rPr>
              <a:t>UNIQUE SELLING POINTS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90688"/>
            <a:ext cx="5757874" cy="4525963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Futura Std Medium" panose="020B0502020204020303" pitchFamily="34" charset="0"/>
              </a:rPr>
              <a:t>An authentic take on a fusion between Sci-Fi and medieval fantasy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dirty="0">
                <a:latin typeface="Futura Std Medium" panose="020B0502020204020303" pitchFamily="34" charset="0"/>
              </a:rPr>
              <a:t>Rather short but intense gameplay, with a well distributed balance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dirty="0">
                <a:latin typeface="Futura Std Medium" panose="020B0502020204020303" pitchFamily="34" charset="0"/>
              </a:rPr>
              <a:t>A mechanic that implies random occurences and unexpected outcomes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pPr marL="0" indent="0">
              <a:buNone/>
            </a:pPr>
            <a:endParaRPr lang="nl-NL" sz="2000" dirty="0">
              <a:latin typeface="Futura Std Medium" panose="020B0502020204020303" pitchFamily="34" charset="0"/>
            </a:endParaRP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pPr marL="36576" indent="0">
              <a:buNone/>
            </a:pPr>
            <a:endParaRPr lang="nl-NL" sz="2000" dirty="0">
              <a:latin typeface="Futura Std Medium" panose="020B0502020204020303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1700809"/>
            <a:ext cx="2736304" cy="397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CONCEPT ART – CARD DESIGN </a:t>
            </a:r>
          </a:p>
        </p:txBody>
      </p:sp>
      <p:pic>
        <p:nvPicPr>
          <p:cNvPr id="6" name="Segnaposto contenuto 5" descr="20151109035439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-69426" b="-69426"/>
          <a:stretch/>
        </p:blipFill>
        <p:spPr>
          <a:xfrm>
            <a:off x="1703512" y="18991"/>
            <a:ext cx="8604448" cy="6092259"/>
          </a:xfrm>
        </p:spPr>
      </p:pic>
      <p:sp>
        <p:nvSpPr>
          <p:cNvPr id="7" name="CasellaDiTesto 6"/>
          <p:cNvSpPr txBox="1"/>
          <p:nvPr/>
        </p:nvSpPr>
        <p:spPr>
          <a:xfrm>
            <a:off x="2063552" y="234888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0000"/>
                </a:solidFill>
              </a:rPr>
              <a:t>Special Card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719736" y="2420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0000"/>
                </a:solidFill>
              </a:rPr>
              <a:t>Spell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871864" y="220486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Special </a:t>
            </a:r>
            <a:r>
              <a:rPr lang="it-IT" dirty="0" err="1">
                <a:solidFill>
                  <a:schemeClr val="bg1"/>
                </a:solidFill>
              </a:rPr>
              <a:t>Character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68008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00000"/>
                </a:solidFill>
              </a:rPr>
              <a:t>Character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896200" y="2420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00000"/>
                </a:solidFill>
              </a:rPr>
              <a:t>Effect</a:t>
            </a:r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52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CONCEPT ART - CHARACTERS</a:t>
            </a:r>
          </a:p>
        </p:txBody>
      </p:sp>
      <p:pic>
        <p:nvPicPr>
          <p:cNvPr id="6" name="Segnaposto contenuto 5" descr="12235404_10153702768445420_1635339503_o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" b="70"/>
          <a:stretch>
            <a:fillRect/>
          </a:stretch>
        </p:blipFill>
        <p:spPr>
          <a:xfrm>
            <a:off x="2495600" y="1695624"/>
            <a:ext cx="7467600" cy="4525963"/>
          </a:xfrm>
        </p:spPr>
      </p:pic>
    </p:spTree>
    <p:extLst>
      <p:ext uri="{BB962C8B-B14F-4D97-AF65-F5344CB8AC3E}">
        <p14:creationId xmlns:p14="http://schemas.microsoft.com/office/powerpoint/2010/main" val="27373274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Futura Std Medium" panose="020B0502020204020303" pitchFamily="34" charset="0"/>
              </a:rPr>
              <a:t>CONCEPT ART - CHARACTERS</a:t>
            </a:r>
          </a:p>
        </p:txBody>
      </p:sp>
      <p:pic>
        <p:nvPicPr>
          <p:cNvPr id="4" name="Segnaposto contenuto 3" descr="12212048_10153702763450420_857523437_n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t="2855" b="1283"/>
          <a:stretch/>
        </p:blipFill>
        <p:spPr>
          <a:xfrm>
            <a:off x="2423592" y="1690688"/>
            <a:ext cx="7529263" cy="4476115"/>
          </a:xfrm>
        </p:spPr>
      </p:pic>
    </p:spTree>
    <p:extLst>
      <p:ext uri="{BB962C8B-B14F-4D97-AF65-F5344CB8AC3E}">
        <p14:creationId xmlns:p14="http://schemas.microsoft.com/office/powerpoint/2010/main" val="917642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3385" r="201" b="2862"/>
          <a:stretch/>
        </p:blipFill>
        <p:spPr>
          <a:xfrm>
            <a:off x="-57060" y="-32094"/>
            <a:ext cx="12249056" cy="6890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b="1" dirty="0">
                <a:latin typeface="Futura Std Medium" panose="020B0502020204020303" pitchFamily="34" charset="0"/>
              </a:rPr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844824"/>
            <a:ext cx="7704856" cy="4525963"/>
          </a:xfrm>
        </p:spPr>
        <p:txBody>
          <a:bodyPr>
            <a:normAutofit/>
          </a:bodyPr>
          <a:lstStyle/>
          <a:p>
            <a:pPr lvl="1"/>
            <a:r>
              <a:rPr lang="nl-NL" sz="2000" dirty="0">
                <a:latin typeface="Futura Std Medium" panose="020B0502020204020303" pitchFamily="34" charset="0"/>
              </a:rPr>
              <a:t>Coming up with a unique theme and style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pPr lvl="1"/>
            <a:r>
              <a:rPr lang="nl-NL" sz="2000" dirty="0">
                <a:latin typeface="Futura Std Medium" panose="020B0502020204020303" pitchFamily="34" charset="0"/>
              </a:rPr>
              <a:t>Thinking of ways to make the game realistic, by having strategy combined with random events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pPr lvl="1"/>
            <a:r>
              <a:rPr lang="nl-NL" sz="2000" dirty="0">
                <a:latin typeface="Futura Std Medium" panose="020B0502020204020303" pitchFamily="34" charset="0"/>
              </a:rPr>
              <a:t>Implementing a system to collect resources and use those resources to your advantage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pPr lvl="1"/>
            <a:r>
              <a:rPr lang="nl-NL" sz="2000" dirty="0">
                <a:latin typeface="Futura Std Medium" panose="020B0502020204020303" pitchFamily="34" charset="0"/>
              </a:rPr>
              <a:t>Balancing the game, in terms of number of cards, health points, resources and their expences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844824"/>
            <a:ext cx="2597967" cy="260956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362</Words>
  <Application>Microsoft Office PowerPoint</Application>
  <PresentationFormat>Widescreen</PresentationFormat>
  <Paragraphs>115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Bayformance</vt:lpstr>
      <vt:lpstr>Bebas Neue</vt:lpstr>
      <vt:lpstr>Calibri</vt:lpstr>
      <vt:lpstr>Calibri Light</vt:lpstr>
      <vt:lpstr>Futura Std Medium</vt:lpstr>
      <vt:lpstr>Office Theme</vt:lpstr>
      <vt:lpstr>DOMINATION DUEL</vt:lpstr>
      <vt:lpstr>INDEX</vt:lpstr>
      <vt:lpstr>BRIEF SUMMARY </vt:lpstr>
      <vt:lpstr>MARKET RESEARCH - AUDIENCE</vt:lpstr>
      <vt:lpstr>UNIQUE SELLING POINTS </vt:lpstr>
      <vt:lpstr>CONCEPT ART – CARD DESIGN </vt:lpstr>
      <vt:lpstr>CONCEPT ART - CHARACTERS</vt:lpstr>
      <vt:lpstr>CONCEPT ART - CHARACTERS</vt:lpstr>
      <vt:lpstr>DEVELOPMENT PROCESS</vt:lpstr>
      <vt:lpstr>HOW WE BALANCED THE GAME</vt:lpstr>
      <vt:lpstr>THE DOMINATION TRIANGLE</vt:lpstr>
      <vt:lpstr>RESOURCES</vt:lpstr>
      <vt:lpstr>THE DECK</vt:lpstr>
      <vt:lpstr>CONCLUSION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Domination duel</dc:title>
  <dc:creator>pimvanzomeren@hotmail.com</dc:creator>
  <cp:lastModifiedBy>Razvan Preda</cp:lastModifiedBy>
  <cp:revision>37</cp:revision>
  <dcterms:created xsi:type="dcterms:W3CDTF">2015-10-02T10:54:18Z</dcterms:created>
  <dcterms:modified xsi:type="dcterms:W3CDTF">2015-11-09T23:38:43Z</dcterms:modified>
</cp:coreProperties>
</file>