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Proxima Nova"/>
      <p:regular r:id="rId35"/>
      <p:bold r:id="rId36"/>
      <p:italic r:id="rId37"/>
      <p:boldItalic r:id="rId38"/>
    </p:embeddedFont>
    <p:embeddedFont>
      <p:font typeface="Alfa Slab One"/>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roximaNova-italic.fntdata"/><Relationship Id="rId14" Type="http://schemas.openxmlformats.org/officeDocument/2006/relationships/slide" Target="slides/slide9.xml"/><Relationship Id="rId36" Type="http://schemas.openxmlformats.org/officeDocument/2006/relationships/font" Target="fonts/ProximaNova-bold.fntdata"/><Relationship Id="rId17" Type="http://schemas.openxmlformats.org/officeDocument/2006/relationships/slide" Target="slides/slide12.xml"/><Relationship Id="rId39" Type="http://schemas.openxmlformats.org/officeDocument/2006/relationships/font" Target="fonts/AlfaSlabOne-regular.fntdata"/><Relationship Id="rId16" Type="http://schemas.openxmlformats.org/officeDocument/2006/relationships/slide" Target="slides/slide11.xml"/><Relationship Id="rId38" Type="http://schemas.openxmlformats.org/officeDocument/2006/relationships/font" Target="fonts/ProximaNova-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77f3a7919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77f3a7919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796358883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796358883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796358883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796358883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7589e6de3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7589e6de3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796af946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796af946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745c85e08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745c85e08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7469dffc0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7469dffc0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7469dffc0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7469dffc0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7469dffc0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7469dffc0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7469dffc0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7469dffc0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745c85e08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745c85e08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7469dffc0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7469dffc0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7469dffc0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7469dffc0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77f3a7919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77f3a7919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77f3a7919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77f3a7919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77f3a7919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77f3a7919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745c85e08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745c85e08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77f3a7919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77f3a7919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745c85e08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745c85e08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745c85e08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745c85e08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745c85e08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745c85e08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745a9db57b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745a9db57b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745c85e08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745c85e08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745a9db57b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745a9db57b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77f3a7919a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77f3a7919a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7469dffc0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7469dffc0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7469dffc0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7469dffc0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745c85e0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745c85e0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107575" y="718450"/>
            <a:ext cx="5291100" cy="1957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Elabyrinth Game Application</a:t>
            </a:r>
            <a:endParaRPr b="1">
              <a:latin typeface="Times New Roman"/>
              <a:ea typeface="Times New Roman"/>
              <a:cs typeface="Times New Roman"/>
              <a:sym typeface="Times New Roman"/>
            </a:endParaRPr>
          </a:p>
        </p:txBody>
      </p:sp>
      <p:sp>
        <p:nvSpPr>
          <p:cNvPr id="57" name="Google Shape;57;p13"/>
          <p:cNvSpPr txBox="1"/>
          <p:nvPr>
            <p:ph idx="1" type="subTitle"/>
          </p:nvPr>
        </p:nvSpPr>
        <p:spPr>
          <a:xfrm>
            <a:off x="3211725" y="2869875"/>
            <a:ext cx="25041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Group 9</a:t>
            </a:r>
            <a:endParaRPr>
              <a:latin typeface="Times New Roman"/>
              <a:ea typeface="Times New Roman"/>
              <a:cs typeface="Times New Roman"/>
              <a:sym typeface="Times New Roman"/>
            </a:endParaRPr>
          </a:p>
        </p:txBody>
      </p:sp>
      <p:pic>
        <p:nvPicPr>
          <p:cNvPr id="58" name="Google Shape;58;p13"/>
          <p:cNvPicPr preferRelativeResize="0"/>
          <p:nvPr/>
        </p:nvPicPr>
        <p:blipFill>
          <a:blip r:embed="rId3">
            <a:alphaModFix/>
          </a:blip>
          <a:stretch>
            <a:fillRect/>
          </a:stretch>
        </p:blipFill>
        <p:spPr>
          <a:xfrm>
            <a:off x="5715824" y="0"/>
            <a:ext cx="3428177" cy="51435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options</a:t>
            </a:r>
            <a:r>
              <a:rPr b="1" lang="en">
                <a:latin typeface="Times New Roman"/>
                <a:ea typeface="Times New Roman"/>
                <a:cs typeface="Times New Roman"/>
                <a:sym typeface="Times New Roman"/>
              </a:rPr>
              <a:t>()</a:t>
            </a:r>
            <a:endParaRPr b="1">
              <a:latin typeface="Times New Roman"/>
              <a:ea typeface="Times New Roman"/>
              <a:cs typeface="Times New Roman"/>
              <a:sym typeface="Times New Roman"/>
            </a:endParaRPr>
          </a:p>
        </p:txBody>
      </p:sp>
      <p:sp>
        <p:nvSpPr>
          <p:cNvPr id="119" name="Google Shape;119;p22"/>
          <p:cNvSpPr txBox="1"/>
          <p:nvPr>
            <p:ph idx="1" type="body"/>
          </p:nvPr>
        </p:nvSpPr>
        <p:spPr>
          <a:xfrm>
            <a:off x="311700" y="1124450"/>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202124"/>
                </a:solidFill>
                <a:latin typeface="Times New Roman"/>
                <a:ea typeface="Times New Roman"/>
                <a:cs typeface="Times New Roman"/>
                <a:sym typeface="Times New Roman"/>
              </a:rPr>
              <a:t>In options function, player is prompted to </a:t>
            </a:r>
            <a:r>
              <a:rPr lang="en">
                <a:solidFill>
                  <a:srgbClr val="202124"/>
                </a:solidFill>
                <a:latin typeface="Times New Roman"/>
                <a:ea typeface="Times New Roman"/>
                <a:cs typeface="Times New Roman"/>
                <a:sym typeface="Times New Roman"/>
              </a:rPr>
              <a:t>select</a:t>
            </a:r>
            <a:r>
              <a:rPr lang="en">
                <a:solidFill>
                  <a:srgbClr val="202124"/>
                </a:solidFill>
                <a:latin typeface="Times New Roman"/>
                <a:ea typeface="Times New Roman"/>
                <a:cs typeface="Times New Roman"/>
                <a:sym typeface="Times New Roman"/>
              </a:rPr>
              <a:t> the level of maze he wants to play.</a:t>
            </a:r>
            <a:endParaRPr>
              <a:solidFill>
                <a:srgbClr val="202124"/>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202124"/>
                </a:solidFill>
                <a:latin typeface="Times New Roman"/>
                <a:ea typeface="Times New Roman"/>
                <a:cs typeface="Times New Roman"/>
                <a:sym typeface="Times New Roman"/>
              </a:rPr>
              <a:t>Like : </a:t>
            </a:r>
            <a:endParaRPr>
              <a:solidFill>
                <a:srgbClr val="202124"/>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202124"/>
              </a:solidFill>
              <a:latin typeface="Times New Roman"/>
              <a:ea typeface="Times New Roman"/>
              <a:cs typeface="Times New Roman"/>
              <a:sym typeface="Times New Roman"/>
            </a:endParaRPr>
          </a:p>
          <a:p>
            <a:pPr indent="-342900" lvl="0" marL="457200" rtl="0" algn="l">
              <a:spcBef>
                <a:spcPts val="1200"/>
              </a:spcBef>
              <a:spcAft>
                <a:spcPts val="0"/>
              </a:spcAft>
              <a:buClr>
                <a:srgbClr val="202124"/>
              </a:buClr>
              <a:buSzPts val="1800"/>
              <a:buFont typeface="Times New Roman"/>
              <a:buChar char="●"/>
            </a:pPr>
            <a:r>
              <a:rPr lang="en">
                <a:solidFill>
                  <a:srgbClr val="202124"/>
                </a:solidFill>
                <a:latin typeface="Times New Roman"/>
                <a:ea typeface="Times New Roman"/>
                <a:cs typeface="Times New Roman"/>
                <a:sym typeface="Times New Roman"/>
              </a:rPr>
              <a:t>Press 1 for EASY MAZE.</a:t>
            </a:r>
            <a:endParaRPr>
              <a:solidFill>
                <a:srgbClr val="202124"/>
              </a:solidFill>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Char char="●"/>
            </a:pPr>
            <a:r>
              <a:rPr lang="en">
                <a:solidFill>
                  <a:srgbClr val="202124"/>
                </a:solidFill>
                <a:latin typeface="Times New Roman"/>
                <a:ea typeface="Times New Roman"/>
                <a:cs typeface="Times New Roman"/>
                <a:sym typeface="Times New Roman"/>
              </a:rPr>
              <a:t>Press 2 for MEDIUM MAZE.</a:t>
            </a:r>
            <a:endParaRPr>
              <a:solidFill>
                <a:srgbClr val="202124"/>
              </a:solidFill>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Char char="●"/>
            </a:pPr>
            <a:r>
              <a:rPr lang="en">
                <a:solidFill>
                  <a:srgbClr val="202124"/>
                </a:solidFill>
                <a:latin typeface="Times New Roman"/>
                <a:ea typeface="Times New Roman"/>
                <a:cs typeface="Times New Roman"/>
                <a:sym typeface="Times New Roman"/>
              </a:rPr>
              <a:t>Press 3 for HARD MAZE.</a:t>
            </a:r>
            <a:endParaRPr>
              <a:solidFill>
                <a:srgbClr val="202124"/>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202124"/>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rgbClr val="202124"/>
                </a:solidFill>
                <a:latin typeface="Times New Roman"/>
                <a:ea typeface="Times New Roman"/>
                <a:cs typeface="Times New Roman"/>
                <a:sym typeface="Times New Roman"/>
              </a:rPr>
              <a:t>Press 9 for QUIT AND EXIT THE GAME.</a:t>
            </a:r>
            <a:endParaRPr>
              <a:solidFill>
                <a:srgbClr val="202124"/>
              </a:solidFill>
              <a:latin typeface="Times New Roman"/>
              <a:ea typeface="Times New Roman"/>
              <a:cs typeface="Times New Roman"/>
              <a:sym typeface="Times New Roman"/>
            </a:endParaRPr>
          </a:p>
        </p:txBody>
      </p:sp>
      <p:pic>
        <p:nvPicPr>
          <p:cNvPr id="120" name="Google Shape;120;p22"/>
          <p:cNvPicPr preferRelativeResize="0"/>
          <p:nvPr/>
        </p:nvPicPr>
        <p:blipFill>
          <a:blip r:embed="rId3">
            <a:alphaModFix/>
          </a:blip>
          <a:stretch>
            <a:fillRect/>
          </a:stretch>
        </p:blipFill>
        <p:spPr>
          <a:xfrm>
            <a:off x="3737875" y="1908725"/>
            <a:ext cx="4648200" cy="1847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square()</a:t>
            </a:r>
            <a:endParaRPr b="1">
              <a:latin typeface="Times New Roman"/>
              <a:ea typeface="Times New Roman"/>
              <a:cs typeface="Times New Roman"/>
              <a:sym typeface="Times New Roman"/>
            </a:endParaRPr>
          </a:p>
        </p:txBody>
      </p:sp>
      <p:sp>
        <p:nvSpPr>
          <p:cNvPr id="126" name="Google Shape;126;p23"/>
          <p:cNvSpPr txBox="1"/>
          <p:nvPr>
            <p:ph idx="1" type="body"/>
          </p:nvPr>
        </p:nvSpPr>
        <p:spPr>
          <a:xfrm>
            <a:off x="311700" y="1152475"/>
            <a:ext cx="43011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202124"/>
              </a:buClr>
              <a:buSzPts val="1800"/>
              <a:buFont typeface="Times New Roman"/>
              <a:buChar char="●"/>
            </a:pPr>
            <a:r>
              <a:rPr lang="en">
                <a:solidFill>
                  <a:srgbClr val="202124"/>
                </a:solidFill>
                <a:latin typeface="Times New Roman"/>
                <a:ea typeface="Times New Roman"/>
                <a:cs typeface="Times New Roman"/>
                <a:sym typeface="Times New Roman"/>
              </a:rPr>
              <a:t>Square function calls another function that is responsible for reading CSV maze files.</a:t>
            </a:r>
            <a:endParaRPr>
              <a:solidFill>
                <a:srgbClr val="202124"/>
              </a:solidFill>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Char char="●"/>
            </a:pPr>
            <a:r>
              <a:rPr lang="en">
                <a:solidFill>
                  <a:srgbClr val="202124"/>
                </a:solidFill>
                <a:latin typeface="Times New Roman"/>
                <a:ea typeface="Times New Roman"/>
                <a:cs typeface="Times New Roman"/>
                <a:sym typeface="Times New Roman"/>
              </a:rPr>
              <a:t>Square function is used for printing the square maze.</a:t>
            </a:r>
            <a:endParaRPr>
              <a:solidFill>
                <a:srgbClr val="202124"/>
              </a:solidFill>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Char char="●"/>
            </a:pPr>
            <a:r>
              <a:rPr lang="en">
                <a:solidFill>
                  <a:srgbClr val="202124"/>
                </a:solidFill>
                <a:latin typeface="Times New Roman"/>
                <a:ea typeface="Times New Roman"/>
                <a:cs typeface="Times New Roman"/>
                <a:sym typeface="Times New Roman"/>
              </a:rPr>
              <a:t>If player wants to play easy maze then it print easy square maze.</a:t>
            </a:r>
            <a:endParaRPr>
              <a:solidFill>
                <a:srgbClr val="202124"/>
              </a:solidFill>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Char char="●"/>
            </a:pPr>
            <a:r>
              <a:rPr lang="en">
                <a:solidFill>
                  <a:srgbClr val="202124"/>
                </a:solidFill>
                <a:latin typeface="Times New Roman"/>
                <a:ea typeface="Times New Roman"/>
                <a:cs typeface="Times New Roman"/>
                <a:sym typeface="Times New Roman"/>
              </a:rPr>
              <a:t>If player wants to play medium maze then it print medium square maze.</a:t>
            </a:r>
            <a:endParaRPr>
              <a:solidFill>
                <a:srgbClr val="202124"/>
              </a:solidFill>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Char char="●"/>
            </a:pPr>
            <a:r>
              <a:rPr lang="en">
                <a:solidFill>
                  <a:srgbClr val="202124"/>
                </a:solidFill>
                <a:latin typeface="Times New Roman"/>
                <a:ea typeface="Times New Roman"/>
                <a:cs typeface="Times New Roman"/>
                <a:sym typeface="Times New Roman"/>
              </a:rPr>
              <a:t>If player wants to play hard maze then it print hard square maze.</a:t>
            </a:r>
            <a:endParaRPr>
              <a:solidFill>
                <a:srgbClr val="202124"/>
              </a:solidFill>
              <a:latin typeface="Times New Roman"/>
              <a:ea typeface="Times New Roman"/>
              <a:cs typeface="Times New Roman"/>
              <a:sym typeface="Times New Roman"/>
            </a:endParaRPr>
          </a:p>
        </p:txBody>
      </p:sp>
      <p:pic>
        <p:nvPicPr>
          <p:cNvPr id="127" name="Google Shape;127;p23"/>
          <p:cNvPicPr preferRelativeResize="0"/>
          <p:nvPr/>
        </p:nvPicPr>
        <p:blipFill rotWithShape="1">
          <a:blip r:embed="rId3">
            <a:alphaModFix/>
          </a:blip>
          <a:srcRect b="12144" l="1806" r="48976" t="7320"/>
          <a:stretch/>
        </p:blipFill>
        <p:spPr>
          <a:xfrm>
            <a:off x="4572000" y="732725"/>
            <a:ext cx="4167902" cy="38361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rectangle()</a:t>
            </a:r>
            <a:endParaRPr b="1">
              <a:latin typeface="Times New Roman"/>
              <a:ea typeface="Times New Roman"/>
              <a:cs typeface="Times New Roman"/>
              <a:sym typeface="Times New Roman"/>
            </a:endParaRPr>
          </a:p>
        </p:txBody>
      </p:sp>
      <p:sp>
        <p:nvSpPr>
          <p:cNvPr id="133" name="Google Shape;133;p24"/>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Rectangle function is used for printing the Rectangle maze.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If player wants to play easy maze then it print easy Rectangle maze.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If player wants to play medium maze then it print medium Rectangle maze.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If player wants to play hard maze then it print hard Rectangle maze.</a:t>
            </a:r>
            <a:endParaRPr>
              <a:solidFill>
                <a:srgbClr val="000000"/>
              </a:solidFill>
              <a:latin typeface="Times New Roman"/>
              <a:ea typeface="Times New Roman"/>
              <a:cs typeface="Times New Roman"/>
              <a:sym typeface="Times New Roman"/>
            </a:endParaRPr>
          </a:p>
        </p:txBody>
      </p:sp>
      <p:pic>
        <p:nvPicPr>
          <p:cNvPr id="134" name="Google Shape;134;p24"/>
          <p:cNvPicPr preferRelativeResize="0"/>
          <p:nvPr/>
        </p:nvPicPr>
        <p:blipFill rotWithShape="1">
          <a:blip r:embed="rId3">
            <a:alphaModFix/>
          </a:blip>
          <a:srcRect b="12139" l="2052" r="49870" t="9392"/>
          <a:stretch/>
        </p:blipFill>
        <p:spPr>
          <a:xfrm>
            <a:off x="4572000" y="950425"/>
            <a:ext cx="4135200" cy="37961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Maze creation logic</a:t>
            </a:r>
            <a:endParaRPr b="1">
              <a:latin typeface="Times New Roman"/>
              <a:ea typeface="Times New Roman"/>
              <a:cs typeface="Times New Roman"/>
              <a:sym typeface="Times New Roman"/>
            </a:endParaRPr>
          </a:p>
        </p:txBody>
      </p:sp>
      <p:pic>
        <p:nvPicPr>
          <p:cNvPr id="140" name="Google Shape;140;p25"/>
          <p:cNvPicPr preferRelativeResize="0"/>
          <p:nvPr/>
        </p:nvPicPr>
        <p:blipFill>
          <a:blip r:embed="rId3">
            <a:alphaModFix/>
          </a:blip>
          <a:stretch>
            <a:fillRect/>
          </a:stretch>
        </p:blipFill>
        <p:spPr>
          <a:xfrm>
            <a:off x="6483788" y="1493688"/>
            <a:ext cx="1838325" cy="1238250"/>
          </a:xfrm>
          <a:prstGeom prst="rect">
            <a:avLst/>
          </a:prstGeom>
          <a:noFill/>
          <a:ln>
            <a:noFill/>
          </a:ln>
        </p:spPr>
      </p:pic>
      <p:pic>
        <p:nvPicPr>
          <p:cNvPr id="141" name="Google Shape;141;p25"/>
          <p:cNvPicPr preferRelativeResize="0"/>
          <p:nvPr/>
        </p:nvPicPr>
        <p:blipFill>
          <a:blip r:embed="rId4">
            <a:alphaModFix/>
          </a:blip>
          <a:stretch>
            <a:fillRect/>
          </a:stretch>
        </p:blipFill>
        <p:spPr>
          <a:xfrm>
            <a:off x="2668675" y="1721637"/>
            <a:ext cx="3806651" cy="782325"/>
          </a:xfrm>
          <a:prstGeom prst="rect">
            <a:avLst/>
          </a:prstGeom>
          <a:noFill/>
          <a:ln>
            <a:noFill/>
          </a:ln>
        </p:spPr>
      </p:pic>
      <p:pic>
        <p:nvPicPr>
          <p:cNvPr id="142" name="Google Shape;142;p25"/>
          <p:cNvPicPr preferRelativeResize="0"/>
          <p:nvPr/>
        </p:nvPicPr>
        <p:blipFill>
          <a:blip r:embed="rId5">
            <a:alphaModFix/>
          </a:blip>
          <a:stretch>
            <a:fillRect/>
          </a:stretch>
        </p:blipFill>
        <p:spPr>
          <a:xfrm>
            <a:off x="582850" y="1262700"/>
            <a:ext cx="1924250" cy="1700200"/>
          </a:xfrm>
          <a:prstGeom prst="rect">
            <a:avLst/>
          </a:prstGeom>
          <a:noFill/>
          <a:ln>
            <a:noFill/>
          </a:ln>
        </p:spPr>
      </p:pic>
      <p:pic>
        <p:nvPicPr>
          <p:cNvPr id="143" name="Google Shape;143;p25"/>
          <p:cNvPicPr preferRelativeResize="0"/>
          <p:nvPr/>
        </p:nvPicPr>
        <p:blipFill>
          <a:blip r:embed="rId6">
            <a:alphaModFix/>
          </a:blip>
          <a:stretch>
            <a:fillRect/>
          </a:stretch>
        </p:blipFill>
        <p:spPr>
          <a:xfrm>
            <a:off x="2040400" y="3288775"/>
            <a:ext cx="4972050" cy="1219200"/>
          </a:xfrm>
          <a:prstGeom prst="rect">
            <a:avLst/>
          </a:prstGeom>
          <a:noFill/>
          <a:ln>
            <a:noFill/>
          </a:ln>
        </p:spPr>
      </p:pic>
      <p:sp>
        <p:nvSpPr>
          <p:cNvPr id="144" name="Google Shape;144;p25"/>
          <p:cNvSpPr txBox="1"/>
          <p:nvPr/>
        </p:nvSpPr>
        <p:spPr>
          <a:xfrm>
            <a:off x="918500" y="3082025"/>
            <a:ext cx="5878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roxima Nova"/>
                <a:ea typeface="Proxima Nova"/>
                <a:cs typeface="Proxima Nova"/>
                <a:sym typeface="Proxima Nova"/>
              </a:rPr>
              <a:t>4*4 maze</a:t>
            </a:r>
            <a:endParaRPr b="1" sz="1700">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6"/>
          <p:cNvPicPr preferRelativeResize="0"/>
          <p:nvPr/>
        </p:nvPicPr>
        <p:blipFill>
          <a:blip r:embed="rId3">
            <a:alphaModFix/>
          </a:blip>
          <a:stretch>
            <a:fillRect/>
          </a:stretch>
        </p:blipFill>
        <p:spPr>
          <a:xfrm>
            <a:off x="31800" y="338413"/>
            <a:ext cx="4783549" cy="1299800"/>
          </a:xfrm>
          <a:prstGeom prst="rect">
            <a:avLst/>
          </a:prstGeom>
          <a:noFill/>
          <a:ln>
            <a:noFill/>
          </a:ln>
        </p:spPr>
      </p:pic>
      <p:pic>
        <p:nvPicPr>
          <p:cNvPr id="150" name="Google Shape;150;p26"/>
          <p:cNvPicPr preferRelativeResize="0"/>
          <p:nvPr/>
        </p:nvPicPr>
        <p:blipFill>
          <a:blip r:embed="rId4">
            <a:alphaModFix/>
          </a:blip>
          <a:stretch>
            <a:fillRect/>
          </a:stretch>
        </p:blipFill>
        <p:spPr>
          <a:xfrm>
            <a:off x="4815350" y="553025"/>
            <a:ext cx="4313700" cy="977875"/>
          </a:xfrm>
          <a:prstGeom prst="rect">
            <a:avLst/>
          </a:prstGeom>
          <a:noFill/>
          <a:ln>
            <a:noFill/>
          </a:ln>
        </p:spPr>
      </p:pic>
      <p:pic>
        <p:nvPicPr>
          <p:cNvPr id="151" name="Google Shape;151;p26"/>
          <p:cNvPicPr preferRelativeResize="0"/>
          <p:nvPr/>
        </p:nvPicPr>
        <p:blipFill>
          <a:blip r:embed="rId5">
            <a:alphaModFix/>
          </a:blip>
          <a:stretch>
            <a:fillRect/>
          </a:stretch>
        </p:blipFill>
        <p:spPr>
          <a:xfrm>
            <a:off x="2038800" y="3478775"/>
            <a:ext cx="5193575" cy="1507325"/>
          </a:xfrm>
          <a:prstGeom prst="rect">
            <a:avLst/>
          </a:prstGeom>
          <a:noFill/>
          <a:ln>
            <a:noFill/>
          </a:ln>
        </p:spPr>
      </p:pic>
      <p:pic>
        <p:nvPicPr>
          <p:cNvPr id="152" name="Google Shape;152;p26"/>
          <p:cNvPicPr preferRelativeResize="0"/>
          <p:nvPr/>
        </p:nvPicPr>
        <p:blipFill>
          <a:blip r:embed="rId6">
            <a:alphaModFix/>
          </a:blip>
          <a:stretch>
            <a:fillRect/>
          </a:stretch>
        </p:blipFill>
        <p:spPr>
          <a:xfrm>
            <a:off x="987962" y="1836417"/>
            <a:ext cx="7168074" cy="1444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295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readMazeCSV(char* fileName)</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8" name="Google Shape;158;p27"/>
          <p:cNvSpPr txBox="1"/>
          <p:nvPr>
            <p:ph idx="1" type="body"/>
          </p:nvPr>
        </p:nvSpPr>
        <p:spPr>
          <a:xfrm>
            <a:off x="311700" y="1152475"/>
            <a:ext cx="4362300" cy="2858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02124"/>
              </a:buClr>
              <a:buSzPts val="1800"/>
              <a:buFont typeface="Times New Roman"/>
              <a:buChar char="●"/>
            </a:pPr>
            <a:r>
              <a:rPr lang="en">
                <a:solidFill>
                  <a:srgbClr val="202124"/>
                </a:solidFill>
                <a:latin typeface="Times New Roman"/>
                <a:ea typeface="Times New Roman"/>
                <a:cs typeface="Times New Roman"/>
                <a:sym typeface="Times New Roman"/>
              </a:rPr>
              <a:t>This function is the core part of our game it is responsible for reading all the different </a:t>
            </a:r>
            <a:r>
              <a:rPr lang="en">
                <a:solidFill>
                  <a:srgbClr val="202124"/>
                </a:solidFill>
                <a:latin typeface="Times New Roman"/>
                <a:ea typeface="Times New Roman"/>
                <a:cs typeface="Times New Roman"/>
                <a:sym typeface="Times New Roman"/>
              </a:rPr>
              <a:t>m</a:t>
            </a:r>
            <a:r>
              <a:rPr lang="en">
                <a:solidFill>
                  <a:srgbClr val="202124"/>
                </a:solidFill>
                <a:latin typeface="Times New Roman"/>
                <a:ea typeface="Times New Roman"/>
                <a:cs typeface="Times New Roman"/>
                <a:sym typeface="Times New Roman"/>
              </a:rPr>
              <a:t>aze file and </a:t>
            </a:r>
            <a:r>
              <a:rPr lang="en">
                <a:solidFill>
                  <a:srgbClr val="202124"/>
                </a:solidFill>
                <a:latin typeface="Times New Roman"/>
                <a:ea typeface="Times New Roman"/>
                <a:cs typeface="Times New Roman"/>
                <a:sym typeface="Times New Roman"/>
              </a:rPr>
              <a:t>maintaining the records of it.</a:t>
            </a:r>
            <a:endParaRPr>
              <a:solidFill>
                <a:srgbClr val="202124"/>
              </a:solidFill>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Char char="●"/>
            </a:pPr>
            <a:r>
              <a:rPr lang="en">
                <a:solidFill>
                  <a:srgbClr val="202124"/>
                </a:solidFill>
                <a:latin typeface="Times New Roman"/>
                <a:ea typeface="Times New Roman"/>
                <a:cs typeface="Times New Roman"/>
                <a:sym typeface="Times New Roman"/>
              </a:rPr>
              <a:t>For reading the file we use the File handling and  also using the string function ‘strtok( )’ for retrieving the data from the files.</a:t>
            </a:r>
            <a:endParaRPr>
              <a:solidFill>
                <a:srgbClr val="202124"/>
              </a:solidFill>
              <a:latin typeface="Times New Roman"/>
              <a:ea typeface="Times New Roman"/>
              <a:cs typeface="Times New Roman"/>
              <a:sym typeface="Times New Roman"/>
            </a:endParaRPr>
          </a:p>
        </p:txBody>
      </p:sp>
      <p:pic>
        <p:nvPicPr>
          <p:cNvPr id="159" name="Google Shape;159;p27"/>
          <p:cNvPicPr preferRelativeResize="0"/>
          <p:nvPr/>
        </p:nvPicPr>
        <p:blipFill>
          <a:blip r:embed="rId3">
            <a:alphaModFix/>
          </a:blip>
          <a:stretch>
            <a:fillRect/>
          </a:stretch>
        </p:blipFill>
        <p:spPr>
          <a:xfrm>
            <a:off x="5072074" y="122700"/>
            <a:ext cx="3866911" cy="49493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rungame()</a:t>
            </a:r>
            <a:endParaRPr b="1">
              <a:latin typeface="Times New Roman"/>
              <a:ea typeface="Times New Roman"/>
              <a:cs typeface="Times New Roman"/>
              <a:sym typeface="Times New Roman"/>
            </a:endParaRPr>
          </a:p>
        </p:txBody>
      </p:sp>
      <p:sp>
        <p:nvSpPr>
          <p:cNvPr id="165" name="Google Shape;165;p28"/>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02124"/>
                </a:solidFill>
                <a:latin typeface="Times New Roman"/>
                <a:ea typeface="Times New Roman"/>
                <a:cs typeface="Times New Roman"/>
                <a:sym typeface="Times New Roman"/>
              </a:rPr>
              <a:t>The function rungame() is responsible for</a:t>
            </a:r>
            <a:endParaRPr>
              <a:solidFill>
                <a:srgbClr val="202124"/>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202124"/>
                </a:solidFill>
                <a:latin typeface="Times New Roman"/>
                <a:ea typeface="Times New Roman"/>
                <a:cs typeface="Times New Roman"/>
                <a:sym typeface="Times New Roman"/>
              </a:rPr>
              <a:t>r</a:t>
            </a:r>
            <a:r>
              <a:rPr lang="en">
                <a:solidFill>
                  <a:srgbClr val="202124"/>
                </a:solidFill>
                <a:latin typeface="Times New Roman"/>
                <a:ea typeface="Times New Roman"/>
                <a:cs typeface="Times New Roman"/>
                <a:sym typeface="Times New Roman"/>
              </a:rPr>
              <a:t>unning the program and it also </a:t>
            </a:r>
            <a:r>
              <a:rPr lang="en">
                <a:solidFill>
                  <a:srgbClr val="202124"/>
                </a:solidFill>
                <a:latin typeface="Times New Roman"/>
                <a:ea typeface="Times New Roman"/>
                <a:cs typeface="Times New Roman"/>
                <a:sym typeface="Times New Roman"/>
              </a:rPr>
              <a:t>contain</a:t>
            </a:r>
            <a:r>
              <a:rPr lang="en">
                <a:solidFill>
                  <a:srgbClr val="202124"/>
                </a:solidFill>
                <a:latin typeface="Times New Roman"/>
                <a:ea typeface="Times New Roman"/>
                <a:cs typeface="Times New Roman"/>
                <a:sym typeface="Times New Roman"/>
              </a:rPr>
              <a:t> </a:t>
            </a:r>
            <a:endParaRPr>
              <a:solidFill>
                <a:srgbClr val="202124"/>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202124"/>
                </a:solidFill>
                <a:latin typeface="Times New Roman"/>
                <a:ea typeface="Times New Roman"/>
                <a:cs typeface="Times New Roman"/>
                <a:sym typeface="Times New Roman"/>
              </a:rPr>
              <a:t>o</a:t>
            </a:r>
            <a:r>
              <a:rPr lang="en">
                <a:solidFill>
                  <a:srgbClr val="202124"/>
                </a:solidFill>
                <a:latin typeface="Times New Roman"/>
                <a:ea typeface="Times New Roman"/>
                <a:cs typeface="Times New Roman"/>
                <a:sym typeface="Times New Roman"/>
              </a:rPr>
              <a:t>ther  functions like : key(), bombsuggets(),</a:t>
            </a:r>
            <a:endParaRPr>
              <a:solidFill>
                <a:srgbClr val="202124"/>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202124"/>
                </a:solidFill>
                <a:latin typeface="Times New Roman"/>
                <a:ea typeface="Times New Roman"/>
                <a:cs typeface="Times New Roman"/>
                <a:sym typeface="Times New Roman"/>
              </a:rPr>
              <a:t>showdirection() etc that help to run our</a:t>
            </a:r>
            <a:endParaRPr>
              <a:solidFill>
                <a:srgbClr val="202124"/>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rgbClr val="202124"/>
                </a:solidFill>
                <a:latin typeface="Times New Roman"/>
                <a:ea typeface="Times New Roman"/>
                <a:cs typeface="Times New Roman"/>
                <a:sym typeface="Times New Roman"/>
              </a:rPr>
              <a:t>p</a:t>
            </a:r>
            <a:r>
              <a:rPr lang="en">
                <a:solidFill>
                  <a:srgbClr val="202124"/>
                </a:solidFill>
                <a:latin typeface="Times New Roman"/>
                <a:ea typeface="Times New Roman"/>
                <a:cs typeface="Times New Roman"/>
                <a:sym typeface="Times New Roman"/>
              </a:rPr>
              <a:t>rogram  smoothly.</a:t>
            </a:r>
            <a:endParaRPr>
              <a:solidFill>
                <a:srgbClr val="202124"/>
              </a:solidFill>
              <a:latin typeface="Times New Roman"/>
              <a:ea typeface="Times New Roman"/>
              <a:cs typeface="Times New Roman"/>
              <a:sym typeface="Times New Roman"/>
            </a:endParaRPr>
          </a:p>
        </p:txBody>
      </p:sp>
      <p:pic>
        <p:nvPicPr>
          <p:cNvPr id="166" name="Google Shape;166;p28"/>
          <p:cNvPicPr preferRelativeResize="0"/>
          <p:nvPr/>
        </p:nvPicPr>
        <p:blipFill>
          <a:blip r:embed="rId3">
            <a:alphaModFix/>
          </a:blip>
          <a:stretch>
            <a:fillRect/>
          </a:stretch>
        </p:blipFill>
        <p:spPr>
          <a:xfrm>
            <a:off x="4565100" y="1179613"/>
            <a:ext cx="4267200" cy="278427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key()</a:t>
            </a:r>
            <a:endParaRPr b="1">
              <a:latin typeface="Times New Roman"/>
              <a:ea typeface="Times New Roman"/>
              <a:cs typeface="Times New Roman"/>
              <a:sym typeface="Times New Roman"/>
            </a:endParaRPr>
          </a:p>
        </p:txBody>
      </p:sp>
      <p:sp>
        <p:nvSpPr>
          <p:cNvPr id="172" name="Google Shape;172;p29"/>
          <p:cNvSpPr txBox="1"/>
          <p:nvPr>
            <p:ph idx="1" type="body"/>
          </p:nvPr>
        </p:nvSpPr>
        <p:spPr>
          <a:xfrm>
            <a:off x="311700" y="1152475"/>
            <a:ext cx="4668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202124"/>
              </a:buClr>
              <a:buSzPts val="1800"/>
              <a:buFont typeface="Times New Roman"/>
              <a:buChar char="●"/>
            </a:pPr>
            <a:r>
              <a:rPr lang="en">
                <a:solidFill>
                  <a:srgbClr val="202124"/>
                </a:solidFill>
                <a:latin typeface="Times New Roman"/>
                <a:ea typeface="Times New Roman"/>
                <a:cs typeface="Times New Roman"/>
                <a:sym typeface="Times New Roman"/>
              </a:rPr>
              <a:t>The key() function is basic and small function that describes that player have got the keys or not from the mazes.</a:t>
            </a:r>
            <a:endParaRPr>
              <a:solidFill>
                <a:srgbClr val="202124"/>
              </a:solidFill>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Char char="●"/>
            </a:pPr>
            <a:r>
              <a:rPr lang="en">
                <a:solidFill>
                  <a:srgbClr val="202124"/>
                </a:solidFill>
                <a:latin typeface="Times New Roman"/>
                <a:ea typeface="Times New Roman"/>
                <a:cs typeface="Times New Roman"/>
                <a:sym typeface="Times New Roman"/>
              </a:rPr>
              <a:t>If the player does not have the key and it reaches </a:t>
            </a:r>
            <a:endParaRPr>
              <a:solidFill>
                <a:srgbClr val="202124"/>
              </a:solidFill>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Char char="●"/>
            </a:pPr>
            <a:r>
              <a:rPr lang="en">
                <a:solidFill>
                  <a:srgbClr val="202124"/>
                </a:solidFill>
                <a:latin typeface="Times New Roman"/>
                <a:ea typeface="Times New Roman"/>
                <a:cs typeface="Times New Roman"/>
                <a:sym typeface="Times New Roman"/>
              </a:rPr>
              <a:t>t</a:t>
            </a:r>
            <a:r>
              <a:rPr lang="en">
                <a:solidFill>
                  <a:srgbClr val="202124"/>
                </a:solidFill>
                <a:latin typeface="Times New Roman"/>
                <a:ea typeface="Times New Roman"/>
                <a:cs typeface="Times New Roman"/>
                <a:sym typeface="Times New Roman"/>
              </a:rPr>
              <a:t>he end than player not win the game instead he </a:t>
            </a:r>
            <a:endParaRPr>
              <a:solidFill>
                <a:srgbClr val="202124"/>
              </a:solidFill>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Char char="●"/>
            </a:pPr>
            <a:r>
              <a:rPr lang="en">
                <a:solidFill>
                  <a:srgbClr val="202124"/>
                </a:solidFill>
                <a:latin typeface="Times New Roman"/>
                <a:ea typeface="Times New Roman"/>
                <a:cs typeface="Times New Roman"/>
                <a:sym typeface="Times New Roman"/>
              </a:rPr>
              <a:t>g</a:t>
            </a:r>
            <a:r>
              <a:rPr lang="en">
                <a:solidFill>
                  <a:srgbClr val="202124"/>
                </a:solidFill>
                <a:latin typeface="Times New Roman"/>
                <a:ea typeface="Times New Roman"/>
                <a:cs typeface="Times New Roman"/>
                <a:sym typeface="Times New Roman"/>
              </a:rPr>
              <a:t>ot </a:t>
            </a:r>
            <a:r>
              <a:rPr lang="en">
                <a:solidFill>
                  <a:srgbClr val="202124"/>
                </a:solidFill>
                <a:latin typeface="Times New Roman"/>
                <a:ea typeface="Times New Roman"/>
                <a:cs typeface="Times New Roman"/>
                <a:sym typeface="Times New Roman"/>
              </a:rPr>
              <a:t>m</a:t>
            </a:r>
            <a:r>
              <a:rPr lang="en">
                <a:solidFill>
                  <a:srgbClr val="202124"/>
                </a:solidFill>
                <a:latin typeface="Times New Roman"/>
                <a:ea typeface="Times New Roman"/>
                <a:cs typeface="Times New Roman"/>
                <a:sym typeface="Times New Roman"/>
              </a:rPr>
              <a:t>essage “You not get the keys”.</a:t>
            </a:r>
            <a:endParaRPr>
              <a:solidFill>
                <a:srgbClr val="202124"/>
              </a:solidFill>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Char char="●"/>
            </a:pPr>
            <a:r>
              <a:rPr lang="en">
                <a:solidFill>
                  <a:srgbClr val="202124"/>
                </a:solidFill>
                <a:latin typeface="Times New Roman"/>
                <a:ea typeface="Times New Roman"/>
                <a:cs typeface="Times New Roman"/>
                <a:sym typeface="Times New Roman"/>
              </a:rPr>
              <a:t>Player </a:t>
            </a:r>
            <a:r>
              <a:rPr lang="en">
                <a:solidFill>
                  <a:srgbClr val="202124"/>
                </a:solidFill>
                <a:latin typeface="Times New Roman"/>
                <a:ea typeface="Times New Roman"/>
                <a:cs typeface="Times New Roman"/>
                <a:sym typeface="Times New Roman"/>
              </a:rPr>
              <a:t>cannot</a:t>
            </a:r>
            <a:r>
              <a:rPr lang="en">
                <a:solidFill>
                  <a:srgbClr val="202124"/>
                </a:solidFill>
                <a:latin typeface="Times New Roman"/>
                <a:ea typeface="Times New Roman"/>
                <a:cs typeface="Times New Roman"/>
                <a:sym typeface="Times New Roman"/>
              </a:rPr>
              <a:t> win the game without having all the keys.</a:t>
            </a:r>
            <a:endParaRPr>
              <a:solidFill>
                <a:srgbClr val="202124"/>
              </a:solidFill>
              <a:latin typeface="Times New Roman"/>
              <a:ea typeface="Times New Roman"/>
              <a:cs typeface="Times New Roman"/>
              <a:sym typeface="Times New Roman"/>
            </a:endParaRPr>
          </a:p>
        </p:txBody>
      </p:sp>
      <p:pic>
        <p:nvPicPr>
          <p:cNvPr id="173" name="Google Shape;173;p29"/>
          <p:cNvPicPr preferRelativeResize="0"/>
          <p:nvPr/>
        </p:nvPicPr>
        <p:blipFill>
          <a:blip r:embed="rId3">
            <a:alphaModFix/>
          </a:blip>
          <a:stretch>
            <a:fillRect/>
          </a:stretch>
        </p:blipFill>
        <p:spPr>
          <a:xfrm>
            <a:off x="5183725" y="1762025"/>
            <a:ext cx="3248025" cy="1714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showdirections()</a:t>
            </a:r>
            <a:endParaRPr b="1">
              <a:latin typeface="Times New Roman"/>
              <a:ea typeface="Times New Roman"/>
              <a:cs typeface="Times New Roman"/>
              <a:sym typeface="Times New Roman"/>
            </a:endParaRPr>
          </a:p>
        </p:txBody>
      </p:sp>
      <p:sp>
        <p:nvSpPr>
          <p:cNvPr id="179" name="Google Shape;179;p3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02124"/>
                </a:solidFill>
                <a:latin typeface="Times New Roman"/>
                <a:ea typeface="Times New Roman"/>
                <a:cs typeface="Times New Roman"/>
                <a:sym typeface="Times New Roman"/>
              </a:rPr>
              <a:t>This function is responsible to guide the player how to navigate in our Elabyrinth</a:t>
            </a:r>
            <a:endParaRPr>
              <a:solidFill>
                <a:srgbClr val="202124"/>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202124"/>
                </a:solidFill>
                <a:latin typeface="Times New Roman"/>
                <a:ea typeface="Times New Roman"/>
                <a:cs typeface="Times New Roman"/>
                <a:sym typeface="Times New Roman"/>
              </a:rPr>
              <a:t>This function shows the main set of keys that are used to</a:t>
            </a:r>
            <a:endParaRPr>
              <a:solidFill>
                <a:srgbClr val="202124"/>
              </a:solidFill>
              <a:latin typeface="Times New Roman"/>
              <a:ea typeface="Times New Roman"/>
              <a:cs typeface="Times New Roman"/>
              <a:sym typeface="Times New Roman"/>
            </a:endParaRPr>
          </a:p>
          <a:p>
            <a:pPr indent="-342900" lvl="0" marL="457200" rtl="0" algn="l">
              <a:spcBef>
                <a:spcPts val="1200"/>
              </a:spcBef>
              <a:spcAft>
                <a:spcPts val="0"/>
              </a:spcAft>
              <a:buClr>
                <a:srgbClr val="202124"/>
              </a:buClr>
              <a:buSzPts val="1800"/>
              <a:buFont typeface="Times New Roman"/>
              <a:buChar char="●"/>
            </a:pPr>
            <a:r>
              <a:rPr lang="en">
                <a:solidFill>
                  <a:srgbClr val="202124"/>
                </a:solidFill>
                <a:latin typeface="Times New Roman"/>
                <a:ea typeface="Times New Roman"/>
                <a:cs typeface="Times New Roman"/>
                <a:sym typeface="Times New Roman"/>
              </a:rPr>
              <a:t>Navigate inside the maze</a:t>
            </a:r>
            <a:endParaRPr>
              <a:solidFill>
                <a:srgbClr val="202124"/>
              </a:solidFill>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Char char="●"/>
            </a:pPr>
            <a:r>
              <a:rPr lang="en">
                <a:solidFill>
                  <a:srgbClr val="202124"/>
                </a:solidFill>
                <a:latin typeface="Times New Roman"/>
                <a:ea typeface="Times New Roman"/>
                <a:cs typeface="Times New Roman"/>
                <a:sym typeface="Times New Roman"/>
              </a:rPr>
              <a:t>Ask the game for hints </a:t>
            </a:r>
            <a:endParaRPr>
              <a:solidFill>
                <a:srgbClr val="202124"/>
              </a:solidFill>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Char char="●"/>
            </a:pPr>
            <a:r>
              <a:rPr lang="en">
                <a:solidFill>
                  <a:srgbClr val="202124"/>
                </a:solidFill>
                <a:latin typeface="Times New Roman"/>
                <a:ea typeface="Times New Roman"/>
                <a:cs typeface="Times New Roman"/>
                <a:sym typeface="Times New Roman"/>
              </a:rPr>
              <a:t>Exit the game</a:t>
            </a:r>
            <a:endParaRPr>
              <a:solidFill>
                <a:srgbClr val="202124"/>
              </a:solidFill>
              <a:latin typeface="Times New Roman"/>
              <a:ea typeface="Times New Roman"/>
              <a:cs typeface="Times New Roman"/>
              <a:sym typeface="Times New Roman"/>
            </a:endParaRPr>
          </a:p>
        </p:txBody>
      </p:sp>
      <p:pic>
        <p:nvPicPr>
          <p:cNvPr id="180" name="Google Shape;180;p30"/>
          <p:cNvPicPr preferRelativeResize="0"/>
          <p:nvPr/>
        </p:nvPicPr>
        <p:blipFill>
          <a:blip r:embed="rId3">
            <a:alphaModFix/>
          </a:blip>
          <a:stretch>
            <a:fillRect/>
          </a:stretch>
        </p:blipFill>
        <p:spPr>
          <a:xfrm>
            <a:off x="4693800" y="1543050"/>
            <a:ext cx="3124200" cy="2057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printdirections()</a:t>
            </a:r>
            <a:endParaRPr b="1">
              <a:latin typeface="Times New Roman"/>
              <a:ea typeface="Times New Roman"/>
              <a:cs typeface="Times New Roman"/>
              <a:sym typeface="Times New Roman"/>
            </a:endParaRPr>
          </a:p>
        </p:txBody>
      </p:sp>
      <p:sp>
        <p:nvSpPr>
          <p:cNvPr id="186" name="Google Shape;186;p31"/>
          <p:cNvSpPr txBox="1"/>
          <p:nvPr>
            <p:ph idx="1" type="body"/>
          </p:nvPr>
        </p:nvSpPr>
        <p:spPr>
          <a:xfrm>
            <a:off x="196325" y="11669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02124"/>
                </a:solidFill>
                <a:latin typeface="Times New Roman"/>
                <a:ea typeface="Times New Roman"/>
                <a:cs typeface="Times New Roman"/>
                <a:sym typeface="Times New Roman"/>
              </a:rPr>
              <a:t>Print direction is the most important function from the players perspective because this is the function which shows </a:t>
            </a:r>
            <a:r>
              <a:rPr lang="en">
                <a:solidFill>
                  <a:srgbClr val="202124"/>
                </a:solidFill>
                <a:latin typeface="Times New Roman"/>
                <a:ea typeface="Times New Roman"/>
                <a:cs typeface="Times New Roman"/>
                <a:sym typeface="Times New Roman"/>
              </a:rPr>
              <a:t>the</a:t>
            </a:r>
            <a:r>
              <a:rPr lang="en">
                <a:solidFill>
                  <a:srgbClr val="202124"/>
                </a:solidFill>
                <a:latin typeface="Times New Roman"/>
                <a:ea typeface="Times New Roman"/>
                <a:cs typeface="Times New Roman"/>
                <a:sym typeface="Times New Roman"/>
              </a:rPr>
              <a:t> player which directions he can </a:t>
            </a:r>
            <a:r>
              <a:rPr lang="en">
                <a:solidFill>
                  <a:srgbClr val="202124"/>
                </a:solidFill>
                <a:latin typeface="Times New Roman"/>
                <a:ea typeface="Times New Roman"/>
                <a:cs typeface="Times New Roman"/>
                <a:sym typeface="Times New Roman"/>
              </a:rPr>
              <a:t>possibly</a:t>
            </a:r>
            <a:r>
              <a:rPr lang="en">
                <a:solidFill>
                  <a:srgbClr val="202124"/>
                </a:solidFill>
                <a:latin typeface="Times New Roman"/>
                <a:ea typeface="Times New Roman"/>
                <a:cs typeface="Times New Roman"/>
                <a:sym typeface="Times New Roman"/>
              </a:rPr>
              <a:t> make a move and which directions he cannot move.  </a:t>
            </a:r>
            <a:endParaRPr>
              <a:solidFill>
                <a:srgbClr val="202124"/>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rgbClr val="202124"/>
              </a:solidFill>
              <a:latin typeface="Times New Roman"/>
              <a:ea typeface="Times New Roman"/>
              <a:cs typeface="Times New Roman"/>
              <a:sym typeface="Times New Roman"/>
            </a:endParaRPr>
          </a:p>
        </p:txBody>
      </p:sp>
      <p:pic>
        <p:nvPicPr>
          <p:cNvPr id="187" name="Google Shape;187;p31"/>
          <p:cNvPicPr preferRelativeResize="0"/>
          <p:nvPr/>
        </p:nvPicPr>
        <p:blipFill>
          <a:blip r:embed="rId3">
            <a:alphaModFix/>
          </a:blip>
          <a:stretch>
            <a:fillRect/>
          </a:stretch>
        </p:blipFill>
        <p:spPr>
          <a:xfrm>
            <a:off x="1298725" y="2311775"/>
            <a:ext cx="2047148" cy="2519550"/>
          </a:xfrm>
          <a:prstGeom prst="rect">
            <a:avLst/>
          </a:prstGeom>
          <a:noFill/>
          <a:ln>
            <a:noFill/>
          </a:ln>
        </p:spPr>
      </p:pic>
      <p:pic>
        <p:nvPicPr>
          <p:cNvPr id="188" name="Google Shape;188;p31"/>
          <p:cNvPicPr preferRelativeResize="0"/>
          <p:nvPr/>
        </p:nvPicPr>
        <p:blipFill>
          <a:blip r:embed="rId4">
            <a:alphaModFix/>
          </a:blip>
          <a:stretch>
            <a:fillRect/>
          </a:stretch>
        </p:blipFill>
        <p:spPr>
          <a:xfrm>
            <a:off x="4031100" y="2059850"/>
            <a:ext cx="3567675" cy="2816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CONTENTS COVERED</a:t>
            </a:r>
            <a:endParaRPr b="1">
              <a:latin typeface="Times New Roman"/>
              <a:ea typeface="Times New Roman"/>
              <a:cs typeface="Times New Roman"/>
              <a:sym typeface="Times New Roman"/>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202124"/>
              </a:buClr>
              <a:buSzPts val="1800"/>
              <a:buFont typeface="Times New Roman"/>
              <a:buAutoNum type="arabicPeriod"/>
            </a:pPr>
            <a:r>
              <a:rPr lang="en">
                <a:solidFill>
                  <a:srgbClr val="202124"/>
                </a:solidFill>
                <a:latin typeface="Times New Roman"/>
                <a:ea typeface="Times New Roman"/>
                <a:cs typeface="Times New Roman"/>
                <a:sym typeface="Times New Roman"/>
              </a:rPr>
              <a:t>Introduction</a:t>
            </a:r>
            <a:endParaRPr>
              <a:solidFill>
                <a:srgbClr val="202124"/>
              </a:solidFill>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AutoNum type="arabicPeriod"/>
            </a:pPr>
            <a:r>
              <a:rPr lang="en">
                <a:solidFill>
                  <a:srgbClr val="202124"/>
                </a:solidFill>
                <a:latin typeface="Times New Roman"/>
                <a:ea typeface="Times New Roman"/>
                <a:cs typeface="Times New Roman"/>
                <a:sym typeface="Times New Roman"/>
              </a:rPr>
              <a:t>Data flow diagrams</a:t>
            </a:r>
            <a:endParaRPr>
              <a:solidFill>
                <a:srgbClr val="202124"/>
              </a:solidFill>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AutoNum type="arabicPeriod"/>
            </a:pPr>
            <a:r>
              <a:rPr lang="en">
                <a:solidFill>
                  <a:srgbClr val="202124"/>
                </a:solidFill>
                <a:latin typeface="Times New Roman"/>
                <a:ea typeface="Times New Roman"/>
                <a:cs typeface="Times New Roman"/>
                <a:sym typeface="Times New Roman"/>
              </a:rPr>
              <a:t>Functions</a:t>
            </a:r>
            <a:endParaRPr>
              <a:solidFill>
                <a:srgbClr val="202124"/>
              </a:solidFill>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AutoNum type="arabicPeriod"/>
            </a:pPr>
            <a:r>
              <a:rPr lang="en">
                <a:solidFill>
                  <a:srgbClr val="202124"/>
                </a:solidFill>
                <a:latin typeface="Times New Roman"/>
                <a:ea typeface="Times New Roman"/>
                <a:cs typeface="Times New Roman"/>
                <a:sym typeface="Times New Roman"/>
              </a:rPr>
              <a:t>Screenshots</a:t>
            </a:r>
            <a:endParaRPr>
              <a:solidFill>
                <a:srgbClr val="202124"/>
              </a:solidFill>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AutoNum type="arabicPeriod"/>
            </a:pPr>
            <a:r>
              <a:rPr lang="en">
                <a:solidFill>
                  <a:srgbClr val="202124"/>
                </a:solidFill>
                <a:latin typeface="Times New Roman"/>
                <a:ea typeface="Times New Roman"/>
                <a:cs typeface="Times New Roman"/>
                <a:sym typeface="Times New Roman"/>
              </a:rPr>
              <a:t>Non functional requirements</a:t>
            </a:r>
            <a:endParaRPr>
              <a:solidFill>
                <a:srgbClr val="202124"/>
              </a:solidFill>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AutoNum type="arabicPeriod"/>
            </a:pPr>
            <a:r>
              <a:rPr lang="en">
                <a:solidFill>
                  <a:srgbClr val="202124"/>
                </a:solidFill>
                <a:latin typeface="Times New Roman"/>
                <a:ea typeface="Times New Roman"/>
                <a:cs typeface="Times New Roman"/>
                <a:sym typeface="Times New Roman"/>
              </a:rPr>
              <a:t>Applications</a:t>
            </a:r>
            <a:endParaRPr>
              <a:solidFill>
                <a:srgbClr val="202124"/>
              </a:solidFill>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AutoNum type="arabicPeriod"/>
            </a:pPr>
            <a:r>
              <a:rPr lang="en">
                <a:solidFill>
                  <a:srgbClr val="202124"/>
                </a:solidFill>
                <a:latin typeface="Times New Roman"/>
                <a:ea typeface="Times New Roman"/>
                <a:cs typeface="Times New Roman"/>
                <a:sym typeface="Times New Roman"/>
              </a:rPr>
              <a:t>Challenges Faced</a:t>
            </a:r>
            <a:endParaRPr>
              <a:solidFill>
                <a:srgbClr val="202124"/>
              </a:solidFill>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AutoNum type="arabicPeriod"/>
            </a:pPr>
            <a:r>
              <a:rPr lang="en">
                <a:solidFill>
                  <a:srgbClr val="202124"/>
                </a:solidFill>
                <a:latin typeface="Times New Roman"/>
                <a:ea typeface="Times New Roman"/>
                <a:cs typeface="Times New Roman"/>
                <a:sym typeface="Times New Roman"/>
              </a:rPr>
              <a:t>Conclusion</a:t>
            </a:r>
            <a:endParaRPr>
              <a:solidFill>
                <a:srgbClr val="202124"/>
              </a:solidFill>
              <a:latin typeface="Times New Roman"/>
              <a:ea typeface="Times New Roman"/>
              <a:cs typeface="Times New Roman"/>
              <a:sym typeface="Times New Roman"/>
            </a:endParaRPr>
          </a:p>
        </p:txBody>
      </p:sp>
      <p:pic>
        <p:nvPicPr>
          <p:cNvPr id="65" name="Google Shape;65;p14"/>
          <p:cNvPicPr preferRelativeResize="0"/>
          <p:nvPr/>
        </p:nvPicPr>
        <p:blipFill>
          <a:blip r:embed="rId3">
            <a:alphaModFix/>
          </a:blip>
          <a:stretch>
            <a:fillRect/>
          </a:stretch>
        </p:blipFill>
        <p:spPr>
          <a:xfrm>
            <a:off x="4475300" y="1039438"/>
            <a:ext cx="3724275" cy="3724275"/>
          </a:xfrm>
          <a:prstGeom prst="rect">
            <a:avLst/>
          </a:prstGeom>
          <a:noFill/>
          <a:ln>
            <a:noFill/>
          </a:ln>
        </p:spPr>
      </p:pic>
      <p:sp>
        <p:nvSpPr>
          <p:cNvPr id="66" name="Google Shape;66;p14"/>
          <p:cNvSpPr txBox="1"/>
          <p:nvPr/>
        </p:nvSpPr>
        <p:spPr>
          <a:xfrm>
            <a:off x="7460075" y="4763725"/>
            <a:ext cx="15921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chemeClr val="dk2"/>
                </a:solidFill>
                <a:latin typeface="Proxima Nova"/>
                <a:ea typeface="Proxima Nova"/>
                <a:cs typeface="Proxima Nova"/>
                <a:sym typeface="Proxima Nova"/>
              </a:rPr>
              <a:t>Image by storyset</a:t>
            </a:r>
            <a:endParaRPr sz="1000">
              <a:solidFill>
                <a:schemeClr val="dk2"/>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bombsuggest()</a:t>
            </a:r>
            <a:endParaRPr b="1">
              <a:latin typeface="Times New Roman"/>
              <a:ea typeface="Times New Roman"/>
              <a:cs typeface="Times New Roman"/>
              <a:sym typeface="Times New Roman"/>
            </a:endParaRPr>
          </a:p>
        </p:txBody>
      </p:sp>
      <p:sp>
        <p:nvSpPr>
          <p:cNvPr id="194" name="Google Shape;19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202124"/>
                </a:solidFill>
              </a:rPr>
              <a:t>Bomb suggest function is a helpful function to the player. This function warns the player whenever the player is nearby a bomb to make the player choose his/her next move with caution</a:t>
            </a:r>
            <a:endParaRPr>
              <a:solidFill>
                <a:srgbClr val="202124"/>
              </a:solidFill>
            </a:endParaRPr>
          </a:p>
        </p:txBody>
      </p:sp>
      <p:pic>
        <p:nvPicPr>
          <p:cNvPr id="195" name="Google Shape;195;p32"/>
          <p:cNvPicPr preferRelativeResize="0"/>
          <p:nvPr/>
        </p:nvPicPr>
        <p:blipFill>
          <a:blip r:embed="rId3">
            <a:alphaModFix/>
          </a:blip>
          <a:stretch>
            <a:fillRect/>
          </a:stretch>
        </p:blipFill>
        <p:spPr>
          <a:xfrm>
            <a:off x="2081213" y="2571738"/>
            <a:ext cx="4695825" cy="1552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move()</a:t>
            </a:r>
            <a:endParaRPr b="1">
              <a:latin typeface="Times New Roman"/>
              <a:ea typeface="Times New Roman"/>
              <a:cs typeface="Times New Roman"/>
              <a:sym typeface="Times New Roman"/>
            </a:endParaRPr>
          </a:p>
        </p:txBody>
      </p:sp>
      <p:sp>
        <p:nvSpPr>
          <p:cNvPr id="201" name="Google Shape;201;p33"/>
          <p:cNvSpPr txBox="1"/>
          <p:nvPr>
            <p:ph idx="1" type="body"/>
          </p:nvPr>
        </p:nvSpPr>
        <p:spPr>
          <a:xfrm>
            <a:off x="311700" y="1152475"/>
            <a:ext cx="2250000" cy="348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solidFill>
                  <a:srgbClr val="202124"/>
                </a:solidFill>
                <a:latin typeface="Times New Roman"/>
                <a:ea typeface="Times New Roman"/>
                <a:cs typeface="Times New Roman"/>
                <a:sym typeface="Times New Roman"/>
              </a:rPr>
              <a:t>This function is responsible for movement, we use switch case along with if statements to control the movement of player, the if walls are </a:t>
            </a:r>
            <a:r>
              <a:rPr lang="en">
                <a:solidFill>
                  <a:srgbClr val="202124"/>
                </a:solidFill>
                <a:latin typeface="Times New Roman"/>
                <a:ea typeface="Times New Roman"/>
                <a:cs typeface="Times New Roman"/>
                <a:sym typeface="Times New Roman"/>
              </a:rPr>
              <a:t>present</a:t>
            </a:r>
            <a:r>
              <a:rPr lang="en">
                <a:solidFill>
                  <a:srgbClr val="202124"/>
                </a:solidFill>
                <a:latin typeface="Times New Roman"/>
                <a:ea typeface="Times New Roman"/>
                <a:cs typeface="Times New Roman"/>
                <a:sym typeface="Times New Roman"/>
              </a:rPr>
              <a:t> on any sides we restrict the movement in that directions.</a:t>
            </a:r>
            <a:endParaRPr>
              <a:solidFill>
                <a:srgbClr val="202124"/>
              </a:solidFill>
              <a:latin typeface="Times New Roman"/>
              <a:ea typeface="Times New Roman"/>
              <a:cs typeface="Times New Roman"/>
              <a:sym typeface="Times New Roman"/>
            </a:endParaRPr>
          </a:p>
        </p:txBody>
      </p:sp>
      <p:pic>
        <p:nvPicPr>
          <p:cNvPr id="202" name="Google Shape;202;p33"/>
          <p:cNvPicPr preferRelativeResize="0"/>
          <p:nvPr/>
        </p:nvPicPr>
        <p:blipFill>
          <a:blip r:embed="rId3">
            <a:alphaModFix/>
          </a:blip>
          <a:stretch>
            <a:fillRect/>
          </a:stretch>
        </p:blipFill>
        <p:spPr>
          <a:xfrm>
            <a:off x="2938625" y="149600"/>
            <a:ext cx="2745750" cy="4867475"/>
          </a:xfrm>
          <a:prstGeom prst="rect">
            <a:avLst/>
          </a:prstGeom>
          <a:noFill/>
          <a:ln>
            <a:noFill/>
          </a:ln>
        </p:spPr>
      </p:pic>
      <p:pic>
        <p:nvPicPr>
          <p:cNvPr id="203" name="Google Shape;203;p33"/>
          <p:cNvPicPr preferRelativeResize="0"/>
          <p:nvPr/>
        </p:nvPicPr>
        <p:blipFill>
          <a:blip r:embed="rId4">
            <a:alphaModFix/>
          </a:blip>
          <a:stretch>
            <a:fillRect/>
          </a:stretch>
        </p:blipFill>
        <p:spPr>
          <a:xfrm>
            <a:off x="5744925" y="149600"/>
            <a:ext cx="3154825" cy="48674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hint() &amp;&amp; </a:t>
            </a:r>
            <a:r>
              <a:rPr b="1" lang="en">
                <a:latin typeface="Times New Roman"/>
                <a:ea typeface="Times New Roman"/>
                <a:cs typeface="Times New Roman"/>
                <a:sym typeface="Times New Roman"/>
              </a:rPr>
              <a:t>printmaze()</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sp>
        <p:nvSpPr>
          <p:cNvPr id="209" name="Google Shape;209;p34"/>
          <p:cNvSpPr txBox="1"/>
          <p:nvPr>
            <p:ph idx="1" type="body"/>
          </p:nvPr>
        </p:nvSpPr>
        <p:spPr>
          <a:xfrm>
            <a:off x="526000" y="13667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202124"/>
                </a:solidFill>
                <a:latin typeface="Times New Roman"/>
                <a:ea typeface="Times New Roman"/>
                <a:cs typeface="Times New Roman"/>
                <a:sym typeface="Times New Roman"/>
              </a:rPr>
              <a:t>This function invokes another function as hint for the user. If the user is stuck at any point and want to see the maze then he can use this hint function.</a:t>
            </a:r>
            <a:endParaRPr>
              <a:solidFill>
                <a:srgbClr val="202124"/>
              </a:solidFill>
              <a:latin typeface="Times New Roman"/>
              <a:ea typeface="Times New Roman"/>
              <a:cs typeface="Times New Roman"/>
              <a:sym typeface="Times New Roman"/>
            </a:endParaRPr>
          </a:p>
        </p:txBody>
      </p:sp>
      <p:pic>
        <p:nvPicPr>
          <p:cNvPr id="210" name="Google Shape;210;p34"/>
          <p:cNvPicPr preferRelativeResize="0"/>
          <p:nvPr/>
        </p:nvPicPr>
        <p:blipFill>
          <a:blip r:embed="rId3">
            <a:alphaModFix/>
          </a:blip>
          <a:stretch>
            <a:fillRect/>
          </a:stretch>
        </p:blipFill>
        <p:spPr>
          <a:xfrm>
            <a:off x="5254500" y="1288550"/>
            <a:ext cx="2449950" cy="1114425"/>
          </a:xfrm>
          <a:prstGeom prst="rect">
            <a:avLst/>
          </a:prstGeom>
          <a:noFill/>
          <a:ln>
            <a:noFill/>
          </a:ln>
        </p:spPr>
      </p:pic>
      <p:sp>
        <p:nvSpPr>
          <p:cNvPr id="211" name="Google Shape;211;p34"/>
          <p:cNvSpPr txBox="1"/>
          <p:nvPr>
            <p:ph idx="1" type="body"/>
          </p:nvPr>
        </p:nvSpPr>
        <p:spPr>
          <a:xfrm>
            <a:off x="526000" y="3457238"/>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lang="en">
                <a:solidFill>
                  <a:srgbClr val="202124"/>
                </a:solidFill>
                <a:latin typeface="Times New Roman"/>
                <a:ea typeface="Times New Roman"/>
                <a:cs typeface="Times New Roman"/>
                <a:sym typeface="Times New Roman"/>
              </a:rPr>
              <a:t>This function prints out the maze for the player. </a:t>
            </a:r>
            <a:endParaRPr>
              <a:solidFill>
                <a:srgbClr val="202124"/>
              </a:solidFill>
              <a:latin typeface="Times New Roman"/>
              <a:ea typeface="Times New Roman"/>
              <a:cs typeface="Times New Roman"/>
              <a:sym typeface="Times New Roman"/>
            </a:endParaRPr>
          </a:p>
        </p:txBody>
      </p:sp>
      <p:pic>
        <p:nvPicPr>
          <p:cNvPr id="212" name="Google Shape;212;p34"/>
          <p:cNvPicPr preferRelativeResize="0"/>
          <p:nvPr/>
        </p:nvPicPr>
        <p:blipFill>
          <a:blip r:embed="rId4">
            <a:alphaModFix/>
          </a:blip>
          <a:stretch>
            <a:fillRect/>
          </a:stretch>
        </p:blipFill>
        <p:spPr>
          <a:xfrm>
            <a:off x="5254500" y="2673800"/>
            <a:ext cx="3577799" cy="2283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dead()</a:t>
            </a:r>
            <a:endParaRPr b="1">
              <a:latin typeface="Times New Roman"/>
              <a:ea typeface="Times New Roman"/>
              <a:cs typeface="Times New Roman"/>
              <a:sym typeface="Times New Roman"/>
            </a:endParaRPr>
          </a:p>
        </p:txBody>
      </p:sp>
      <p:sp>
        <p:nvSpPr>
          <p:cNvPr id="218" name="Google Shape;218;p35"/>
          <p:cNvSpPr txBox="1"/>
          <p:nvPr>
            <p:ph idx="1" type="body"/>
          </p:nvPr>
        </p:nvSpPr>
        <p:spPr>
          <a:xfrm>
            <a:off x="311700" y="1152475"/>
            <a:ext cx="8169000" cy="292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202124"/>
                </a:solidFill>
                <a:latin typeface="Times New Roman"/>
                <a:ea typeface="Times New Roman"/>
                <a:cs typeface="Times New Roman"/>
                <a:sym typeface="Times New Roman"/>
              </a:rPr>
              <a:t>This function is called when a player steps into the block with bomb. The game exists as soon as this function is called.</a:t>
            </a:r>
            <a:endParaRPr>
              <a:solidFill>
                <a:srgbClr val="202124"/>
              </a:solidFill>
              <a:latin typeface="Times New Roman"/>
              <a:ea typeface="Times New Roman"/>
              <a:cs typeface="Times New Roman"/>
              <a:sym typeface="Times New Roman"/>
            </a:endParaRPr>
          </a:p>
        </p:txBody>
      </p:sp>
      <p:pic>
        <p:nvPicPr>
          <p:cNvPr id="219" name="Google Shape;219;p35"/>
          <p:cNvPicPr preferRelativeResize="0"/>
          <p:nvPr/>
        </p:nvPicPr>
        <p:blipFill>
          <a:blip r:embed="rId3">
            <a:alphaModFix/>
          </a:blip>
          <a:stretch>
            <a:fillRect/>
          </a:stretch>
        </p:blipFill>
        <p:spPr>
          <a:xfrm>
            <a:off x="456525" y="2471725"/>
            <a:ext cx="7815900" cy="1712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win()</a:t>
            </a:r>
            <a:endParaRPr b="1">
              <a:latin typeface="Times New Roman"/>
              <a:ea typeface="Times New Roman"/>
              <a:cs typeface="Times New Roman"/>
              <a:sym typeface="Times New Roman"/>
            </a:endParaRPr>
          </a:p>
        </p:txBody>
      </p:sp>
      <p:sp>
        <p:nvSpPr>
          <p:cNvPr id="225" name="Google Shape;225;p36"/>
          <p:cNvSpPr txBox="1"/>
          <p:nvPr>
            <p:ph idx="1" type="body"/>
          </p:nvPr>
        </p:nvSpPr>
        <p:spPr>
          <a:xfrm>
            <a:off x="311700" y="1152475"/>
            <a:ext cx="7975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202124"/>
                </a:solidFill>
                <a:latin typeface="Times New Roman"/>
                <a:ea typeface="Times New Roman"/>
                <a:cs typeface="Times New Roman"/>
                <a:sym typeface="Times New Roman"/>
              </a:rPr>
              <a:t>Once you reach the last block the game finishes and so the player wins the challenge and the game exits.</a:t>
            </a:r>
            <a:endParaRPr>
              <a:solidFill>
                <a:srgbClr val="202124"/>
              </a:solidFill>
              <a:latin typeface="Times New Roman"/>
              <a:ea typeface="Times New Roman"/>
              <a:cs typeface="Times New Roman"/>
              <a:sym typeface="Times New Roman"/>
            </a:endParaRPr>
          </a:p>
        </p:txBody>
      </p:sp>
      <p:pic>
        <p:nvPicPr>
          <p:cNvPr id="226" name="Google Shape;226;p36"/>
          <p:cNvPicPr preferRelativeResize="0"/>
          <p:nvPr/>
        </p:nvPicPr>
        <p:blipFill>
          <a:blip r:embed="rId3">
            <a:alphaModFix/>
          </a:blip>
          <a:stretch>
            <a:fillRect/>
          </a:stretch>
        </p:blipFill>
        <p:spPr>
          <a:xfrm>
            <a:off x="398000" y="2190000"/>
            <a:ext cx="8082651" cy="1795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Non Functional Requirements</a:t>
            </a:r>
            <a:endParaRPr b="1">
              <a:latin typeface="Times New Roman"/>
              <a:ea typeface="Times New Roman"/>
              <a:cs typeface="Times New Roman"/>
              <a:sym typeface="Times New Roman"/>
            </a:endParaRPr>
          </a:p>
        </p:txBody>
      </p:sp>
      <p:sp>
        <p:nvSpPr>
          <p:cNvPr id="232" name="Google Shape;232;p37"/>
          <p:cNvSpPr txBox="1"/>
          <p:nvPr>
            <p:ph idx="1" type="body"/>
          </p:nvPr>
        </p:nvSpPr>
        <p:spPr>
          <a:xfrm>
            <a:off x="311700" y="1152475"/>
            <a:ext cx="3576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02124"/>
                </a:solidFill>
                <a:latin typeface="Times New Roman"/>
                <a:ea typeface="Times New Roman"/>
                <a:cs typeface="Times New Roman"/>
                <a:sym typeface="Times New Roman"/>
              </a:rPr>
              <a:t>Makefile - It is a way of automating software building procedure and other complex tasks with dependencies. Makefile contains: dependency rules, macros and suffix(or implicit) rules.</a:t>
            </a:r>
            <a:endParaRPr>
              <a:solidFill>
                <a:srgbClr val="202124"/>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0" lvl="0" marL="457200" rtl="0" algn="l">
              <a:spcBef>
                <a:spcPts val="1200"/>
              </a:spcBef>
              <a:spcAft>
                <a:spcPts val="1200"/>
              </a:spcAft>
              <a:buNone/>
            </a:pPr>
            <a:r>
              <a:t/>
            </a:r>
            <a:endParaRPr>
              <a:latin typeface="Times New Roman"/>
              <a:ea typeface="Times New Roman"/>
              <a:cs typeface="Times New Roman"/>
              <a:sym typeface="Times New Roman"/>
            </a:endParaRPr>
          </a:p>
        </p:txBody>
      </p:sp>
      <p:pic>
        <p:nvPicPr>
          <p:cNvPr id="233" name="Google Shape;233;p37"/>
          <p:cNvPicPr preferRelativeResize="0"/>
          <p:nvPr/>
        </p:nvPicPr>
        <p:blipFill>
          <a:blip r:embed="rId3">
            <a:alphaModFix/>
          </a:blip>
          <a:stretch>
            <a:fillRect/>
          </a:stretch>
        </p:blipFill>
        <p:spPr>
          <a:xfrm>
            <a:off x="3847425" y="1255275"/>
            <a:ext cx="5082276" cy="32044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Non Functional Requirements</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39" name="Google Shape;239;p38"/>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202124"/>
                </a:solidFill>
                <a:latin typeface="Times New Roman"/>
                <a:ea typeface="Times New Roman"/>
                <a:cs typeface="Times New Roman"/>
                <a:sym typeface="Times New Roman"/>
              </a:rPr>
              <a:t>Valgrind - Valgrind is a programming tool for memory debugging, memory leak detection, and profiling.</a:t>
            </a:r>
            <a:endParaRPr>
              <a:solidFill>
                <a:srgbClr val="202124"/>
              </a:solidFill>
              <a:latin typeface="Times New Roman"/>
              <a:ea typeface="Times New Roman"/>
              <a:cs typeface="Times New Roman"/>
              <a:sym typeface="Times New Roman"/>
            </a:endParaRPr>
          </a:p>
        </p:txBody>
      </p:sp>
      <p:pic>
        <p:nvPicPr>
          <p:cNvPr id="240" name="Google Shape;240;p38"/>
          <p:cNvPicPr preferRelativeResize="0"/>
          <p:nvPr/>
        </p:nvPicPr>
        <p:blipFill>
          <a:blip r:embed="rId3">
            <a:alphaModFix/>
          </a:blip>
          <a:stretch>
            <a:fillRect/>
          </a:stretch>
        </p:blipFill>
        <p:spPr>
          <a:xfrm>
            <a:off x="4341950" y="1152475"/>
            <a:ext cx="4490351" cy="36134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Application</a:t>
            </a:r>
            <a:endParaRPr b="1">
              <a:latin typeface="Times New Roman"/>
              <a:ea typeface="Times New Roman"/>
              <a:cs typeface="Times New Roman"/>
              <a:sym typeface="Times New Roman"/>
            </a:endParaRPr>
          </a:p>
        </p:txBody>
      </p:sp>
      <p:sp>
        <p:nvSpPr>
          <p:cNvPr id="246" name="Google Shape;246;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202124"/>
              </a:buClr>
              <a:buSzPts val="1800"/>
              <a:buFont typeface="Times New Roman"/>
              <a:buAutoNum type="arabicPeriod"/>
            </a:pPr>
            <a:r>
              <a:rPr lang="en">
                <a:solidFill>
                  <a:srgbClr val="202124"/>
                </a:solidFill>
                <a:latin typeface="Times New Roman"/>
                <a:ea typeface="Times New Roman"/>
                <a:cs typeface="Times New Roman"/>
                <a:sym typeface="Times New Roman"/>
              </a:rPr>
              <a:t>These games</a:t>
            </a:r>
            <a:r>
              <a:rPr lang="en">
                <a:solidFill>
                  <a:srgbClr val="202124"/>
                </a:solidFill>
                <a:latin typeface="Times New Roman"/>
                <a:ea typeface="Times New Roman"/>
                <a:cs typeface="Times New Roman"/>
                <a:sym typeface="Times New Roman"/>
              </a:rPr>
              <a:t> emphasize long term planning, analytics, and skillful thinking in order to achieve victory. A player's decisions are important in determining the outcome of the game, and players are required to weigh the potential impact of multiple decisions in order to win.</a:t>
            </a:r>
            <a:endParaRPr>
              <a:solidFill>
                <a:srgbClr val="202124"/>
              </a:solidFill>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AutoNum type="arabicPeriod"/>
            </a:pPr>
            <a:r>
              <a:rPr lang="en">
                <a:solidFill>
                  <a:srgbClr val="202124"/>
                </a:solidFill>
                <a:latin typeface="Times New Roman"/>
                <a:ea typeface="Times New Roman"/>
                <a:cs typeface="Times New Roman"/>
                <a:sym typeface="Times New Roman"/>
              </a:rPr>
              <a:t>Logic puzzles are an integral part of entertainment which find place in various newspapers, magazines and even mobile applications or web pages. These types of tasks are to find a solution or answer by using reasoning based on knowledge or intuition.</a:t>
            </a:r>
            <a:endParaRPr>
              <a:solidFill>
                <a:srgbClr val="202124"/>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202124"/>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rgbClr val="202124"/>
              </a:solidFill>
              <a:latin typeface="Times New Roman"/>
              <a:ea typeface="Times New Roman"/>
              <a:cs typeface="Times New Roman"/>
              <a:sym typeface="Times New Roman"/>
            </a:endParaRPr>
          </a:p>
        </p:txBody>
      </p:sp>
      <p:pic>
        <p:nvPicPr>
          <p:cNvPr id="247" name="Google Shape;247;p39"/>
          <p:cNvPicPr preferRelativeResize="0"/>
          <p:nvPr/>
        </p:nvPicPr>
        <p:blipFill>
          <a:blip r:embed="rId3">
            <a:alphaModFix/>
          </a:blip>
          <a:stretch>
            <a:fillRect/>
          </a:stretch>
        </p:blipFill>
        <p:spPr>
          <a:xfrm>
            <a:off x="3541250" y="3317125"/>
            <a:ext cx="2969750" cy="1663050"/>
          </a:xfrm>
          <a:prstGeom prst="rect">
            <a:avLst/>
          </a:prstGeom>
          <a:noFill/>
          <a:ln>
            <a:noFill/>
          </a:ln>
        </p:spPr>
      </p:pic>
      <p:sp>
        <p:nvSpPr>
          <p:cNvPr id="248" name="Google Shape;248;p39"/>
          <p:cNvSpPr txBox="1"/>
          <p:nvPr/>
        </p:nvSpPr>
        <p:spPr>
          <a:xfrm>
            <a:off x="5929325" y="4804800"/>
            <a:ext cx="32148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chemeClr val="dk2"/>
                </a:solidFill>
                <a:latin typeface="Proxima Nova"/>
                <a:ea typeface="Proxima Nova"/>
                <a:cs typeface="Proxima Nova"/>
                <a:sym typeface="Proxima Nova"/>
              </a:rPr>
              <a:t>Image credits to safekidgames.com</a:t>
            </a:r>
            <a:endParaRPr sz="1000">
              <a:solidFill>
                <a:schemeClr val="dk2"/>
              </a:solidFill>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Challenges Faced</a:t>
            </a:r>
            <a:endParaRPr b="1">
              <a:latin typeface="Times New Roman"/>
              <a:ea typeface="Times New Roman"/>
              <a:cs typeface="Times New Roman"/>
              <a:sym typeface="Times New Roman"/>
            </a:endParaRPr>
          </a:p>
        </p:txBody>
      </p:sp>
      <p:sp>
        <p:nvSpPr>
          <p:cNvPr id="254" name="Google Shape;25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202124"/>
              </a:buClr>
              <a:buSzPts val="1800"/>
              <a:buFont typeface="Times New Roman"/>
              <a:buAutoNum type="arabicPeriod"/>
            </a:pPr>
            <a:r>
              <a:rPr lang="en">
                <a:solidFill>
                  <a:srgbClr val="202124"/>
                </a:solidFill>
                <a:latin typeface="Times New Roman"/>
                <a:ea typeface="Times New Roman"/>
                <a:cs typeface="Times New Roman"/>
                <a:sym typeface="Times New Roman"/>
              </a:rPr>
              <a:t>Code Integration among </a:t>
            </a:r>
            <a:r>
              <a:rPr lang="en">
                <a:solidFill>
                  <a:srgbClr val="202124"/>
                </a:solidFill>
                <a:latin typeface="Times New Roman"/>
                <a:ea typeface="Times New Roman"/>
                <a:cs typeface="Times New Roman"/>
                <a:sym typeface="Times New Roman"/>
              </a:rPr>
              <a:t>teammates</a:t>
            </a:r>
            <a:r>
              <a:rPr lang="en">
                <a:solidFill>
                  <a:srgbClr val="202124"/>
                </a:solidFill>
                <a:latin typeface="Times New Roman"/>
                <a:ea typeface="Times New Roman"/>
                <a:cs typeface="Times New Roman"/>
                <a:sym typeface="Times New Roman"/>
              </a:rPr>
              <a:t>.</a:t>
            </a:r>
            <a:endParaRPr>
              <a:solidFill>
                <a:srgbClr val="202124"/>
              </a:solidFill>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AutoNum type="arabicPeriod"/>
            </a:pPr>
            <a:r>
              <a:rPr lang="en">
                <a:solidFill>
                  <a:srgbClr val="202124"/>
                </a:solidFill>
                <a:latin typeface="Times New Roman"/>
                <a:ea typeface="Times New Roman"/>
                <a:cs typeface="Times New Roman"/>
                <a:sym typeface="Times New Roman"/>
              </a:rPr>
              <a:t>File Handling.</a:t>
            </a:r>
            <a:endParaRPr>
              <a:solidFill>
                <a:srgbClr val="202124"/>
              </a:solidFill>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AutoNum type="arabicPeriod"/>
            </a:pPr>
            <a:r>
              <a:rPr lang="en">
                <a:solidFill>
                  <a:srgbClr val="202124"/>
                </a:solidFill>
                <a:latin typeface="Times New Roman"/>
                <a:ea typeface="Times New Roman"/>
                <a:cs typeface="Times New Roman"/>
                <a:sym typeface="Times New Roman"/>
              </a:rPr>
              <a:t>Continuous</a:t>
            </a:r>
            <a:r>
              <a:rPr lang="en">
                <a:solidFill>
                  <a:srgbClr val="202124"/>
                </a:solidFill>
                <a:latin typeface="Times New Roman"/>
                <a:ea typeface="Times New Roman"/>
                <a:cs typeface="Times New Roman"/>
                <a:sym typeface="Times New Roman"/>
              </a:rPr>
              <a:t> code </a:t>
            </a:r>
            <a:r>
              <a:rPr lang="en">
                <a:solidFill>
                  <a:srgbClr val="202124"/>
                </a:solidFill>
                <a:latin typeface="Times New Roman"/>
                <a:ea typeface="Times New Roman"/>
                <a:cs typeface="Times New Roman"/>
                <a:sym typeface="Times New Roman"/>
              </a:rPr>
              <a:t>modification</a:t>
            </a:r>
            <a:endParaRPr>
              <a:solidFill>
                <a:srgbClr val="202124"/>
              </a:solidFill>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AutoNum type="arabicPeriod"/>
            </a:pPr>
            <a:r>
              <a:rPr lang="en">
                <a:solidFill>
                  <a:srgbClr val="202124"/>
                </a:solidFill>
                <a:latin typeface="Times New Roman"/>
                <a:ea typeface="Times New Roman"/>
                <a:cs typeface="Times New Roman"/>
                <a:sym typeface="Times New Roman"/>
              </a:rPr>
              <a:t>Lots of documentations.</a:t>
            </a:r>
            <a:endParaRPr>
              <a:solidFill>
                <a:srgbClr val="202124"/>
              </a:solidFill>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AutoNum type="arabicPeriod"/>
            </a:pPr>
            <a:r>
              <a:rPr lang="en">
                <a:solidFill>
                  <a:srgbClr val="202124"/>
                </a:solidFill>
                <a:latin typeface="Times New Roman"/>
                <a:ea typeface="Times New Roman"/>
                <a:cs typeface="Times New Roman"/>
                <a:sym typeface="Times New Roman"/>
              </a:rPr>
              <a:t>Validation of all the easy and hard mazes for all possible cases.</a:t>
            </a:r>
            <a:endParaRPr>
              <a:solidFill>
                <a:srgbClr val="202124"/>
              </a:solidFill>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AutoNum type="arabicPeriod"/>
            </a:pPr>
            <a:r>
              <a:rPr lang="en">
                <a:solidFill>
                  <a:srgbClr val="202124"/>
                </a:solidFill>
                <a:latin typeface="Times New Roman"/>
                <a:ea typeface="Times New Roman"/>
                <a:cs typeface="Times New Roman"/>
                <a:sym typeface="Times New Roman"/>
              </a:rPr>
              <a:t>Using the numbers to differentiate file for compiler to read.</a:t>
            </a:r>
            <a:endParaRPr>
              <a:solidFill>
                <a:srgbClr val="202124"/>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260" name="Google Shape;260;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02124"/>
                </a:solidFill>
                <a:latin typeface="Times New Roman"/>
                <a:ea typeface="Times New Roman"/>
                <a:cs typeface="Times New Roman"/>
                <a:sym typeface="Times New Roman"/>
              </a:rPr>
              <a:t>We were successful in implementing the project within the time specified keeping the </a:t>
            </a:r>
            <a:r>
              <a:rPr lang="en">
                <a:solidFill>
                  <a:srgbClr val="202124"/>
                </a:solidFill>
                <a:latin typeface="Times New Roman"/>
                <a:ea typeface="Times New Roman"/>
                <a:cs typeface="Times New Roman"/>
                <a:sym typeface="Times New Roman"/>
              </a:rPr>
              <a:t>requirements</a:t>
            </a:r>
            <a:r>
              <a:rPr lang="en">
                <a:solidFill>
                  <a:srgbClr val="202124"/>
                </a:solidFill>
                <a:latin typeface="Times New Roman"/>
                <a:ea typeface="Times New Roman"/>
                <a:cs typeface="Times New Roman"/>
                <a:sym typeface="Times New Roman"/>
              </a:rPr>
              <a:t> in </a:t>
            </a:r>
            <a:r>
              <a:rPr lang="en">
                <a:solidFill>
                  <a:srgbClr val="202124"/>
                </a:solidFill>
                <a:latin typeface="Times New Roman"/>
                <a:ea typeface="Times New Roman"/>
                <a:cs typeface="Times New Roman"/>
                <a:sym typeface="Times New Roman"/>
              </a:rPr>
              <a:t>minds.</a:t>
            </a:r>
            <a:endParaRPr>
              <a:solidFill>
                <a:srgbClr val="202124"/>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rgbClr val="202124"/>
                </a:solidFill>
                <a:latin typeface="Times New Roman"/>
                <a:ea typeface="Times New Roman"/>
                <a:cs typeface="Times New Roman"/>
                <a:sym typeface="Times New Roman"/>
              </a:rPr>
              <a:t>Tha game was created using 2D Arrays concept, with a mixture of conditional statements, file handling utilities and error detection code.</a:t>
            </a:r>
            <a:endParaRPr>
              <a:solidFill>
                <a:srgbClr val="202124"/>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What is the actual game and its purpose ?</a:t>
            </a:r>
            <a:endParaRPr b="1">
              <a:latin typeface="Times New Roman"/>
              <a:ea typeface="Times New Roman"/>
              <a:cs typeface="Times New Roman"/>
              <a:sym typeface="Times New Roman"/>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202124"/>
                </a:solidFill>
                <a:latin typeface="Times New Roman"/>
                <a:ea typeface="Times New Roman"/>
                <a:cs typeface="Times New Roman"/>
                <a:sym typeface="Times New Roman"/>
              </a:rPr>
              <a:t>A Labyrinth is a tree-based maze in the Royal House of England where the royals often enjoyed themselves with their servants who would get in and find their way out of a labyrinth maze.</a:t>
            </a:r>
            <a:endParaRPr>
              <a:solidFill>
                <a:srgbClr val="202124"/>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202124"/>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202124"/>
                </a:solidFill>
                <a:latin typeface="Times New Roman"/>
                <a:ea typeface="Times New Roman"/>
                <a:cs typeface="Times New Roman"/>
                <a:sym typeface="Times New Roman"/>
              </a:rPr>
              <a:t>The purpose of this project is to implement a maze game that involves multiple mazes to play from. The game involves varied walls that restrict player movement and bombs that kills the player. </a:t>
            </a:r>
            <a:endParaRPr>
              <a:solidFill>
                <a:srgbClr val="202124"/>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rgbClr val="202124"/>
                </a:solidFill>
                <a:latin typeface="Times New Roman"/>
                <a:ea typeface="Times New Roman"/>
                <a:cs typeface="Times New Roman"/>
                <a:sym typeface="Times New Roman"/>
              </a:rPr>
              <a:t>The main purpose of such puzzles is not only entertainment but also teaching by increasing our knowledge and stimulating curiosity.</a:t>
            </a:r>
            <a:endParaRPr>
              <a:solidFill>
                <a:srgbClr val="202124"/>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Data Flow Diagram 0</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pic>
        <p:nvPicPr>
          <p:cNvPr id="78" name="Google Shape;78;p16"/>
          <p:cNvPicPr preferRelativeResize="0"/>
          <p:nvPr/>
        </p:nvPicPr>
        <p:blipFill rotWithShape="1">
          <a:blip r:embed="rId3">
            <a:alphaModFix/>
          </a:blip>
          <a:srcRect b="13344" l="2244" r="3040" t="0"/>
          <a:stretch/>
        </p:blipFill>
        <p:spPr>
          <a:xfrm>
            <a:off x="1814513" y="1754650"/>
            <a:ext cx="5514975" cy="2114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Data Flow Diagram 1</a:t>
            </a:r>
            <a:endParaRPr b="1">
              <a:latin typeface="Times New Roman"/>
              <a:ea typeface="Times New Roman"/>
              <a:cs typeface="Times New Roman"/>
              <a:sym typeface="Times New Roman"/>
            </a:endParaRPr>
          </a:p>
        </p:txBody>
      </p:sp>
      <p:pic>
        <p:nvPicPr>
          <p:cNvPr id="84" name="Google Shape;84;p17"/>
          <p:cNvPicPr preferRelativeResize="0"/>
          <p:nvPr/>
        </p:nvPicPr>
        <p:blipFill>
          <a:blip r:embed="rId3">
            <a:alphaModFix/>
          </a:blip>
          <a:stretch>
            <a:fillRect/>
          </a:stretch>
        </p:blipFill>
        <p:spPr>
          <a:xfrm>
            <a:off x="398025" y="1692525"/>
            <a:ext cx="4104600" cy="3152775"/>
          </a:xfrm>
          <a:prstGeom prst="rect">
            <a:avLst/>
          </a:prstGeom>
          <a:noFill/>
          <a:ln>
            <a:noFill/>
          </a:ln>
        </p:spPr>
      </p:pic>
      <p:pic>
        <p:nvPicPr>
          <p:cNvPr id="85" name="Google Shape;85;p17"/>
          <p:cNvPicPr preferRelativeResize="0"/>
          <p:nvPr/>
        </p:nvPicPr>
        <p:blipFill>
          <a:blip r:embed="rId4">
            <a:alphaModFix/>
          </a:blip>
          <a:stretch>
            <a:fillRect/>
          </a:stretch>
        </p:blipFill>
        <p:spPr>
          <a:xfrm>
            <a:off x="4389675" y="78150"/>
            <a:ext cx="4540024" cy="49905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165325"/>
            <a:ext cx="8520600" cy="98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Header files ,Macros and Global declaration of Variables.</a:t>
            </a:r>
            <a:endParaRPr b="1">
              <a:latin typeface="Times New Roman"/>
              <a:ea typeface="Times New Roman"/>
              <a:cs typeface="Times New Roman"/>
              <a:sym typeface="Times New Roman"/>
            </a:endParaRPr>
          </a:p>
        </p:txBody>
      </p:sp>
      <p:sp>
        <p:nvSpPr>
          <p:cNvPr id="91" name="Google Shape;91;p18"/>
          <p:cNvSpPr txBox="1"/>
          <p:nvPr>
            <p:ph idx="1" type="body"/>
          </p:nvPr>
        </p:nvSpPr>
        <p:spPr>
          <a:xfrm>
            <a:off x="311700" y="1152475"/>
            <a:ext cx="5098200" cy="3513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Times New Roman"/>
              <a:buChar char="●"/>
            </a:pPr>
            <a:r>
              <a:rPr lang="en">
                <a:solidFill>
                  <a:srgbClr val="202124"/>
                </a:solidFill>
                <a:highlight>
                  <a:srgbClr val="FFFFFF"/>
                </a:highlight>
                <a:latin typeface="Times New Roman"/>
                <a:ea typeface="Times New Roman"/>
                <a:cs typeface="Times New Roman"/>
                <a:sym typeface="Times New Roman"/>
              </a:rPr>
              <a:t>The header files contained the set of predefined standard library functions used for the game.</a:t>
            </a:r>
            <a:endParaRPr>
              <a:solidFill>
                <a:srgbClr val="202124"/>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solidFill>
                  <a:srgbClr val="202124"/>
                </a:solidFill>
                <a:highlight>
                  <a:srgbClr val="FFFFFF"/>
                </a:highlight>
                <a:latin typeface="Times New Roman"/>
                <a:ea typeface="Times New Roman"/>
                <a:cs typeface="Times New Roman"/>
                <a:sym typeface="Times New Roman"/>
              </a:rPr>
              <a:t>The C preprocessing directive “#include”. All the header file have a '. h' an extension.</a:t>
            </a:r>
            <a:endParaRPr>
              <a:solidFill>
                <a:srgbClr val="202124"/>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Char char="●"/>
            </a:pPr>
            <a:r>
              <a:rPr lang="en">
                <a:solidFill>
                  <a:srgbClr val="202124"/>
                </a:solidFill>
                <a:highlight>
                  <a:srgbClr val="FFFFFF"/>
                </a:highlight>
                <a:latin typeface="Times New Roman"/>
                <a:ea typeface="Times New Roman"/>
                <a:cs typeface="Times New Roman"/>
                <a:sym typeface="Times New Roman"/>
              </a:rPr>
              <a:t>The macros used here to define the constant value and variables with its value in the entire program that will be replaced by this macro name.</a:t>
            </a:r>
            <a:endParaRPr>
              <a:solidFill>
                <a:srgbClr val="202124"/>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Char char="●"/>
            </a:pPr>
            <a:r>
              <a:rPr lang="en">
                <a:solidFill>
                  <a:srgbClr val="202124"/>
                </a:solidFill>
                <a:highlight>
                  <a:srgbClr val="FFFFFF"/>
                </a:highlight>
                <a:latin typeface="Times New Roman"/>
                <a:ea typeface="Times New Roman"/>
                <a:cs typeface="Times New Roman"/>
                <a:sym typeface="Times New Roman"/>
              </a:rPr>
              <a:t>There are some </a:t>
            </a:r>
            <a:r>
              <a:rPr lang="en">
                <a:solidFill>
                  <a:srgbClr val="202124"/>
                </a:solidFill>
                <a:highlight>
                  <a:srgbClr val="FFFFFF"/>
                </a:highlight>
                <a:latin typeface="Times New Roman"/>
                <a:ea typeface="Times New Roman"/>
                <a:cs typeface="Times New Roman"/>
                <a:sym typeface="Times New Roman"/>
              </a:rPr>
              <a:t>variables</a:t>
            </a:r>
            <a:r>
              <a:rPr lang="en">
                <a:solidFill>
                  <a:srgbClr val="202124"/>
                </a:solidFill>
                <a:highlight>
                  <a:srgbClr val="FFFFFF"/>
                </a:highlight>
                <a:latin typeface="Times New Roman"/>
                <a:ea typeface="Times New Roman"/>
                <a:cs typeface="Times New Roman"/>
                <a:sym typeface="Times New Roman"/>
              </a:rPr>
              <a:t> to be changed everywhere in program. Hence global decla</a:t>
            </a:r>
            <a:r>
              <a:rPr lang="en">
                <a:solidFill>
                  <a:srgbClr val="202124"/>
                </a:solidFill>
                <a:highlight>
                  <a:srgbClr val="FFFFFF"/>
                </a:highlight>
                <a:latin typeface="Times New Roman"/>
                <a:ea typeface="Times New Roman"/>
                <a:cs typeface="Times New Roman"/>
                <a:sym typeface="Times New Roman"/>
              </a:rPr>
              <a:t>ration</a:t>
            </a:r>
            <a:r>
              <a:rPr lang="en">
                <a:solidFill>
                  <a:srgbClr val="202124"/>
                </a:solidFill>
                <a:highlight>
                  <a:srgbClr val="FFFFFF"/>
                </a:highlight>
                <a:latin typeface="Times New Roman"/>
                <a:ea typeface="Times New Roman"/>
                <a:cs typeface="Times New Roman"/>
                <a:sym typeface="Times New Roman"/>
              </a:rPr>
              <a:t> of variables is required</a:t>
            </a:r>
            <a:endParaRPr>
              <a:solidFill>
                <a:srgbClr val="202124"/>
              </a:solidFill>
              <a:highlight>
                <a:srgbClr val="FFFFFF"/>
              </a:highlight>
              <a:latin typeface="Times New Roman"/>
              <a:ea typeface="Times New Roman"/>
              <a:cs typeface="Times New Roman"/>
              <a:sym typeface="Times New Roman"/>
            </a:endParaRPr>
          </a:p>
        </p:txBody>
      </p:sp>
      <p:pic>
        <p:nvPicPr>
          <p:cNvPr id="92" name="Google Shape;92;p18"/>
          <p:cNvPicPr preferRelativeResize="0"/>
          <p:nvPr/>
        </p:nvPicPr>
        <p:blipFill rotWithShape="1">
          <a:blip r:embed="rId3">
            <a:alphaModFix/>
          </a:blip>
          <a:srcRect b="26159" l="21729" r="27069" t="11997"/>
          <a:stretch/>
        </p:blipFill>
        <p:spPr>
          <a:xfrm>
            <a:off x="5356175" y="1411425"/>
            <a:ext cx="3634752" cy="2599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303100"/>
            <a:ext cx="8520600" cy="71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Times New Roman"/>
                <a:ea typeface="Times New Roman"/>
                <a:cs typeface="Times New Roman"/>
                <a:sym typeface="Times New Roman"/>
              </a:rPr>
              <a:t>main()</a:t>
            </a:r>
            <a:endParaRPr b="1" sz="2700">
              <a:latin typeface="Times New Roman"/>
              <a:ea typeface="Times New Roman"/>
              <a:cs typeface="Times New Roman"/>
              <a:sym typeface="Times New Roman"/>
            </a:endParaRPr>
          </a:p>
        </p:txBody>
      </p:sp>
      <p:sp>
        <p:nvSpPr>
          <p:cNvPr id="98" name="Google Shape;98;p19"/>
          <p:cNvSpPr txBox="1"/>
          <p:nvPr>
            <p:ph idx="1" type="body"/>
          </p:nvPr>
        </p:nvSpPr>
        <p:spPr>
          <a:xfrm>
            <a:off x="311700" y="1327000"/>
            <a:ext cx="4574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202124"/>
              </a:buClr>
              <a:buSzPts val="1800"/>
              <a:buFont typeface="Times New Roman"/>
              <a:buChar char="●"/>
            </a:pPr>
            <a:r>
              <a:rPr lang="en">
                <a:solidFill>
                  <a:srgbClr val="202124"/>
                </a:solidFill>
                <a:highlight>
                  <a:srgbClr val="FFFFFF"/>
                </a:highlight>
                <a:latin typeface="Times New Roman"/>
                <a:ea typeface="Times New Roman"/>
                <a:cs typeface="Times New Roman"/>
                <a:sym typeface="Times New Roman"/>
              </a:rPr>
              <a:t>The main function serves as the starting point for program execution. </a:t>
            </a:r>
            <a:endParaRPr>
              <a:solidFill>
                <a:srgbClr val="202124"/>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Char char="●"/>
            </a:pPr>
            <a:r>
              <a:rPr lang="en">
                <a:solidFill>
                  <a:srgbClr val="202124"/>
                </a:solidFill>
                <a:highlight>
                  <a:srgbClr val="FFFFFF"/>
                </a:highlight>
                <a:latin typeface="Times New Roman"/>
                <a:ea typeface="Times New Roman"/>
                <a:cs typeface="Times New Roman"/>
                <a:sym typeface="Times New Roman"/>
              </a:rPr>
              <a:t>It controls program execution by directing the calls to other functions in the program.</a:t>
            </a:r>
            <a:endParaRPr>
              <a:solidFill>
                <a:srgbClr val="202124"/>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Char char="●"/>
            </a:pPr>
            <a:r>
              <a:rPr lang="en">
                <a:solidFill>
                  <a:srgbClr val="202124"/>
                </a:solidFill>
                <a:highlight>
                  <a:srgbClr val="FFFFFF"/>
                </a:highlight>
                <a:latin typeface="Times New Roman"/>
                <a:ea typeface="Times New Roman"/>
                <a:cs typeface="Times New Roman"/>
                <a:sym typeface="Times New Roman"/>
              </a:rPr>
              <a:t>We use this function to control the overall files in the game.</a:t>
            </a:r>
            <a:endParaRPr>
              <a:solidFill>
                <a:srgbClr val="202124"/>
              </a:solidFill>
              <a:highlight>
                <a:srgbClr val="FFFFFF"/>
              </a:highlight>
              <a:latin typeface="Times New Roman"/>
              <a:ea typeface="Times New Roman"/>
              <a:cs typeface="Times New Roman"/>
              <a:sym typeface="Times New Roman"/>
            </a:endParaRPr>
          </a:p>
        </p:txBody>
      </p:sp>
      <p:pic>
        <p:nvPicPr>
          <p:cNvPr id="99" name="Google Shape;99;p19"/>
          <p:cNvPicPr preferRelativeResize="0"/>
          <p:nvPr/>
        </p:nvPicPr>
        <p:blipFill rotWithShape="1">
          <a:blip r:embed="rId3">
            <a:alphaModFix/>
          </a:blip>
          <a:srcRect b="23540" l="23089" r="33221" t="32194"/>
          <a:stretch/>
        </p:blipFill>
        <p:spPr>
          <a:xfrm>
            <a:off x="4816925" y="1285875"/>
            <a:ext cx="3834926" cy="2816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85775"/>
            <a:ext cx="8520600" cy="45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mazetype()</a:t>
            </a:r>
            <a:endParaRPr b="1">
              <a:latin typeface="Times New Roman"/>
              <a:ea typeface="Times New Roman"/>
              <a:cs typeface="Times New Roman"/>
              <a:sym typeface="Times New Roman"/>
            </a:endParaRPr>
          </a:p>
        </p:txBody>
      </p:sp>
      <p:sp>
        <p:nvSpPr>
          <p:cNvPr id="105" name="Google Shape;105;p20"/>
          <p:cNvSpPr txBox="1"/>
          <p:nvPr>
            <p:ph idx="1" type="body"/>
          </p:nvPr>
        </p:nvSpPr>
        <p:spPr>
          <a:xfrm>
            <a:off x="311700" y="1152475"/>
            <a:ext cx="4446000" cy="2796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202124"/>
              </a:buClr>
              <a:buSzPts val="1800"/>
              <a:buFont typeface="Times New Roman"/>
              <a:buChar char="●"/>
            </a:pPr>
            <a:r>
              <a:rPr lang="en">
                <a:solidFill>
                  <a:srgbClr val="202124"/>
                </a:solidFill>
                <a:latin typeface="Times New Roman"/>
                <a:ea typeface="Times New Roman"/>
                <a:cs typeface="Times New Roman"/>
                <a:sym typeface="Times New Roman"/>
              </a:rPr>
              <a:t>It asks the dimension of maze the user wants to play and shows the </a:t>
            </a:r>
            <a:r>
              <a:rPr lang="en">
                <a:solidFill>
                  <a:srgbClr val="202124"/>
                </a:solidFill>
                <a:latin typeface="Times New Roman"/>
                <a:ea typeface="Times New Roman"/>
                <a:cs typeface="Times New Roman"/>
                <a:sym typeface="Times New Roman"/>
              </a:rPr>
              <a:t>options</a:t>
            </a:r>
            <a:r>
              <a:rPr lang="en">
                <a:solidFill>
                  <a:srgbClr val="202124"/>
                </a:solidFill>
                <a:latin typeface="Times New Roman"/>
                <a:ea typeface="Times New Roman"/>
                <a:cs typeface="Times New Roman"/>
                <a:sym typeface="Times New Roman"/>
              </a:rPr>
              <a:t> the user can select.</a:t>
            </a:r>
            <a:endParaRPr>
              <a:solidFill>
                <a:srgbClr val="202124"/>
              </a:solidFill>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Char char="●"/>
            </a:pPr>
            <a:r>
              <a:rPr lang="en">
                <a:solidFill>
                  <a:srgbClr val="202124"/>
                </a:solidFill>
                <a:latin typeface="Times New Roman"/>
                <a:ea typeface="Times New Roman"/>
                <a:cs typeface="Times New Roman"/>
                <a:sym typeface="Times New Roman"/>
              </a:rPr>
              <a:t>This function uses a switch case to print the maze the user choose.</a:t>
            </a:r>
            <a:endParaRPr>
              <a:solidFill>
                <a:srgbClr val="202124"/>
              </a:solidFill>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Char char="●"/>
            </a:pPr>
            <a:r>
              <a:rPr lang="en">
                <a:solidFill>
                  <a:srgbClr val="202124"/>
                </a:solidFill>
                <a:latin typeface="Times New Roman"/>
                <a:ea typeface="Times New Roman"/>
                <a:cs typeface="Times New Roman"/>
                <a:sym typeface="Times New Roman"/>
              </a:rPr>
              <a:t>If the user choose a other input . It again asks the user to choose till he choose a correct input.</a:t>
            </a:r>
            <a:endParaRPr>
              <a:solidFill>
                <a:srgbClr val="202124"/>
              </a:solidFill>
              <a:latin typeface="Times New Roman"/>
              <a:ea typeface="Times New Roman"/>
              <a:cs typeface="Times New Roman"/>
              <a:sym typeface="Times New Roman"/>
            </a:endParaRPr>
          </a:p>
        </p:txBody>
      </p:sp>
      <p:pic>
        <p:nvPicPr>
          <p:cNvPr id="106" name="Google Shape;106;p20"/>
          <p:cNvPicPr preferRelativeResize="0"/>
          <p:nvPr/>
        </p:nvPicPr>
        <p:blipFill>
          <a:blip r:embed="rId3">
            <a:alphaModFix/>
          </a:blip>
          <a:stretch>
            <a:fillRect/>
          </a:stretch>
        </p:blipFill>
        <p:spPr>
          <a:xfrm>
            <a:off x="4910100" y="574938"/>
            <a:ext cx="3706629" cy="3993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readFile()</a:t>
            </a:r>
            <a:endParaRPr b="1">
              <a:latin typeface="Times New Roman"/>
              <a:ea typeface="Times New Roman"/>
              <a:cs typeface="Times New Roman"/>
              <a:sym typeface="Times New Roman"/>
            </a:endParaRPr>
          </a:p>
        </p:txBody>
      </p:sp>
      <p:sp>
        <p:nvSpPr>
          <p:cNvPr id="112" name="Google Shape;112;p21"/>
          <p:cNvSpPr txBox="1"/>
          <p:nvPr>
            <p:ph idx="1" type="body"/>
          </p:nvPr>
        </p:nvSpPr>
        <p:spPr>
          <a:xfrm>
            <a:off x="352525" y="1193300"/>
            <a:ext cx="4801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202124"/>
              </a:buClr>
              <a:buSzPts val="1800"/>
              <a:buFont typeface="Times New Roman"/>
              <a:buChar char="●"/>
            </a:pPr>
            <a:r>
              <a:rPr lang="en">
                <a:solidFill>
                  <a:srgbClr val="202124"/>
                </a:solidFill>
                <a:latin typeface="Times New Roman"/>
                <a:ea typeface="Times New Roman"/>
                <a:cs typeface="Times New Roman"/>
                <a:sym typeface="Times New Roman"/>
              </a:rPr>
              <a:t>In readFile function switch case is used, if case 1 then square mazes are loaded and if case 2 then rectangular mazes are loaded. </a:t>
            </a:r>
            <a:endParaRPr>
              <a:solidFill>
                <a:srgbClr val="202124"/>
              </a:solidFill>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Char char="●"/>
            </a:pPr>
            <a:r>
              <a:rPr lang="en">
                <a:solidFill>
                  <a:srgbClr val="202124"/>
                </a:solidFill>
                <a:latin typeface="Times New Roman"/>
                <a:ea typeface="Times New Roman"/>
                <a:cs typeface="Times New Roman"/>
                <a:sym typeface="Times New Roman"/>
              </a:rPr>
              <a:t>We set break as a default, if player doesn’t enters a </a:t>
            </a:r>
            <a:r>
              <a:rPr lang="en">
                <a:solidFill>
                  <a:srgbClr val="202124"/>
                </a:solidFill>
                <a:latin typeface="Times New Roman"/>
                <a:ea typeface="Times New Roman"/>
                <a:cs typeface="Times New Roman"/>
                <a:sym typeface="Times New Roman"/>
              </a:rPr>
              <a:t>value.</a:t>
            </a:r>
            <a:endParaRPr>
              <a:solidFill>
                <a:srgbClr val="202124"/>
              </a:solidFill>
              <a:latin typeface="Times New Roman"/>
              <a:ea typeface="Times New Roman"/>
              <a:cs typeface="Times New Roman"/>
              <a:sym typeface="Times New Roman"/>
            </a:endParaRPr>
          </a:p>
        </p:txBody>
      </p:sp>
      <p:pic>
        <p:nvPicPr>
          <p:cNvPr id="113" name="Google Shape;113;p21"/>
          <p:cNvPicPr preferRelativeResize="0"/>
          <p:nvPr/>
        </p:nvPicPr>
        <p:blipFill>
          <a:blip r:embed="rId3">
            <a:alphaModFix/>
          </a:blip>
          <a:stretch>
            <a:fillRect/>
          </a:stretch>
        </p:blipFill>
        <p:spPr>
          <a:xfrm>
            <a:off x="4918300" y="1119100"/>
            <a:ext cx="3685475" cy="258840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