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0" r:id="rId5"/>
    <p:sldId id="261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0C064-5A1C-4896-ADA9-C611555BB4E6}" v="22" dt="2023-09-16T10:17:13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2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AF4BEC-B94A-478A-9319-8189A9A4654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470864-8070-4592-B4DF-7F95B5CF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4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ky&#10;&#10;Description automatically generated">
            <a:extLst>
              <a:ext uri="{FF2B5EF4-FFF2-40B4-BE49-F238E27FC236}">
                <a16:creationId xmlns:a16="http://schemas.microsoft.com/office/drawing/2014/main" id="{566D42E8-71DE-8E4F-5752-C9067CC2D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431" b="35319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905CF-D7EF-2A7E-AB63-EFC87592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Складирање на податоци во граф базирани бази на податоци и споредба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2AF3A-767C-B00B-69E6-411B004B3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7360"/>
            <a:ext cx="9144000" cy="1098395"/>
          </a:xfrm>
        </p:spPr>
        <p:txBody>
          <a:bodyPr>
            <a:normAutofit/>
          </a:bodyPr>
          <a:lstStyle/>
          <a:p>
            <a:pPr algn="r"/>
            <a:r>
              <a:rPr lang="mk-MK" dirty="0">
                <a:solidFill>
                  <a:srgbClr val="FFFFFF"/>
                </a:solidFill>
              </a:rPr>
              <a:t>Мартин Трајковски	</a:t>
            </a:r>
            <a:r>
              <a:rPr lang="en-US" dirty="0">
                <a:solidFill>
                  <a:srgbClr val="FFFFFF"/>
                </a:solidFill>
              </a:rPr>
              <a:t>195063</a:t>
            </a:r>
          </a:p>
          <a:p>
            <a:pPr algn="r"/>
            <a:r>
              <a:rPr lang="mk-MK" dirty="0">
                <a:solidFill>
                  <a:srgbClr val="FFFFFF"/>
                </a:solidFill>
              </a:rPr>
              <a:t>Вангел Трајковски </a:t>
            </a:r>
            <a:r>
              <a:rPr lang="en-US" dirty="0">
                <a:solidFill>
                  <a:srgbClr val="FFFFFF"/>
                </a:solidFill>
              </a:rPr>
              <a:t>181261</a:t>
            </a:r>
          </a:p>
        </p:txBody>
      </p:sp>
    </p:spTree>
    <p:extLst>
      <p:ext uri="{BB962C8B-B14F-4D97-AF65-F5344CB8AC3E}">
        <p14:creationId xmlns:p14="http://schemas.microsoft.com/office/powerpoint/2010/main" val="238938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84E-ABD7-4567-673E-451F8C33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Зошто граф бази на податоци?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E03D-97EE-92B6-6574-677D77E6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Постојат податоци кој имаат многу релации помеѓу себе</a:t>
            </a:r>
          </a:p>
          <a:p>
            <a:r>
              <a:rPr lang="mk-MK" dirty="0"/>
              <a:t>Се работи со јазли и ребра</a:t>
            </a:r>
          </a:p>
          <a:p>
            <a:r>
              <a:rPr lang="mk-MK" dirty="0"/>
              <a:t>Се губи каличната структура</a:t>
            </a:r>
            <a:r>
              <a:rPr lang="en-US" dirty="0"/>
              <a:t> </a:t>
            </a:r>
            <a:r>
              <a:rPr lang="mk-MK" dirty="0"/>
              <a:t>која што се користи во релационите бази на податоците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57FE-9EDD-4E0D-E1D6-31E6CBB9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Податоци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04DCC-FD3B-E9CA-1258-51B709898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D37-E5AF-CD3D-0948-56F2F4A1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Импортирање на податоци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28C-19F0-4E8C-F198-52D05514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  <a:p>
            <a:pPr lvl="1"/>
            <a:r>
              <a:rPr lang="mk-MK" dirty="0"/>
              <a:t>Податоците се импортираат преку </a:t>
            </a:r>
            <a:r>
              <a:rPr lang="en-US" dirty="0"/>
              <a:t>CQL</a:t>
            </a:r>
            <a:endParaRPr lang="mk-MK" dirty="0"/>
          </a:p>
          <a:p>
            <a:pPr lvl="1"/>
            <a:r>
              <a:rPr lang="mk-MK" dirty="0"/>
              <a:t>Многу големо доцнење</a:t>
            </a:r>
            <a:r>
              <a:rPr lang="en-US" dirty="0"/>
              <a:t> </a:t>
            </a:r>
            <a:r>
              <a:rPr lang="mk-MK" dirty="0"/>
              <a:t>во споредба со </a:t>
            </a:r>
            <a:r>
              <a:rPr lang="en-US" dirty="0" err="1"/>
              <a:t>OrientDB</a:t>
            </a:r>
            <a:endParaRPr lang="en-US" dirty="0"/>
          </a:p>
          <a:p>
            <a:r>
              <a:rPr lang="en-US" dirty="0" err="1"/>
              <a:t>OrientDB</a:t>
            </a:r>
            <a:endParaRPr lang="mk-MK" dirty="0"/>
          </a:p>
          <a:p>
            <a:pPr lvl="1"/>
            <a:r>
              <a:rPr lang="mk-MK" dirty="0"/>
              <a:t>Се импортираат преку </a:t>
            </a:r>
            <a:r>
              <a:rPr lang="en-US" dirty="0"/>
              <a:t>ETL</a:t>
            </a:r>
            <a:endParaRPr lang="mk-MK" dirty="0"/>
          </a:p>
          <a:p>
            <a:pPr lvl="1"/>
            <a:r>
              <a:rPr lang="en-US" dirty="0"/>
              <a:t>JSON </a:t>
            </a:r>
            <a:r>
              <a:rPr lang="mk-MK" dirty="0"/>
              <a:t>конфигурација</a:t>
            </a:r>
          </a:p>
          <a:p>
            <a:pPr lvl="1"/>
            <a:r>
              <a:rPr lang="mk-MK" dirty="0"/>
              <a:t>Брзо импортирање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5F348-66D2-0D07-B887-8FC71760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495" y="1007443"/>
            <a:ext cx="2780305" cy="48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6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08AF-D7A8-AA87-280B-764AF09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Прашалници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EBB-691E-27C4-8FA9-16DF24AA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  <a:p>
            <a:pPr lvl="1"/>
            <a:r>
              <a:rPr lang="mk-MK" dirty="0"/>
              <a:t>Враќа брз резултат</a:t>
            </a:r>
            <a:endParaRPr lang="en-US" dirty="0"/>
          </a:p>
          <a:p>
            <a:pPr lvl="1"/>
            <a:r>
              <a:rPr lang="mk-MK" dirty="0"/>
              <a:t>Многу побрз од </a:t>
            </a:r>
            <a:r>
              <a:rPr lang="en-US" dirty="0" err="1"/>
              <a:t>OrientDB</a:t>
            </a:r>
            <a:endParaRPr lang="en-US" dirty="0"/>
          </a:p>
          <a:p>
            <a:pPr lvl="1"/>
            <a:r>
              <a:rPr lang="mk-MK" dirty="0"/>
              <a:t>Користи </a:t>
            </a:r>
            <a:r>
              <a:rPr lang="en-US" dirty="0"/>
              <a:t>CQL</a:t>
            </a:r>
          </a:p>
          <a:p>
            <a:r>
              <a:rPr lang="en-US" dirty="0" err="1"/>
              <a:t>OrientDB</a:t>
            </a:r>
            <a:endParaRPr lang="en-US" dirty="0"/>
          </a:p>
          <a:p>
            <a:pPr lvl="1"/>
            <a:r>
              <a:rPr lang="mk-MK" dirty="0"/>
              <a:t>Користи </a:t>
            </a:r>
            <a:r>
              <a:rPr lang="en-US" dirty="0"/>
              <a:t>SQL</a:t>
            </a:r>
            <a:endParaRPr lang="mk-M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F8A0-AB9D-80D3-43B4-39F4E638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Прашалници </a:t>
            </a:r>
            <a:r>
              <a:rPr lang="en-US" dirty="0"/>
              <a:t>(</a:t>
            </a:r>
            <a:r>
              <a:rPr lang="mk-MK" dirty="0"/>
              <a:t>продолжение)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B827A7-DF09-CD08-375B-30B1D8BFD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16" y="1682299"/>
            <a:ext cx="8939768" cy="226549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7BF007-20CD-2D66-4880-0A71B0994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46" y="4148997"/>
            <a:ext cx="7398103" cy="22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20D9-295E-1523-B5F6-EDB81E00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Резултати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6F79F-4DBA-B710-DCA2-E479EA3B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22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mk-MK" dirty="0"/>
              <a:t>Запишување на податоци	</a:t>
            </a:r>
          </a:p>
          <a:p>
            <a:pPr lvl="1"/>
            <a:r>
              <a:rPr lang="en-US" dirty="0"/>
              <a:t>Neo4j: 904148ms</a:t>
            </a:r>
            <a:endParaRPr lang="mk-MK" dirty="0"/>
          </a:p>
          <a:p>
            <a:pPr lvl="1"/>
            <a:r>
              <a:rPr lang="en-US" dirty="0" err="1"/>
              <a:t>OrientDB</a:t>
            </a:r>
            <a:r>
              <a:rPr lang="en-US" dirty="0"/>
              <a:t>: </a:t>
            </a:r>
            <a:r>
              <a:rPr lang="mk-MK" dirty="0"/>
              <a:t>1200</a:t>
            </a:r>
            <a:r>
              <a:rPr lang="en-US" dirty="0" err="1"/>
              <a:t>ms</a:t>
            </a:r>
            <a:endParaRPr lang="mk-MK" dirty="0"/>
          </a:p>
          <a:p>
            <a:r>
              <a:rPr lang="mk-MK" dirty="0"/>
              <a:t>Едноставни прашалници</a:t>
            </a:r>
            <a:r>
              <a:rPr lang="en-US" dirty="0"/>
              <a:t> </a:t>
            </a:r>
            <a:r>
              <a:rPr lang="mk-MK" dirty="0"/>
              <a:t>без релации (7944 ставки)</a:t>
            </a:r>
          </a:p>
          <a:p>
            <a:pPr lvl="1"/>
            <a:r>
              <a:rPr lang="en-US" dirty="0" err="1"/>
              <a:t>OrientDB</a:t>
            </a:r>
            <a:r>
              <a:rPr lang="en-US" dirty="0"/>
              <a:t> select: </a:t>
            </a:r>
            <a:r>
              <a:rPr lang="mk-MK" dirty="0"/>
              <a:t>875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 err="1"/>
              <a:t>OrientDB</a:t>
            </a:r>
            <a:r>
              <a:rPr lang="en-US" dirty="0"/>
              <a:t> match: 82ms</a:t>
            </a:r>
          </a:p>
          <a:p>
            <a:pPr lvl="1"/>
            <a:r>
              <a:rPr lang="en-US" dirty="0"/>
              <a:t>Neo4j: 8ms</a:t>
            </a:r>
            <a:endParaRPr lang="mk-MK" dirty="0"/>
          </a:p>
          <a:p>
            <a:r>
              <a:rPr lang="mk-MK" dirty="0"/>
              <a:t>Прашалници со релации (7944 ставки)</a:t>
            </a:r>
          </a:p>
          <a:p>
            <a:pPr lvl="1"/>
            <a:r>
              <a:rPr lang="en-US" dirty="0" err="1"/>
              <a:t>OrientDB</a:t>
            </a:r>
            <a:r>
              <a:rPr lang="en-US" dirty="0"/>
              <a:t> select: 862ms</a:t>
            </a:r>
          </a:p>
          <a:p>
            <a:pPr lvl="1"/>
            <a:r>
              <a:rPr lang="en-US" dirty="0" err="1"/>
              <a:t>OrientDB</a:t>
            </a:r>
            <a:r>
              <a:rPr lang="en-US" dirty="0"/>
              <a:t> match: 261ms</a:t>
            </a:r>
          </a:p>
          <a:p>
            <a:pPr lvl="1"/>
            <a:r>
              <a:rPr lang="en-US" dirty="0"/>
              <a:t>Neo4j: 14ms</a:t>
            </a:r>
          </a:p>
          <a:p>
            <a:r>
              <a:rPr lang="mk-MK" dirty="0"/>
              <a:t>Аналитични прашалници</a:t>
            </a:r>
          </a:p>
          <a:p>
            <a:pPr lvl="1"/>
            <a:r>
              <a:rPr lang="en-US" dirty="0"/>
              <a:t>Neo4j: 7ms</a:t>
            </a:r>
          </a:p>
          <a:p>
            <a:pPr lvl="1"/>
            <a:r>
              <a:rPr lang="en-US" dirty="0" err="1"/>
              <a:t>OrientDB</a:t>
            </a:r>
            <a:r>
              <a:rPr lang="en-US" dirty="0"/>
              <a:t>: 265ms</a:t>
            </a:r>
            <a:endParaRPr lang="mk-MK" dirty="0"/>
          </a:p>
          <a:p>
            <a:pPr lvl="1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249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61D4-5946-E449-3279-4D4FB1F2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5484-5082-6075-2762-C89BF30D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 </a:t>
            </a:r>
            <a:r>
              <a:rPr lang="mk-MK" dirty="0"/>
              <a:t>подржува само граф модел, но </a:t>
            </a:r>
            <a:r>
              <a:rPr lang="en-US" dirty="0" err="1"/>
              <a:t>OrientDB</a:t>
            </a:r>
            <a:r>
              <a:rPr lang="en-US" dirty="0"/>
              <a:t> </a:t>
            </a:r>
            <a:r>
              <a:rPr lang="mk-MK" dirty="0"/>
              <a:t>поддржува повеќе модели како </a:t>
            </a:r>
            <a:r>
              <a:rPr lang="en-US" dirty="0"/>
              <a:t>Document, Graph, Key/Value </a:t>
            </a:r>
            <a:r>
              <a:rPr lang="mk-MK" dirty="0"/>
              <a:t>и </a:t>
            </a:r>
            <a:r>
              <a:rPr lang="en-US" dirty="0"/>
              <a:t>Object model.</a:t>
            </a:r>
          </a:p>
          <a:p>
            <a:r>
              <a:rPr lang="ru-RU" dirty="0"/>
              <a:t>Направена беше анализата на двата системи, при што дојдовме до податоци за перформансите на двата системи, во која анализа дојдовме до заклучок дека </a:t>
            </a:r>
            <a:r>
              <a:rPr lang="en-US" dirty="0"/>
              <a:t>N</a:t>
            </a:r>
            <a:r>
              <a:rPr lang="ru-RU" dirty="0"/>
              <a:t>eo4j базата беше доста побрза за пристап на податоците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3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151</TotalTime>
  <Words>212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Складирање на податоци во граф базирани бази на податоци и споредба</vt:lpstr>
      <vt:lpstr>Зошто граф бази на податоци?</vt:lpstr>
      <vt:lpstr>Податоци</vt:lpstr>
      <vt:lpstr>Импортирање на податоци</vt:lpstr>
      <vt:lpstr>Прашалници</vt:lpstr>
      <vt:lpstr>Прашалници (продолжение)</vt:lpstr>
      <vt:lpstr>Резултати</vt:lpstr>
      <vt:lpstr>Заклучок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Складирање на податоци во граф базирани бази на податоци и споредба</dc:title>
  <dc:creator>Мартин Трајковски</dc:creator>
  <cp:lastModifiedBy>Мартин Трајковски</cp:lastModifiedBy>
  <cp:revision>4</cp:revision>
  <dcterms:created xsi:type="dcterms:W3CDTF">2023-09-07T17:31:10Z</dcterms:created>
  <dcterms:modified xsi:type="dcterms:W3CDTF">2023-09-16T10:23:20Z</dcterms:modified>
</cp:coreProperties>
</file>