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T Fors" charset="1" panose="020B0003030001020000"/>
      <p:regular r:id="rId10"/>
    </p:embeddedFont>
    <p:embeddedFont>
      <p:font typeface="TT Fors Bold" charset="1" panose="020B0003030001020000"/>
      <p:regular r:id="rId11"/>
    </p:embeddedFont>
    <p:embeddedFont>
      <p:font typeface="TT Fors Italics" charset="1" panose="020B0003030001020000"/>
      <p:regular r:id="rId12"/>
    </p:embeddedFont>
    <p:embeddedFont>
      <p:font typeface="TT Fors Bold Italics" charset="1" panose="020B0003030001020000"/>
      <p:regular r:id="rId13"/>
    </p:embeddedFont>
    <p:embeddedFont>
      <p:font typeface="Open Sauce" charset="1" panose="00000500000000000000"/>
      <p:regular r:id="rId14"/>
    </p:embeddedFont>
    <p:embeddedFont>
      <p:font typeface="Open Sauce Bold" charset="1" panose="00000800000000000000"/>
      <p:regular r:id="rId15"/>
    </p:embeddedFont>
    <p:embeddedFont>
      <p:font typeface="Open Sauce Italics" charset="1" panose="00000500000000000000"/>
      <p:regular r:id="rId16"/>
    </p:embeddedFont>
    <p:embeddedFont>
      <p:font typeface="Open Sauce Bold Italics" charset="1" panose="00000800000000000000"/>
      <p:regular r:id="rId17"/>
    </p:embeddedFont>
    <p:embeddedFont>
      <p:font typeface="Open Sauce Light" charset="1" panose="00000400000000000000"/>
      <p:regular r:id="rId18"/>
    </p:embeddedFont>
    <p:embeddedFont>
      <p:font typeface="Open Sauce Light Italics" charset="1" panose="00000400000000000000"/>
      <p:regular r:id="rId19"/>
    </p:embeddedFont>
    <p:embeddedFont>
      <p:font typeface="Open Sauce Medium" charset="1" panose="00000600000000000000"/>
      <p:regular r:id="rId20"/>
    </p:embeddedFont>
    <p:embeddedFont>
      <p:font typeface="Open Sauce Medium Italics" charset="1" panose="00000600000000000000"/>
      <p:regular r:id="rId21"/>
    </p:embeddedFont>
    <p:embeddedFont>
      <p:font typeface="Open Sauce Semi-Bold" charset="1" panose="00000700000000000000"/>
      <p:regular r:id="rId22"/>
    </p:embeddedFont>
    <p:embeddedFont>
      <p:font typeface="Open Sauce Semi-Bold Italics" charset="1" panose="00000700000000000000"/>
      <p:regular r:id="rId23"/>
    </p:embeddedFont>
    <p:embeddedFont>
      <p:font typeface="Open Sauce Heavy" charset="1" panose="00000A00000000000000"/>
      <p:regular r:id="rId24"/>
    </p:embeddedFont>
    <p:embeddedFont>
      <p:font typeface="Open Sauce Heavy Italics"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0.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1.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4DF"/>
        </a:solidFill>
      </p:bgPr>
    </p:bg>
    <p:spTree>
      <p:nvGrpSpPr>
        <p:cNvPr id="1" name=""/>
        <p:cNvGrpSpPr/>
        <p:nvPr/>
      </p:nvGrpSpPr>
      <p:grpSpPr>
        <a:xfrm>
          <a:off x="0" y="0"/>
          <a:ext cx="0" cy="0"/>
          <a:chOff x="0" y="0"/>
          <a:chExt cx="0" cy="0"/>
        </a:xfrm>
      </p:grpSpPr>
      <p:grpSp>
        <p:nvGrpSpPr>
          <p:cNvPr name="Group 2" id="2"/>
          <p:cNvGrpSpPr/>
          <p:nvPr/>
        </p:nvGrpSpPr>
        <p:grpSpPr>
          <a:xfrm rot="0">
            <a:off x="1028700" y="8473664"/>
            <a:ext cx="7631490" cy="1267599"/>
            <a:chOff x="0" y="0"/>
            <a:chExt cx="2033596" cy="337783"/>
          </a:xfrm>
        </p:grpSpPr>
        <p:sp>
          <p:nvSpPr>
            <p:cNvPr name="Freeform 3" id="3"/>
            <p:cNvSpPr/>
            <p:nvPr/>
          </p:nvSpPr>
          <p:spPr>
            <a:xfrm flipH="false" flipV="false" rot="0">
              <a:off x="0" y="0"/>
              <a:ext cx="2033596" cy="337783"/>
            </a:xfrm>
            <a:custGeom>
              <a:avLst/>
              <a:gdLst/>
              <a:ahLst/>
              <a:cxnLst/>
              <a:rect r="r" b="b" t="t" l="l"/>
              <a:pathLst>
                <a:path h="337783" w="2033596">
                  <a:moveTo>
                    <a:pt x="51738" y="0"/>
                  </a:moveTo>
                  <a:lnTo>
                    <a:pt x="1981858" y="0"/>
                  </a:lnTo>
                  <a:cubicBezTo>
                    <a:pt x="1995580" y="0"/>
                    <a:pt x="2008739" y="5451"/>
                    <a:pt x="2018442" y="15154"/>
                  </a:cubicBezTo>
                  <a:cubicBezTo>
                    <a:pt x="2028145" y="24856"/>
                    <a:pt x="2033596" y="38016"/>
                    <a:pt x="2033596" y="51738"/>
                  </a:cubicBezTo>
                  <a:lnTo>
                    <a:pt x="2033596" y="286045"/>
                  </a:lnTo>
                  <a:cubicBezTo>
                    <a:pt x="2033596" y="299766"/>
                    <a:pt x="2028145" y="312926"/>
                    <a:pt x="2018442" y="322629"/>
                  </a:cubicBezTo>
                  <a:cubicBezTo>
                    <a:pt x="2008739" y="332332"/>
                    <a:pt x="1995580" y="337783"/>
                    <a:pt x="1981858" y="337783"/>
                  </a:cubicBezTo>
                  <a:lnTo>
                    <a:pt x="51738" y="337783"/>
                  </a:lnTo>
                  <a:cubicBezTo>
                    <a:pt x="23164" y="337783"/>
                    <a:pt x="0" y="314619"/>
                    <a:pt x="0" y="286045"/>
                  </a:cubicBezTo>
                  <a:lnTo>
                    <a:pt x="0" y="51738"/>
                  </a:lnTo>
                  <a:cubicBezTo>
                    <a:pt x="0" y="23164"/>
                    <a:pt x="23164" y="0"/>
                    <a:pt x="51738" y="0"/>
                  </a:cubicBezTo>
                  <a:close/>
                </a:path>
              </a:pathLst>
            </a:custGeom>
            <a:solidFill>
              <a:srgbClr val="000000">
                <a:alpha val="0"/>
              </a:srgbClr>
            </a:solidFill>
            <a:ln w="19050" cap="rnd">
              <a:solidFill>
                <a:srgbClr val="323232"/>
              </a:solidFill>
              <a:prstDash val="solid"/>
              <a:round/>
            </a:ln>
          </p:spPr>
        </p:sp>
        <p:sp>
          <p:nvSpPr>
            <p:cNvPr name="TextBox 4" id="4"/>
            <p:cNvSpPr txBox="true"/>
            <p:nvPr/>
          </p:nvSpPr>
          <p:spPr>
            <a:xfrm>
              <a:off x="0" y="-19050"/>
              <a:ext cx="2033596" cy="356833"/>
            </a:xfrm>
            <a:prstGeom prst="rect">
              <a:avLst/>
            </a:prstGeom>
          </p:spPr>
          <p:txBody>
            <a:bodyPr anchor="b" rtlCol="false" tIns="50800" lIns="50800" bIns="50800" rIns="50800"/>
            <a:lstStyle/>
            <a:p>
              <a:pPr algn="ctr">
                <a:lnSpc>
                  <a:spcPts val="2859"/>
                </a:lnSpc>
              </a:pPr>
            </a:p>
          </p:txBody>
        </p:sp>
      </p:grpSp>
      <p:sp>
        <p:nvSpPr>
          <p:cNvPr name="Freeform 5" id="5"/>
          <p:cNvSpPr/>
          <p:nvPr/>
        </p:nvSpPr>
        <p:spPr>
          <a:xfrm flipH="false" flipV="false" rot="0">
            <a:off x="9442525" y="18830"/>
            <a:ext cx="8025582" cy="8025582"/>
          </a:xfrm>
          <a:custGeom>
            <a:avLst/>
            <a:gdLst/>
            <a:ahLst/>
            <a:cxnLst/>
            <a:rect r="r" b="b" t="t" l="l"/>
            <a:pathLst>
              <a:path h="8025582" w="8025582">
                <a:moveTo>
                  <a:pt x="0" y="0"/>
                </a:moveTo>
                <a:lnTo>
                  <a:pt x="8025582" y="0"/>
                </a:lnTo>
                <a:lnTo>
                  <a:pt x="8025582" y="8025582"/>
                </a:lnTo>
                <a:lnTo>
                  <a:pt x="0" y="8025582"/>
                </a:lnTo>
                <a:lnTo>
                  <a:pt x="0" y="0"/>
                </a:lnTo>
                <a:close/>
              </a:path>
            </a:pathLst>
          </a:custGeom>
          <a:blipFill>
            <a:blip r:embed="rId2"/>
            <a:stretch>
              <a:fillRect l="0" t="0" r="0" b="0"/>
            </a:stretch>
          </a:blipFill>
        </p:spPr>
      </p:sp>
      <p:sp>
        <p:nvSpPr>
          <p:cNvPr name="TextBox 6" id="6"/>
          <p:cNvSpPr txBox="true"/>
          <p:nvPr/>
        </p:nvSpPr>
        <p:spPr>
          <a:xfrm rot="0">
            <a:off x="1252818" y="8756626"/>
            <a:ext cx="7183255" cy="720725"/>
          </a:xfrm>
          <a:prstGeom prst="rect">
            <a:avLst/>
          </a:prstGeom>
        </p:spPr>
        <p:txBody>
          <a:bodyPr anchor="t" rtlCol="false" tIns="0" lIns="0" bIns="0" rIns="0">
            <a:spAutoFit/>
          </a:bodyPr>
          <a:lstStyle/>
          <a:p>
            <a:pPr algn="ctr">
              <a:lnSpc>
                <a:spcPts val="2874"/>
              </a:lnSpc>
            </a:pPr>
            <a:r>
              <a:rPr lang="en-US" sz="2499" spc="247">
                <a:solidFill>
                  <a:srgbClr val="004040"/>
                </a:solidFill>
                <a:latin typeface="TT Fors Italics"/>
              </a:rPr>
              <a:t>DANISH HOSSMAN BIN ABD RAHMAN</a:t>
            </a:r>
          </a:p>
          <a:p>
            <a:pPr algn="ctr">
              <a:lnSpc>
                <a:spcPts val="2874"/>
              </a:lnSpc>
            </a:pPr>
            <a:r>
              <a:rPr lang="en-US" sz="2499" spc="247">
                <a:solidFill>
                  <a:srgbClr val="004040"/>
                </a:solidFill>
                <a:latin typeface="TT Fors Italics"/>
              </a:rPr>
              <a:t>AI210236</a:t>
            </a:r>
          </a:p>
        </p:txBody>
      </p:sp>
      <p:sp>
        <p:nvSpPr>
          <p:cNvPr name="TextBox 7" id="7"/>
          <p:cNvSpPr txBox="true"/>
          <p:nvPr/>
        </p:nvSpPr>
        <p:spPr>
          <a:xfrm rot="0">
            <a:off x="1252818" y="1251183"/>
            <a:ext cx="7183255" cy="358748"/>
          </a:xfrm>
          <a:prstGeom prst="rect">
            <a:avLst/>
          </a:prstGeom>
        </p:spPr>
        <p:txBody>
          <a:bodyPr anchor="t" rtlCol="false" tIns="0" lIns="0" bIns="0" rIns="0">
            <a:spAutoFit/>
          </a:bodyPr>
          <a:lstStyle/>
          <a:p>
            <a:pPr>
              <a:lnSpc>
                <a:spcPts val="2874"/>
              </a:lnSpc>
            </a:pPr>
            <a:r>
              <a:rPr lang="en-US" sz="2499" spc="247">
                <a:solidFill>
                  <a:srgbClr val="004040"/>
                </a:solidFill>
                <a:latin typeface="TT Fors Bold"/>
              </a:rPr>
              <a:t>FINAL YEAR PROJECT</a:t>
            </a:r>
          </a:p>
        </p:txBody>
      </p:sp>
      <p:grpSp>
        <p:nvGrpSpPr>
          <p:cNvPr name="Group 8" id="8"/>
          <p:cNvGrpSpPr/>
          <p:nvPr/>
        </p:nvGrpSpPr>
        <p:grpSpPr>
          <a:xfrm rot="0">
            <a:off x="883811" y="1837098"/>
            <a:ext cx="7369877" cy="4389046"/>
            <a:chOff x="0" y="0"/>
            <a:chExt cx="9826502" cy="5852061"/>
          </a:xfrm>
        </p:grpSpPr>
        <p:sp>
          <p:nvSpPr>
            <p:cNvPr name="TextBox 9" id="9"/>
            <p:cNvSpPr txBox="true"/>
            <p:nvPr/>
          </p:nvSpPr>
          <p:spPr>
            <a:xfrm rot="0">
              <a:off x="0" y="161925"/>
              <a:ext cx="9826502" cy="1594849"/>
            </a:xfrm>
            <a:prstGeom prst="rect">
              <a:avLst/>
            </a:prstGeom>
          </p:spPr>
          <p:txBody>
            <a:bodyPr anchor="t" rtlCol="false" tIns="0" lIns="0" bIns="0" rIns="0">
              <a:spAutoFit/>
            </a:bodyPr>
            <a:lstStyle/>
            <a:p>
              <a:pPr>
                <a:lnSpc>
                  <a:spcPts val="8663"/>
                </a:lnSpc>
              </a:pPr>
            </a:p>
          </p:txBody>
        </p:sp>
        <p:sp>
          <p:nvSpPr>
            <p:cNvPr name="TextBox 10" id="10"/>
            <p:cNvSpPr txBox="true"/>
            <p:nvPr/>
          </p:nvSpPr>
          <p:spPr>
            <a:xfrm rot="0">
              <a:off x="0" y="2533551"/>
              <a:ext cx="9826502" cy="3318510"/>
            </a:xfrm>
            <a:prstGeom prst="rect">
              <a:avLst/>
            </a:prstGeom>
          </p:spPr>
          <p:txBody>
            <a:bodyPr anchor="t" rtlCol="false" tIns="0" lIns="0" bIns="0" rIns="0">
              <a:spAutoFit/>
            </a:bodyPr>
            <a:lstStyle/>
            <a:p>
              <a:pPr>
                <a:lnSpc>
                  <a:spcPts val="4800"/>
                </a:lnSpc>
              </a:pPr>
              <a:r>
                <a:rPr lang="en-US" sz="4800" spc="456">
                  <a:solidFill>
                    <a:srgbClr val="057460"/>
                  </a:solidFill>
                  <a:latin typeface="Open Sauce Heavy"/>
                </a:rPr>
                <a:t>ATTENDANCE TRACKING SYSTEM WITH RFID FOR FORM 6</a:t>
              </a: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E3E4DF"/>
        </a:solidFill>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4DF"/>
        </a:solidFill>
      </p:bgPr>
    </p:bg>
    <p:spTree>
      <p:nvGrpSpPr>
        <p:cNvPr id="1" name=""/>
        <p:cNvGrpSpPr/>
        <p:nvPr/>
      </p:nvGrpSpPr>
      <p:grpSpPr>
        <a:xfrm>
          <a:off x="0" y="0"/>
          <a:ext cx="0" cy="0"/>
          <a:chOff x="0" y="0"/>
          <a:chExt cx="0" cy="0"/>
        </a:xfrm>
      </p:grpSpPr>
      <p:grpSp>
        <p:nvGrpSpPr>
          <p:cNvPr name="Group 2" id="2"/>
          <p:cNvGrpSpPr/>
          <p:nvPr/>
        </p:nvGrpSpPr>
        <p:grpSpPr>
          <a:xfrm rot="0">
            <a:off x="9144000" y="0"/>
            <a:ext cx="9144000" cy="10287000"/>
            <a:chOff x="0" y="0"/>
            <a:chExt cx="2408296" cy="2709333"/>
          </a:xfrm>
        </p:grpSpPr>
        <p:sp>
          <p:nvSpPr>
            <p:cNvPr name="Freeform 3" id="3"/>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057460"/>
            </a:solidFill>
            <a:ln cap="sq">
              <a:noFill/>
              <a:prstDash val="solid"/>
              <a:miter/>
            </a:ln>
          </p:spPr>
        </p:sp>
        <p:sp>
          <p:nvSpPr>
            <p:cNvPr name="TextBox 4" id="4"/>
            <p:cNvSpPr txBox="true"/>
            <p:nvPr/>
          </p:nvSpPr>
          <p:spPr>
            <a:xfrm>
              <a:off x="0" y="-19050"/>
              <a:ext cx="2408296" cy="2728383"/>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AutoShape 5" id="5"/>
          <p:cNvSpPr/>
          <p:nvPr/>
        </p:nvSpPr>
        <p:spPr>
          <a:xfrm flipV="true">
            <a:off x="2606331" y="1958754"/>
            <a:ext cx="4772718" cy="0"/>
          </a:xfrm>
          <a:prstGeom prst="line">
            <a:avLst/>
          </a:prstGeom>
          <a:ln cap="flat" w="19050">
            <a:solidFill>
              <a:srgbClr val="004040"/>
            </a:solidFill>
            <a:prstDash val="solid"/>
            <a:headEnd type="none" len="sm" w="sm"/>
            <a:tailEnd type="none" len="sm" w="sm"/>
          </a:ln>
        </p:spPr>
      </p:sp>
      <p:sp>
        <p:nvSpPr>
          <p:cNvPr name="Freeform 6" id="6"/>
          <p:cNvSpPr/>
          <p:nvPr/>
        </p:nvSpPr>
        <p:spPr>
          <a:xfrm flipH="false" flipV="false" rot="0">
            <a:off x="16342962" y="9514994"/>
            <a:ext cx="916338" cy="434115"/>
          </a:xfrm>
          <a:custGeom>
            <a:avLst/>
            <a:gdLst/>
            <a:ahLst/>
            <a:cxnLst/>
            <a:rect r="r" b="b" t="t" l="l"/>
            <a:pathLst>
              <a:path h="434115" w="916338">
                <a:moveTo>
                  <a:pt x="0" y="0"/>
                </a:moveTo>
                <a:lnTo>
                  <a:pt x="916338" y="0"/>
                </a:lnTo>
                <a:lnTo>
                  <a:pt x="916338" y="434115"/>
                </a:lnTo>
                <a:lnTo>
                  <a:pt x="0" y="4341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862533" y="1028700"/>
            <a:ext cx="7706934" cy="7706934"/>
          </a:xfrm>
          <a:custGeom>
            <a:avLst/>
            <a:gdLst/>
            <a:ahLst/>
            <a:cxnLst/>
            <a:rect r="r" b="b" t="t" l="l"/>
            <a:pathLst>
              <a:path h="7706934" w="7706934">
                <a:moveTo>
                  <a:pt x="0" y="0"/>
                </a:moveTo>
                <a:lnTo>
                  <a:pt x="7706934" y="0"/>
                </a:lnTo>
                <a:lnTo>
                  <a:pt x="7706934" y="7706934"/>
                </a:lnTo>
                <a:lnTo>
                  <a:pt x="0" y="7706934"/>
                </a:lnTo>
                <a:lnTo>
                  <a:pt x="0" y="0"/>
                </a:lnTo>
                <a:close/>
              </a:path>
            </a:pathLst>
          </a:custGeom>
          <a:blipFill>
            <a:blip r:embed="rId4"/>
            <a:stretch>
              <a:fillRect l="0" t="0" r="0" b="0"/>
            </a:stretch>
          </a:blipFill>
        </p:spPr>
      </p:sp>
      <p:sp>
        <p:nvSpPr>
          <p:cNvPr name="TextBox 8" id="8"/>
          <p:cNvSpPr txBox="true"/>
          <p:nvPr/>
        </p:nvSpPr>
        <p:spPr>
          <a:xfrm rot="0">
            <a:off x="1028700" y="1000761"/>
            <a:ext cx="7927980" cy="860370"/>
          </a:xfrm>
          <a:prstGeom prst="rect">
            <a:avLst/>
          </a:prstGeom>
        </p:spPr>
        <p:txBody>
          <a:bodyPr anchor="t" rtlCol="false" tIns="0" lIns="0" bIns="0" rIns="0">
            <a:spAutoFit/>
          </a:bodyPr>
          <a:lstStyle/>
          <a:p>
            <a:pPr algn="ctr">
              <a:lnSpc>
                <a:spcPts val="6499"/>
              </a:lnSpc>
            </a:pPr>
            <a:r>
              <a:rPr lang="en-US" sz="6499">
                <a:solidFill>
                  <a:srgbClr val="004040"/>
                </a:solidFill>
                <a:latin typeface="Open Sauce Heavy"/>
              </a:rPr>
              <a:t>CHAPTER 1</a:t>
            </a:r>
          </a:p>
        </p:txBody>
      </p:sp>
      <p:sp>
        <p:nvSpPr>
          <p:cNvPr name="TextBox 9" id="9"/>
          <p:cNvSpPr txBox="true"/>
          <p:nvPr/>
        </p:nvSpPr>
        <p:spPr>
          <a:xfrm rot="0">
            <a:off x="484699" y="2844580"/>
            <a:ext cx="8352918" cy="7313295"/>
          </a:xfrm>
          <a:prstGeom prst="rect">
            <a:avLst/>
          </a:prstGeom>
        </p:spPr>
        <p:txBody>
          <a:bodyPr anchor="t" rtlCol="false" tIns="0" lIns="0" bIns="0" rIns="0">
            <a:spAutoFit/>
          </a:bodyPr>
          <a:lstStyle/>
          <a:p>
            <a:pPr algn="just" marL="0" indent="0" lvl="0">
              <a:lnSpc>
                <a:spcPts val="4199"/>
              </a:lnSpc>
            </a:pPr>
            <a:r>
              <a:rPr lang="en-US" sz="2799" spc="-55">
                <a:solidFill>
                  <a:srgbClr val="004040"/>
                </a:solidFill>
                <a:latin typeface="Open Sauce"/>
              </a:rPr>
              <a:t>"RFID Attendance System" project aims to develop a Radio Frequency Identification (RFID)-based system to streamline the process of monitoring student attendance during examinations. This technology is designed to address the inefficiencies and inaccuracies of manual attendance recording methods. By integrating RFID, the system will offer a rapid and reliable means to record attendance, mitigate data loss, and identify latecomers or absentees. The overarching goal is to elevate the standards of academic evaluations, thereby benefiting educational institutions like SMK Benut and setting a benchmark for others to follow.</a:t>
            </a:r>
          </a:p>
        </p:txBody>
      </p:sp>
      <p:sp>
        <p:nvSpPr>
          <p:cNvPr name="TextBox 10" id="10"/>
          <p:cNvSpPr txBox="true"/>
          <p:nvPr/>
        </p:nvSpPr>
        <p:spPr>
          <a:xfrm rot="0">
            <a:off x="1147762" y="2139729"/>
            <a:ext cx="7689855" cy="600075"/>
          </a:xfrm>
          <a:prstGeom prst="rect">
            <a:avLst/>
          </a:prstGeom>
        </p:spPr>
        <p:txBody>
          <a:bodyPr anchor="t" rtlCol="false" tIns="0" lIns="0" bIns="0" rIns="0">
            <a:spAutoFit/>
          </a:bodyPr>
          <a:lstStyle/>
          <a:p>
            <a:pPr algn="ctr">
              <a:lnSpc>
                <a:spcPts val="4500"/>
              </a:lnSpc>
            </a:pPr>
            <a:r>
              <a:rPr lang="en-US" sz="4500">
                <a:solidFill>
                  <a:srgbClr val="004040"/>
                </a:solidFill>
                <a:latin typeface="Open Sauce"/>
              </a:rPr>
              <a:t>PROJECT BACKGROUND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4DF"/>
        </a:solidFill>
      </p:bgPr>
    </p:bg>
    <p:spTree>
      <p:nvGrpSpPr>
        <p:cNvPr id="1" name=""/>
        <p:cNvGrpSpPr/>
        <p:nvPr/>
      </p:nvGrpSpPr>
      <p:grpSpPr>
        <a:xfrm>
          <a:off x="0" y="0"/>
          <a:ext cx="0" cy="0"/>
          <a:chOff x="0" y="0"/>
          <a:chExt cx="0" cy="0"/>
        </a:xfrm>
      </p:grpSpPr>
      <p:sp>
        <p:nvSpPr>
          <p:cNvPr name="Freeform 2" id="2"/>
          <p:cNvSpPr/>
          <p:nvPr/>
        </p:nvSpPr>
        <p:spPr>
          <a:xfrm flipH="false" flipV="false" rot="0">
            <a:off x="8594175" y="175138"/>
            <a:ext cx="8665125" cy="10280899"/>
          </a:xfrm>
          <a:custGeom>
            <a:avLst/>
            <a:gdLst/>
            <a:ahLst/>
            <a:cxnLst/>
            <a:rect r="r" b="b" t="t" l="l"/>
            <a:pathLst>
              <a:path h="10280899" w="8665125">
                <a:moveTo>
                  <a:pt x="0" y="0"/>
                </a:moveTo>
                <a:lnTo>
                  <a:pt x="8665125" y="0"/>
                </a:lnTo>
                <a:lnTo>
                  <a:pt x="8665125" y="10280899"/>
                </a:lnTo>
                <a:lnTo>
                  <a:pt x="0" y="10280899"/>
                </a:lnTo>
                <a:lnTo>
                  <a:pt x="0" y="0"/>
                </a:lnTo>
                <a:close/>
              </a:path>
            </a:pathLst>
          </a:custGeom>
          <a:blipFill>
            <a:blip r:embed="rId2"/>
            <a:stretch>
              <a:fillRect l="0" t="0" r="0" b="0"/>
            </a:stretch>
          </a:blipFill>
        </p:spPr>
      </p:sp>
      <p:sp>
        <p:nvSpPr>
          <p:cNvPr name="AutoShape 3" id="3"/>
          <p:cNvSpPr/>
          <p:nvPr/>
        </p:nvSpPr>
        <p:spPr>
          <a:xfrm flipV="true">
            <a:off x="1881886" y="5377873"/>
            <a:ext cx="4772718" cy="0"/>
          </a:xfrm>
          <a:prstGeom prst="line">
            <a:avLst/>
          </a:prstGeom>
          <a:ln cap="flat" w="19050">
            <a:solidFill>
              <a:srgbClr val="004040"/>
            </a:solidFill>
            <a:prstDash val="solid"/>
            <a:headEnd type="none" len="sm" w="sm"/>
            <a:tailEnd type="none" len="sm" w="sm"/>
          </a:ln>
        </p:spPr>
      </p:sp>
      <p:sp>
        <p:nvSpPr>
          <p:cNvPr name="TextBox 4" id="4"/>
          <p:cNvSpPr txBox="true"/>
          <p:nvPr/>
        </p:nvSpPr>
        <p:spPr>
          <a:xfrm rot="0">
            <a:off x="304255" y="4507978"/>
            <a:ext cx="7927980" cy="860424"/>
          </a:xfrm>
          <a:prstGeom prst="rect">
            <a:avLst/>
          </a:prstGeom>
        </p:spPr>
        <p:txBody>
          <a:bodyPr anchor="t" rtlCol="false" tIns="0" lIns="0" bIns="0" rIns="0">
            <a:spAutoFit/>
          </a:bodyPr>
          <a:lstStyle/>
          <a:p>
            <a:pPr algn="ctr">
              <a:lnSpc>
                <a:spcPts val="6499"/>
              </a:lnSpc>
            </a:pPr>
            <a:r>
              <a:rPr lang="en-US" sz="6499">
                <a:solidFill>
                  <a:srgbClr val="004040"/>
                </a:solidFill>
                <a:latin typeface="Open Sauce Heavy"/>
              </a:rPr>
              <a:t>CHAPTER 2</a:t>
            </a:r>
          </a:p>
        </p:txBody>
      </p:sp>
      <p:sp>
        <p:nvSpPr>
          <p:cNvPr name="TextBox 5" id="5"/>
          <p:cNvSpPr txBox="true"/>
          <p:nvPr/>
        </p:nvSpPr>
        <p:spPr>
          <a:xfrm rot="0">
            <a:off x="423318" y="5646947"/>
            <a:ext cx="7689855" cy="600075"/>
          </a:xfrm>
          <a:prstGeom prst="rect">
            <a:avLst/>
          </a:prstGeom>
        </p:spPr>
        <p:txBody>
          <a:bodyPr anchor="t" rtlCol="false" tIns="0" lIns="0" bIns="0" rIns="0">
            <a:spAutoFit/>
          </a:bodyPr>
          <a:lstStyle/>
          <a:p>
            <a:pPr algn="ctr">
              <a:lnSpc>
                <a:spcPts val="4500"/>
              </a:lnSpc>
            </a:pPr>
            <a:r>
              <a:rPr lang="en-US" sz="4500">
                <a:solidFill>
                  <a:srgbClr val="004040"/>
                </a:solidFill>
                <a:latin typeface="Open Sauce"/>
              </a:rPr>
              <a:t>LITERATURE REVIEW</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4DF"/>
        </a:solidFill>
      </p:bgPr>
    </p:bg>
    <p:spTree>
      <p:nvGrpSpPr>
        <p:cNvPr id="1" name=""/>
        <p:cNvGrpSpPr/>
        <p:nvPr/>
      </p:nvGrpSpPr>
      <p:grpSpPr>
        <a:xfrm>
          <a:off x="0" y="0"/>
          <a:ext cx="0" cy="0"/>
          <a:chOff x="0" y="0"/>
          <a:chExt cx="0" cy="0"/>
        </a:xfrm>
      </p:grpSpPr>
      <p:grpSp>
        <p:nvGrpSpPr>
          <p:cNvPr name="Group 2" id="2"/>
          <p:cNvGrpSpPr/>
          <p:nvPr/>
        </p:nvGrpSpPr>
        <p:grpSpPr>
          <a:xfrm rot="0">
            <a:off x="9144000" y="0"/>
            <a:ext cx="9144000" cy="10287000"/>
            <a:chOff x="0" y="0"/>
            <a:chExt cx="2408296" cy="2709333"/>
          </a:xfrm>
        </p:grpSpPr>
        <p:sp>
          <p:nvSpPr>
            <p:cNvPr name="Freeform 3" id="3"/>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057460"/>
            </a:solidFill>
            <a:ln cap="sq">
              <a:noFill/>
              <a:prstDash val="solid"/>
              <a:miter/>
            </a:ln>
          </p:spPr>
        </p:sp>
        <p:sp>
          <p:nvSpPr>
            <p:cNvPr name="TextBox 4" id="4"/>
            <p:cNvSpPr txBox="true"/>
            <p:nvPr/>
          </p:nvSpPr>
          <p:spPr>
            <a:xfrm>
              <a:off x="0" y="-19050"/>
              <a:ext cx="2408296" cy="2728383"/>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AutoShape 5" id="5"/>
          <p:cNvSpPr/>
          <p:nvPr/>
        </p:nvSpPr>
        <p:spPr>
          <a:xfrm flipV="true">
            <a:off x="6498406" y="1038225"/>
            <a:ext cx="4772718" cy="0"/>
          </a:xfrm>
          <a:prstGeom prst="line">
            <a:avLst/>
          </a:prstGeom>
          <a:ln cap="flat" w="19050">
            <a:solidFill>
              <a:srgbClr val="004040"/>
            </a:solidFill>
            <a:prstDash val="solid"/>
            <a:headEnd type="none" len="sm" w="sm"/>
            <a:tailEnd type="none" len="sm" w="sm"/>
          </a:ln>
        </p:spPr>
      </p:sp>
      <p:sp>
        <p:nvSpPr>
          <p:cNvPr name="Freeform 6" id="6"/>
          <p:cNvSpPr/>
          <p:nvPr/>
        </p:nvSpPr>
        <p:spPr>
          <a:xfrm flipH="false" flipV="false" rot="0">
            <a:off x="16342962" y="9514994"/>
            <a:ext cx="916338" cy="434115"/>
          </a:xfrm>
          <a:custGeom>
            <a:avLst/>
            <a:gdLst/>
            <a:ahLst/>
            <a:cxnLst/>
            <a:rect r="r" b="b" t="t" l="l"/>
            <a:pathLst>
              <a:path h="434115" w="916338">
                <a:moveTo>
                  <a:pt x="0" y="0"/>
                </a:moveTo>
                <a:lnTo>
                  <a:pt x="916338" y="0"/>
                </a:lnTo>
                <a:lnTo>
                  <a:pt x="916338" y="434115"/>
                </a:lnTo>
                <a:lnTo>
                  <a:pt x="0" y="4341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60661" y="1279344"/>
            <a:ext cx="8424104" cy="9007656"/>
          </a:xfrm>
          <a:custGeom>
            <a:avLst/>
            <a:gdLst/>
            <a:ahLst/>
            <a:cxnLst/>
            <a:rect r="r" b="b" t="t" l="l"/>
            <a:pathLst>
              <a:path h="9007656" w="8424104">
                <a:moveTo>
                  <a:pt x="0" y="0"/>
                </a:moveTo>
                <a:lnTo>
                  <a:pt x="8424104" y="0"/>
                </a:lnTo>
                <a:lnTo>
                  <a:pt x="8424104" y="9007656"/>
                </a:lnTo>
                <a:lnTo>
                  <a:pt x="0" y="9007656"/>
                </a:lnTo>
                <a:lnTo>
                  <a:pt x="0" y="0"/>
                </a:lnTo>
                <a:close/>
              </a:path>
            </a:pathLst>
          </a:custGeom>
          <a:blipFill>
            <a:blip r:embed="rId4"/>
            <a:stretch>
              <a:fillRect l="0" t="0" r="0" b="0"/>
            </a:stretch>
          </a:blipFill>
        </p:spPr>
      </p:sp>
      <p:sp>
        <p:nvSpPr>
          <p:cNvPr name="Freeform 8" id="8"/>
          <p:cNvSpPr/>
          <p:nvPr/>
        </p:nvSpPr>
        <p:spPr>
          <a:xfrm flipH="false" flipV="false" rot="0">
            <a:off x="9400993" y="1279344"/>
            <a:ext cx="8630015" cy="5346167"/>
          </a:xfrm>
          <a:custGeom>
            <a:avLst/>
            <a:gdLst/>
            <a:ahLst/>
            <a:cxnLst/>
            <a:rect r="r" b="b" t="t" l="l"/>
            <a:pathLst>
              <a:path h="5346167" w="8630015">
                <a:moveTo>
                  <a:pt x="0" y="0"/>
                </a:moveTo>
                <a:lnTo>
                  <a:pt x="8630014" y="0"/>
                </a:lnTo>
                <a:lnTo>
                  <a:pt x="8630014" y="5346167"/>
                </a:lnTo>
                <a:lnTo>
                  <a:pt x="0" y="5346167"/>
                </a:lnTo>
                <a:lnTo>
                  <a:pt x="0" y="0"/>
                </a:lnTo>
                <a:close/>
              </a:path>
            </a:pathLst>
          </a:custGeom>
          <a:blipFill>
            <a:blip r:embed="rId5"/>
            <a:stretch>
              <a:fillRect l="0" t="0" r="0" b="0"/>
            </a:stretch>
          </a:blipFill>
        </p:spPr>
      </p:sp>
      <p:sp>
        <p:nvSpPr>
          <p:cNvPr name="TextBox 9" id="9"/>
          <p:cNvSpPr txBox="true"/>
          <p:nvPr/>
        </p:nvSpPr>
        <p:spPr>
          <a:xfrm rot="0">
            <a:off x="-1429574" y="168330"/>
            <a:ext cx="7927980" cy="860370"/>
          </a:xfrm>
          <a:prstGeom prst="rect">
            <a:avLst/>
          </a:prstGeom>
        </p:spPr>
        <p:txBody>
          <a:bodyPr anchor="t" rtlCol="false" tIns="0" lIns="0" bIns="0" rIns="0">
            <a:spAutoFit/>
          </a:bodyPr>
          <a:lstStyle/>
          <a:p>
            <a:pPr algn="ctr">
              <a:lnSpc>
                <a:spcPts val="6499"/>
              </a:lnSpc>
            </a:pPr>
            <a:r>
              <a:rPr lang="en-US" sz="6499">
                <a:solidFill>
                  <a:srgbClr val="004040"/>
                </a:solidFill>
                <a:latin typeface="Open Sauce Heavy"/>
              </a:rPr>
              <a:t>CHAPTER 3</a:t>
            </a:r>
          </a:p>
        </p:txBody>
      </p:sp>
      <p:sp>
        <p:nvSpPr>
          <p:cNvPr name="TextBox 10" id="10"/>
          <p:cNvSpPr txBox="true"/>
          <p:nvPr/>
        </p:nvSpPr>
        <p:spPr>
          <a:xfrm rot="0">
            <a:off x="5039838" y="279427"/>
            <a:ext cx="7689855" cy="600075"/>
          </a:xfrm>
          <a:prstGeom prst="rect">
            <a:avLst/>
          </a:prstGeom>
        </p:spPr>
        <p:txBody>
          <a:bodyPr anchor="t" rtlCol="false" tIns="0" lIns="0" bIns="0" rIns="0">
            <a:spAutoFit/>
          </a:bodyPr>
          <a:lstStyle/>
          <a:p>
            <a:pPr algn="ctr">
              <a:lnSpc>
                <a:spcPts val="4500"/>
              </a:lnSpc>
            </a:pPr>
            <a:r>
              <a:rPr lang="en-US" sz="4500">
                <a:solidFill>
                  <a:srgbClr val="004040"/>
                </a:solidFill>
                <a:latin typeface="Open Sauce"/>
              </a:rPr>
              <a:t>METHODOLOGY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4DF"/>
        </a:solidFill>
      </p:bgPr>
    </p:bg>
    <p:spTree>
      <p:nvGrpSpPr>
        <p:cNvPr id="1" name=""/>
        <p:cNvGrpSpPr/>
        <p:nvPr/>
      </p:nvGrpSpPr>
      <p:grpSpPr>
        <a:xfrm>
          <a:off x="0" y="0"/>
          <a:ext cx="0" cy="0"/>
          <a:chOff x="0" y="0"/>
          <a:chExt cx="0" cy="0"/>
        </a:xfrm>
      </p:grpSpPr>
      <p:grpSp>
        <p:nvGrpSpPr>
          <p:cNvPr name="Group 2" id="2"/>
          <p:cNvGrpSpPr/>
          <p:nvPr/>
        </p:nvGrpSpPr>
        <p:grpSpPr>
          <a:xfrm rot="0">
            <a:off x="9144000" y="0"/>
            <a:ext cx="9144000" cy="10287000"/>
            <a:chOff x="0" y="0"/>
            <a:chExt cx="2408296" cy="2709333"/>
          </a:xfrm>
        </p:grpSpPr>
        <p:sp>
          <p:nvSpPr>
            <p:cNvPr name="Freeform 3" id="3"/>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057460"/>
            </a:solidFill>
            <a:ln cap="sq">
              <a:noFill/>
              <a:prstDash val="solid"/>
              <a:miter/>
            </a:ln>
          </p:spPr>
        </p:sp>
        <p:sp>
          <p:nvSpPr>
            <p:cNvPr name="TextBox 4" id="4"/>
            <p:cNvSpPr txBox="true"/>
            <p:nvPr/>
          </p:nvSpPr>
          <p:spPr>
            <a:xfrm>
              <a:off x="0" y="-19050"/>
              <a:ext cx="2408296" cy="2728383"/>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AutoShape 5" id="5"/>
          <p:cNvSpPr/>
          <p:nvPr/>
        </p:nvSpPr>
        <p:spPr>
          <a:xfrm flipV="true">
            <a:off x="1083448" y="4849603"/>
            <a:ext cx="4772718" cy="0"/>
          </a:xfrm>
          <a:prstGeom prst="line">
            <a:avLst/>
          </a:prstGeom>
          <a:ln cap="flat" w="19050">
            <a:solidFill>
              <a:srgbClr val="004040"/>
            </a:solidFill>
            <a:prstDash val="solid"/>
            <a:headEnd type="none" len="sm" w="sm"/>
            <a:tailEnd type="none" len="sm" w="sm"/>
          </a:ln>
        </p:spPr>
      </p:sp>
      <p:sp>
        <p:nvSpPr>
          <p:cNvPr name="Freeform 6" id="6"/>
          <p:cNvSpPr/>
          <p:nvPr/>
        </p:nvSpPr>
        <p:spPr>
          <a:xfrm flipH="false" flipV="false" rot="0">
            <a:off x="17091555" y="9732052"/>
            <a:ext cx="916338" cy="434115"/>
          </a:xfrm>
          <a:custGeom>
            <a:avLst/>
            <a:gdLst/>
            <a:ahLst/>
            <a:cxnLst/>
            <a:rect r="r" b="b" t="t" l="l"/>
            <a:pathLst>
              <a:path h="434115" w="916338">
                <a:moveTo>
                  <a:pt x="0" y="0"/>
                </a:moveTo>
                <a:lnTo>
                  <a:pt x="916338" y="0"/>
                </a:lnTo>
                <a:lnTo>
                  <a:pt x="916338" y="434115"/>
                </a:lnTo>
                <a:lnTo>
                  <a:pt x="0" y="4341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314734" y="210819"/>
            <a:ext cx="9357346" cy="9865363"/>
          </a:xfrm>
          <a:custGeom>
            <a:avLst/>
            <a:gdLst/>
            <a:ahLst/>
            <a:cxnLst/>
            <a:rect r="r" b="b" t="t" l="l"/>
            <a:pathLst>
              <a:path h="9865363" w="9357346">
                <a:moveTo>
                  <a:pt x="0" y="0"/>
                </a:moveTo>
                <a:lnTo>
                  <a:pt x="9357346" y="0"/>
                </a:lnTo>
                <a:lnTo>
                  <a:pt x="9357346" y="9865362"/>
                </a:lnTo>
                <a:lnTo>
                  <a:pt x="0" y="9865362"/>
                </a:lnTo>
                <a:lnTo>
                  <a:pt x="0" y="0"/>
                </a:lnTo>
                <a:close/>
              </a:path>
            </a:pathLst>
          </a:custGeom>
          <a:blipFill>
            <a:blip r:embed="rId4"/>
            <a:stretch>
              <a:fillRect l="0" t="0" r="0" b="0"/>
            </a:stretch>
          </a:blipFill>
        </p:spPr>
      </p:sp>
      <p:sp>
        <p:nvSpPr>
          <p:cNvPr name="TextBox 8" id="8"/>
          <p:cNvSpPr txBox="true"/>
          <p:nvPr/>
        </p:nvSpPr>
        <p:spPr>
          <a:xfrm rot="0">
            <a:off x="-494183" y="3891610"/>
            <a:ext cx="7927980" cy="860370"/>
          </a:xfrm>
          <a:prstGeom prst="rect">
            <a:avLst/>
          </a:prstGeom>
        </p:spPr>
        <p:txBody>
          <a:bodyPr anchor="t" rtlCol="false" tIns="0" lIns="0" bIns="0" rIns="0">
            <a:spAutoFit/>
          </a:bodyPr>
          <a:lstStyle/>
          <a:p>
            <a:pPr algn="ctr">
              <a:lnSpc>
                <a:spcPts val="6499"/>
              </a:lnSpc>
            </a:pPr>
            <a:r>
              <a:rPr lang="en-US" sz="6499">
                <a:solidFill>
                  <a:srgbClr val="004040"/>
                </a:solidFill>
                <a:latin typeface="Open Sauce Heavy"/>
              </a:rPr>
              <a:t>CHAPTER 4</a:t>
            </a:r>
          </a:p>
        </p:txBody>
      </p:sp>
      <p:sp>
        <p:nvSpPr>
          <p:cNvPr name="TextBox 9" id="9"/>
          <p:cNvSpPr txBox="true"/>
          <p:nvPr/>
        </p:nvSpPr>
        <p:spPr>
          <a:xfrm rot="0">
            <a:off x="-375120" y="5030578"/>
            <a:ext cx="7689855" cy="600075"/>
          </a:xfrm>
          <a:prstGeom prst="rect">
            <a:avLst/>
          </a:prstGeom>
        </p:spPr>
        <p:txBody>
          <a:bodyPr anchor="t" rtlCol="false" tIns="0" lIns="0" bIns="0" rIns="0">
            <a:spAutoFit/>
          </a:bodyPr>
          <a:lstStyle/>
          <a:p>
            <a:pPr algn="ctr">
              <a:lnSpc>
                <a:spcPts val="4500"/>
              </a:lnSpc>
            </a:pPr>
            <a:r>
              <a:rPr lang="en-US" sz="4500">
                <a:solidFill>
                  <a:srgbClr val="004040"/>
                </a:solidFill>
                <a:latin typeface="Open Sauce"/>
              </a:rPr>
              <a:t>ANALYSIS AND DESIGN</a:t>
            </a:r>
          </a:p>
        </p:txBody>
      </p:sp>
      <p:sp>
        <p:nvSpPr>
          <p:cNvPr name="TextBox 10" id="10"/>
          <p:cNvSpPr txBox="true"/>
          <p:nvPr/>
        </p:nvSpPr>
        <p:spPr>
          <a:xfrm rot="0">
            <a:off x="275884" y="5878263"/>
            <a:ext cx="5427106" cy="332740"/>
          </a:xfrm>
          <a:prstGeom prst="rect">
            <a:avLst/>
          </a:prstGeom>
        </p:spPr>
        <p:txBody>
          <a:bodyPr anchor="t" rtlCol="false" tIns="0" lIns="0" bIns="0" rIns="0">
            <a:spAutoFit/>
          </a:bodyPr>
          <a:lstStyle/>
          <a:p>
            <a:pPr>
              <a:lnSpc>
                <a:spcPts val="2599"/>
              </a:lnSpc>
            </a:pPr>
            <a:r>
              <a:rPr lang="en-US" sz="2599" spc="25">
                <a:solidFill>
                  <a:srgbClr val="004040"/>
                </a:solidFill>
                <a:latin typeface="Open Sauce Heavy"/>
              </a:rPr>
              <a:t>System Requirements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4DF"/>
        </a:solidFill>
      </p:bgPr>
    </p:bg>
    <p:spTree>
      <p:nvGrpSpPr>
        <p:cNvPr id="1" name=""/>
        <p:cNvGrpSpPr/>
        <p:nvPr/>
      </p:nvGrpSpPr>
      <p:grpSpPr>
        <a:xfrm>
          <a:off x="0" y="0"/>
          <a:ext cx="0" cy="0"/>
          <a:chOff x="0" y="0"/>
          <a:chExt cx="0" cy="0"/>
        </a:xfrm>
      </p:grpSpPr>
      <p:grpSp>
        <p:nvGrpSpPr>
          <p:cNvPr name="Group 2" id="2"/>
          <p:cNvGrpSpPr/>
          <p:nvPr/>
        </p:nvGrpSpPr>
        <p:grpSpPr>
          <a:xfrm rot="0">
            <a:off x="9144000" y="0"/>
            <a:ext cx="9144000" cy="10287000"/>
            <a:chOff x="0" y="0"/>
            <a:chExt cx="2408296" cy="2709333"/>
          </a:xfrm>
        </p:grpSpPr>
        <p:sp>
          <p:nvSpPr>
            <p:cNvPr name="Freeform 3" id="3"/>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057460"/>
            </a:solidFill>
            <a:ln cap="sq">
              <a:noFill/>
              <a:prstDash val="solid"/>
              <a:miter/>
            </a:ln>
          </p:spPr>
        </p:sp>
        <p:sp>
          <p:nvSpPr>
            <p:cNvPr name="TextBox 4" id="4"/>
            <p:cNvSpPr txBox="true"/>
            <p:nvPr/>
          </p:nvSpPr>
          <p:spPr>
            <a:xfrm>
              <a:off x="0" y="-19050"/>
              <a:ext cx="2408296" cy="2728383"/>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AutoShape 5" id="5"/>
          <p:cNvSpPr/>
          <p:nvPr/>
        </p:nvSpPr>
        <p:spPr>
          <a:xfrm flipV="true">
            <a:off x="2606331" y="1958754"/>
            <a:ext cx="4772718" cy="0"/>
          </a:xfrm>
          <a:prstGeom prst="line">
            <a:avLst/>
          </a:prstGeom>
          <a:ln cap="flat" w="19050">
            <a:solidFill>
              <a:srgbClr val="004040"/>
            </a:solidFill>
            <a:prstDash val="solid"/>
            <a:headEnd type="none" len="sm" w="sm"/>
            <a:tailEnd type="none" len="sm" w="sm"/>
          </a:ln>
        </p:spPr>
      </p:sp>
      <p:sp>
        <p:nvSpPr>
          <p:cNvPr name="Freeform 6" id="6"/>
          <p:cNvSpPr/>
          <p:nvPr/>
        </p:nvSpPr>
        <p:spPr>
          <a:xfrm flipH="false" flipV="false" rot="0">
            <a:off x="17259300" y="9732052"/>
            <a:ext cx="916338" cy="434115"/>
          </a:xfrm>
          <a:custGeom>
            <a:avLst/>
            <a:gdLst/>
            <a:ahLst/>
            <a:cxnLst/>
            <a:rect r="r" b="b" t="t" l="l"/>
            <a:pathLst>
              <a:path h="434115" w="916338">
                <a:moveTo>
                  <a:pt x="0" y="0"/>
                </a:moveTo>
                <a:lnTo>
                  <a:pt x="916338" y="0"/>
                </a:lnTo>
                <a:lnTo>
                  <a:pt x="916338" y="434115"/>
                </a:lnTo>
                <a:lnTo>
                  <a:pt x="0" y="4341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075602" y="0"/>
            <a:ext cx="7280797" cy="10057372"/>
          </a:xfrm>
          <a:custGeom>
            <a:avLst/>
            <a:gdLst/>
            <a:ahLst/>
            <a:cxnLst/>
            <a:rect r="r" b="b" t="t" l="l"/>
            <a:pathLst>
              <a:path h="10057372" w="7280797">
                <a:moveTo>
                  <a:pt x="0" y="0"/>
                </a:moveTo>
                <a:lnTo>
                  <a:pt x="7280796" y="0"/>
                </a:lnTo>
                <a:lnTo>
                  <a:pt x="7280796" y="10057372"/>
                </a:lnTo>
                <a:lnTo>
                  <a:pt x="0" y="10057372"/>
                </a:lnTo>
                <a:lnTo>
                  <a:pt x="0" y="0"/>
                </a:lnTo>
                <a:close/>
              </a:path>
            </a:pathLst>
          </a:custGeom>
          <a:blipFill>
            <a:blip r:embed="rId4"/>
            <a:stretch>
              <a:fillRect l="0" t="0" r="0" b="0"/>
            </a:stretch>
          </a:blipFill>
        </p:spPr>
      </p:sp>
      <p:sp>
        <p:nvSpPr>
          <p:cNvPr name="TextBox 8" id="8"/>
          <p:cNvSpPr txBox="true"/>
          <p:nvPr/>
        </p:nvSpPr>
        <p:spPr>
          <a:xfrm rot="0">
            <a:off x="1028700" y="1000761"/>
            <a:ext cx="7927980" cy="860370"/>
          </a:xfrm>
          <a:prstGeom prst="rect">
            <a:avLst/>
          </a:prstGeom>
        </p:spPr>
        <p:txBody>
          <a:bodyPr anchor="t" rtlCol="false" tIns="0" lIns="0" bIns="0" rIns="0">
            <a:spAutoFit/>
          </a:bodyPr>
          <a:lstStyle/>
          <a:p>
            <a:pPr algn="ctr">
              <a:lnSpc>
                <a:spcPts val="6499"/>
              </a:lnSpc>
            </a:pPr>
            <a:r>
              <a:rPr lang="en-US" sz="6499">
                <a:solidFill>
                  <a:srgbClr val="004040"/>
                </a:solidFill>
                <a:latin typeface="Open Sauce Heavy"/>
              </a:rPr>
              <a:t>CHAPTER 4</a:t>
            </a:r>
          </a:p>
        </p:txBody>
      </p:sp>
      <p:sp>
        <p:nvSpPr>
          <p:cNvPr name="TextBox 9" id="9"/>
          <p:cNvSpPr txBox="true"/>
          <p:nvPr/>
        </p:nvSpPr>
        <p:spPr>
          <a:xfrm rot="0">
            <a:off x="565661" y="4107344"/>
            <a:ext cx="8140449" cy="3122295"/>
          </a:xfrm>
          <a:prstGeom prst="rect">
            <a:avLst/>
          </a:prstGeom>
        </p:spPr>
        <p:txBody>
          <a:bodyPr anchor="t" rtlCol="false" tIns="0" lIns="0" bIns="0" rIns="0">
            <a:spAutoFit/>
          </a:bodyPr>
          <a:lstStyle/>
          <a:p>
            <a:pPr algn="just" marL="0" indent="0" lvl="0">
              <a:lnSpc>
                <a:spcPts val="4199"/>
              </a:lnSpc>
            </a:pPr>
            <a:r>
              <a:rPr lang="en-US" sz="2799" spc="-55">
                <a:solidFill>
                  <a:srgbClr val="004040"/>
                </a:solidFill>
                <a:latin typeface="Open Sauce"/>
              </a:rPr>
              <a:t>A use case diagram is a visual representation in UML that illustrates the functional aspects and interactions of a system from the perspective of its users or external entities. It captures various scenarios, or use cases, depicting how users interact with a system to achieve specific goals. </a:t>
            </a:r>
          </a:p>
        </p:txBody>
      </p:sp>
      <p:sp>
        <p:nvSpPr>
          <p:cNvPr name="TextBox 10" id="10"/>
          <p:cNvSpPr txBox="true"/>
          <p:nvPr/>
        </p:nvSpPr>
        <p:spPr>
          <a:xfrm rot="0">
            <a:off x="1147762" y="2139729"/>
            <a:ext cx="7689855" cy="600075"/>
          </a:xfrm>
          <a:prstGeom prst="rect">
            <a:avLst/>
          </a:prstGeom>
        </p:spPr>
        <p:txBody>
          <a:bodyPr anchor="t" rtlCol="false" tIns="0" lIns="0" bIns="0" rIns="0">
            <a:spAutoFit/>
          </a:bodyPr>
          <a:lstStyle/>
          <a:p>
            <a:pPr algn="ctr">
              <a:lnSpc>
                <a:spcPts val="4500"/>
              </a:lnSpc>
            </a:pPr>
            <a:r>
              <a:rPr lang="en-US" sz="4500">
                <a:solidFill>
                  <a:srgbClr val="004040"/>
                </a:solidFill>
                <a:latin typeface="Open Sauce"/>
              </a:rPr>
              <a:t>ANALYSIS AND DESIGN</a:t>
            </a:r>
          </a:p>
        </p:txBody>
      </p:sp>
      <p:sp>
        <p:nvSpPr>
          <p:cNvPr name="TextBox 11" id="11"/>
          <p:cNvSpPr txBox="true"/>
          <p:nvPr/>
        </p:nvSpPr>
        <p:spPr>
          <a:xfrm rot="0">
            <a:off x="565661" y="3574661"/>
            <a:ext cx="5427106" cy="332659"/>
          </a:xfrm>
          <a:prstGeom prst="rect">
            <a:avLst/>
          </a:prstGeom>
        </p:spPr>
        <p:txBody>
          <a:bodyPr anchor="t" rtlCol="false" tIns="0" lIns="0" bIns="0" rIns="0">
            <a:spAutoFit/>
          </a:bodyPr>
          <a:lstStyle/>
          <a:p>
            <a:pPr>
              <a:lnSpc>
                <a:spcPts val="2599"/>
              </a:lnSpc>
            </a:pPr>
            <a:r>
              <a:rPr lang="en-US" sz="2599" spc="25">
                <a:solidFill>
                  <a:srgbClr val="004040"/>
                </a:solidFill>
                <a:latin typeface="Open Sauce Heavy"/>
              </a:rPr>
              <a:t>Use Case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4DF"/>
        </a:solidFill>
      </p:bgPr>
    </p:bg>
    <p:spTree>
      <p:nvGrpSpPr>
        <p:cNvPr id="1" name=""/>
        <p:cNvGrpSpPr/>
        <p:nvPr/>
      </p:nvGrpSpPr>
      <p:grpSpPr>
        <a:xfrm>
          <a:off x="0" y="0"/>
          <a:ext cx="0" cy="0"/>
          <a:chOff x="0" y="0"/>
          <a:chExt cx="0" cy="0"/>
        </a:xfrm>
      </p:grpSpPr>
      <p:grpSp>
        <p:nvGrpSpPr>
          <p:cNvPr name="Group 2" id="2"/>
          <p:cNvGrpSpPr/>
          <p:nvPr/>
        </p:nvGrpSpPr>
        <p:grpSpPr>
          <a:xfrm rot="0">
            <a:off x="9144000" y="0"/>
            <a:ext cx="9144000" cy="10287000"/>
            <a:chOff x="0" y="0"/>
            <a:chExt cx="2408296" cy="2709333"/>
          </a:xfrm>
        </p:grpSpPr>
        <p:sp>
          <p:nvSpPr>
            <p:cNvPr name="Freeform 3" id="3"/>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057460"/>
            </a:solidFill>
            <a:ln cap="sq">
              <a:noFill/>
              <a:prstDash val="solid"/>
              <a:miter/>
            </a:ln>
          </p:spPr>
        </p:sp>
        <p:sp>
          <p:nvSpPr>
            <p:cNvPr name="TextBox 4" id="4"/>
            <p:cNvSpPr txBox="true"/>
            <p:nvPr/>
          </p:nvSpPr>
          <p:spPr>
            <a:xfrm>
              <a:off x="0" y="-19050"/>
              <a:ext cx="2408296" cy="2728383"/>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AutoShape 5" id="5"/>
          <p:cNvSpPr/>
          <p:nvPr/>
        </p:nvSpPr>
        <p:spPr>
          <a:xfrm flipV="true">
            <a:off x="1083448" y="4849603"/>
            <a:ext cx="4772718" cy="0"/>
          </a:xfrm>
          <a:prstGeom prst="line">
            <a:avLst/>
          </a:prstGeom>
          <a:ln cap="flat" w="19050">
            <a:solidFill>
              <a:srgbClr val="004040"/>
            </a:solidFill>
            <a:prstDash val="solid"/>
            <a:headEnd type="none" len="sm" w="sm"/>
            <a:tailEnd type="none" len="sm" w="sm"/>
          </a:ln>
        </p:spPr>
      </p:sp>
      <p:sp>
        <p:nvSpPr>
          <p:cNvPr name="Freeform 6" id="6"/>
          <p:cNvSpPr/>
          <p:nvPr/>
        </p:nvSpPr>
        <p:spPr>
          <a:xfrm flipH="false" flipV="false" rot="0">
            <a:off x="17091555" y="9732052"/>
            <a:ext cx="916338" cy="434115"/>
          </a:xfrm>
          <a:custGeom>
            <a:avLst/>
            <a:gdLst/>
            <a:ahLst/>
            <a:cxnLst/>
            <a:rect r="r" b="b" t="t" l="l"/>
            <a:pathLst>
              <a:path h="434115" w="916338">
                <a:moveTo>
                  <a:pt x="0" y="0"/>
                </a:moveTo>
                <a:lnTo>
                  <a:pt x="916338" y="0"/>
                </a:lnTo>
                <a:lnTo>
                  <a:pt x="916338" y="434115"/>
                </a:lnTo>
                <a:lnTo>
                  <a:pt x="0" y="4341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868098" y="830525"/>
            <a:ext cx="10931680" cy="8427775"/>
          </a:xfrm>
          <a:custGeom>
            <a:avLst/>
            <a:gdLst/>
            <a:ahLst/>
            <a:cxnLst/>
            <a:rect r="r" b="b" t="t" l="l"/>
            <a:pathLst>
              <a:path h="8427775" w="10931680">
                <a:moveTo>
                  <a:pt x="0" y="0"/>
                </a:moveTo>
                <a:lnTo>
                  <a:pt x="10931679" y="0"/>
                </a:lnTo>
                <a:lnTo>
                  <a:pt x="10931679" y="8427775"/>
                </a:lnTo>
                <a:lnTo>
                  <a:pt x="0" y="8427775"/>
                </a:lnTo>
                <a:lnTo>
                  <a:pt x="0" y="0"/>
                </a:lnTo>
                <a:close/>
              </a:path>
            </a:pathLst>
          </a:custGeom>
          <a:blipFill>
            <a:blip r:embed="rId4"/>
            <a:stretch>
              <a:fillRect l="0" t="0" r="0" b="0"/>
            </a:stretch>
          </a:blipFill>
        </p:spPr>
      </p:sp>
      <p:sp>
        <p:nvSpPr>
          <p:cNvPr name="TextBox 8" id="8"/>
          <p:cNvSpPr txBox="true"/>
          <p:nvPr/>
        </p:nvSpPr>
        <p:spPr>
          <a:xfrm rot="0">
            <a:off x="-494183" y="3891610"/>
            <a:ext cx="7927980" cy="860370"/>
          </a:xfrm>
          <a:prstGeom prst="rect">
            <a:avLst/>
          </a:prstGeom>
        </p:spPr>
        <p:txBody>
          <a:bodyPr anchor="t" rtlCol="false" tIns="0" lIns="0" bIns="0" rIns="0">
            <a:spAutoFit/>
          </a:bodyPr>
          <a:lstStyle/>
          <a:p>
            <a:pPr algn="ctr">
              <a:lnSpc>
                <a:spcPts val="6499"/>
              </a:lnSpc>
            </a:pPr>
            <a:r>
              <a:rPr lang="en-US" sz="6499">
                <a:solidFill>
                  <a:srgbClr val="004040"/>
                </a:solidFill>
                <a:latin typeface="Open Sauce Heavy"/>
              </a:rPr>
              <a:t>CHAPTER 4</a:t>
            </a:r>
          </a:p>
        </p:txBody>
      </p:sp>
      <p:sp>
        <p:nvSpPr>
          <p:cNvPr name="TextBox 9" id="9"/>
          <p:cNvSpPr txBox="true"/>
          <p:nvPr/>
        </p:nvSpPr>
        <p:spPr>
          <a:xfrm rot="0">
            <a:off x="-375120" y="5030578"/>
            <a:ext cx="7689855" cy="600075"/>
          </a:xfrm>
          <a:prstGeom prst="rect">
            <a:avLst/>
          </a:prstGeom>
        </p:spPr>
        <p:txBody>
          <a:bodyPr anchor="t" rtlCol="false" tIns="0" lIns="0" bIns="0" rIns="0">
            <a:spAutoFit/>
          </a:bodyPr>
          <a:lstStyle/>
          <a:p>
            <a:pPr algn="ctr">
              <a:lnSpc>
                <a:spcPts val="4500"/>
              </a:lnSpc>
            </a:pPr>
            <a:r>
              <a:rPr lang="en-US" sz="4500">
                <a:solidFill>
                  <a:srgbClr val="004040"/>
                </a:solidFill>
                <a:latin typeface="Open Sauce"/>
              </a:rPr>
              <a:t>ANALYSIS AND DESIGN</a:t>
            </a:r>
          </a:p>
        </p:txBody>
      </p:sp>
      <p:sp>
        <p:nvSpPr>
          <p:cNvPr name="TextBox 10" id="10"/>
          <p:cNvSpPr txBox="true"/>
          <p:nvPr/>
        </p:nvSpPr>
        <p:spPr>
          <a:xfrm rot="0">
            <a:off x="275884" y="5878263"/>
            <a:ext cx="5427106" cy="332740"/>
          </a:xfrm>
          <a:prstGeom prst="rect">
            <a:avLst/>
          </a:prstGeom>
        </p:spPr>
        <p:txBody>
          <a:bodyPr anchor="t" rtlCol="false" tIns="0" lIns="0" bIns="0" rIns="0">
            <a:spAutoFit/>
          </a:bodyPr>
          <a:lstStyle/>
          <a:p>
            <a:pPr>
              <a:lnSpc>
                <a:spcPts val="2599"/>
              </a:lnSpc>
            </a:pPr>
            <a:r>
              <a:rPr lang="en-US" sz="2599" spc="25">
                <a:solidFill>
                  <a:srgbClr val="004040"/>
                </a:solidFill>
                <a:latin typeface="Open Sauce Heavy"/>
              </a:rPr>
              <a:t>System Architecture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4DF"/>
        </a:solidFill>
      </p:bgPr>
    </p:bg>
    <p:spTree>
      <p:nvGrpSpPr>
        <p:cNvPr id="1" name=""/>
        <p:cNvGrpSpPr/>
        <p:nvPr/>
      </p:nvGrpSpPr>
      <p:grpSpPr>
        <a:xfrm>
          <a:off x="0" y="0"/>
          <a:ext cx="0" cy="0"/>
          <a:chOff x="0" y="0"/>
          <a:chExt cx="0" cy="0"/>
        </a:xfrm>
      </p:grpSpPr>
      <p:grpSp>
        <p:nvGrpSpPr>
          <p:cNvPr name="Group 2" id="2"/>
          <p:cNvGrpSpPr/>
          <p:nvPr/>
        </p:nvGrpSpPr>
        <p:grpSpPr>
          <a:xfrm rot="0">
            <a:off x="9144000" y="0"/>
            <a:ext cx="9144000" cy="10287000"/>
            <a:chOff x="0" y="0"/>
            <a:chExt cx="2408296" cy="2709333"/>
          </a:xfrm>
        </p:grpSpPr>
        <p:sp>
          <p:nvSpPr>
            <p:cNvPr name="Freeform 3" id="3"/>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057460"/>
            </a:solidFill>
            <a:ln cap="sq">
              <a:noFill/>
              <a:prstDash val="solid"/>
              <a:miter/>
            </a:ln>
          </p:spPr>
        </p:sp>
        <p:sp>
          <p:nvSpPr>
            <p:cNvPr name="TextBox 4" id="4"/>
            <p:cNvSpPr txBox="true"/>
            <p:nvPr/>
          </p:nvSpPr>
          <p:spPr>
            <a:xfrm>
              <a:off x="0" y="-19050"/>
              <a:ext cx="2408296" cy="2728383"/>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AutoShape 5" id="5"/>
          <p:cNvSpPr/>
          <p:nvPr/>
        </p:nvSpPr>
        <p:spPr>
          <a:xfrm flipV="true">
            <a:off x="1083448" y="4849603"/>
            <a:ext cx="4772718" cy="0"/>
          </a:xfrm>
          <a:prstGeom prst="line">
            <a:avLst/>
          </a:prstGeom>
          <a:ln cap="flat" w="19050">
            <a:solidFill>
              <a:srgbClr val="004040"/>
            </a:solidFill>
            <a:prstDash val="solid"/>
            <a:headEnd type="none" len="sm" w="sm"/>
            <a:tailEnd type="none" len="sm" w="sm"/>
          </a:ln>
        </p:spPr>
      </p:sp>
      <p:sp>
        <p:nvSpPr>
          <p:cNvPr name="Freeform 6" id="6"/>
          <p:cNvSpPr/>
          <p:nvPr/>
        </p:nvSpPr>
        <p:spPr>
          <a:xfrm flipH="false" flipV="false" rot="0">
            <a:off x="17091555" y="9732052"/>
            <a:ext cx="916338" cy="434115"/>
          </a:xfrm>
          <a:custGeom>
            <a:avLst/>
            <a:gdLst/>
            <a:ahLst/>
            <a:cxnLst/>
            <a:rect r="r" b="b" t="t" l="l"/>
            <a:pathLst>
              <a:path h="434115" w="916338">
                <a:moveTo>
                  <a:pt x="0" y="0"/>
                </a:moveTo>
                <a:lnTo>
                  <a:pt x="916338" y="0"/>
                </a:lnTo>
                <a:lnTo>
                  <a:pt x="916338" y="434115"/>
                </a:lnTo>
                <a:lnTo>
                  <a:pt x="0" y="4341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1047243" y="0"/>
            <a:ext cx="5337514" cy="9977233"/>
          </a:xfrm>
          <a:custGeom>
            <a:avLst/>
            <a:gdLst/>
            <a:ahLst/>
            <a:cxnLst/>
            <a:rect r="r" b="b" t="t" l="l"/>
            <a:pathLst>
              <a:path h="9977233" w="5337514">
                <a:moveTo>
                  <a:pt x="0" y="0"/>
                </a:moveTo>
                <a:lnTo>
                  <a:pt x="5337514" y="0"/>
                </a:lnTo>
                <a:lnTo>
                  <a:pt x="5337514" y="9977233"/>
                </a:lnTo>
                <a:lnTo>
                  <a:pt x="0" y="9977233"/>
                </a:lnTo>
                <a:lnTo>
                  <a:pt x="0" y="0"/>
                </a:lnTo>
                <a:close/>
              </a:path>
            </a:pathLst>
          </a:custGeom>
          <a:blipFill>
            <a:blip r:embed="rId4"/>
            <a:stretch>
              <a:fillRect l="0" t="0" r="0" b="0"/>
            </a:stretch>
          </a:blipFill>
        </p:spPr>
      </p:sp>
      <p:sp>
        <p:nvSpPr>
          <p:cNvPr name="TextBox 8" id="8"/>
          <p:cNvSpPr txBox="true"/>
          <p:nvPr/>
        </p:nvSpPr>
        <p:spPr>
          <a:xfrm rot="0">
            <a:off x="-494183" y="3891610"/>
            <a:ext cx="7927980" cy="860370"/>
          </a:xfrm>
          <a:prstGeom prst="rect">
            <a:avLst/>
          </a:prstGeom>
        </p:spPr>
        <p:txBody>
          <a:bodyPr anchor="t" rtlCol="false" tIns="0" lIns="0" bIns="0" rIns="0">
            <a:spAutoFit/>
          </a:bodyPr>
          <a:lstStyle/>
          <a:p>
            <a:pPr algn="ctr">
              <a:lnSpc>
                <a:spcPts val="6499"/>
              </a:lnSpc>
            </a:pPr>
            <a:r>
              <a:rPr lang="en-US" sz="6499">
                <a:solidFill>
                  <a:srgbClr val="004040"/>
                </a:solidFill>
                <a:latin typeface="Open Sauce Heavy"/>
              </a:rPr>
              <a:t>CHAPTER 4</a:t>
            </a:r>
          </a:p>
        </p:txBody>
      </p:sp>
      <p:sp>
        <p:nvSpPr>
          <p:cNvPr name="TextBox 9" id="9"/>
          <p:cNvSpPr txBox="true"/>
          <p:nvPr/>
        </p:nvSpPr>
        <p:spPr>
          <a:xfrm rot="0">
            <a:off x="-375120" y="5030578"/>
            <a:ext cx="7689855" cy="600075"/>
          </a:xfrm>
          <a:prstGeom prst="rect">
            <a:avLst/>
          </a:prstGeom>
        </p:spPr>
        <p:txBody>
          <a:bodyPr anchor="t" rtlCol="false" tIns="0" lIns="0" bIns="0" rIns="0">
            <a:spAutoFit/>
          </a:bodyPr>
          <a:lstStyle/>
          <a:p>
            <a:pPr algn="ctr">
              <a:lnSpc>
                <a:spcPts val="4500"/>
              </a:lnSpc>
            </a:pPr>
            <a:r>
              <a:rPr lang="en-US" sz="4500">
                <a:solidFill>
                  <a:srgbClr val="004040"/>
                </a:solidFill>
                <a:latin typeface="Open Sauce"/>
              </a:rPr>
              <a:t>ANALYSIS AND DESIGN</a:t>
            </a:r>
          </a:p>
        </p:txBody>
      </p:sp>
      <p:sp>
        <p:nvSpPr>
          <p:cNvPr name="TextBox 10" id="10"/>
          <p:cNvSpPr txBox="true"/>
          <p:nvPr/>
        </p:nvSpPr>
        <p:spPr>
          <a:xfrm rot="0">
            <a:off x="275884" y="5878263"/>
            <a:ext cx="5427106" cy="332740"/>
          </a:xfrm>
          <a:prstGeom prst="rect">
            <a:avLst/>
          </a:prstGeom>
        </p:spPr>
        <p:txBody>
          <a:bodyPr anchor="t" rtlCol="false" tIns="0" lIns="0" bIns="0" rIns="0">
            <a:spAutoFit/>
          </a:bodyPr>
          <a:lstStyle/>
          <a:p>
            <a:pPr>
              <a:lnSpc>
                <a:spcPts val="2599"/>
              </a:lnSpc>
            </a:pPr>
            <a:r>
              <a:rPr lang="en-US" sz="2599" spc="25">
                <a:solidFill>
                  <a:srgbClr val="004040"/>
                </a:solidFill>
                <a:latin typeface="Open Sauce Heavy"/>
              </a:rPr>
              <a:t>ER Diagram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4DF"/>
        </a:solidFill>
      </p:bgPr>
    </p:bg>
    <p:spTree>
      <p:nvGrpSpPr>
        <p:cNvPr id="1" name=""/>
        <p:cNvGrpSpPr/>
        <p:nvPr/>
      </p:nvGrpSpPr>
      <p:grpSpPr>
        <a:xfrm>
          <a:off x="0" y="0"/>
          <a:ext cx="0" cy="0"/>
          <a:chOff x="0" y="0"/>
          <a:chExt cx="0" cy="0"/>
        </a:xfrm>
      </p:grpSpPr>
      <p:grpSp>
        <p:nvGrpSpPr>
          <p:cNvPr name="Group 2" id="2"/>
          <p:cNvGrpSpPr/>
          <p:nvPr/>
        </p:nvGrpSpPr>
        <p:grpSpPr>
          <a:xfrm rot="0">
            <a:off x="1028700" y="8473664"/>
            <a:ext cx="7631490" cy="1267599"/>
            <a:chOff x="0" y="0"/>
            <a:chExt cx="2033596" cy="337783"/>
          </a:xfrm>
        </p:grpSpPr>
        <p:sp>
          <p:nvSpPr>
            <p:cNvPr name="Freeform 3" id="3"/>
            <p:cNvSpPr/>
            <p:nvPr/>
          </p:nvSpPr>
          <p:spPr>
            <a:xfrm flipH="false" flipV="false" rot="0">
              <a:off x="0" y="0"/>
              <a:ext cx="2033596" cy="337783"/>
            </a:xfrm>
            <a:custGeom>
              <a:avLst/>
              <a:gdLst/>
              <a:ahLst/>
              <a:cxnLst/>
              <a:rect r="r" b="b" t="t" l="l"/>
              <a:pathLst>
                <a:path h="337783" w="2033596">
                  <a:moveTo>
                    <a:pt x="51738" y="0"/>
                  </a:moveTo>
                  <a:lnTo>
                    <a:pt x="1981858" y="0"/>
                  </a:lnTo>
                  <a:cubicBezTo>
                    <a:pt x="1995580" y="0"/>
                    <a:pt x="2008739" y="5451"/>
                    <a:pt x="2018442" y="15154"/>
                  </a:cubicBezTo>
                  <a:cubicBezTo>
                    <a:pt x="2028145" y="24856"/>
                    <a:pt x="2033596" y="38016"/>
                    <a:pt x="2033596" y="51738"/>
                  </a:cubicBezTo>
                  <a:lnTo>
                    <a:pt x="2033596" y="286045"/>
                  </a:lnTo>
                  <a:cubicBezTo>
                    <a:pt x="2033596" y="299766"/>
                    <a:pt x="2028145" y="312926"/>
                    <a:pt x="2018442" y="322629"/>
                  </a:cubicBezTo>
                  <a:cubicBezTo>
                    <a:pt x="2008739" y="332332"/>
                    <a:pt x="1995580" y="337783"/>
                    <a:pt x="1981858" y="337783"/>
                  </a:cubicBezTo>
                  <a:lnTo>
                    <a:pt x="51738" y="337783"/>
                  </a:lnTo>
                  <a:cubicBezTo>
                    <a:pt x="23164" y="337783"/>
                    <a:pt x="0" y="314619"/>
                    <a:pt x="0" y="286045"/>
                  </a:cubicBezTo>
                  <a:lnTo>
                    <a:pt x="0" y="51738"/>
                  </a:lnTo>
                  <a:cubicBezTo>
                    <a:pt x="0" y="23164"/>
                    <a:pt x="23164" y="0"/>
                    <a:pt x="51738" y="0"/>
                  </a:cubicBezTo>
                  <a:close/>
                </a:path>
              </a:pathLst>
            </a:custGeom>
            <a:solidFill>
              <a:srgbClr val="000000">
                <a:alpha val="0"/>
              </a:srgbClr>
            </a:solidFill>
            <a:ln w="19050" cap="rnd">
              <a:solidFill>
                <a:srgbClr val="323232"/>
              </a:solidFill>
              <a:prstDash val="solid"/>
              <a:round/>
            </a:ln>
          </p:spPr>
        </p:sp>
        <p:sp>
          <p:nvSpPr>
            <p:cNvPr name="TextBox 4" id="4"/>
            <p:cNvSpPr txBox="true"/>
            <p:nvPr/>
          </p:nvSpPr>
          <p:spPr>
            <a:xfrm>
              <a:off x="0" y="-19050"/>
              <a:ext cx="2033596" cy="356833"/>
            </a:xfrm>
            <a:prstGeom prst="rect">
              <a:avLst/>
            </a:prstGeom>
          </p:spPr>
          <p:txBody>
            <a:bodyPr anchor="b" rtlCol="false" tIns="50800" lIns="50800" bIns="50800" rIns="50800"/>
            <a:lstStyle/>
            <a:p>
              <a:pPr algn="ctr">
                <a:lnSpc>
                  <a:spcPts val="2859"/>
                </a:lnSpc>
              </a:pPr>
            </a:p>
          </p:txBody>
        </p:sp>
      </p:grpSp>
      <p:sp>
        <p:nvSpPr>
          <p:cNvPr name="Freeform 5" id="5"/>
          <p:cNvSpPr/>
          <p:nvPr/>
        </p:nvSpPr>
        <p:spPr>
          <a:xfrm flipH="false" flipV="false" rot="0">
            <a:off x="9442525" y="18830"/>
            <a:ext cx="8025582" cy="8025582"/>
          </a:xfrm>
          <a:custGeom>
            <a:avLst/>
            <a:gdLst/>
            <a:ahLst/>
            <a:cxnLst/>
            <a:rect r="r" b="b" t="t" l="l"/>
            <a:pathLst>
              <a:path h="8025582" w="8025582">
                <a:moveTo>
                  <a:pt x="0" y="0"/>
                </a:moveTo>
                <a:lnTo>
                  <a:pt x="8025582" y="0"/>
                </a:lnTo>
                <a:lnTo>
                  <a:pt x="8025582" y="8025582"/>
                </a:lnTo>
                <a:lnTo>
                  <a:pt x="0" y="8025582"/>
                </a:lnTo>
                <a:lnTo>
                  <a:pt x="0" y="0"/>
                </a:lnTo>
                <a:close/>
              </a:path>
            </a:pathLst>
          </a:custGeom>
          <a:blipFill>
            <a:blip r:embed="rId2"/>
            <a:stretch>
              <a:fillRect l="0" t="0" r="0" b="0"/>
            </a:stretch>
          </a:blipFill>
        </p:spPr>
      </p:sp>
      <p:sp>
        <p:nvSpPr>
          <p:cNvPr name="TextBox 6" id="6"/>
          <p:cNvSpPr txBox="true"/>
          <p:nvPr/>
        </p:nvSpPr>
        <p:spPr>
          <a:xfrm rot="0">
            <a:off x="1252818" y="8756626"/>
            <a:ext cx="7183255" cy="720725"/>
          </a:xfrm>
          <a:prstGeom prst="rect">
            <a:avLst/>
          </a:prstGeom>
        </p:spPr>
        <p:txBody>
          <a:bodyPr anchor="t" rtlCol="false" tIns="0" lIns="0" bIns="0" rIns="0">
            <a:spAutoFit/>
          </a:bodyPr>
          <a:lstStyle/>
          <a:p>
            <a:pPr algn="ctr">
              <a:lnSpc>
                <a:spcPts val="2874"/>
              </a:lnSpc>
            </a:pPr>
            <a:r>
              <a:rPr lang="en-US" sz="2499" spc="247">
                <a:solidFill>
                  <a:srgbClr val="004040"/>
                </a:solidFill>
                <a:latin typeface="TT Fors Italics"/>
              </a:rPr>
              <a:t>DANISH HOSSMAN BIN ABD RAHMAN</a:t>
            </a:r>
          </a:p>
          <a:p>
            <a:pPr algn="ctr">
              <a:lnSpc>
                <a:spcPts val="2874"/>
              </a:lnSpc>
            </a:pPr>
            <a:r>
              <a:rPr lang="en-US" sz="2499" spc="247">
                <a:solidFill>
                  <a:srgbClr val="004040"/>
                </a:solidFill>
                <a:latin typeface="TT Fors Italics"/>
              </a:rPr>
              <a:t>AI210236</a:t>
            </a:r>
          </a:p>
        </p:txBody>
      </p:sp>
      <p:sp>
        <p:nvSpPr>
          <p:cNvPr name="TextBox 7" id="7"/>
          <p:cNvSpPr txBox="true"/>
          <p:nvPr/>
        </p:nvSpPr>
        <p:spPr>
          <a:xfrm rot="0">
            <a:off x="1252818" y="1251183"/>
            <a:ext cx="7183255" cy="358748"/>
          </a:xfrm>
          <a:prstGeom prst="rect">
            <a:avLst/>
          </a:prstGeom>
        </p:spPr>
        <p:txBody>
          <a:bodyPr anchor="t" rtlCol="false" tIns="0" lIns="0" bIns="0" rIns="0">
            <a:spAutoFit/>
          </a:bodyPr>
          <a:lstStyle/>
          <a:p>
            <a:pPr>
              <a:lnSpc>
                <a:spcPts val="2874"/>
              </a:lnSpc>
            </a:pPr>
            <a:r>
              <a:rPr lang="en-US" sz="2499" spc="247">
                <a:solidFill>
                  <a:srgbClr val="004040"/>
                </a:solidFill>
                <a:latin typeface="TT Fors Bold"/>
              </a:rPr>
              <a:t>FINAL YEAR PROJECT</a:t>
            </a:r>
          </a:p>
        </p:txBody>
      </p:sp>
      <p:sp>
        <p:nvSpPr>
          <p:cNvPr name="TextBox 8" id="8"/>
          <p:cNvSpPr txBox="true"/>
          <p:nvPr/>
        </p:nvSpPr>
        <p:spPr>
          <a:xfrm rot="0">
            <a:off x="883811" y="1999023"/>
            <a:ext cx="7369877" cy="1155656"/>
          </a:xfrm>
          <a:prstGeom prst="rect">
            <a:avLst/>
          </a:prstGeom>
        </p:spPr>
        <p:txBody>
          <a:bodyPr anchor="t" rtlCol="false" tIns="0" lIns="0" bIns="0" rIns="0">
            <a:spAutoFit/>
          </a:bodyPr>
          <a:lstStyle/>
          <a:p>
            <a:pPr>
              <a:lnSpc>
                <a:spcPts val="8663"/>
              </a:lnSpc>
            </a:pPr>
          </a:p>
        </p:txBody>
      </p:sp>
      <p:grpSp>
        <p:nvGrpSpPr>
          <p:cNvPr name="Group 9" id="9"/>
          <p:cNvGrpSpPr/>
          <p:nvPr/>
        </p:nvGrpSpPr>
        <p:grpSpPr>
          <a:xfrm rot="0">
            <a:off x="1080696" y="3665925"/>
            <a:ext cx="8361829" cy="2955150"/>
            <a:chOff x="0" y="0"/>
            <a:chExt cx="11149106" cy="3940200"/>
          </a:xfrm>
        </p:grpSpPr>
        <p:sp>
          <p:nvSpPr>
            <p:cNvPr name="TextBox 10" id="10"/>
            <p:cNvSpPr txBox="true"/>
            <p:nvPr/>
          </p:nvSpPr>
          <p:spPr>
            <a:xfrm rot="0">
              <a:off x="0" y="190500"/>
              <a:ext cx="11149106" cy="1837230"/>
            </a:xfrm>
            <a:prstGeom prst="rect">
              <a:avLst/>
            </a:prstGeom>
          </p:spPr>
          <p:txBody>
            <a:bodyPr anchor="t" rtlCol="false" tIns="0" lIns="0" bIns="0" rIns="0">
              <a:spAutoFit/>
            </a:bodyPr>
            <a:lstStyle/>
            <a:p>
              <a:pPr>
                <a:lnSpc>
                  <a:spcPts val="9999"/>
                </a:lnSpc>
              </a:pPr>
              <a:r>
                <a:rPr lang="en-US" sz="9999">
                  <a:solidFill>
                    <a:srgbClr val="004040"/>
                  </a:solidFill>
                  <a:latin typeface="Open Sauce Bold"/>
                </a:rPr>
                <a:t>THANK</a:t>
              </a:r>
            </a:p>
          </p:txBody>
        </p:sp>
        <p:sp>
          <p:nvSpPr>
            <p:cNvPr name="TextBox 11" id="11"/>
            <p:cNvSpPr txBox="true"/>
            <p:nvPr/>
          </p:nvSpPr>
          <p:spPr>
            <a:xfrm rot="0">
              <a:off x="0" y="1720875"/>
              <a:ext cx="11149106" cy="2219325"/>
            </a:xfrm>
            <a:prstGeom prst="rect">
              <a:avLst/>
            </a:prstGeom>
          </p:spPr>
          <p:txBody>
            <a:bodyPr anchor="t" rtlCol="false" tIns="0" lIns="0" bIns="0" rIns="0">
              <a:spAutoFit/>
            </a:bodyPr>
            <a:lstStyle/>
            <a:p>
              <a:pPr>
                <a:lnSpc>
                  <a:spcPts val="12000"/>
                </a:lnSpc>
              </a:pPr>
              <a:r>
                <a:rPr lang="en-US" sz="12000" spc="1140">
                  <a:solidFill>
                    <a:srgbClr val="057460"/>
                  </a:solidFill>
                  <a:latin typeface="Open Sauce Heavy"/>
                </a:rPr>
                <a:t>YOU</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DAF5OdFs7Oo</dc:identifier>
  <dcterms:modified xsi:type="dcterms:W3CDTF">2011-08-01T06:04:30Z</dcterms:modified>
  <cp:revision>1</cp:revision>
  <dc:title>PSM Presentation</dc:title>
</cp:coreProperties>
</file>