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3" r:id="rId4"/>
    <p:sldId id="280" r:id="rId5"/>
    <p:sldId id="282" r:id="rId6"/>
    <p:sldId id="262" r:id="rId7"/>
    <p:sldId id="285" r:id="rId8"/>
    <p:sldId id="274" r:id="rId9"/>
    <p:sldId id="279" r:id="rId10"/>
    <p:sldId id="259" r:id="rId11"/>
    <p:sldId id="281" r:id="rId12"/>
    <p:sldId id="294" r:id="rId13"/>
    <p:sldId id="295" r:id="rId14"/>
    <p:sldId id="296" r:id="rId15"/>
    <p:sldId id="297" r:id="rId16"/>
    <p:sldId id="284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khar Vijay" initials="P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250" autoAdjust="0"/>
  </p:normalViewPr>
  <p:slideViewPr>
    <p:cSldViewPr snapToGrid="0">
      <p:cViewPr varScale="1">
        <p:scale>
          <a:sx n="88" d="100"/>
          <a:sy n="8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commentAuthors" Target="commentAuthor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595638-4FE7-4038-80E7-29C81D1EF100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Lab Exercise: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80968"/>
          </a:xfrm>
        </p:spPr>
        <p:txBody>
          <a:bodyPr>
            <a:normAutofit/>
          </a:bodyPr>
          <a:lstStyle/>
          <a:p>
            <a:r>
              <a:rPr lang="en-IN" dirty="0"/>
              <a:t>Implementation of unification and resolution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Resolution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of facts into first-order logic.</a:t>
            </a:r>
          </a:p>
          <a:p>
            <a:r>
              <a:rPr lang="en-US" dirty="0"/>
              <a:t>Convert FOL statements into CNF</a:t>
            </a:r>
          </a:p>
          <a:p>
            <a:r>
              <a:rPr lang="en-US" dirty="0"/>
              <a:t>Negate the statement which needs to prove (proof by contradiction)</a:t>
            </a:r>
          </a:p>
          <a:p>
            <a:r>
              <a:rPr lang="en-US" dirty="0"/>
              <a:t>Draw resolution graph (unification)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9050" y="2059940"/>
            <a:ext cx="3670300" cy="419608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00955" y="2060575"/>
            <a:ext cx="5692775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7565" y="2374900"/>
            <a:ext cx="4396105" cy="35648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00980" y="2375535"/>
            <a:ext cx="6013450" cy="35642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900" y="1853565"/>
            <a:ext cx="7950200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060" y="2108835"/>
            <a:ext cx="8946515" cy="26403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0320" y="2102485"/>
            <a:ext cx="4396105" cy="41116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5655" y="2106295"/>
            <a:ext cx="4695190" cy="41078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Input: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Output: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91665" y="2847975"/>
            <a:ext cx="2819400" cy="11620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16345" y="3222625"/>
            <a:ext cx="3072765" cy="412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VIVEK BURUGUDDA RA1911003010316</a:t>
            </a:r>
          </a:p>
          <a:p>
            <a:r>
              <a:rPr lang="en-IN" dirty="0"/>
              <a:t>HARSHIL AGARWAL RA1911003010325</a:t>
            </a:r>
          </a:p>
          <a:p>
            <a:r>
              <a:rPr lang="en-IN" dirty="0"/>
              <a:t>RITESH RAI RA1911003010333</a:t>
            </a:r>
          </a:p>
          <a:p>
            <a:r>
              <a:rPr lang="en-IN" dirty="0"/>
              <a:t>PUNEET SHARMA RA1911003010331</a:t>
            </a:r>
          </a:p>
          <a:p>
            <a:r>
              <a:rPr lang="en-IN" dirty="0"/>
              <a:t>PRAKHAR VIJAY RA1911003010337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92247"/>
            <a:ext cx="9256645" cy="4195481"/>
          </a:xfrm>
        </p:spPr>
        <p:txBody>
          <a:bodyPr>
            <a:normAutofit/>
          </a:bodyPr>
          <a:lstStyle/>
          <a:p>
            <a:r>
              <a:rPr lang="en-US" dirty="0"/>
              <a:t>Unification is a process of making two different logical atomic expressions identical by finding a substitution. </a:t>
            </a:r>
          </a:p>
          <a:p>
            <a:r>
              <a:rPr lang="en-US" dirty="0"/>
              <a:t>Unification depends on the substitution process. </a:t>
            </a:r>
          </a:p>
          <a:p>
            <a:r>
              <a:rPr lang="en-US" dirty="0"/>
              <a:t>It takes two literals as input and makes them identical using substitution.</a:t>
            </a:r>
          </a:p>
          <a:p>
            <a:r>
              <a:rPr lang="en-US" dirty="0"/>
              <a:t>Let Ψ</a:t>
            </a:r>
            <a:r>
              <a:rPr lang="en-US" baseline="-25000" dirty="0"/>
              <a:t>1</a:t>
            </a:r>
            <a:r>
              <a:rPr lang="en-US" dirty="0"/>
              <a:t> and Ψ</a:t>
            </a:r>
            <a:r>
              <a:rPr lang="en-US" baseline="-25000" dirty="0"/>
              <a:t>2</a:t>
            </a:r>
            <a:r>
              <a:rPr lang="en-US" dirty="0"/>
              <a:t> be two atomic sentences and 𝜎 be a unifier such that, </a:t>
            </a:r>
            <a:r>
              <a:rPr lang="en-US" b="1" dirty="0"/>
              <a:t>Ψ</a:t>
            </a:r>
            <a:r>
              <a:rPr lang="en-US" b="1" baseline="-25000" dirty="0"/>
              <a:t>1</a:t>
            </a:r>
            <a:r>
              <a:rPr lang="en-US" b="1" dirty="0"/>
              <a:t>𝜎 = Ψ</a:t>
            </a:r>
            <a:r>
              <a:rPr lang="en-US" b="1" baseline="-25000" dirty="0"/>
              <a:t>2</a:t>
            </a:r>
            <a:r>
              <a:rPr lang="en-US" b="1" dirty="0"/>
              <a:t>𝜎</a:t>
            </a:r>
            <a:r>
              <a:rPr lang="en-US" dirty="0"/>
              <a:t>, then it can be expressed as </a:t>
            </a:r>
            <a:r>
              <a:rPr lang="en-US" b="1" dirty="0"/>
              <a:t>UNIFY(Ψ</a:t>
            </a:r>
            <a:r>
              <a:rPr lang="en-US" b="1" baseline="-25000" dirty="0"/>
              <a:t>1</a:t>
            </a:r>
            <a:r>
              <a:rPr lang="en-US" b="1" dirty="0"/>
              <a:t>, Ψ</a:t>
            </a:r>
            <a:r>
              <a:rPr lang="en-US" b="1" baseline="-25000" dirty="0"/>
              <a:t>2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Conditions for Unification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92247"/>
            <a:ext cx="925664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Following are some basic conditions for unification:</a:t>
            </a:r>
            <a:endParaRPr lang="en-US" dirty="0"/>
          </a:p>
          <a:p>
            <a:r>
              <a:rPr lang="en-US" dirty="0"/>
              <a:t>Predicate symbol must be same, atoms or expression with different predicate symbol can never be unified.</a:t>
            </a:r>
          </a:p>
          <a:p>
            <a:r>
              <a:rPr lang="en-US" dirty="0"/>
              <a:t>Number of Arguments in both expressions must be identical.</a:t>
            </a:r>
          </a:p>
          <a:p>
            <a:r>
              <a:rPr lang="en-US" dirty="0"/>
              <a:t>Unification will fail if there are two similar variables present in the same expression.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92247"/>
            <a:ext cx="9256645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Step.1: If Ψ1 or Ψ2 is a variable or constant, then:</a:t>
            </a:r>
          </a:p>
          <a:p>
            <a:pPr marL="0" indent="0">
              <a:buNone/>
            </a:pPr>
            <a:r>
              <a:rPr lang="en-US" dirty="0"/>
              <a:t>	a) If Ψ1 or Ψ2 are identical, then return NIL. </a:t>
            </a:r>
          </a:p>
          <a:p>
            <a:pPr marL="0" indent="0">
              <a:buNone/>
            </a:pPr>
            <a:r>
              <a:rPr lang="en-US" dirty="0"/>
              <a:t>	b) Else if Ψ1is a variable, </a:t>
            </a:r>
          </a:p>
          <a:p>
            <a:pPr marL="0" indent="0">
              <a:buNone/>
            </a:pPr>
            <a:r>
              <a:rPr lang="en-US" dirty="0"/>
              <a:t>		a. then if Ψ1 occurs in Ψ2, then return FAILURE</a:t>
            </a:r>
          </a:p>
          <a:p>
            <a:pPr marL="0" indent="0">
              <a:buNone/>
            </a:pPr>
            <a:r>
              <a:rPr lang="en-US" dirty="0"/>
              <a:t>		b. Else return { (Ψ2/ Ψ1)}.</a:t>
            </a:r>
          </a:p>
          <a:p>
            <a:pPr marL="0" indent="0">
              <a:buNone/>
            </a:pPr>
            <a:r>
              <a:rPr lang="en-US" dirty="0"/>
              <a:t>	c) Else if Ψ2 is a variable, </a:t>
            </a:r>
          </a:p>
          <a:p>
            <a:pPr marL="0" indent="0">
              <a:buNone/>
            </a:pPr>
            <a:r>
              <a:rPr lang="en-US" dirty="0"/>
              <a:t>		a. If Ψ2 occurs in Ψ1 then return FAILURE,</a:t>
            </a:r>
          </a:p>
          <a:p>
            <a:pPr marL="0" indent="0">
              <a:buNone/>
            </a:pPr>
            <a:r>
              <a:rPr lang="en-US" dirty="0"/>
              <a:t>		b. Else return {( Ψ1/ Ψ2)}. </a:t>
            </a:r>
          </a:p>
          <a:p>
            <a:pPr marL="0" indent="0">
              <a:buNone/>
            </a:pPr>
            <a:r>
              <a:rPr lang="en-US" dirty="0"/>
              <a:t>	d) Else return FAILURE. </a:t>
            </a:r>
          </a:p>
          <a:p>
            <a:pPr marL="0" indent="0">
              <a:buNone/>
            </a:pPr>
            <a:r>
              <a:rPr lang="en-US" dirty="0"/>
              <a:t>Step.2: If the initial Predicate symbol in Ψ1 and Ψ2 are not same, then return FAILURE.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92247"/>
            <a:ext cx="9256645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Step. 3: IF Ψ1 and Ψ2 have a different number of arguments, then return FAILURE.</a:t>
            </a:r>
          </a:p>
          <a:p>
            <a:pPr marL="0" indent="0">
              <a:buNone/>
            </a:pPr>
            <a:r>
              <a:rPr lang="en-US" dirty="0"/>
              <a:t>Step. 4: Set Substitution set(SUBST) to NIL. </a:t>
            </a:r>
          </a:p>
          <a:p>
            <a:pPr marL="0" indent="0">
              <a:buNone/>
            </a:pPr>
            <a:r>
              <a:rPr lang="en-US" dirty="0"/>
              <a:t>Step. 5: For </a:t>
            </a:r>
            <a:r>
              <a:rPr lang="en-US" dirty="0" err="1"/>
              <a:t>i</a:t>
            </a:r>
            <a:r>
              <a:rPr lang="en-US" dirty="0"/>
              <a:t>=1 to the number of elements in Ψ1. </a:t>
            </a:r>
          </a:p>
          <a:p>
            <a:pPr marL="0" indent="0">
              <a:buNone/>
            </a:pPr>
            <a:r>
              <a:rPr lang="en-US" dirty="0"/>
              <a:t>	a) Call Unify function with the </a:t>
            </a:r>
            <a:r>
              <a:rPr lang="en-US" dirty="0" err="1"/>
              <a:t>ith</a:t>
            </a:r>
            <a:r>
              <a:rPr lang="en-US" dirty="0"/>
              <a:t> element of Ψ1 and </a:t>
            </a:r>
            <a:r>
              <a:rPr lang="en-US" dirty="0" err="1"/>
              <a:t>ith</a:t>
            </a:r>
            <a:r>
              <a:rPr lang="en-US" dirty="0"/>
              <a:t> element of Ψ2, and put the result into S.</a:t>
            </a:r>
          </a:p>
          <a:p>
            <a:pPr marL="0" indent="0">
              <a:buNone/>
            </a:pPr>
            <a:r>
              <a:rPr lang="en-US" dirty="0"/>
              <a:t>	b) If S = failure then returns Failure</a:t>
            </a:r>
          </a:p>
          <a:p>
            <a:pPr marL="0" indent="0">
              <a:buNone/>
            </a:pPr>
            <a:r>
              <a:rPr lang="en-US" dirty="0"/>
              <a:t>	c) If S ≠ NIL then do,</a:t>
            </a:r>
          </a:p>
          <a:p>
            <a:pPr marL="0" indent="0">
              <a:buNone/>
            </a:pPr>
            <a:r>
              <a:rPr lang="en-US" dirty="0"/>
              <a:t>		a. Apply S to the remainder of both L1 and L2.</a:t>
            </a:r>
          </a:p>
          <a:p>
            <a:pPr marL="0" indent="0">
              <a:buNone/>
            </a:pPr>
            <a:r>
              <a:rPr lang="en-US" dirty="0"/>
              <a:t>		b. SUBST= APPEND(S, SUBST). </a:t>
            </a:r>
          </a:p>
          <a:p>
            <a:pPr marL="0" indent="0">
              <a:buNone/>
            </a:pPr>
            <a:r>
              <a:rPr lang="en-US" dirty="0"/>
              <a:t>Step.6: Return SUBST.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81" y="1853248"/>
            <a:ext cx="3267531" cy="3991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455" y="1853248"/>
            <a:ext cx="2631867" cy="3991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965" y="1853248"/>
            <a:ext cx="3523837" cy="39915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57" y="1853248"/>
            <a:ext cx="3663356" cy="3810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272" y="1853247"/>
            <a:ext cx="3498141" cy="3810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172" y="1853247"/>
            <a:ext cx="2886478" cy="38108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0" y="1853248"/>
            <a:ext cx="8946541" cy="18710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628" y="2958462"/>
            <a:ext cx="6115904" cy="5906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92247"/>
            <a:ext cx="9256645" cy="4195481"/>
          </a:xfrm>
        </p:spPr>
        <p:txBody>
          <a:bodyPr>
            <a:normAutofit/>
          </a:bodyPr>
          <a:lstStyle/>
          <a:p>
            <a:r>
              <a:rPr lang="en-US" dirty="0"/>
              <a:t>Resolution is a theorem proving technique that proceeds by building refutation proofs, i.e., proofs by contradictions. It was invented by a Mathematician John Alan Robinson in the year 1965.</a:t>
            </a:r>
          </a:p>
          <a:p>
            <a:r>
              <a:rPr lang="en-US" dirty="0"/>
              <a:t>Resolution is used, if there are various statements are given, and we need to prove a conclusion of those statements. Unification is a key concept in proofs by resolutions. Resolution is a single inference rule which can efficiently operate on the conjunctive normal form or clausal form.</a:t>
            </a:r>
          </a:p>
          <a:p>
            <a:r>
              <a:rPr lang="en-US" b="1" dirty="0"/>
              <a:t>Clause</a:t>
            </a:r>
            <a:r>
              <a:rPr lang="en-US" dirty="0"/>
              <a:t>: Disjunction of literals (an atomic sentence) is called a </a:t>
            </a:r>
            <a:r>
              <a:rPr lang="en-US" b="1" dirty="0"/>
              <a:t>clause</a:t>
            </a:r>
            <a:r>
              <a:rPr lang="en-US" dirty="0"/>
              <a:t>. It is also known as a unit clause.</a:t>
            </a:r>
          </a:p>
          <a:p>
            <a:r>
              <a:rPr lang="en-US" b="1" dirty="0"/>
              <a:t>Conjunctive Normal Form</a:t>
            </a:r>
            <a:r>
              <a:rPr lang="en-US" dirty="0"/>
              <a:t>: A sentence represented as a conjunction of clauses is said to be </a:t>
            </a:r>
            <a:r>
              <a:rPr lang="en-US" b="1" dirty="0"/>
              <a:t>conjunctive normal form</a:t>
            </a:r>
            <a:r>
              <a:rPr lang="en-US" dirty="0"/>
              <a:t> or </a:t>
            </a:r>
            <a:r>
              <a:rPr lang="en-US" b="1" dirty="0"/>
              <a:t>CNF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2782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Lab Exercise: 7</vt:lpstr>
      <vt:lpstr>Unification</vt:lpstr>
      <vt:lpstr>Conditions for Unification</vt:lpstr>
      <vt:lpstr>Unification Algorithm</vt:lpstr>
      <vt:lpstr>Unification Algorithm</vt:lpstr>
      <vt:lpstr>Code</vt:lpstr>
      <vt:lpstr>Code</vt:lpstr>
      <vt:lpstr>Code</vt:lpstr>
      <vt:lpstr>Resolution</vt:lpstr>
      <vt:lpstr>Steps for Resolution</vt:lpstr>
      <vt:lpstr>Code</vt:lpstr>
      <vt:lpstr>Code</vt:lpstr>
      <vt:lpstr>Code</vt:lpstr>
      <vt:lpstr>Code</vt:lpstr>
      <vt:lpstr>Code</vt:lpstr>
      <vt:lpstr>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Exercise: 2</dc:title>
  <dc:creator>Prakhar Vijay</dc:creator>
  <cp:lastModifiedBy>Prakhar Vijay</cp:lastModifiedBy>
  <cp:revision>21</cp:revision>
  <dcterms:created xsi:type="dcterms:W3CDTF">2022-01-28T05:03:00Z</dcterms:created>
  <dcterms:modified xsi:type="dcterms:W3CDTF">2022-04-01T05:09:36Z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