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2" r:id="rId6"/>
    <p:sldId id="274" r:id="rId7"/>
    <p:sldId id="269" r:id="rId8"/>
    <p:sldId id="264" r:id="rId9"/>
    <p:sldId id="271" r:id="rId10"/>
    <p:sldId id="276" r:id="rId11"/>
    <p:sldId id="266" r:id="rId12"/>
    <p:sldId id="277" r:id="rId13"/>
    <p:sldId id="278" r:id="rId14"/>
    <p:sldId id="27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khar Vijay" initials="PV" lastIdx="1" clrIdx="0">
    <p:extLst>
      <p:ext uri="{19B8F6BF-5375-455C-9EA6-DF929625EA0E}">
        <p15:presenceInfo xmlns:p15="http://schemas.microsoft.com/office/powerpoint/2012/main" userId="163f7fb1ca9f74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50" autoAdjust="0"/>
  </p:normalViewPr>
  <p:slideViewPr>
    <p:cSldViewPr snapToGrid="0">
      <p:cViewPr varScale="1">
        <p:scale>
          <a:sx n="79" d="100"/>
          <a:sy n="79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2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5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5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3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104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8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590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0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2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8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5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2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95638-4FE7-4038-80E7-29C81D1EF100}" type="datetimeFigureOut">
              <a:rPr lang="en-IN" smtClean="0"/>
              <a:t>25-02-2022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EF9B-5FB0-4B87-A51A-EC2885F58D1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42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A9B-E6DF-4F4E-8F32-115CC9E3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 Exercise: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4838A-3C12-4876-AA47-7A259656B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80968"/>
          </a:xfrm>
        </p:spPr>
        <p:txBody>
          <a:bodyPr>
            <a:normAutofit/>
          </a:bodyPr>
          <a:lstStyle/>
          <a:p>
            <a:r>
              <a:rPr lang="en-IN" dirty="0"/>
              <a:t>Developing Best first search and A*Algorithm for real 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20429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Add start node to list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For all the neighbouring nodes, find the least cost F node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Switch to the closed list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For 8 nodes adjacent to the current node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If the node is not reachable, ignore it. Else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If the node is not on the open list, move it to the open list and calculate f, g, h.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If the node is on the open list, check if the path it offers is less than the current path and change to it if it does so.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Stop working when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You find the destination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Open Sans" panose="020B0606030504020204" pitchFamily="34" charset="0"/>
              </a:rPr>
              <a:t>You cannot find the destination going through all possible points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26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5F6C5-E6B0-4BD3-9ECC-034852F2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00" y="1853248"/>
            <a:ext cx="4553200" cy="4320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22A33-0C7A-436C-AFE7-E579E56D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23" y="1853248"/>
            <a:ext cx="4553200" cy="43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0A589-BFBC-4128-A4F1-AE493E0CD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3" y="2222899"/>
            <a:ext cx="5312004" cy="3375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F6EC8-829D-45A8-8DD4-E92CC91F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8" y="2222899"/>
            <a:ext cx="4492359" cy="33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7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7753D-5703-48BE-9C0C-ECA7C291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61" y="1702663"/>
            <a:ext cx="5847878" cy="45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BF07-917C-4235-95A4-6D7E3199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503BC-D20D-484B-9460-92DB8F2F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67" y="3159490"/>
            <a:ext cx="6564065" cy="53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3CD-FC73-4969-8AD7-CEB1627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D2D-0670-48B0-A787-C90DF4C8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VIVEK BURUGUDDA RA1911003010316</a:t>
            </a:r>
          </a:p>
          <a:p>
            <a:r>
              <a:rPr lang="en-IN" dirty="0"/>
              <a:t>HARSHIL AGARWAL RA1911003010325</a:t>
            </a:r>
          </a:p>
          <a:p>
            <a:r>
              <a:rPr lang="en-IN" dirty="0"/>
              <a:t>RITESH RAI RA1911003010333</a:t>
            </a:r>
          </a:p>
          <a:p>
            <a:r>
              <a:rPr lang="en-IN" dirty="0"/>
              <a:t>PUNEET SHARMA RA1911003010331</a:t>
            </a:r>
          </a:p>
          <a:p>
            <a:r>
              <a:rPr lang="en-IN" dirty="0"/>
              <a:t>PRAKHAR VIJAY RA1911003010337</a:t>
            </a:r>
          </a:p>
        </p:txBody>
      </p:sp>
    </p:spTree>
    <p:extLst>
      <p:ext uri="{BB962C8B-B14F-4D97-AF65-F5344CB8AC3E}">
        <p14:creationId xmlns:p14="http://schemas.microsoft.com/office/powerpoint/2010/main" val="29579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72-FFF2-489B-9C19-71180F2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7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9EA3-E641-46B3-8565-01B181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1D92-167D-422B-A68F-DF83D2378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92247"/>
            <a:ext cx="8946541" cy="4195481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/>
              <a:t>The idea of Best First Search is to use an evaluation function to decide which adjacent is most promising and then </a:t>
            </a:r>
            <a:r>
              <a:rPr lang="en-IN" dirty="0"/>
              <a:t>e</a:t>
            </a:r>
            <a:r>
              <a:rPr lang="en-IN" b="0" i="0" u="none" strike="noStrike" baseline="0" dirty="0"/>
              <a:t>xplore. </a:t>
            </a:r>
          </a:p>
          <a:p>
            <a:pPr algn="l"/>
            <a:r>
              <a:rPr lang="en-IN" b="0" i="0" u="none" strike="noStrike" baseline="0" dirty="0"/>
              <a:t>Best First Search falls under the category of Heuristic Search or Informed Search.</a:t>
            </a:r>
          </a:p>
          <a:p>
            <a:pPr algn="l"/>
            <a:r>
              <a:rPr lang="en-IN" b="0" i="0" u="none" strike="noStrike" baseline="0" dirty="0"/>
              <a:t>We use a priority queue to store costs of nodes. </a:t>
            </a:r>
            <a:endParaRPr lang="en-IN" dirty="0"/>
          </a:p>
          <a:p>
            <a:pPr algn="l"/>
            <a:r>
              <a:rPr lang="en-IN" b="0" i="0" u="none" strike="noStrike" baseline="0" dirty="0"/>
              <a:t>So the implementation is a variation of BFS, we just need to change Queue to Priority Queue.</a:t>
            </a:r>
          </a:p>
          <a:p>
            <a:pPr algn="l"/>
            <a:r>
              <a:rPr lang="en-IN" dirty="0"/>
              <a:t>We are determining the optimal path between two cities using best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04355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9557222" cy="44308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1 : Create a </a:t>
            </a:r>
            <a:r>
              <a:rPr lang="en-IN" dirty="0" err="1"/>
              <a:t>priorityQueue</a:t>
            </a:r>
            <a:r>
              <a:rPr lang="en-IN" dirty="0"/>
              <a:t> </a:t>
            </a:r>
            <a:r>
              <a:rPr lang="en-IN" dirty="0" err="1"/>
              <a:t>pqueue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Step 2 : insert ‘start’ in </a:t>
            </a:r>
            <a:r>
              <a:rPr lang="en-IN" dirty="0" err="1"/>
              <a:t>pqueue</a:t>
            </a:r>
            <a:r>
              <a:rPr lang="en-IN" dirty="0"/>
              <a:t> : </a:t>
            </a:r>
            <a:r>
              <a:rPr lang="en-IN" dirty="0" err="1"/>
              <a:t>pqueue.insert</a:t>
            </a:r>
            <a:r>
              <a:rPr lang="en-IN" dirty="0"/>
              <a:t>(start)</a:t>
            </a:r>
          </a:p>
          <a:p>
            <a:pPr marL="0" indent="0">
              <a:buNone/>
            </a:pPr>
            <a:r>
              <a:rPr lang="en-IN" dirty="0"/>
              <a:t>Step 3 : delete all elements of </a:t>
            </a:r>
            <a:r>
              <a:rPr lang="en-IN" dirty="0" err="1"/>
              <a:t>pqueue</a:t>
            </a:r>
            <a:r>
              <a:rPr lang="en-IN" dirty="0"/>
              <a:t> one by one.</a:t>
            </a:r>
          </a:p>
          <a:p>
            <a:pPr marL="0" indent="0">
              <a:buNone/>
            </a:pPr>
            <a:r>
              <a:rPr lang="en-IN" dirty="0"/>
              <a:t>   Step 3.1 : if, the element is goal . Exit.</a:t>
            </a:r>
          </a:p>
          <a:p>
            <a:pPr marL="0" indent="0">
              <a:buNone/>
            </a:pPr>
            <a:r>
              <a:rPr lang="en-IN" dirty="0"/>
              <a:t>   Step 3.2 : else, traverse neighbours and mark the node examined.</a:t>
            </a:r>
          </a:p>
          <a:p>
            <a:pPr marL="0" indent="0">
              <a:buNone/>
            </a:pPr>
            <a:r>
              <a:rPr lang="en-IN" dirty="0"/>
              <a:t>Step 4 : End.</a:t>
            </a:r>
          </a:p>
        </p:txBody>
      </p:sp>
    </p:spTree>
    <p:extLst>
      <p:ext uri="{BB962C8B-B14F-4D97-AF65-F5344CB8AC3E}">
        <p14:creationId xmlns:p14="http://schemas.microsoft.com/office/powerpoint/2010/main" val="23330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6A2F4-C78F-4D7E-8690-906292A7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3" y="1718365"/>
            <a:ext cx="3974981" cy="4686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69D810-4B2D-4AF6-B96B-0497302C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80" y="1718365"/>
            <a:ext cx="4527040" cy="46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FC7-EAD4-4917-AC6B-11980C0D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BF07-917C-4235-95A4-6D7E3199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18710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94C88-8474-4A1C-88E9-28C894FE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298" y="3033705"/>
            <a:ext cx="3701403" cy="7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72-FFF2-489B-9C19-71180F2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7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</a:rPr>
              <a:t>A* Search algorithm is one of the best and popular technique used in path-finding and graph traversals.</a:t>
            </a:r>
          </a:p>
          <a:p>
            <a:r>
              <a:rPr lang="en-IN" b="0" i="0" dirty="0">
                <a:solidFill>
                  <a:srgbClr val="FFFFFF"/>
                </a:solidFill>
                <a:effectLst/>
              </a:rPr>
              <a:t>A* Search algorithms, unlike other traversal techniques, is really a smart algorithm which separates it from the other conventional algorithms.</a:t>
            </a:r>
          </a:p>
          <a:p>
            <a:r>
              <a:rPr lang="en-IN" b="0" i="0" dirty="0">
                <a:solidFill>
                  <a:srgbClr val="FFFFFF"/>
                </a:solidFill>
                <a:effectLst/>
              </a:rPr>
              <a:t>To approximate the shortest path in real-life situations, like- in maps, games this algorithm can be used.</a:t>
            </a:r>
          </a:p>
          <a:p>
            <a:r>
              <a:rPr lang="en-IN" b="0" i="0" dirty="0">
                <a:solidFill>
                  <a:srgbClr val="FFFFFF"/>
                </a:solidFill>
                <a:effectLst/>
              </a:rPr>
              <a:t>What A* Search Algorithm does is that at each step it picks the node according to a value-‘</a:t>
            </a:r>
            <a:r>
              <a:rPr lang="en-IN" b="1" i="0" dirty="0">
                <a:solidFill>
                  <a:srgbClr val="FFFFFF"/>
                </a:solidFill>
                <a:effectLst/>
              </a:rPr>
              <a:t>f</a:t>
            </a:r>
            <a:r>
              <a:rPr lang="en-IN" b="0" i="0" dirty="0">
                <a:solidFill>
                  <a:srgbClr val="FFFFFF"/>
                </a:solidFill>
                <a:effectLst/>
              </a:rPr>
              <a:t>’ which is a parameter equal to the sum of two other parameters – ‘</a:t>
            </a:r>
            <a:r>
              <a:rPr lang="en-IN" b="1" i="0" dirty="0">
                <a:solidFill>
                  <a:srgbClr val="FFFFFF"/>
                </a:solidFill>
                <a:effectLst/>
              </a:rPr>
              <a:t>g</a:t>
            </a:r>
            <a:r>
              <a:rPr lang="en-IN" b="0" i="0" dirty="0">
                <a:solidFill>
                  <a:srgbClr val="FFFFFF"/>
                </a:solidFill>
                <a:effectLst/>
              </a:rPr>
              <a:t>’ and ‘</a:t>
            </a:r>
            <a:r>
              <a:rPr lang="en-IN" b="1" i="0" dirty="0">
                <a:solidFill>
                  <a:srgbClr val="FFFFFF"/>
                </a:solidFill>
                <a:effectLst/>
              </a:rPr>
              <a:t>h</a:t>
            </a:r>
            <a:r>
              <a:rPr lang="en-IN" b="0" i="0" dirty="0">
                <a:solidFill>
                  <a:srgbClr val="FFFFFF"/>
                </a:solidFill>
                <a:effectLst/>
              </a:rPr>
              <a:t>’. At each step it picks the node/cell having the lowest ‘</a:t>
            </a:r>
            <a:r>
              <a:rPr lang="en-IN" b="1" i="0" dirty="0">
                <a:solidFill>
                  <a:srgbClr val="FFFFFF"/>
                </a:solidFill>
                <a:effectLst/>
              </a:rPr>
              <a:t>f</a:t>
            </a:r>
            <a:r>
              <a:rPr lang="en-IN" b="0" i="0" dirty="0">
                <a:solidFill>
                  <a:srgbClr val="FFFFFF"/>
                </a:solidFill>
                <a:effectLst/>
              </a:rPr>
              <a:t>’, and process that node/cell.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6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12D6-4CCE-4906-A527-50CBFC6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7CC8-5DD5-42B6-96C5-EB4F464B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 f(n) represents the final cost, then it can be denoted as:</a:t>
            </a:r>
          </a:p>
          <a:p>
            <a:pPr marL="0" indent="0">
              <a:buNone/>
            </a:pPr>
            <a:r>
              <a:rPr lang="en-IN" dirty="0"/>
              <a:t>      f(n) = g(n) + h(n) </a:t>
            </a:r>
          </a:p>
          <a:p>
            <a:pPr marL="0" indent="0">
              <a:buNone/>
            </a:pPr>
            <a:r>
              <a:rPr lang="en-IN" dirty="0"/>
              <a:t>where:</a:t>
            </a:r>
          </a:p>
          <a:p>
            <a:pPr marL="0" indent="0">
              <a:buNone/>
            </a:pPr>
            <a:r>
              <a:rPr lang="en-IN" dirty="0"/>
              <a:t>      g(n) = cost of traversing from one node to another. </a:t>
            </a:r>
          </a:p>
          <a:p>
            <a:pPr marL="0" indent="0">
              <a:buNone/>
            </a:pPr>
            <a:r>
              <a:rPr lang="en-IN" dirty="0"/>
              <a:t>                   This will vary from node-to-node </a:t>
            </a:r>
          </a:p>
          <a:p>
            <a:pPr marL="0" indent="0">
              <a:buNone/>
            </a:pPr>
            <a:r>
              <a:rPr lang="en-IN" dirty="0"/>
              <a:t>      h(n) = heuristic approximation of the node's value. </a:t>
            </a:r>
          </a:p>
          <a:p>
            <a:pPr marL="0" indent="0">
              <a:buNone/>
            </a:pPr>
            <a:r>
              <a:rPr lang="en-IN" dirty="0"/>
              <a:t>                   This is not a real value but an approximation cost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0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527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Open Sans</vt:lpstr>
      <vt:lpstr>Wingdings 3</vt:lpstr>
      <vt:lpstr>Ion</vt:lpstr>
      <vt:lpstr>Lab Exercise: 5</vt:lpstr>
      <vt:lpstr>Best First Search</vt:lpstr>
      <vt:lpstr>Best First Search</vt:lpstr>
      <vt:lpstr>Algorithm</vt:lpstr>
      <vt:lpstr>Code</vt:lpstr>
      <vt:lpstr>Code</vt:lpstr>
      <vt:lpstr>A* Algorithm</vt:lpstr>
      <vt:lpstr>A* Algorithm</vt:lpstr>
      <vt:lpstr>A* Algorithm</vt:lpstr>
      <vt:lpstr>Algorithm</vt:lpstr>
      <vt:lpstr>Code</vt:lpstr>
      <vt:lpstr>Code</vt:lpstr>
      <vt:lpstr>Code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Exercise: 2</dc:title>
  <dc:creator>Prakhar Vijay</dc:creator>
  <cp:lastModifiedBy>Prakhar Vijay</cp:lastModifiedBy>
  <cp:revision>12</cp:revision>
  <dcterms:created xsi:type="dcterms:W3CDTF">2022-01-28T05:03:15Z</dcterms:created>
  <dcterms:modified xsi:type="dcterms:W3CDTF">2022-02-25T05:20:42Z</dcterms:modified>
</cp:coreProperties>
</file>