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71" r:id="rId15"/>
    <p:sldId id="272" r:id="rId16"/>
    <p:sldId id="268" r:id="rId17"/>
    <p:sldId id="267" r:id="rId18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3BBE3-FD03-CABF-B8D8-E41A65EBBD3A}" v="706" dt="2025-02-28T18:23:16.411"/>
    <p1510:client id="{322F2F35-9D2D-233A-4F3F-E7CC403982E3}" v="6" dt="2025-02-28T18:32:02.499"/>
    <p1510:client id="{94B2E7C9-FE81-43C7-822B-6FB8B91FA2E3}" v="26" dt="2025-02-28T18:30:06.9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01.03.2025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6D48C-7649-2743-8828-B4927EA4F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4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  <a:latin typeface="+mj-lt"/>
              </a:defRPr>
            </a:lvl1pPr>
          </a:lstStyle>
          <a:p>
            <a:r>
              <a:rPr lang="en-US" noProof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/>
              <a:t>Authors</a:t>
            </a:r>
          </a:p>
          <a:p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/>
              <a:t>Mastertextformat bearbeiten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  <a:p>
            <a:pPr lvl="5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IN" sz="1000" b="0" i="0" kern="1200" spc="-15">
                <a:solidFill>
                  <a:srgbClr val="A7B6BF"/>
                </a:solidFill>
                <a:latin typeface="Arial"/>
                <a:ea typeface="+mn-ea"/>
                <a:cs typeface="Arial"/>
              </a:rPr>
              <a:t>A</a:t>
            </a:r>
            <a:r>
              <a:rPr lang="en-US" sz="1000" b="0" i="0" kern="1200" spc="-15">
                <a:solidFill>
                  <a:srgbClr val="A7B6BF"/>
                </a:solidFill>
                <a:latin typeface="Arial"/>
                <a:ea typeface="+mn-ea"/>
                <a:cs typeface="Arial"/>
              </a:rPr>
              <a:t>DSP</a:t>
            </a:r>
            <a:endParaRPr lang="de-DE" sz="1000" b="0" i="0" kern="1200" spc="-15">
              <a:solidFill>
                <a:srgbClr val="A7B6B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bish.khan@tu-ilmenau.de" TargetMode="External"/><Relationship Id="rId2" Type="http://schemas.openxmlformats.org/officeDocument/2006/relationships/hyperlink" Target="mailto:kashan.sardar@tu-ilmenau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vesoftware.github.io/steam-audio/" TargetMode="External"/><Relationship Id="rId2" Type="http://schemas.openxmlformats.org/officeDocument/2006/relationships/hyperlink" Target="https://publications.rwth-aachen.de/record/50580/files/3875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opensourceway/5556249000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18B77-ABE9-5978-0BA2-846041F08E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8FA4-74E6-6C2B-08C9-9F2AAEEC5C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08978"/>
            <a:ext cx="7162800" cy="738692"/>
          </a:xfrm>
        </p:spPr>
        <p:txBody>
          <a:bodyPr lIns="91440" tIns="45720" rIns="91440" bIns="45720" anchor="t"/>
          <a:lstStyle/>
          <a:p>
            <a:r>
              <a:rPr lang="en-US" sz="3000">
                <a:ea typeface="+mj-ea"/>
              </a:rPr>
              <a:t>Topic 14-2: Construct a Room Impulse Response (RIR) using Ray Tracing (RT) Simulation Methods</a:t>
            </a:r>
          </a:p>
          <a:p>
            <a:endParaRPr lang="en-US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9A2B9-AD3B-B82A-ECE5-863FE3457CC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3035" y="1922888"/>
            <a:ext cx="4343400" cy="2667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000">
                <a:solidFill>
                  <a:srgbClr val="0F4761"/>
                </a:solidFill>
                <a:latin typeface="Aptos Display"/>
              </a:rPr>
              <a:t>  Group Members</a:t>
            </a:r>
            <a:r>
              <a:rPr lang="en-US" sz="1200">
                <a:latin typeface="+mn-lt"/>
              </a:rPr>
              <a:t>:</a:t>
            </a:r>
            <a:endParaRPr lang="en-US"/>
          </a:p>
          <a:p>
            <a:r>
              <a:rPr lang="en-US" sz="1200">
                <a:latin typeface="+mn-lt"/>
              </a:rPr>
              <a:t>Kashan Sardar, 70284, </a:t>
            </a:r>
            <a:r>
              <a:rPr lang="en-US" sz="1200" u="sng">
                <a:latin typeface="+mn-lt"/>
                <a:hlinkClick r:id="rId2"/>
              </a:rPr>
              <a:t>kashan.sardar@tu-ilmenau.de</a:t>
            </a:r>
            <a:endParaRPr lang="en-US" sz="1200">
              <a:latin typeface="+mn-lt"/>
            </a:endParaRPr>
          </a:p>
          <a:p>
            <a:r>
              <a:rPr lang="en-US" sz="1200">
                <a:latin typeface="+mn-lt"/>
              </a:rPr>
              <a:t>Tabish Khan, 70396, </a:t>
            </a:r>
            <a:r>
              <a:rPr lang="en-US" sz="1200">
                <a:latin typeface="+mn-lt"/>
                <a:hlinkClick r:id="rId3"/>
              </a:rPr>
              <a:t>tabish.khan@tu-ilmenau.de</a:t>
            </a:r>
            <a:endParaRPr lang="en-US" sz="1200">
              <a:latin typeface="+mn-lt"/>
            </a:endParaRPr>
          </a:p>
          <a:p>
            <a:pPr algn="l"/>
            <a:endParaRPr lang="en-US" sz="1600" b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534E6-FDC7-798A-D500-F28C30892FB1}"/>
              </a:ext>
            </a:extLst>
          </p:cNvPr>
          <p:cNvSpPr txBox="1"/>
          <p:nvPr/>
        </p:nvSpPr>
        <p:spPr>
          <a:xfrm>
            <a:off x="70130" y="4175125"/>
            <a:ext cx="167013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spc="-5">
                <a:solidFill>
                  <a:srgbClr val="003358"/>
                </a:solidFill>
                <a:cs typeface="Arial"/>
              </a:rPr>
              <a:t>Dated: 28 Feb 2025</a:t>
            </a:r>
          </a:p>
        </p:txBody>
      </p:sp>
    </p:spTree>
    <p:extLst>
      <p:ext uri="{BB962C8B-B14F-4D97-AF65-F5344CB8AC3E}">
        <p14:creationId xmlns:p14="http://schemas.microsoft.com/office/powerpoint/2010/main" val="77966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EF31-FBBC-714D-E4DB-81FC030F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E700A0-C523-2551-16B6-F3690C691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595DA-EEDF-31EF-B649-E77641E7F1F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1600" b="1">
                <a:solidFill>
                  <a:srgbClr val="0F4761"/>
                </a:solidFill>
              </a:rPr>
              <a:t>Data Processing and Analysis</a:t>
            </a:r>
            <a:endParaRPr lang="en-US" sz="1600">
              <a:solidFill>
                <a:srgbClr val="0F4761"/>
              </a:solidFill>
            </a:endParaRPr>
          </a:p>
          <a:p>
            <a:pPr marL="0" indent="0" algn="l">
              <a:buNone/>
            </a:pPr>
            <a:endParaRPr lang="en-US" sz="1400" b="1">
              <a:solidFill>
                <a:srgbClr val="0F4761"/>
              </a:solidFill>
            </a:endParaRPr>
          </a:p>
          <a:p>
            <a:pPr marL="182245" indent="-182245" algn="ctr"/>
            <a:r>
              <a:rPr lang="en-US" sz="1400"/>
              <a:t>Generate </a:t>
            </a:r>
            <a:r>
              <a:rPr lang="en-US" sz="1400" b="1"/>
              <a:t>Impulse Response (IR) waveforms</a:t>
            </a:r>
            <a:r>
              <a:rPr lang="en-US" sz="1400"/>
              <a:t> for each receiver location.</a:t>
            </a:r>
          </a:p>
          <a:p>
            <a:pPr marL="182245" indent="-182245" algn="l"/>
            <a:endParaRPr lang="en-US" sz="1400"/>
          </a:p>
          <a:p>
            <a:pPr marL="182245" indent="-182245" algn="l"/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ctr"/>
            <a:r>
              <a:rPr lang="en-US" sz="1400"/>
              <a:t>Compute key acoustic parameters:</a:t>
            </a:r>
          </a:p>
          <a:p>
            <a:pPr marL="0" lvl="1" indent="0" algn="ctr">
              <a:buNone/>
            </a:pPr>
            <a:r>
              <a:rPr lang="en-US" sz="1400" b="1"/>
              <a:t>Reverberation time (RT60)</a:t>
            </a:r>
            <a:endParaRPr lang="en-US" sz="1400"/>
          </a:p>
          <a:p>
            <a:pPr marL="0" lvl="1" indent="0" algn="ctr">
              <a:buNone/>
            </a:pPr>
            <a:r>
              <a:rPr lang="en-US" sz="1400" b="1"/>
              <a:t>Early decay time (EDT)</a:t>
            </a:r>
            <a:endParaRPr lang="en-US" sz="1400"/>
          </a:p>
          <a:p>
            <a:pPr marL="0" lvl="1" indent="0" algn="ctr">
              <a:buNone/>
            </a:pPr>
            <a:r>
              <a:rPr lang="en-US" sz="1400" b="1"/>
              <a:t>  Direct-to-reverberant energy ratio</a:t>
            </a:r>
            <a:endParaRPr lang="en-US" sz="1400"/>
          </a:p>
          <a:p>
            <a:pPr marL="0" lvl="1" indent="0" algn="ctr">
              <a:buNone/>
            </a:pPr>
            <a:endParaRPr lang="en-US" sz="1400" b="1"/>
          </a:p>
          <a:p>
            <a:pPr marL="0" lvl="1" indent="0" algn="ctr">
              <a:buNone/>
            </a:pPr>
            <a:endParaRPr lang="en-US" sz="1400" b="1"/>
          </a:p>
          <a:p>
            <a:pPr marL="0" lvl="1" indent="0" algn="ctr">
              <a:buNone/>
            </a:pPr>
            <a:endParaRPr lang="en-US" sz="1400" b="1"/>
          </a:p>
          <a:p>
            <a:pPr marL="0" lvl="1" indent="0" algn="ctr">
              <a:buNone/>
            </a:pPr>
            <a:endParaRPr lang="en-US" sz="1400" b="1"/>
          </a:p>
          <a:p>
            <a:pPr marL="182245" indent="-182245" algn="ctr"/>
            <a:r>
              <a:rPr lang="en-US" sz="1400"/>
              <a:t>Compare results across different room conditions</a:t>
            </a:r>
            <a:r>
              <a:rPr lang="en-US" sz="1200">
                <a:latin typeface="Aptos"/>
              </a:rPr>
              <a:t>.</a:t>
            </a:r>
          </a:p>
          <a:p>
            <a:pPr marL="182245" indent="-1822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7726E-B43F-5236-7535-B513F83A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AA54-22B6-1E09-F074-E93152B4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F1D0C-4226-1323-812F-B075FA8C3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FEDE1A-BD6F-9062-E9BC-7715AF10B3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 algn="ctr">
              <a:buNone/>
            </a:pPr>
            <a:endParaRPr lang="en-US" sz="1600" b="1">
              <a:solidFill>
                <a:srgbClr val="0F4761"/>
              </a:solidFill>
            </a:endParaRPr>
          </a:p>
          <a:p>
            <a:pPr marL="182245" indent="-182245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F17AB-85A8-C6F2-726C-444869FF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92" y="699242"/>
            <a:ext cx="5458865" cy="3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4D2C-99EE-2D6B-E09D-CC6F5078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Results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FED44-A21F-E0B0-7D89-354779EC0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A7957-0290-FB87-38BA-2201F4782DF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1600" b="1">
                <a:solidFill>
                  <a:srgbClr val="0F4761"/>
                </a:solidFill>
              </a:rPr>
              <a:t>Room Impulse Response Analysis</a:t>
            </a:r>
            <a:endParaRPr lang="en-US" sz="1600">
              <a:solidFill>
                <a:srgbClr val="0F4761"/>
              </a:solidFill>
            </a:endParaRPr>
          </a:p>
          <a:p>
            <a:pPr marL="0" indent="0" algn="ctr">
              <a:buNone/>
            </a:pPr>
            <a:endParaRPr lang="en-US" sz="1400" b="1">
              <a:solidFill>
                <a:srgbClr val="0F4761"/>
              </a:solidFill>
            </a:endParaRPr>
          </a:p>
          <a:p>
            <a:pPr marL="0" indent="0" algn="ctr">
              <a:buNone/>
            </a:pPr>
            <a:endParaRPr lang="en-US" sz="1400" b="1">
              <a:solidFill>
                <a:srgbClr val="0F4761"/>
              </a:solidFill>
            </a:endParaRPr>
          </a:p>
          <a:p>
            <a:pPr marL="182245" indent="-182245" algn="ctr"/>
            <a:r>
              <a:rPr lang="en-US" sz="1400"/>
              <a:t>The simulated </a:t>
            </a:r>
            <a:r>
              <a:rPr lang="en-US" sz="1400" b="1"/>
              <a:t>RIR waveforms</a:t>
            </a:r>
            <a:r>
              <a:rPr lang="en-US" sz="1400"/>
              <a:t> illustrate how sound reflections vary across room conditions.</a:t>
            </a:r>
          </a:p>
          <a:p>
            <a:pPr marL="182245" indent="-182245" algn="l"/>
            <a:endParaRPr lang="en-US" sz="1400"/>
          </a:p>
          <a:p>
            <a:pPr marL="182245" indent="-182245" algn="l"/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ctr"/>
            <a:r>
              <a:rPr lang="en-US" sz="1400"/>
              <a:t>Furnished rooms exhibit </a:t>
            </a:r>
            <a:r>
              <a:rPr lang="en-US" sz="1400" b="1"/>
              <a:t>higher absorption</a:t>
            </a:r>
            <a:r>
              <a:rPr lang="en-US" sz="1400"/>
              <a:t> and reduced reverberation.</a:t>
            </a:r>
          </a:p>
          <a:p>
            <a:pPr marL="182245" indent="-182245" algn="l"/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ctr"/>
            <a:r>
              <a:rPr lang="en-US" sz="1400"/>
              <a:t>Empty rooms lead to </a:t>
            </a:r>
            <a:r>
              <a:rPr lang="en-US" sz="1400" b="1"/>
              <a:t>longer reverberation times (RT60)</a:t>
            </a:r>
            <a:r>
              <a:rPr lang="en-US" sz="1400"/>
              <a:t> due to minimal absorption.</a:t>
            </a:r>
          </a:p>
          <a:p>
            <a:pPr marL="182245" indent="-1822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3C86-3BE3-87EB-F46B-3EDF82E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Results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3C6BE-7482-4855-C740-B86DB96A6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69903-2D85-ABE8-A89E-C1FC559B42C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 algn="l">
              <a:buNone/>
            </a:pPr>
            <a:r>
              <a:rPr lang="en-US" sz="1400" b="1">
                <a:solidFill>
                  <a:srgbClr val="0F4761"/>
                </a:solidFill>
                <a:latin typeface="Aptos"/>
              </a:rPr>
              <a:t>                                                         </a:t>
            </a:r>
            <a:r>
              <a:rPr lang="en-US" sz="1600" b="1">
                <a:solidFill>
                  <a:srgbClr val="0F4761"/>
                </a:solidFill>
              </a:rPr>
              <a:t> Frequency-Dependent Absorption Effects</a:t>
            </a:r>
            <a:endParaRPr lang="en-US" sz="1600" b="1"/>
          </a:p>
          <a:p>
            <a:pPr marL="182245" indent="-182245" algn="l"/>
            <a:endParaRPr lang="en-US" sz="1600" b="1"/>
          </a:p>
          <a:p>
            <a:pPr marL="182245" indent="-182245" algn="l"/>
            <a:endParaRPr lang="en-US" sz="1400" b="1"/>
          </a:p>
          <a:p>
            <a:pPr marL="182245" indent="-182245" algn="ctr"/>
            <a:r>
              <a:rPr lang="en-US" sz="1400" b="1"/>
              <a:t>Low frequencies</a:t>
            </a:r>
            <a:r>
              <a:rPr lang="en-US" sz="1400"/>
              <a:t> absorb less, causing longer reverberation tails.</a:t>
            </a:r>
          </a:p>
          <a:p>
            <a:pPr marL="182245" indent="-182245" algn="ctr"/>
            <a:endParaRPr lang="en-US" sz="1400"/>
          </a:p>
          <a:p>
            <a:pPr marL="182245" indent="-182245" algn="ctr"/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ctr"/>
            <a:r>
              <a:rPr lang="en-US" sz="1400" b="1"/>
              <a:t>High frequencies</a:t>
            </a:r>
            <a:r>
              <a:rPr lang="en-US" sz="1400"/>
              <a:t> absorb faster, reducing reflections.</a:t>
            </a:r>
          </a:p>
          <a:p>
            <a:pPr marL="182245" indent="-182245" algn="ctr"/>
            <a:endParaRPr lang="en-US" sz="1400"/>
          </a:p>
          <a:p>
            <a:pPr marL="0" indent="0" algn="ctr">
              <a:buNone/>
            </a:pPr>
            <a:endParaRPr lang="en-US" sz="1400"/>
          </a:p>
          <a:p>
            <a:pPr marL="182245" indent="-182245" algn="ctr"/>
            <a:endParaRPr lang="en-US" sz="1400"/>
          </a:p>
          <a:p>
            <a:pPr marL="182245" indent="-182245" algn="ctr"/>
            <a:r>
              <a:rPr lang="en-US" sz="1400" b="1"/>
              <a:t>Absorption varies</a:t>
            </a:r>
            <a:r>
              <a:rPr lang="en-US" sz="1400"/>
              <a:t> across octave bands, shaping room acoustics.</a:t>
            </a:r>
          </a:p>
          <a:p>
            <a:pPr marL="182245" indent="-182245">
              <a:lnSpc>
                <a:spcPct val="15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8433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B6A3-F0A8-6A29-F395-A2117171D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C55-03DC-D4ED-D690-9A8712BB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Results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0B1E7-576A-31AC-461A-7D70FC78D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75D9-15CB-4DC8-CE48-7C38C781EB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1600" b="1">
                <a:solidFill>
                  <a:srgbClr val="0F4761"/>
                </a:solidFill>
              </a:rPr>
              <a:t>Higher-Order Reflection Analysis</a:t>
            </a:r>
            <a:endParaRPr lang="en-US" sz="1600">
              <a:solidFill>
                <a:srgbClr val="0F4761"/>
              </a:solidFill>
            </a:endParaRPr>
          </a:p>
          <a:p>
            <a:pPr marL="0" indent="0" algn="ctr">
              <a:buNone/>
            </a:pPr>
            <a:endParaRPr lang="en-US" sz="1600" b="1">
              <a:solidFill>
                <a:srgbClr val="0F4761"/>
              </a:solidFill>
            </a:endParaRPr>
          </a:p>
          <a:p>
            <a:pPr marL="0" indent="0" algn="ctr">
              <a:buNone/>
            </a:pPr>
            <a:endParaRPr lang="en-US" sz="1600" b="1">
              <a:solidFill>
                <a:srgbClr val="0F4761"/>
              </a:solidFill>
            </a:endParaRPr>
          </a:p>
          <a:p>
            <a:pPr marL="0" indent="0" algn="ctr">
              <a:buNone/>
            </a:pPr>
            <a:endParaRPr lang="en-US" sz="1600" b="1">
              <a:solidFill>
                <a:srgbClr val="0F4761"/>
              </a:solidFill>
            </a:endParaRPr>
          </a:p>
          <a:p>
            <a:pPr marL="182245" indent="-182245" algn="ctr"/>
            <a:r>
              <a:rPr lang="en-US" sz="1400"/>
              <a:t>Implementing higher-order reflections improves </a:t>
            </a:r>
            <a:r>
              <a:rPr lang="en-US" sz="1400" b="1"/>
              <a:t>realism</a:t>
            </a:r>
            <a:r>
              <a:rPr lang="en-US" sz="1400"/>
              <a:t> but increases computational complexity.</a:t>
            </a:r>
          </a:p>
          <a:p>
            <a:pPr marL="182245" indent="-182245" algn="ctr"/>
            <a:endParaRPr lang="en-US" sz="1400"/>
          </a:p>
          <a:p>
            <a:pPr marL="182245" indent="-182245" algn="l"/>
            <a:endParaRPr lang="en-US" sz="1400"/>
          </a:p>
          <a:p>
            <a:pPr marL="182245" indent="-182245" algn="l"/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ctr"/>
            <a:r>
              <a:rPr lang="en-US" sz="1400"/>
              <a:t>Efficient ray-tracing methods reduce processing time while maintaining accuracy.</a:t>
            </a:r>
          </a:p>
          <a:p>
            <a:pPr marL="182245" indent="-1822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7F0F7-6C6F-1151-047E-44CC041D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D35-5B8C-A857-AD77-21763DB0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Conclusion and Future Work</a:t>
            </a:r>
            <a:r>
              <a:rPr lang="en-US" sz="1800">
                <a:solidFill>
                  <a:srgbClr val="0F4761"/>
                </a:solidFill>
                <a:latin typeface="Aptos"/>
              </a:rPr>
              <a:t>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56001-612E-D55B-2AEA-4FCDAD667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77AB-1CC8-F06B-DD36-5BB18F9145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 algn="ctr">
              <a:buNone/>
            </a:pPr>
            <a:r>
              <a:rPr lang="en-US" sz="1400"/>
              <a:t>This project implemented </a:t>
            </a:r>
            <a:r>
              <a:rPr lang="en-US" sz="1400" b="1"/>
              <a:t>Room Impulse Response (RIR) simulation</a:t>
            </a:r>
            <a:r>
              <a:rPr lang="en-US" sz="1400"/>
              <a:t> using </a:t>
            </a:r>
            <a:r>
              <a:rPr lang="en-US" sz="1400" b="1"/>
              <a:t>Ray Tracing (RT)</a:t>
            </a:r>
            <a:r>
              <a:rPr lang="en-US" sz="1400"/>
              <a:t> to analyze room acoustics. </a:t>
            </a:r>
            <a:endParaRPr lang="en-US"/>
          </a:p>
          <a:p>
            <a:pPr marL="0" indent="0" algn="ctr">
              <a:buNone/>
            </a:pPr>
            <a:endParaRPr lang="en-US" sz="1400"/>
          </a:p>
          <a:p>
            <a:pPr marL="0" indent="0" algn="ctr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 algn="ctr">
              <a:buNone/>
            </a:pPr>
            <a:r>
              <a:rPr lang="en-US" sz="1400"/>
              <a:t>Results show the impact of </a:t>
            </a:r>
            <a:r>
              <a:rPr lang="en-US" sz="1400" b="1"/>
              <a:t>room size, materials, and frequency-dependent absorption</a:t>
            </a:r>
            <a:r>
              <a:rPr lang="en-US" sz="1400"/>
              <a:t> on sound propagation. </a:t>
            </a:r>
            <a:r>
              <a:rPr lang="en-US" sz="1400" b="1"/>
              <a:t>Future work</a:t>
            </a:r>
            <a:r>
              <a:rPr lang="en-US" sz="1400"/>
              <a:t> includes </a:t>
            </a:r>
            <a:r>
              <a:rPr lang="en-US" sz="1400" b="1"/>
              <a:t>real-time auralization with Unity + Steam Audio</a:t>
            </a:r>
            <a:r>
              <a:rPr lang="en-US" sz="140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513E-1239-BA7B-6D33-D133F217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71EE-B2B6-BC37-51D7-D304F77FC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B00D-DD9F-23D6-2E36-AF7168DF09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182245" indent="-182245" algn="l">
              <a:buFont typeface="Wingdings" panose="02110004020202020204"/>
              <a:buChar char="§"/>
            </a:pPr>
            <a:endParaRPr lang="en-US" sz="1200">
              <a:latin typeface="+mn-lt"/>
            </a:endParaRPr>
          </a:p>
          <a:p>
            <a:pPr marL="182245" indent="-182245" algn="l">
              <a:buFont typeface="Wingdings" panose="02110004020202020204"/>
              <a:buChar char="§"/>
            </a:pPr>
            <a:endParaRPr lang="en-US" sz="1200">
              <a:latin typeface="+mn-lt"/>
            </a:endParaRPr>
          </a:p>
          <a:p>
            <a:pPr marL="182245" indent="-182245" algn="l">
              <a:buFont typeface="Wingdings" panose="02110004020202020204"/>
              <a:buChar char="§"/>
            </a:pPr>
            <a:endParaRPr lang="en-US" sz="1200">
              <a:latin typeface="+mn-lt"/>
            </a:endParaRPr>
          </a:p>
          <a:p>
            <a:pPr marL="182245" indent="-182245" algn="l">
              <a:buFont typeface="Wingdings" panose="02110004020202020204"/>
              <a:buChar char="§"/>
            </a:pPr>
            <a:r>
              <a:rPr lang="en-US" sz="1200">
                <a:latin typeface="+mn-lt"/>
              </a:rPr>
              <a:t>D. Schröder, </a:t>
            </a:r>
            <a:r>
              <a:rPr lang="en-US" sz="1200" i="1">
                <a:latin typeface="+mn-lt"/>
              </a:rPr>
              <a:t>Physically Based Real-Time Auralization of Interactive Virtual Environments</a:t>
            </a:r>
            <a:r>
              <a:rPr lang="en-US" sz="1200">
                <a:latin typeface="+mn-lt"/>
              </a:rPr>
              <a:t>, RWTH Aachen University</a:t>
            </a:r>
            <a:r>
              <a:rPr lang="en-US" sz="1200">
                <a:latin typeface="Aptos"/>
              </a:rPr>
              <a:t>, 2011</a:t>
            </a:r>
            <a:r>
              <a:rPr lang="en-US" sz="1200">
                <a:latin typeface="+mn-lt"/>
              </a:rPr>
              <a:t>. </a:t>
            </a:r>
            <a:r>
              <a:rPr lang="en-US" sz="1200">
                <a:latin typeface="Aptos"/>
              </a:rPr>
              <a:t>[Online]. Available: </a:t>
            </a:r>
            <a:r>
              <a:rPr lang="en-US" sz="1200" u="sng">
                <a:latin typeface="Aptos"/>
                <a:hlinkClick r:id="rId2"/>
              </a:rPr>
              <a:t>https://publications.rwth-aachen.de/record/50580/files/3875.pdf</a:t>
            </a:r>
            <a:endParaRPr lang="en-US" sz="1200">
              <a:solidFill>
                <a:srgbClr val="467886"/>
              </a:solidFill>
              <a:latin typeface="Aptos"/>
            </a:endParaRPr>
          </a:p>
          <a:p>
            <a:pPr marL="182245" indent="-182245" algn="l">
              <a:buFont typeface="Wingdings" panose="02110004020202020204"/>
              <a:buChar char="§"/>
            </a:pPr>
            <a:endParaRPr lang="en-US" sz="1200" u="sng">
              <a:latin typeface="Aptos"/>
            </a:endParaRPr>
          </a:p>
          <a:p>
            <a:pPr marL="182245" indent="-182245" algn="l">
              <a:buFont typeface="Wingdings" panose="02110004020202020204"/>
              <a:buChar char="§"/>
            </a:pPr>
            <a:endParaRPr lang="en-US" sz="1200" u="sng">
              <a:latin typeface="Aptos"/>
            </a:endParaRPr>
          </a:p>
          <a:p>
            <a:pPr marL="0" indent="0" algn="l">
              <a:buNone/>
            </a:pPr>
            <a:endParaRPr lang="en-US" sz="1200" u="sng">
              <a:latin typeface="Aptos"/>
            </a:endParaRPr>
          </a:p>
          <a:p>
            <a:pPr marL="182245" indent="-182245" algn="l">
              <a:buFont typeface="Wingdings" panose="02110004020202020204"/>
              <a:buChar char="§"/>
            </a:pPr>
            <a:r>
              <a:rPr lang="en-US" sz="1200">
                <a:solidFill>
                  <a:srgbClr val="000000"/>
                </a:solidFill>
                <a:latin typeface="Aptos"/>
              </a:rPr>
              <a:t>Steam Audio Documentation, “Steam Audio: A 3D Spatial Audio Solution for Games and VR,” </a:t>
            </a:r>
            <a:r>
              <a:rPr lang="en-US" sz="1200" i="1">
                <a:solidFill>
                  <a:srgbClr val="000000"/>
                </a:solidFill>
                <a:latin typeface="Aptos"/>
              </a:rPr>
              <a:t>Valve Corporation</a:t>
            </a:r>
            <a:r>
              <a:rPr lang="en-US" sz="1200">
                <a:solidFill>
                  <a:srgbClr val="000000"/>
                </a:solidFill>
                <a:latin typeface="Aptos"/>
              </a:rPr>
              <a:t>, 2024. [Online]. Available: </a:t>
            </a:r>
            <a:r>
              <a:rPr lang="en-US" sz="1200" u="sng">
                <a:latin typeface="Aptos"/>
                <a:hlinkClick r:id="rId3"/>
              </a:rPr>
              <a:t>https://valvesoftware.github.io/steam-audio/</a:t>
            </a:r>
          </a:p>
          <a:p>
            <a:pPr marL="182245" indent="-182245">
              <a:buAutoNum type="arabicPeriod"/>
            </a:pPr>
            <a:endParaRPr lang="en-US" sz="10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72154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7DA9-0A54-ADFC-FE86-B8C38D78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349" y="1546490"/>
            <a:ext cx="3619301" cy="1231106"/>
          </a:xfrm>
        </p:spPr>
        <p:txBody>
          <a:bodyPr/>
          <a:lstStyle/>
          <a:p>
            <a:r>
              <a:rPr lang="en-US" sz="400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9CA28-FA01-C66B-42A5-C811A51EA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6" name="Picture 5" descr="A close-up of a colorful logo&#10;&#10;AI-generated content may be incorrect.">
            <a:extLst>
              <a:ext uri="{FF2B5EF4-FFF2-40B4-BE49-F238E27FC236}">
                <a16:creationId xmlns:a16="http://schemas.microsoft.com/office/drawing/2014/main" id="{641AA402-2E17-0AFA-59F9-5DA49AF0C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6789" y="3717925"/>
            <a:ext cx="1132264" cy="636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9BA23-30F7-1F89-B74E-2366808F3CEE}"/>
              </a:ext>
            </a:extLst>
          </p:cNvPr>
          <p:cNvSpPr txBox="1"/>
          <p:nvPr/>
        </p:nvSpPr>
        <p:spPr>
          <a:xfrm>
            <a:off x="4758977" y="7517909"/>
            <a:ext cx="1200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opensourceway/55562490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450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C870-0D1A-72CF-9A36-7FCA6216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</p:spPr>
        <p:txBody>
          <a:bodyPr wrap="square" anchor="ctr">
            <a:normAutofit/>
          </a:bodyPr>
          <a:lstStyle/>
          <a:p>
            <a:r>
              <a:rPr lang="en-US"/>
              <a:t>       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BBABB-92A9-4D70-A3DC-6AB254C85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4259" y="4740549"/>
            <a:ext cx="426721" cy="153888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0696-D7BF-A2A9-CC0D-E020403426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945" y="984716"/>
            <a:ext cx="8501913" cy="3352800"/>
          </a:xfrm>
        </p:spPr>
        <p:txBody>
          <a:bodyPr lIns="91440" tIns="45720" rIns="91440" bIns="45720" anchor="t">
            <a:normAutofit/>
          </a:bodyPr>
          <a:lstStyle/>
          <a:p>
            <a:pPr marL="182245" indent="-182245" algn="l"/>
            <a:r>
              <a:rPr lang="en-US" sz="1400" b="1"/>
              <a:t>Importance of Room Acoustics</a:t>
            </a:r>
            <a:r>
              <a:rPr lang="en-US" sz="1400"/>
              <a:t> – Essential for VR, architectural acoustics, and spatial audio rendering, influencing reverberation, absorption, and reflections.</a:t>
            </a:r>
            <a:endParaRPr lang="en-US"/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Objective</a:t>
            </a:r>
            <a:r>
              <a:rPr lang="en-US" sz="1400"/>
              <a:t> – Implement a </a:t>
            </a:r>
            <a:r>
              <a:rPr lang="en-US" sz="1400" b="1"/>
              <a:t>Room Impulse Response (RIR) simulation</a:t>
            </a:r>
            <a:r>
              <a:rPr lang="en-US" sz="1400"/>
              <a:t> using </a:t>
            </a:r>
            <a:r>
              <a:rPr lang="en-US" sz="1400" b="1"/>
              <a:t>Ray Tracing (RT)</a:t>
            </a:r>
            <a:r>
              <a:rPr lang="en-US" sz="1400"/>
              <a:t> to model sound propagation and reflections.</a:t>
            </a:r>
            <a:endParaRPr lang="en-US"/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Simulation Focus</a:t>
            </a:r>
            <a:r>
              <a:rPr lang="en-US" sz="1400"/>
              <a:t> – Analyze the impact of </a:t>
            </a:r>
            <a:r>
              <a:rPr lang="en-US" sz="1400" b="1"/>
              <a:t>room size</a:t>
            </a:r>
            <a:r>
              <a:rPr lang="en-US" sz="1400"/>
              <a:t> and </a:t>
            </a:r>
            <a:r>
              <a:rPr lang="en-US" sz="1400" b="1"/>
              <a:t>acoustic treatments</a:t>
            </a:r>
            <a:r>
              <a:rPr lang="en-US" sz="1400"/>
              <a:t> on sound behavior, including </a:t>
            </a:r>
            <a:r>
              <a:rPr lang="en-US" sz="1400" b="1"/>
              <a:t>frequency-dependent absorption</a:t>
            </a:r>
            <a:r>
              <a:rPr lang="en-US" sz="1400"/>
              <a:t> and </a:t>
            </a:r>
            <a:r>
              <a:rPr lang="en-US" sz="1400" b="1"/>
              <a:t>higher-order reflections</a:t>
            </a:r>
            <a:r>
              <a:rPr lang="en-US" sz="1400"/>
              <a:t>.</a:t>
            </a:r>
            <a:endParaRPr lang="en-US"/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Methodology</a:t>
            </a:r>
            <a:r>
              <a:rPr lang="en-US" sz="1400"/>
              <a:t> – Use </a:t>
            </a:r>
            <a:r>
              <a:rPr lang="en-US" sz="1400" b="1"/>
              <a:t>Ray Tracing</a:t>
            </a:r>
            <a:r>
              <a:rPr lang="en-US" sz="1400"/>
              <a:t> to simulate </a:t>
            </a:r>
            <a:r>
              <a:rPr lang="en-US" sz="1400" b="1"/>
              <a:t>sound propagation, reflection, and absorption</a:t>
            </a:r>
            <a:r>
              <a:rPr lang="en-US" sz="1400"/>
              <a:t> within different room environments.</a:t>
            </a:r>
            <a:endParaRPr lang="en-US"/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Insights &amp; Applications</a:t>
            </a:r>
            <a:r>
              <a:rPr lang="en-US" sz="1400"/>
              <a:t> – Provides understanding of </a:t>
            </a:r>
            <a:r>
              <a:rPr lang="en-US" sz="1400" b="1"/>
              <a:t>reverberation effects</a:t>
            </a:r>
            <a:r>
              <a:rPr lang="en-US" sz="1400"/>
              <a:t>, helping in </a:t>
            </a:r>
            <a:r>
              <a:rPr lang="en-US" sz="1400" b="1"/>
              <a:t>audio system design, VR spatialization, and acoustic treatment planning</a:t>
            </a:r>
            <a:r>
              <a:rPr lang="en-US" sz="1400"/>
              <a:t>.</a:t>
            </a:r>
            <a:endParaRPr lang="en-US"/>
          </a:p>
          <a:p>
            <a:pPr marL="182245" indent="-182245">
              <a:lnSpc>
                <a:spcPct val="90000"/>
              </a:lnSpc>
              <a:spcAft>
                <a:spcPts val="600"/>
              </a:spcAft>
            </a:pPr>
            <a:endParaRPr lang="en-US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17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62A8-0B69-DED2-8414-D829BC5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      Project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DA0-EC52-D3A5-8A72-CF95304A0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C2ACF-1880-52C8-274D-C50BE2C157F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7027" y="1106177"/>
            <a:ext cx="8297672" cy="3221348"/>
          </a:xfrm>
        </p:spPr>
        <p:txBody>
          <a:bodyPr lIns="91440" tIns="45720" rIns="91440" bIns="45720" anchor="t"/>
          <a:lstStyle/>
          <a:p>
            <a:pPr marL="182245" indent="-182245" algn="l"/>
            <a:r>
              <a:rPr lang="en-US" sz="1400" b="1"/>
              <a:t>Objective</a:t>
            </a:r>
            <a:r>
              <a:rPr lang="en-US" sz="1400"/>
              <a:t> – Develop a room acoustics simulation tool to compute </a:t>
            </a:r>
            <a:r>
              <a:rPr lang="en-US" sz="1400" b="1"/>
              <a:t>Room Impulse Response (RIR)</a:t>
            </a:r>
            <a:r>
              <a:rPr lang="en-US" sz="1400"/>
              <a:t> using </a:t>
            </a:r>
            <a:r>
              <a:rPr lang="en-US" sz="1400" b="1"/>
              <a:t>Ray Tracing (RT)</a:t>
            </a:r>
            <a:r>
              <a:rPr lang="en-US" sz="1400"/>
              <a:t> methods.</a:t>
            </a:r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Room Configurations</a:t>
            </a:r>
            <a:r>
              <a:rPr lang="en-US" sz="1400"/>
              <a:t> – Simulate </a:t>
            </a:r>
            <a:r>
              <a:rPr lang="en-US" sz="1400" b="1"/>
              <a:t>four different room sizes</a:t>
            </a:r>
            <a:r>
              <a:rPr lang="en-US" sz="1400"/>
              <a:t>, including variations in </a:t>
            </a:r>
            <a:r>
              <a:rPr lang="en-US" sz="1400" b="1"/>
              <a:t>acoustic treatment</a:t>
            </a:r>
            <a:r>
              <a:rPr lang="en-US" sz="1400"/>
              <a:t> (furnished, empty, treated, untreated).</a:t>
            </a:r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Sound Propagation Modeling</a:t>
            </a:r>
            <a:r>
              <a:rPr lang="en-US" sz="1400"/>
              <a:t> – Analyze </a:t>
            </a:r>
            <a:r>
              <a:rPr lang="en-US" sz="1400" b="1"/>
              <a:t>reverberation and absorption</a:t>
            </a:r>
            <a:r>
              <a:rPr lang="en-US" sz="1400"/>
              <a:t> effects with a </a:t>
            </a:r>
            <a:r>
              <a:rPr lang="en-US" sz="1400" b="1"/>
              <a:t>single sound source and receiver</a:t>
            </a:r>
            <a:r>
              <a:rPr lang="en-US" sz="1400"/>
              <a:t> setup.</a:t>
            </a:r>
          </a:p>
          <a:p>
            <a:pPr marL="182245" indent="-182245" algn="l"/>
            <a:endParaRPr lang="en-US" sz="1400"/>
          </a:p>
          <a:p>
            <a:pPr marL="182245" indent="-182245" algn="l"/>
            <a:r>
              <a:rPr lang="en-US" sz="1400" b="1"/>
              <a:t>Frequency Considerations</a:t>
            </a:r>
            <a:r>
              <a:rPr lang="en-US" sz="1400"/>
              <a:t> – Incorporate </a:t>
            </a:r>
            <a:r>
              <a:rPr lang="en-US" sz="1400" b="1"/>
              <a:t>octave band frequencies</a:t>
            </a:r>
            <a:r>
              <a:rPr lang="en-US" sz="1400"/>
              <a:t> for accurate </a:t>
            </a:r>
            <a:r>
              <a:rPr lang="en-US" sz="1400" b="1"/>
              <a:t>material absorption coefficients</a:t>
            </a:r>
            <a:r>
              <a:rPr lang="en-US" sz="1400"/>
              <a:t>.</a:t>
            </a:r>
          </a:p>
          <a:p>
            <a:pPr marL="0" indent="0" algn="l">
              <a:buNone/>
            </a:pPr>
            <a:endParaRPr lang="en-US" sz="1400"/>
          </a:p>
          <a:p>
            <a:pPr marL="182245" indent="-182245" algn="l"/>
            <a:r>
              <a:rPr lang="en-US" sz="1400" b="1"/>
              <a:t>Higher-Order Reflections</a:t>
            </a:r>
            <a:r>
              <a:rPr lang="en-US" sz="1400"/>
              <a:t> – Improve simulation accuracy by </a:t>
            </a:r>
            <a:r>
              <a:rPr lang="en-US" sz="1400" b="1"/>
              <a:t>handling multiple sound reflections</a:t>
            </a:r>
            <a:r>
              <a:rPr lang="en-US" sz="1400"/>
              <a:t> within the environment.</a:t>
            </a:r>
          </a:p>
          <a:p>
            <a:pPr marL="182245" indent="-1822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88CF-17C2-9B90-A9EE-37C01AD4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</p:spPr>
        <p:txBody>
          <a:bodyPr wrap="square" anchor="ctr">
            <a:normAutofit/>
          </a:bodyPr>
          <a:lstStyle/>
          <a:p>
            <a:r>
              <a:rPr lang="en-US"/>
              <a:t>        Methodology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C774B-1543-608F-C3A8-CAA792ED1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4259" y="4740549"/>
            <a:ext cx="426721" cy="153888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8ADDA-C498-BC2A-2C80-51A47B0007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5674" y="974725"/>
            <a:ext cx="5247795" cy="3352800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182245" indent="-182245" algn="l">
              <a:buNone/>
            </a:pPr>
            <a:r>
              <a:rPr lang="en-US" sz="1400" b="1">
                <a:solidFill>
                  <a:srgbClr val="0F4761"/>
                </a:solidFill>
              </a:rPr>
              <a:t>Technologies Used</a:t>
            </a:r>
          </a:p>
          <a:p>
            <a:pPr marL="182245" indent="-182245" algn="l">
              <a:buNone/>
            </a:pPr>
            <a:endParaRPr lang="en-US" sz="1400" b="1">
              <a:solidFill>
                <a:srgbClr val="0F4761"/>
              </a:solidFill>
            </a:endParaRPr>
          </a:p>
          <a:p>
            <a:pPr marL="182245" indent="-182245" algn="l">
              <a:buFont typeface="Wingdings"/>
              <a:buChar char="§"/>
            </a:pPr>
            <a:r>
              <a:rPr lang="en-US" sz="1400" b="1"/>
              <a:t>Programming Language</a:t>
            </a:r>
            <a:r>
              <a:rPr lang="en-US" sz="1400"/>
              <a:t>: Python, C#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l">
              <a:buFont typeface="Wingdings"/>
              <a:buChar char="§"/>
            </a:pPr>
            <a:r>
              <a:rPr lang="en-US" sz="1400" b="1"/>
              <a:t>3D Modeling and Visualization</a:t>
            </a:r>
            <a:r>
              <a:rPr lang="en-US" sz="1400"/>
              <a:t>: Unity (for visualization)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l">
              <a:buFont typeface="Wingdings"/>
              <a:buChar char="§"/>
            </a:pPr>
            <a:r>
              <a:rPr lang="en-US" sz="1400" b="1"/>
              <a:t>Ray Tracing Engine</a:t>
            </a:r>
            <a:r>
              <a:rPr lang="en-US" sz="1400"/>
              <a:t>: Custom-built ray-tracing algorithm using vector mathematics</a:t>
            </a:r>
          </a:p>
          <a:p>
            <a:pPr marL="0" indent="0" algn="l">
              <a:buNone/>
            </a:pPr>
            <a:endParaRPr lang="en-US" sz="1400"/>
          </a:p>
          <a:p>
            <a:pPr marL="182245" indent="-182245" algn="l">
              <a:buFont typeface="Wingdings"/>
              <a:buChar char="§"/>
            </a:pPr>
            <a:r>
              <a:rPr lang="en-US" sz="1400" b="1"/>
              <a:t>Material Absorption Data</a:t>
            </a:r>
            <a:r>
              <a:rPr lang="en-US" sz="1400"/>
              <a:t>: Based on octave band frequency-dependent coefficients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l">
              <a:buFont typeface="Wingdings"/>
              <a:buChar char="§"/>
            </a:pPr>
            <a:r>
              <a:rPr lang="en-US" sz="1400" b="1"/>
              <a:t>Data Analysis</a:t>
            </a:r>
            <a:r>
              <a:rPr lang="en-US" sz="1400"/>
              <a:t>: Python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DCA0F-C4F9-98AF-A077-38DFD2AEA480}"/>
              </a:ext>
            </a:extLst>
          </p:cNvPr>
          <p:cNvSpPr txBox="1">
            <a:spLocks/>
          </p:cNvSpPr>
          <p:nvPr/>
        </p:nvSpPr>
        <p:spPr>
          <a:xfrm>
            <a:off x="4831474" y="1057201"/>
            <a:ext cx="4467116" cy="264141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245" indent="-182245" algn="l">
              <a:buFont typeface="Wingdings" pitchFamily="2" charset="2"/>
              <a:buNone/>
            </a:pPr>
            <a:endParaRPr lang="en-US" sz="1400" b="1">
              <a:solidFill>
                <a:srgbClr val="0F4761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/>
          </a:p>
        </p:txBody>
      </p:sp>
      <p:pic>
        <p:nvPicPr>
          <p:cNvPr id="10" name="Picture 9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8C5662B-1018-88B9-CEFB-6FCE2173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09" y="1155190"/>
            <a:ext cx="488140" cy="534927"/>
          </a:xfrm>
          <a:prstGeom prst="rect">
            <a:avLst/>
          </a:prstGeom>
        </p:spPr>
      </p:pic>
      <p:pic>
        <p:nvPicPr>
          <p:cNvPr id="11" name="Picture 10" descr="A black and grey logo&#10;&#10;AI-generated content may be incorrect.">
            <a:extLst>
              <a:ext uri="{FF2B5EF4-FFF2-40B4-BE49-F238E27FC236}">
                <a16:creationId xmlns:a16="http://schemas.microsoft.com/office/drawing/2014/main" id="{9CD06E4B-06D7-B1D0-CF6D-F7E02C07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37" y="1658023"/>
            <a:ext cx="1619641" cy="9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AFAC-2F6C-7D99-9F12-5D3474F8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923330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>
                <a:latin typeface="Aptos Display"/>
              </a:rPr>
              <a:t>          Methodology</a:t>
            </a:r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2806-7A46-5F2E-33EB-00C61ECEC3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C3ED6D9-268D-C740-5C1D-6754D6904F8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8856" y="705689"/>
            <a:ext cx="8183270" cy="3458404"/>
          </a:xfrm>
        </p:spPr>
        <p:txBody>
          <a:bodyPr lIns="91440" tIns="45720" rIns="91440" bIns="45720" anchor="t"/>
          <a:lstStyle/>
          <a:p>
            <a:pPr marL="0" indent="0" algn="l">
              <a:buNone/>
            </a:pPr>
            <a:r>
              <a:rPr lang="en-US" sz="1400" b="1">
                <a:solidFill>
                  <a:srgbClr val="0F4761"/>
                </a:solidFill>
              </a:rPr>
              <a:t>                                                                   Room Modeling</a:t>
            </a:r>
            <a:endParaRPr lang="en-US" sz="1400">
              <a:solidFill>
                <a:srgbClr val="0F4761"/>
              </a:solidFill>
            </a:endParaRPr>
          </a:p>
          <a:p>
            <a:pPr marL="0" indent="0" algn="l">
              <a:buNone/>
            </a:pPr>
            <a:endParaRPr lang="en-US" sz="1400" b="1">
              <a:solidFill>
                <a:srgbClr val="0F4761"/>
              </a:solidFill>
            </a:endParaRPr>
          </a:p>
          <a:p>
            <a:pPr marL="0" indent="0" algn="l">
              <a:buNone/>
            </a:pPr>
            <a:r>
              <a:rPr lang="en-US" sz="1400"/>
              <a:t>                                              Define four room geometries of different sizes.</a:t>
            </a:r>
          </a:p>
          <a:p>
            <a:pPr marL="0" indent="0" algn="l">
              <a:buNone/>
            </a:pPr>
            <a:r>
              <a:rPr lang="en-US" sz="1400"/>
              <a:t>                   Surface materials with varying absorption coefficients based on octave band frequencies.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 algn="l"/>
            <a:endParaRPr lang="en-US" sz="1400"/>
          </a:p>
          <a:p>
            <a:pPr marL="182245" indent="-182245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CE946-3EA8-BF15-1875-B3A1C985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36" y="1659679"/>
            <a:ext cx="4362977" cy="28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1334-432A-5AD5-0E49-CE7261DC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                                       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18321-6843-68A1-E67D-462E9E4E3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18EE3-8701-FC61-09A3-2DA7B25C8DC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5896" y="702798"/>
            <a:ext cx="8305401" cy="3352800"/>
          </a:xfrm>
        </p:spPr>
        <p:txBody>
          <a:bodyPr lIns="91440" tIns="45720" rIns="91440" bIns="45720" anchor="t"/>
          <a:lstStyle/>
          <a:p>
            <a:pPr marL="182245" indent="-182245" algn="l">
              <a:buNone/>
            </a:pPr>
            <a:r>
              <a:rPr lang="en-US" sz="1400" b="1">
                <a:solidFill>
                  <a:srgbClr val="0F4761"/>
                </a:solidFill>
                <a:latin typeface="Aptos"/>
              </a:rPr>
              <a:t>                                                                       </a:t>
            </a:r>
            <a:r>
              <a:rPr lang="en-US" sz="1400" b="1">
                <a:solidFill>
                  <a:srgbClr val="0F4761"/>
                </a:solidFill>
              </a:rPr>
              <a:t>Ray Tracing Implementation</a:t>
            </a:r>
            <a:endParaRPr lang="en-US" sz="1400">
              <a:solidFill>
                <a:srgbClr val="0F4761"/>
              </a:solidFill>
            </a:endParaRPr>
          </a:p>
          <a:p>
            <a:pPr marL="0" indent="0" algn="l">
              <a:buNone/>
            </a:pPr>
            <a:r>
              <a:rPr lang="en-US" sz="1400" b="1"/>
              <a:t>                                                    Stochastic Ray Tracing (SRT) 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r>
              <a:rPr lang="en-US" sz="1400"/>
              <a:t>     Random sampling of ray paths to model energy dispersion and simulate reverberation accurately.</a:t>
            </a:r>
            <a:br>
              <a:rPr lang="en-US" sz="1400"/>
            </a:br>
            <a:br>
              <a:rPr lang="en-US" sz="1400"/>
            </a:b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AF6615-2859-EE97-1436-055FE4A4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213" y="1689218"/>
            <a:ext cx="4792587" cy="28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1596-E60F-94F3-E148-67CF362D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</p:spPr>
        <p:txBody>
          <a:bodyPr wrap="square" anchor="ctr">
            <a:normAutofit/>
          </a:bodyPr>
          <a:lstStyle/>
          <a:p>
            <a:r>
              <a:rPr lang="en-US"/>
              <a:t>                                          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B3E28-2433-A2E4-A3CD-BB6D046D0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4259" y="4740549"/>
            <a:ext cx="426721" cy="153888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C9A69-4F6F-025D-4886-EB9B2BD8C23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2309" y="819338"/>
            <a:ext cx="8130897" cy="3306405"/>
          </a:xfrm>
        </p:spPr>
        <p:txBody>
          <a:bodyPr lIns="91440" tIns="45720" rIns="91440" bIns="45720" anchor="t">
            <a:normAutofit/>
          </a:bodyPr>
          <a:lstStyle/>
          <a:p>
            <a:pPr marL="0" indent="0" algn="ctr">
              <a:buNone/>
            </a:pPr>
            <a:r>
              <a:rPr lang="en-US" sz="1400" b="1">
                <a:solidFill>
                  <a:srgbClr val="0F4761"/>
                </a:solidFill>
              </a:rPr>
              <a:t>      Frequency-Dependent Absorption</a:t>
            </a:r>
            <a:endParaRPr lang="en-US" sz="1400">
              <a:solidFill>
                <a:srgbClr val="0F4761"/>
              </a:solidFill>
            </a:endParaRPr>
          </a:p>
          <a:p>
            <a:pPr marL="0" indent="0" algn="l">
              <a:buNone/>
            </a:pPr>
            <a:r>
              <a:rPr lang="en-US" sz="1400"/>
              <a:t>           Assign absorption coefficients to different room surfaces using </a:t>
            </a:r>
            <a:r>
              <a:rPr lang="en-US" sz="1400" b="1"/>
              <a:t>octave band frequencies</a:t>
            </a:r>
            <a:r>
              <a:rPr lang="en-US" sz="1400"/>
              <a:t>.</a:t>
            </a:r>
          </a:p>
          <a:p>
            <a:pPr marL="0" indent="0" algn="l">
              <a:buNone/>
            </a:pPr>
            <a:r>
              <a:rPr lang="en-US" sz="1400"/>
              <a:t>                         Compute the sound energy loss for each frequency band at each reflection.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>
              <a:lnSpc>
                <a:spcPct val="150000"/>
              </a:lnSpc>
              <a:spcAft>
                <a:spcPts val="600"/>
              </a:spcAft>
            </a:pPr>
            <a:endParaRPr lang="en-US" sz="14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E35EBA-96AB-9614-CE19-ABE80089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99" y="1571923"/>
            <a:ext cx="2198255" cy="28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2FB8-133F-27E1-0CA5-B632577D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831-4E48-3A2E-28E3-3766AB8D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</p:spPr>
        <p:txBody>
          <a:bodyPr wrap="square" anchor="ctr">
            <a:normAutofit/>
          </a:bodyPr>
          <a:lstStyle/>
          <a:p>
            <a:r>
              <a:rPr lang="en-US"/>
              <a:t>                                          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BEF74-A0A6-37CE-848E-344738C99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4259" y="4740549"/>
            <a:ext cx="426721" cy="153888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4B94-2568-1BE2-F11E-2615B4B4F3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2309" y="819338"/>
            <a:ext cx="8130897" cy="3306405"/>
          </a:xfrm>
        </p:spPr>
        <p:txBody>
          <a:bodyPr lIns="91440" tIns="45720" rIns="91440" bIns="45720" anchor="t">
            <a:normAutofit/>
          </a:bodyPr>
          <a:lstStyle/>
          <a:p>
            <a:pPr marL="0" indent="0" algn="ctr">
              <a:buNone/>
            </a:pPr>
            <a:r>
              <a:rPr lang="en-US" sz="1400" b="1">
                <a:solidFill>
                  <a:srgbClr val="0F4761"/>
                </a:solidFill>
              </a:rPr>
              <a:t>      Frequency-Dependent Absorption</a:t>
            </a:r>
            <a:endParaRPr lang="en-US" sz="1400">
              <a:solidFill>
                <a:srgbClr val="0F4761"/>
              </a:solidFill>
            </a:endParaRPr>
          </a:p>
          <a:p>
            <a:pPr marL="0" indent="0" algn="l">
              <a:buNone/>
            </a:pPr>
            <a:r>
              <a:rPr lang="en-US" sz="1400"/>
              <a:t>           Assign absorption coefficients to different room surfaces using </a:t>
            </a:r>
            <a:r>
              <a:rPr lang="en-US" sz="1400" b="1"/>
              <a:t>octave band frequencies</a:t>
            </a:r>
            <a:r>
              <a:rPr lang="en-US" sz="1400"/>
              <a:t>.</a:t>
            </a:r>
          </a:p>
          <a:p>
            <a:pPr marL="0" indent="0" algn="l">
              <a:buNone/>
            </a:pPr>
            <a:r>
              <a:rPr lang="en-US" sz="1400"/>
              <a:t>                         Compute the sound energy loss for each frequency band at each reflection.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>
              <a:lnSpc>
                <a:spcPct val="150000"/>
              </a:lnSpc>
              <a:spcAft>
                <a:spcPts val="600"/>
              </a:spcAft>
            </a:pPr>
            <a:endParaRPr lang="en-US" sz="1400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4FD0B635-AD2C-3145-F718-7EE98D6C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" y="1764916"/>
            <a:ext cx="8607252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C85D-DA11-B081-BDBE-64762EC4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28662"/>
            <a:ext cx="8305401" cy="4616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                                           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B81D1-2B85-D306-0A4D-7BBB1E7E7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B93E6-83D6-7E50-08BC-4B4479A0FD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5896" y="687259"/>
            <a:ext cx="8305401" cy="3352800"/>
          </a:xfrm>
        </p:spPr>
        <p:txBody>
          <a:bodyPr lIns="91440" tIns="45720" rIns="91440" bIns="45720" anchor="t"/>
          <a:lstStyle/>
          <a:p>
            <a:pPr marL="0" indent="0" algn="l">
              <a:buNone/>
            </a:pPr>
            <a:r>
              <a:rPr lang="en-US" sz="1400" b="1">
                <a:solidFill>
                  <a:srgbClr val="0F4761"/>
                </a:solidFill>
                <a:latin typeface="Aptos"/>
              </a:rPr>
              <a:t>          </a:t>
            </a:r>
            <a:r>
              <a:rPr lang="en-US" sz="1400" b="1">
                <a:solidFill>
                  <a:srgbClr val="0F4761"/>
                </a:solidFill>
              </a:rPr>
              <a:t>                                      Source and Receiver Placement</a:t>
            </a:r>
            <a:endParaRPr lang="en-US" sz="1400">
              <a:solidFill>
                <a:srgbClr val="0F4761"/>
              </a:solidFill>
            </a:endParaRPr>
          </a:p>
          <a:p>
            <a:pPr marL="0" indent="0" algn="l">
              <a:buNone/>
            </a:pPr>
            <a:r>
              <a:rPr lang="en-US" sz="1400"/>
              <a:t>  </a:t>
            </a:r>
          </a:p>
          <a:p>
            <a:pPr marL="0" indent="0" algn="l">
              <a:buNone/>
            </a:pPr>
            <a:r>
              <a:rPr lang="en-US" sz="1400"/>
              <a:t>                                                         Place a sound source within the room.</a:t>
            </a:r>
            <a:endParaRPr lang="en-US"/>
          </a:p>
          <a:p>
            <a:pPr marL="0" indent="0" algn="ctr">
              <a:buNone/>
            </a:pPr>
            <a:r>
              <a:rPr lang="en-US" sz="1400"/>
              <a:t>Assign a receiver position to analyze received impulse responses.</a:t>
            </a:r>
          </a:p>
          <a:p>
            <a:pPr marL="0" indent="0" algn="ctr">
              <a:buNone/>
            </a:pPr>
            <a:r>
              <a:rPr lang="en-US" sz="1400"/>
              <a:t>Measure variations in reverberation time (RT60) and direct-to-reverberant ratio.</a:t>
            </a:r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0" indent="0" algn="l">
              <a:buNone/>
            </a:pPr>
            <a:endParaRPr lang="en-US" sz="1400"/>
          </a:p>
          <a:p>
            <a:pPr marL="182245" indent="-182245"/>
            <a:endParaRPr lang="en-US"/>
          </a:p>
        </p:txBody>
      </p:sp>
      <p:pic>
        <p:nvPicPr>
          <p:cNvPr id="8" name="Picture 7" descr="A computer screen shot of a table and chairs&#10;&#10;AI-generated content may be incorrect.">
            <a:extLst>
              <a:ext uri="{FF2B5EF4-FFF2-40B4-BE49-F238E27FC236}">
                <a16:creationId xmlns:a16="http://schemas.microsoft.com/office/drawing/2014/main" id="{C8213AF2-943D-0260-7DEE-4FC9535C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47" y="1951494"/>
            <a:ext cx="6025455" cy="24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789</Words>
  <Application>Microsoft Office PowerPoint</Application>
  <PresentationFormat>Custom</PresentationFormat>
  <Paragraphs>168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        Introduction</vt:lpstr>
      <vt:lpstr>      Project Description</vt:lpstr>
      <vt:lpstr>        Methodology</vt:lpstr>
      <vt:lpstr>          Methodology </vt:lpstr>
      <vt:lpstr>                                        Methodology</vt:lpstr>
      <vt:lpstr>                                           Methodology</vt:lpstr>
      <vt:lpstr>                                           Methodology</vt:lpstr>
      <vt:lpstr>                                            Methodology</vt:lpstr>
      <vt:lpstr> Methodology</vt:lpstr>
      <vt:lpstr> Methodology</vt:lpstr>
      <vt:lpstr>Results and Discussion</vt:lpstr>
      <vt:lpstr>Results and Discussion</vt:lpstr>
      <vt:lpstr>Results and Discussion</vt:lpstr>
      <vt:lpstr>Conclusion and Future Work 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2025-02-28T20:34:05Z</dcterms:created>
  <dcterms:modified xsi:type="dcterms:W3CDTF">2025-02-28T20:34:51Z</dcterms:modified>
</cp:coreProperties>
</file>