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slides/slide17.xml" ContentType="application/vnd.openxmlformats-officedocument.presentationml.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5529" autoAdjust="0"/>
  </p:normalViewPr>
  <p:slideViewPr>
    <p:cSldViewPr snapToGrid="0">
      <p:cViewPr>
        <p:scale>
          <a:sx n="90" d="100"/>
          <a:sy n="90" d="100"/>
        </p:scale>
        <p:origin x="398" y="9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"/>
          <c:y val="0.12258298481984162"/>
          <c:w val="0.9734299516908212"/>
          <c:h val="0.765942567550486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test_accuracy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old</c:v>
                </c:pt>
                <c:pt idx="1">
                  <c:v>m2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22.0</c:v>
                </c:pt>
                <c:pt idx="1">
                  <c:v>49.0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test_accuracy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old</c:v>
                </c:pt>
                <c:pt idx="1">
                  <c:v>m3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22.0</c:v>
                </c:pt>
                <c:pt idx="1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testing manager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old</c:v>
                </c:pt>
                <c:pt idx="1">
                  <c:v>m4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22.0</c:v>
                </c:pt>
                <c:pt idx="1">
                  <c:v>61.4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testing accuracy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old</c:v>
                </c:pt>
                <c:pt idx="1">
                  <c:v>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22.0</c:v>
                </c:pt>
                <c:pt idx="1">
                  <c:v>62.0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testing accuracy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old</c:v>
                </c:pt>
                <c:pt idx="1">
                  <c:v>m1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22.0</c:v>
                </c:pt>
                <c:pt idx="1">
                  <c:v>61.3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testing accuracy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old</c:v>
                </c:pt>
                <c:pt idx="1">
                  <c:v>m5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22.0</c:v>
                </c:pt>
                <c:pt idx="1">
                  <c:v>65.4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testing_all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</c:dPt>
          <c:dPt>
            <c:idx val="4"/>
            <c:bubble3D val="0"/>
            <c:spPr>
              <a:solidFill>
                <a:srgbClr val="002060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</c:dPt>
          <c:dPt>
            <c:idx val="6"/>
            <c:bubble3D val="0"/>
            <c:spPr>
              <a:solidFill>
                <a:srgbClr val="FF0000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</c:dPt>
          <c:cat>
            <c:strRef>
              <c:f>Sheet1!$A$2:$A$8</c:f>
              <c:strCache>
                <c:ptCount val="7"/>
                <c:pt idx="0">
                  <c:v>old</c:v>
                </c:pt>
                <c:pt idx="1">
                  <c:v>m</c:v>
                </c:pt>
                <c:pt idx="2">
                  <c:v>m1</c:v>
                </c:pt>
                <c:pt idx="3">
                  <c:v>m2</c:v>
                </c:pt>
                <c:pt idx="4">
                  <c:v>m3</c:v>
                </c:pt>
                <c:pt idx="5">
                  <c:v>m4</c:v>
                </c:pt>
                <c:pt idx="6">
                  <c:v>m5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22.0</c:v>
                </c:pt>
                <c:pt idx="1">
                  <c:v>61.74</c:v>
                </c:pt>
                <c:pt idx="2">
                  <c:v>61.3</c:v>
                </c:pt>
                <c:pt idx="3">
                  <c:v>49.0</c:v>
                </c:pt>
                <c:pt idx="4">
                  <c:v>61.0</c:v>
                </c:pt>
                <c:pt idx="5">
                  <c:v>61.4</c:v>
                </c:pt>
                <c:pt idx="6">
                  <c:v>65.4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66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6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FE5D-6AC8-4281-8720-CC5DF8EE23F6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A7D4-484D-4E61-A70A-FDB377CF33D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524000" y="2275261"/>
            <a:ext cx="9144000" cy="1655762"/>
          </a:xfrm>
        </p:spPr>
        <p:txBody>
          <a:bodyPr>
            <a:normAutofit/>
          </a:bodyPr>
          <a:p>
            <a:r>
              <a:rPr dirty="0" lang="en-US"/>
              <a:t>Aim: Improve the Random Forest Model </a:t>
            </a:r>
          </a:p>
          <a:p>
            <a:r>
              <a:rPr dirty="0" lang="en-US"/>
              <a:t>For baby cry detection</a:t>
            </a:r>
          </a:p>
          <a:p>
            <a:br>
              <a:rPr dirty="0" sz="1600" lang="en-US"/>
            </a:br>
            <a:endParaRPr dirty="0" sz="16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838200" y="487890"/>
            <a:ext cx="10515600" cy="609070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B) updated model (tuning hyperparameters and changing class weights)   -----------(model) </a:t>
            </a:r>
          </a:p>
          <a:p>
            <a:r>
              <a:rPr dirty="0" sz="2000" lang="en-US"/>
              <a:t>95/5 split </a:t>
            </a:r>
            <a:r>
              <a:rPr dirty="0" sz="2000" lang="en-US" err="1"/>
              <a:t>N_estimators</a:t>
            </a:r>
            <a:r>
              <a:rPr dirty="0" sz="2000" lang="en-US"/>
              <a:t>=[300,400] Class weights =1 for cry and laugh and 0.5 for noise and silence.</a:t>
            </a:r>
          </a:p>
          <a:p>
            <a:r>
              <a:rPr dirty="0" sz="2000" lang="en-US"/>
              <a:t>Training on the Dataset count:</a:t>
            </a:r>
          </a:p>
          <a:p>
            <a:pPr lvl="1"/>
            <a:r>
              <a:rPr dirty="0" sz="1600" lang="en-US"/>
              <a:t>000 – laugh</a:t>
            </a:r>
          </a:p>
          <a:p>
            <a:pPr lvl="1"/>
            <a:r>
              <a:rPr dirty="0" sz="1600" lang="en-US"/>
              <a:t>000 – cry </a:t>
            </a:r>
          </a:p>
          <a:p>
            <a:pPr lvl="1"/>
            <a:r>
              <a:rPr dirty="0" sz="1600" lang="en-US"/>
              <a:t>000 – noise </a:t>
            </a:r>
          </a:p>
          <a:p>
            <a:pPr lvl="1"/>
            <a:r>
              <a:rPr dirty="0" sz="1600" lang="en-US"/>
              <a:t>000 – silence</a:t>
            </a:r>
          </a:p>
          <a:p>
            <a:r>
              <a:rPr dirty="0" sz="2000" lang="en-IN"/>
              <a:t>After training , testing on samples:</a:t>
            </a:r>
          </a:p>
          <a:p>
            <a:r>
              <a:rPr dirty="0" sz="1600" lang="en-US"/>
              <a:t>Cry_test2 (60) </a:t>
            </a:r>
          </a:p>
          <a:p>
            <a:pPr lvl="1"/>
            <a:r>
              <a:rPr dirty="0" sz="1300" lang="en-US"/>
              <a:t>21 noise,16 laugh ,23 crying total of 23/60 </a:t>
            </a:r>
          </a:p>
          <a:p>
            <a:pPr lvl="1"/>
            <a:r>
              <a:rPr dirty="0" sz="1300" lang="en-US"/>
              <a:t>success =38.3% </a:t>
            </a:r>
          </a:p>
          <a:p>
            <a:r>
              <a:rPr dirty="0" sz="1600" lang="en-US"/>
              <a:t>cry_test3(4)</a:t>
            </a:r>
          </a:p>
          <a:p>
            <a:pPr lvl="1"/>
            <a:r>
              <a:rPr dirty="0" sz="1300" lang="en-US"/>
              <a:t>0 noise ,2 laugh ,2 cry 2/4 </a:t>
            </a:r>
          </a:p>
          <a:p>
            <a:pPr lvl="1"/>
            <a:r>
              <a:rPr dirty="0" sz="1300" lang="en-US"/>
              <a:t>success=50% </a:t>
            </a:r>
          </a:p>
          <a:p>
            <a:r>
              <a:rPr dirty="0" sz="1600" lang="en-US"/>
              <a:t>cry_test4 (14) </a:t>
            </a:r>
          </a:p>
          <a:p>
            <a:pPr lvl="1"/>
            <a:r>
              <a:rPr dirty="0" sz="1300" lang="en-US"/>
              <a:t>0 noise,3 laugh, 11 cry </a:t>
            </a:r>
          </a:p>
          <a:p>
            <a:pPr lvl="1"/>
            <a:r>
              <a:rPr dirty="0" sz="1300" lang="en-US"/>
              <a:t>success =79% </a:t>
            </a:r>
            <a:endParaRPr dirty="0" sz="1300" lang="en-IN"/>
          </a:p>
          <a:p>
            <a:r>
              <a:rPr dirty="0" sz="2000" lang="en-IN"/>
              <a:t>ACCURACY: 61.74%</a:t>
            </a:r>
          </a:p>
        </p:txBody>
      </p:sp>
      <p:sp>
        <p:nvSpPr>
          <p:cNvPr id="1048615" name="Content Placeholder 2"/>
          <p:cNvSpPr txBox="1"/>
          <p:nvPr/>
        </p:nvSpPr>
        <p:spPr>
          <a:xfrm>
            <a:off x="4826000" y="3462335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laugh_test1(9) </a:t>
            </a:r>
          </a:p>
          <a:p>
            <a:pPr lvl="1"/>
            <a:r>
              <a:rPr dirty="0" sz="1300" lang="en-US"/>
              <a:t>4 noise,1 cry ,4 laugh total 4/9 </a:t>
            </a:r>
          </a:p>
          <a:p>
            <a:pPr lvl="1"/>
            <a:r>
              <a:rPr dirty="0" sz="1300" lang="en-US"/>
              <a:t>success =44.4% </a:t>
            </a:r>
          </a:p>
          <a:p>
            <a:r>
              <a:rPr dirty="0" sz="1600" lang="en-US"/>
              <a:t>laugh_test2(54) </a:t>
            </a:r>
          </a:p>
          <a:p>
            <a:pPr lvl="1"/>
            <a:r>
              <a:rPr dirty="0" sz="1300" lang="en-US"/>
              <a:t>0 cry ,7 laugh ,44 noise,3 silence </a:t>
            </a:r>
          </a:p>
          <a:p>
            <a:pPr lvl="1"/>
            <a:r>
              <a:rPr dirty="0" sz="1300" lang="en-US"/>
              <a:t>success =13%</a:t>
            </a:r>
          </a:p>
          <a:p>
            <a:r>
              <a:rPr dirty="0" sz="1600" lang="en-US"/>
              <a:t>Laugh_test3 (9) </a:t>
            </a:r>
          </a:p>
          <a:p>
            <a:pPr lvl="1"/>
            <a:r>
              <a:rPr dirty="0" sz="1300" lang="en-US"/>
              <a:t>9 laugh ,0noise ,0 cry, </a:t>
            </a:r>
          </a:p>
          <a:p>
            <a:pPr lvl="1"/>
            <a:r>
              <a:rPr dirty="0" sz="1300" lang="en-US"/>
              <a:t>success=100%</a:t>
            </a:r>
            <a:endParaRPr dirty="0" sz="1300" lang="en-IN"/>
          </a:p>
        </p:txBody>
      </p:sp>
      <p:sp>
        <p:nvSpPr>
          <p:cNvPr id="1048616" name="Content Placeholder 2"/>
          <p:cNvSpPr txBox="1"/>
          <p:nvPr/>
        </p:nvSpPr>
        <p:spPr>
          <a:xfrm>
            <a:off x="8525933" y="3434291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Laugh_test4 (9)</a:t>
            </a:r>
          </a:p>
          <a:p>
            <a:pPr lvl="1"/>
            <a:r>
              <a:rPr dirty="0" sz="1300" lang="en-US"/>
              <a:t>6 laugh, 3noise, 0 cry ,</a:t>
            </a:r>
          </a:p>
          <a:p>
            <a:pPr lvl="1"/>
            <a:r>
              <a:rPr dirty="0" sz="1300" lang="en-US"/>
              <a:t>success=67% </a:t>
            </a:r>
          </a:p>
          <a:p>
            <a:r>
              <a:rPr dirty="0" sz="1600" lang="en-US"/>
              <a:t>noise_test1 (36)</a:t>
            </a:r>
          </a:p>
          <a:p>
            <a:pPr lvl="1"/>
            <a:r>
              <a:rPr dirty="0" sz="1300" lang="en-US"/>
              <a:t>9 laugh,2 cry, 2 silence ,noise total 23/36 </a:t>
            </a:r>
          </a:p>
          <a:p>
            <a:pPr lvl="1"/>
            <a:r>
              <a:rPr dirty="0" sz="1300" lang="en-US"/>
              <a:t>success =64% </a:t>
            </a:r>
          </a:p>
          <a:p>
            <a:r>
              <a:rPr dirty="0" sz="1600" lang="en-US"/>
              <a:t>noise_test2(4) </a:t>
            </a:r>
          </a:p>
          <a:p>
            <a:pPr lvl="1"/>
            <a:r>
              <a:rPr dirty="0" sz="1300" lang="en-US"/>
              <a:t>success=100%</a:t>
            </a:r>
            <a:endParaRPr dirty="0" sz="13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7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619760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B1) updated model 2 (tuning </a:t>
            </a:r>
            <a:r>
              <a:rPr dirty="0" sz="2000" lang="en-US" err="1"/>
              <a:t>hyerparameters</a:t>
            </a:r>
            <a:r>
              <a:rPr dirty="0" sz="2000" lang="en-US"/>
              <a:t> and changing class weights)    -----------(model 1) </a:t>
            </a:r>
          </a:p>
          <a:p>
            <a:r>
              <a:rPr dirty="0" sz="2000" lang="en-US"/>
              <a:t>95/5 split </a:t>
            </a:r>
            <a:r>
              <a:rPr dirty="0" sz="2000" lang="en-US" err="1"/>
              <a:t>N_estimators</a:t>
            </a:r>
            <a:r>
              <a:rPr dirty="0" sz="2000" lang="en-US"/>
              <a:t>=[300,400] Class weights =1 for cry and laugh and 0.75 for noise and silence.</a:t>
            </a:r>
          </a:p>
          <a:p>
            <a:r>
              <a:rPr dirty="0" sz="2000" lang="en-US"/>
              <a:t>Training on the Dataset count:</a:t>
            </a:r>
          </a:p>
          <a:p>
            <a:pPr lvl="1"/>
            <a:r>
              <a:rPr dirty="0" sz="1600" lang="en-US"/>
              <a:t>000 – laugh</a:t>
            </a:r>
          </a:p>
          <a:p>
            <a:pPr lvl="1"/>
            <a:r>
              <a:rPr dirty="0" sz="1600" lang="en-US"/>
              <a:t>000 – cry </a:t>
            </a:r>
          </a:p>
          <a:p>
            <a:pPr lvl="1"/>
            <a:r>
              <a:rPr dirty="0" sz="1600" lang="en-US"/>
              <a:t>000 – noise </a:t>
            </a:r>
          </a:p>
          <a:p>
            <a:pPr lvl="1"/>
            <a:r>
              <a:rPr dirty="0" sz="1600" lang="en-US"/>
              <a:t>000 – silence</a:t>
            </a:r>
          </a:p>
          <a:p>
            <a:r>
              <a:rPr dirty="0" sz="2000" lang="en-IN"/>
              <a:t>After training , testing on samples:</a:t>
            </a:r>
          </a:p>
          <a:p>
            <a:r>
              <a:rPr dirty="0" sz="1600" lang="en-US"/>
              <a:t>Cry_test2 (60) </a:t>
            </a:r>
          </a:p>
          <a:p>
            <a:pPr lvl="1"/>
            <a:r>
              <a:rPr dirty="0" sz="1300" lang="en-US"/>
              <a:t>20 noise,19 laugh ,21 crying total of 23/60 </a:t>
            </a:r>
          </a:p>
          <a:p>
            <a:pPr lvl="1"/>
            <a:r>
              <a:rPr dirty="0" sz="1300" lang="en-US"/>
              <a:t>success =35% </a:t>
            </a:r>
          </a:p>
          <a:p>
            <a:r>
              <a:rPr dirty="0" sz="1600" lang="en-US"/>
              <a:t>cry_test3(4) </a:t>
            </a:r>
          </a:p>
          <a:p>
            <a:pPr lvl="1"/>
            <a:r>
              <a:rPr dirty="0" sz="1300" lang="en-US"/>
              <a:t>0 noise ,2 laugh ,2 cry 2/4 </a:t>
            </a:r>
          </a:p>
          <a:p>
            <a:pPr lvl="1"/>
            <a:r>
              <a:rPr dirty="0" sz="1300" lang="en-US"/>
              <a:t>success=50% </a:t>
            </a:r>
          </a:p>
          <a:p>
            <a:r>
              <a:rPr dirty="0" sz="1600" lang="en-US"/>
              <a:t>cry_test4 (14) </a:t>
            </a:r>
          </a:p>
          <a:p>
            <a:pPr lvl="1"/>
            <a:r>
              <a:rPr dirty="0" sz="1300" lang="en-US"/>
              <a:t>0 noise,2laugh, 12 cry </a:t>
            </a:r>
          </a:p>
          <a:p>
            <a:pPr lvl="1"/>
            <a:r>
              <a:rPr dirty="0" sz="1300" lang="en-US"/>
              <a:t>Success =85%</a:t>
            </a:r>
            <a:endParaRPr dirty="0" sz="1300" lang="en-IN"/>
          </a:p>
          <a:p>
            <a:r>
              <a:rPr dirty="0" sz="2000" lang="en-IN"/>
              <a:t>ACCURACY: 61.3%</a:t>
            </a:r>
          </a:p>
        </p:txBody>
      </p:sp>
      <p:sp>
        <p:nvSpPr>
          <p:cNvPr id="1048619" name="Content Placeholder 2"/>
          <p:cNvSpPr txBox="1"/>
          <p:nvPr/>
        </p:nvSpPr>
        <p:spPr>
          <a:xfrm>
            <a:off x="8458200" y="3564466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Laugh_test4 (9)</a:t>
            </a:r>
          </a:p>
          <a:p>
            <a:pPr lvl="1"/>
            <a:r>
              <a:rPr dirty="0" sz="1300" lang="en-US"/>
              <a:t>6 laugh, 3noise, 0 cry ,</a:t>
            </a:r>
          </a:p>
          <a:p>
            <a:pPr lvl="1"/>
            <a:r>
              <a:rPr dirty="0" sz="1300" lang="en-US"/>
              <a:t>success=67% </a:t>
            </a:r>
          </a:p>
          <a:p>
            <a:r>
              <a:rPr dirty="0" sz="1600" lang="en-US"/>
              <a:t>noise_test1 (36)</a:t>
            </a:r>
          </a:p>
          <a:p>
            <a:pPr lvl="1"/>
            <a:r>
              <a:rPr dirty="0" sz="1300" lang="en-US"/>
              <a:t>8 laugh,1 cry, 2 silence ,noise total 25/36 </a:t>
            </a:r>
          </a:p>
          <a:p>
            <a:pPr lvl="1"/>
            <a:r>
              <a:rPr dirty="0" sz="1300" lang="en-US"/>
              <a:t>success =70% </a:t>
            </a:r>
          </a:p>
          <a:p>
            <a:r>
              <a:rPr dirty="0" sz="1600" lang="en-US"/>
              <a:t>noise_test2(4) </a:t>
            </a:r>
          </a:p>
          <a:p>
            <a:pPr lvl="1"/>
            <a:r>
              <a:rPr dirty="0" sz="1300" lang="en-US"/>
              <a:t>success=100%</a:t>
            </a:r>
            <a:endParaRPr dirty="0" sz="1300" lang="en-IN"/>
          </a:p>
        </p:txBody>
      </p:sp>
      <p:sp>
        <p:nvSpPr>
          <p:cNvPr id="1048620" name="Content Placeholder 2"/>
          <p:cNvSpPr txBox="1"/>
          <p:nvPr/>
        </p:nvSpPr>
        <p:spPr>
          <a:xfrm>
            <a:off x="4783667" y="3564466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laugh_test1(9) </a:t>
            </a:r>
          </a:p>
          <a:p>
            <a:pPr lvl="1"/>
            <a:r>
              <a:rPr dirty="0" sz="1300" lang="en-US"/>
              <a:t>4 noise,1 cry ,4 laugh total 4/9 </a:t>
            </a:r>
          </a:p>
          <a:p>
            <a:pPr lvl="1"/>
            <a:r>
              <a:rPr dirty="0" sz="1300" lang="en-US"/>
              <a:t>success =44.4% </a:t>
            </a:r>
          </a:p>
          <a:p>
            <a:r>
              <a:rPr dirty="0" sz="1600" lang="en-US"/>
              <a:t>laugh_test2(54) </a:t>
            </a:r>
          </a:p>
          <a:p>
            <a:pPr lvl="1"/>
            <a:r>
              <a:rPr dirty="0" sz="1300" lang="en-US"/>
              <a:t>1 cry ,7 laugh ,44 noise,2 silence </a:t>
            </a:r>
          </a:p>
          <a:p>
            <a:pPr lvl="1"/>
            <a:r>
              <a:rPr dirty="0" sz="1300" lang="en-US"/>
              <a:t>success =13% </a:t>
            </a:r>
          </a:p>
          <a:p>
            <a:r>
              <a:rPr dirty="0" sz="1600" lang="en-US"/>
              <a:t>Laugh_test3 (9) </a:t>
            </a:r>
          </a:p>
          <a:p>
            <a:pPr lvl="1"/>
            <a:r>
              <a:rPr dirty="0" sz="1300" lang="en-US"/>
              <a:t>8 laugh ,0 noise ,1 cry, </a:t>
            </a:r>
          </a:p>
          <a:p>
            <a:pPr lvl="1"/>
            <a:r>
              <a:rPr dirty="0" sz="1300" lang="en-US"/>
              <a:t>success=88%</a:t>
            </a:r>
            <a:endParaRPr dirty="0" sz="130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8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838200" y="581024"/>
            <a:ext cx="10515600" cy="6073776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B2)Updated model (tuning </a:t>
            </a:r>
            <a:r>
              <a:rPr dirty="0" sz="2000" lang="en-US" err="1"/>
              <a:t>hyerparameters</a:t>
            </a:r>
            <a:r>
              <a:rPr dirty="0" sz="2000" lang="en-US"/>
              <a:t> and changing class weights)    ----------(model 5) </a:t>
            </a:r>
          </a:p>
          <a:p>
            <a:r>
              <a:rPr dirty="0" sz="2000" lang="en-US"/>
              <a:t>95/5 split </a:t>
            </a:r>
            <a:r>
              <a:rPr dirty="0" sz="2000" lang="en-US" err="1"/>
              <a:t>N_estimators</a:t>
            </a:r>
            <a:r>
              <a:rPr dirty="0" sz="2000" lang="en-US"/>
              <a:t>=[100,200,300] Class weights =1 for cry and laugh and 0.5 for noise and silence.</a:t>
            </a:r>
          </a:p>
          <a:p>
            <a:r>
              <a:rPr dirty="0" sz="2000" lang="en-US"/>
              <a:t>Training on the Dataset count:</a:t>
            </a:r>
          </a:p>
          <a:p>
            <a:pPr lvl="1"/>
            <a:r>
              <a:rPr dirty="0" sz="1600" lang="en-US"/>
              <a:t>000 – laugh</a:t>
            </a:r>
          </a:p>
          <a:p>
            <a:pPr lvl="1"/>
            <a:r>
              <a:rPr dirty="0" sz="1600" lang="en-US"/>
              <a:t>000 – cry </a:t>
            </a:r>
          </a:p>
          <a:p>
            <a:pPr lvl="1"/>
            <a:r>
              <a:rPr dirty="0" sz="1600" lang="en-US"/>
              <a:t>000 – noise </a:t>
            </a:r>
          </a:p>
          <a:p>
            <a:pPr lvl="1"/>
            <a:r>
              <a:rPr dirty="0" sz="1600" lang="en-US"/>
              <a:t>000 – silence</a:t>
            </a:r>
          </a:p>
          <a:p>
            <a:r>
              <a:rPr dirty="0" sz="2000" lang="en-IN"/>
              <a:t>After training , testing on samples:</a:t>
            </a:r>
          </a:p>
          <a:p>
            <a:r>
              <a:rPr dirty="0" sz="1600" lang="en-US"/>
              <a:t>Cry_test2 (60)</a:t>
            </a:r>
          </a:p>
          <a:p>
            <a:pPr lvl="1"/>
            <a:r>
              <a:rPr dirty="0" sz="1300" lang="en-US"/>
              <a:t>27 noise, 7 laugh ,26 crying total of 26/60 </a:t>
            </a:r>
          </a:p>
          <a:p>
            <a:pPr lvl="1"/>
            <a:r>
              <a:rPr dirty="0" sz="1300" lang="en-US"/>
              <a:t>success =42.3%</a:t>
            </a:r>
          </a:p>
          <a:p>
            <a:r>
              <a:rPr dirty="0" sz="1600" lang="en-US"/>
              <a:t>cry_test3(4)</a:t>
            </a:r>
          </a:p>
          <a:p>
            <a:pPr lvl="1"/>
            <a:r>
              <a:rPr dirty="0" sz="1300" lang="en-US"/>
              <a:t>1 noise ,1 laugh ,2 cry 2/4 </a:t>
            </a:r>
          </a:p>
          <a:p>
            <a:pPr lvl="1"/>
            <a:r>
              <a:rPr dirty="0" sz="1300" lang="en-US"/>
              <a:t>success=50%</a:t>
            </a:r>
          </a:p>
          <a:p>
            <a:r>
              <a:rPr dirty="0" sz="1600" lang="en-US"/>
              <a:t>cry_test4 (14)</a:t>
            </a:r>
          </a:p>
          <a:p>
            <a:pPr lvl="1"/>
            <a:r>
              <a:rPr dirty="0" sz="1300" lang="en-US"/>
              <a:t>0 noise,3 laugh, 11 cry </a:t>
            </a:r>
          </a:p>
          <a:p>
            <a:pPr lvl="1"/>
            <a:r>
              <a:rPr dirty="0" sz="1300" lang="en-US"/>
              <a:t>success =78%</a:t>
            </a:r>
            <a:endParaRPr dirty="0" sz="1300" lang="en-IN"/>
          </a:p>
          <a:p>
            <a:r>
              <a:rPr dirty="0" sz="2000" lang="en-IN"/>
              <a:t>ACCURACY: 65.4%</a:t>
            </a:r>
          </a:p>
        </p:txBody>
      </p:sp>
      <p:sp>
        <p:nvSpPr>
          <p:cNvPr id="1048623" name="Content Placeholder 2"/>
          <p:cNvSpPr txBox="1"/>
          <p:nvPr/>
        </p:nvSpPr>
        <p:spPr>
          <a:xfrm>
            <a:off x="4783667" y="3564466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laugh_test1(9)</a:t>
            </a:r>
          </a:p>
          <a:p>
            <a:pPr lvl="1"/>
            <a:r>
              <a:rPr dirty="0" sz="1300" lang="en-US"/>
              <a:t>5 noise,0 cry ,4 laugh total 4/9 </a:t>
            </a:r>
          </a:p>
          <a:p>
            <a:pPr lvl="1"/>
            <a:r>
              <a:rPr dirty="0" sz="1300" lang="en-US"/>
              <a:t>success =44.4%</a:t>
            </a:r>
          </a:p>
          <a:p>
            <a:r>
              <a:rPr dirty="0" sz="1600" lang="en-US"/>
              <a:t>laugh_test2(54)</a:t>
            </a:r>
          </a:p>
          <a:p>
            <a:pPr lvl="1"/>
            <a:r>
              <a:rPr dirty="0" sz="1300" lang="en-US"/>
              <a:t>0 cry ,7 laugh ,49 noise,1 silence </a:t>
            </a:r>
          </a:p>
          <a:p>
            <a:pPr lvl="1"/>
            <a:r>
              <a:rPr dirty="0" sz="1300" lang="en-US"/>
              <a:t>success =13%</a:t>
            </a:r>
          </a:p>
          <a:p>
            <a:r>
              <a:rPr dirty="0" sz="1600" lang="en-US"/>
              <a:t>Laugh_test3 (9)</a:t>
            </a:r>
          </a:p>
          <a:p>
            <a:pPr lvl="1"/>
            <a:r>
              <a:rPr dirty="0" sz="1300" lang="en-US"/>
              <a:t>9 laugh ,0noise ,0 cry, </a:t>
            </a:r>
          </a:p>
          <a:p>
            <a:pPr lvl="1"/>
            <a:r>
              <a:rPr dirty="0" sz="1300" lang="en-US"/>
              <a:t>success=100%</a:t>
            </a:r>
            <a:endParaRPr dirty="0" sz="1300" lang="en-IN"/>
          </a:p>
        </p:txBody>
      </p:sp>
      <p:sp>
        <p:nvSpPr>
          <p:cNvPr id="1048624" name="Content Placeholder 2"/>
          <p:cNvSpPr txBox="1"/>
          <p:nvPr/>
        </p:nvSpPr>
        <p:spPr>
          <a:xfrm>
            <a:off x="8458200" y="3564465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Laugh_test4 (9)</a:t>
            </a:r>
          </a:p>
          <a:p>
            <a:pPr lvl="1"/>
            <a:r>
              <a:rPr dirty="0" sz="1300" lang="en-US"/>
              <a:t>6 laugh, 3noise, 0 cry ,</a:t>
            </a:r>
          </a:p>
          <a:p>
            <a:pPr lvl="1"/>
            <a:r>
              <a:rPr dirty="0" sz="1300" lang="en-US"/>
              <a:t>success=67%</a:t>
            </a:r>
          </a:p>
          <a:p>
            <a:r>
              <a:rPr dirty="0" sz="1600" lang="en-US"/>
              <a:t>noise_test1 (36)</a:t>
            </a:r>
          </a:p>
          <a:p>
            <a:pPr lvl="1"/>
            <a:r>
              <a:rPr dirty="0" sz="1300" lang="en-US"/>
              <a:t>2 laugh,0 cry, 0 silence ,noise total 34/36 </a:t>
            </a:r>
          </a:p>
          <a:p>
            <a:pPr lvl="1"/>
            <a:r>
              <a:rPr dirty="0" sz="1300" lang="en-US"/>
              <a:t>success =94%</a:t>
            </a:r>
          </a:p>
          <a:p>
            <a:r>
              <a:rPr dirty="0" sz="1600" lang="en-US"/>
              <a:t>noise_test2(4)</a:t>
            </a:r>
          </a:p>
          <a:p>
            <a:pPr lvl="1"/>
            <a:r>
              <a:rPr dirty="0" sz="1300" lang="en-US"/>
              <a:t>success=100%</a:t>
            </a:r>
          </a:p>
          <a:p>
            <a:endParaRPr dirty="0" sz="1300"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9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All model accuracy chart</a:t>
            </a:r>
            <a:endParaRPr dirty="0" lang="en-IN"/>
          </a:p>
        </p:txBody>
      </p:sp>
      <p:graphicFrame>
        <p:nvGraphicFramePr>
          <p:cNvPr id="4194310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838200" y="195791"/>
            <a:ext cx="10515600" cy="1325563"/>
          </a:xfrm>
        </p:spPr>
        <p:txBody>
          <a:bodyPr>
            <a:normAutofit/>
          </a:bodyPr>
          <a:p>
            <a:r>
              <a:rPr dirty="0" lang="en-IN"/>
              <a:t>FLOW OF THE 4 WEEK 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5217584"/>
          </a:xfrm>
        </p:spPr>
        <p:txBody>
          <a:bodyPr/>
          <a:p>
            <a:r>
              <a:rPr dirty="0" sz="2000" lang="en-US"/>
              <a:t>Week 1</a:t>
            </a:r>
            <a:r>
              <a:rPr dirty="0" lang="en-US"/>
              <a:t> </a:t>
            </a:r>
          </a:p>
          <a:p>
            <a:pPr indent="0" lvl="1" marL="457200">
              <a:buNone/>
            </a:pPr>
            <a:r>
              <a:rPr dirty="0" sz="1600" lang="en-US"/>
              <a:t>1) tested the git hub model and found its accuracy as 22% </a:t>
            </a:r>
          </a:p>
          <a:p>
            <a:pPr indent="0" lvl="1" marL="457200">
              <a:buNone/>
            </a:pPr>
            <a:r>
              <a:rPr dirty="0" sz="1600" lang="en-US"/>
              <a:t>2) collected data sets of each class around 350 data for each class and 108 data of git hub model total =450 </a:t>
            </a:r>
            <a:r>
              <a:rPr dirty="0" sz="1600" lang="en-US" err="1"/>
              <a:t>approx</a:t>
            </a:r>
            <a:r>
              <a:rPr dirty="0" sz="1600" lang="en-US"/>
              <a:t> </a:t>
            </a:r>
          </a:p>
          <a:p>
            <a:pPr indent="0" lvl="1" marL="457200">
              <a:buNone/>
            </a:pPr>
            <a:r>
              <a:rPr dirty="0" sz="1600" lang="en-US"/>
              <a:t>3) tested our model on the data collected found its accuracy= %49 (70/30) split (MODEL 2)</a:t>
            </a:r>
          </a:p>
          <a:p>
            <a:r>
              <a:rPr dirty="0" sz="2000" lang="en-US"/>
              <a:t>Week 2 </a:t>
            </a:r>
          </a:p>
          <a:p>
            <a:pPr indent="0" lvl="1" marL="457200">
              <a:buNone/>
            </a:pPr>
            <a:r>
              <a:rPr dirty="0" sz="1600" lang="en-US"/>
              <a:t>1) found out that laughing accuracy is not good as compared to crying </a:t>
            </a:r>
          </a:p>
          <a:p>
            <a:pPr indent="0" lvl="1" marL="457200">
              <a:buNone/>
            </a:pPr>
            <a:r>
              <a:rPr dirty="0" sz="1600" lang="en-US"/>
              <a:t>2) cleaned our laughing data , still didn't got results </a:t>
            </a:r>
          </a:p>
          <a:p>
            <a:pPr indent="0" lvl="1" marL="457200">
              <a:buNone/>
            </a:pPr>
            <a:r>
              <a:rPr dirty="0" sz="1600" lang="en-US"/>
              <a:t>3) found out that GitHub’s data was the problem ,removed those audio</a:t>
            </a:r>
          </a:p>
          <a:p>
            <a:r>
              <a:rPr dirty="0" sz="2000" lang="en-US"/>
              <a:t>Week 3 </a:t>
            </a:r>
          </a:p>
          <a:p>
            <a:pPr indent="0" lvl="1" marL="457200">
              <a:buNone/>
            </a:pPr>
            <a:r>
              <a:rPr dirty="0" sz="1600" lang="en-US"/>
              <a:t>1) printed confusion matrix and individual class accuracy</a:t>
            </a:r>
          </a:p>
          <a:p>
            <a:pPr indent="0" lvl="1" marL="457200">
              <a:buNone/>
            </a:pPr>
            <a:r>
              <a:rPr dirty="0" sz="1600" lang="en-US"/>
              <a:t>2) added some more data for laughing and again cleaned all the class </a:t>
            </a:r>
            <a:r>
              <a:rPr dirty="0" sz="1600" lang="en-US" err="1"/>
              <a:t>audio.files</a:t>
            </a:r>
            <a:r>
              <a:rPr dirty="0" sz="1600" lang="en-US"/>
              <a:t> </a:t>
            </a:r>
          </a:p>
          <a:p>
            <a:pPr indent="0" lvl="1" marL="457200">
              <a:buNone/>
            </a:pPr>
            <a:r>
              <a:rPr dirty="0" sz="1600" lang="en-US"/>
              <a:t>3) tested our model (70/30 split ) on new data set accuracy= 61% (MODEL 3) </a:t>
            </a:r>
          </a:p>
          <a:p>
            <a:pPr indent="0" lvl="1" marL="457200">
              <a:buNone/>
            </a:pPr>
            <a:r>
              <a:rPr dirty="0" sz="1600" lang="en-US"/>
              <a:t>4) after tuning the 70/30 split for </a:t>
            </a:r>
            <a:r>
              <a:rPr dirty="0" sz="1600" lang="en-US" err="1"/>
              <a:t>n_estimators</a:t>
            </a:r>
            <a:r>
              <a:rPr dirty="0" sz="1600" lang="en-US"/>
              <a:t> =[100,200,300] and class weights =1 for cry and laugh ,0.75 for noise and silence accuracy =61.4% (MODEL 4)</a:t>
            </a:r>
          </a:p>
          <a:p>
            <a:pPr indent="0" lvl="1" marL="457200">
              <a:buNone/>
            </a:pPr>
            <a:endParaRPr dirty="0" sz="1600" lang="en-US"/>
          </a:p>
          <a:p>
            <a:pPr indent="0" marL="0">
              <a:buNone/>
            </a:pPr>
            <a:endParaRPr dirty="0" sz="2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Continue……….</a:t>
            </a:r>
            <a:endParaRPr dirty="0" lang="en-I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000" lang="en-US"/>
              <a:t>Week4 </a:t>
            </a:r>
          </a:p>
          <a:p>
            <a:pPr lvl="1"/>
            <a:r>
              <a:rPr dirty="0" sz="1600" lang="en-US"/>
              <a:t>So we decided to increase our split to 95/5 and then tuned: </a:t>
            </a:r>
          </a:p>
          <a:p>
            <a:pPr indent="0" lvl="1" marL="457200">
              <a:buNone/>
            </a:pPr>
            <a:r>
              <a:rPr dirty="0" sz="1600" lang="en-US"/>
              <a:t>1) </a:t>
            </a:r>
            <a:r>
              <a:rPr dirty="0" sz="1600" lang="en-US" err="1"/>
              <a:t>N_estimators</a:t>
            </a:r>
            <a:r>
              <a:rPr dirty="0" sz="1600" lang="en-US"/>
              <a:t> =[300,400],class weights =1 and 0.75 accuracy =61.3% (MODEL 1) </a:t>
            </a:r>
          </a:p>
          <a:p>
            <a:pPr indent="0" lvl="1" marL="457200">
              <a:buNone/>
            </a:pPr>
            <a:r>
              <a:rPr dirty="0" sz="1600" lang="en-US"/>
              <a:t>2) </a:t>
            </a:r>
            <a:r>
              <a:rPr dirty="0" sz="1600" lang="en-US" err="1"/>
              <a:t>N_estimators</a:t>
            </a:r>
            <a:r>
              <a:rPr dirty="0" sz="1600" lang="en-US"/>
              <a:t> =[300,400],class weights =1 and 0.5accuracy =61.74% (MODEL ) </a:t>
            </a:r>
          </a:p>
          <a:p>
            <a:pPr indent="0" lvl="1" marL="457200">
              <a:buNone/>
            </a:pPr>
            <a:r>
              <a:rPr dirty="0" sz="1600" lang="en-US"/>
              <a:t>3) </a:t>
            </a:r>
            <a:r>
              <a:rPr dirty="0" sz="1600" lang="en-US" err="1"/>
              <a:t>N_estimators</a:t>
            </a:r>
            <a:r>
              <a:rPr dirty="0" sz="1600" lang="en-US"/>
              <a:t> =[100,200,300 ],class weights =1 and 0.5accuracy =65.4% (MODEL 5 )</a:t>
            </a:r>
          </a:p>
          <a:p>
            <a:pPr indent="0" lvl="1" marL="457200">
              <a:buNone/>
            </a:pPr>
            <a:endParaRPr dirty="0" sz="1600" lang="en-US"/>
          </a:p>
          <a:p>
            <a:pPr indent="0" lvl="1" marL="457200">
              <a:buNone/>
            </a:pPr>
            <a:endParaRPr dirty="0" sz="1600" lang="en-US"/>
          </a:p>
          <a:p>
            <a:r>
              <a:rPr dirty="0" sz="2000" lang="en-US"/>
              <a:t>Conclusion: From the above analysis we can conclude that model 5 is better than every other MODEL as it has accuracy if 65.4% in testing of above 9 samples and if we want better noise predictions we can have model 1 which will provide 61.3% . And we can also conclude that our model is better than the previous git hub model which only has accuracy of 22 %</a:t>
            </a:r>
            <a:endParaRPr dirty="0" sz="20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GitHub(Old model) </a:t>
            </a:r>
            <a:endParaRPr dirty="0" lang="en-IN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736599" y="1690688"/>
            <a:ext cx="10515600" cy="4667250"/>
          </a:xfrm>
        </p:spPr>
        <p:txBody>
          <a:bodyPr>
            <a:normAutofit fontScale="26829" lnSpcReduction="20000"/>
          </a:bodyPr>
          <a:p>
            <a:r>
              <a:rPr dirty="0" sz="8000" lang="en-US"/>
              <a:t>Training on the Dataset count:</a:t>
            </a:r>
          </a:p>
          <a:p>
            <a:pPr lvl="1"/>
            <a:r>
              <a:rPr dirty="0" sz="6400" lang="en-US"/>
              <a:t>108 – laugh</a:t>
            </a:r>
          </a:p>
          <a:p>
            <a:pPr lvl="1"/>
            <a:r>
              <a:rPr dirty="0" sz="6400" lang="en-US"/>
              <a:t>108 – cry </a:t>
            </a:r>
          </a:p>
          <a:p>
            <a:pPr lvl="1"/>
            <a:r>
              <a:rPr dirty="0" sz="6400" lang="en-US"/>
              <a:t>108 – noise </a:t>
            </a:r>
          </a:p>
          <a:p>
            <a:pPr lvl="1"/>
            <a:r>
              <a:rPr dirty="0" sz="6400" lang="en-US"/>
              <a:t>108 – silence</a:t>
            </a:r>
            <a:r>
              <a:rPr dirty="0" sz="3600" lang="en-US"/>
              <a:t>	</a:t>
            </a:r>
          </a:p>
          <a:p>
            <a:pPr lvl="1"/>
            <a:endParaRPr dirty="0" sz="3600" lang="en-US"/>
          </a:p>
          <a:p>
            <a:r>
              <a:rPr dirty="0" sz="8000" lang="en-IN"/>
              <a:t>After training , testing on samples:</a:t>
            </a:r>
          </a:p>
          <a:p>
            <a:pPr lvl="1"/>
            <a:r>
              <a:rPr dirty="0" sz="6400" lang="en-US"/>
              <a:t>Cry_test2 (60) </a:t>
            </a:r>
            <a:r>
              <a:rPr dirty="0" sz="7200" lang="en-US"/>
              <a:t>				</a:t>
            </a:r>
          </a:p>
          <a:p>
            <a:pPr lvl="2"/>
            <a:r>
              <a:rPr dirty="0" sz="5200" lang="en-US"/>
              <a:t>59 noise and 1 crying total</a:t>
            </a:r>
          </a:p>
          <a:p>
            <a:pPr lvl="2"/>
            <a:r>
              <a:rPr dirty="0" sz="5200" lang="en-US"/>
              <a:t>success=1.6% </a:t>
            </a:r>
          </a:p>
          <a:p>
            <a:pPr lvl="1"/>
            <a:r>
              <a:rPr dirty="0" sz="6400" lang="en-US"/>
              <a:t>Cry_test4 (14) </a:t>
            </a:r>
          </a:p>
          <a:p>
            <a:pPr lvl="2"/>
            <a:r>
              <a:rPr dirty="0" sz="5200" lang="en-US"/>
              <a:t>13 noise 0 cry ,1 laugh </a:t>
            </a:r>
          </a:p>
          <a:p>
            <a:pPr lvl="2"/>
            <a:r>
              <a:rPr dirty="0" sz="5200" lang="en-US"/>
              <a:t>success =0% </a:t>
            </a:r>
          </a:p>
          <a:p>
            <a:pPr lvl="1"/>
            <a:r>
              <a:rPr dirty="0" sz="6400" lang="en-US"/>
              <a:t>Cry_test3 ( 4) </a:t>
            </a:r>
          </a:p>
          <a:p>
            <a:pPr lvl="2"/>
            <a:r>
              <a:rPr dirty="0" sz="5200" lang="en-US"/>
              <a:t>4 noise</a:t>
            </a:r>
          </a:p>
          <a:p>
            <a:pPr lvl="2"/>
            <a:r>
              <a:rPr dirty="0" sz="5200" lang="en-US"/>
              <a:t>success =0% </a:t>
            </a:r>
          </a:p>
          <a:p>
            <a:pPr indent="0" marL="0">
              <a:buNone/>
            </a:pPr>
            <a:endParaRPr dirty="0" sz="8000" lang="en-US"/>
          </a:p>
          <a:p>
            <a:r>
              <a:rPr dirty="0" sz="8000" lang="en-US"/>
              <a:t>ACCURACY: 22%</a:t>
            </a:r>
          </a:p>
          <a:p>
            <a:pPr indent="0" marL="0">
              <a:buNone/>
            </a:pPr>
            <a:r>
              <a:rPr dirty="0" sz="2600" lang="en-US"/>
              <a:t>		</a:t>
            </a:r>
            <a:r>
              <a:rPr dirty="0" sz="2050" lang="en-US"/>
              <a:t>																																																																																							</a:t>
            </a:r>
          </a:p>
        </p:txBody>
      </p:sp>
      <p:sp>
        <p:nvSpPr>
          <p:cNvPr id="1048598" name="Content Placeholder 2"/>
          <p:cNvSpPr txBox="1"/>
          <p:nvPr/>
        </p:nvSpPr>
        <p:spPr>
          <a:xfrm>
            <a:off x="4351869" y="3328459"/>
            <a:ext cx="3826931" cy="30257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dirty="0" sz="1600" lang="en-US"/>
              <a:t>laugh_test1 (9) </a:t>
            </a:r>
          </a:p>
          <a:p>
            <a:pPr lvl="2"/>
            <a:r>
              <a:rPr dirty="0" sz="1300" lang="en-US"/>
              <a:t>9 noise ,0 laugh total </a:t>
            </a:r>
          </a:p>
          <a:p>
            <a:pPr lvl="2"/>
            <a:r>
              <a:rPr dirty="0" sz="1300" lang="en-US"/>
              <a:t>success =0% </a:t>
            </a:r>
          </a:p>
          <a:p>
            <a:pPr lvl="1"/>
            <a:r>
              <a:rPr dirty="0" sz="1600" lang="en-US"/>
              <a:t>laugh_test2(54) </a:t>
            </a:r>
          </a:p>
          <a:p>
            <a:pPr lvl="2"/>
            <a:r>
              <a:rPr dirty="0" sz="1300" lang="en-US"/>
              <a:t>0 cry ,2 laugh ,52noise </a:t>
            </a:r>
          </a:p>
          <a:p>
            <a:pPr lvl="2"/>
            <a:r>
              <a:rPr dirty="0" sz="1300" lang="en-US"/>
              <a:t>success =3.7% </a:t>
            </a:r>
          </a:p>
          <a:p>
            <a:pPr lvl="1"/>
            <a:r>
              <a:rPr dirty="0" sz="1600" lang="en-US"/>
              <a:t>Laugh_test3 (9) </a:t>
            </a:r>
          </a:p>
          <a:p>
            <a:pPr lvl="2"/>
            <a:r>
              <a:rPr dirty="0" sz="1300" lang="en-US"/>
              <a:t>0 laugh ,9 noise,</a:t>
            </a:r>
          </a:p>
          <a:p>
            <a:pPr lvl="2"/>
            <a:r>
              <a:rPr dirty="0" sz="1300" lang="en-US"/>
              <a:t>success=0% </a:t>
            </a:r>
          </a:p>
          <a:p>
            <a:pPr indent="0" marL="0">
              <a:buFont typeface="Arial" panose="020B0604020202020204" pitchFamily="34" charset="0"/>
              <a:buNone/>
            </a:pPr>
            <a:endParaRPr dirty="0" lang="en-IN"/>
          </a:p>
        </p:txBody>
      </p:sp>
      <p:sp>
        <p:nvSpPr>
          <p:cNvPr id="1048599" name="Content Placeholder 5"/>
          <p:cNvSpPr txBox="1"/>
          <p:nvPr/>
        </p:nvSpPr>
        <p:spPr>
          <a:xfrm>
            <a:off x="7916334" y="3322110"/>
            <a:ext cx="3191933" cy="30257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Laugh_test4 (9) </a:t>
            </a:r>
          </a:p>
          <a:p>
            <a:pPr lvl="1"/>
            <a:r>
              <a:rPr dirty="0" sz="1300" lang="en-US"/>
              <a:t>9 noise ,</a:t>
            </a:r>
          </a:p>
          <a:p>
            <a:pPr lvl="1"/>
            <a:r>
              <a:rPr dirty="0" sz="1300" lang="en-US"/>
              <a:t>success=0%</a:t>
            </a:r>
          </a:p>
          <a:p>
            <a:r>
              <a:rPr dirty="0" sz="1600" lang="en-US"/>
              <a:t>noise_test1( 36) </a:t>
            </a:r>
          </a:p>
          <a:p>
            <a:pPr lvl="1"/>
            <a:r>
              <a:rPr dirty="0" sz="1300" lang="en-US"/>
              <a:t>Success=100% </a:t>
            </a:r>
          </a:p>
          <a:p>
            <a:r>
              <a:rPr dirty="0" sz="1600" lang="en-US"/>
              <a:t>noise_test2(4) </a:t>
            </a:r>
          </a:p>
          <a:p>
            <a:pPr lvl="1"/>
            <a:r>
              <a:rPr dirty="0" sz="1300" lang="en-US"/>
              <a:t>Success=100%</a:t>
            </a:r>
            <a:r>
              <a:rPr dirty="0" lang="en-US"/>
              <a:t>  </a:t>
            </a:r>
            <a:endParaRPr dirty="0" lang="en-IN"/>
          </a:p>
          <a:p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838200" y="169333"/>
            <a:ext cx="10515600" cy="1325563"/>
          </a:xfrm>
        </p:spPr>
        <p:txBody>
          <a:bodyPr/>
          <a:p>
            <a:r>
              <a:rPr dirty="0" lang="en-US"/>
              <a:t>Audio Analytics(Our model)</a:t>
            </a:r>
            <a:endParaRPr dirty="0" lang="en-IN"/>
          </a:p>
        </p:txBody>
      </p:sp>
      <p:sp>
        <p:nvSpPr>
          <p:cNvPr id="1048601" name="Content Placeholder 5"/>
          <p:cNvSpPr>
            <a:spLocks noGrp="1"/>
          </p:cNvSpPr>
          <p:nvPr>
            <p:ph idx="1"/>
          </p:nvPr>
        </p:nvSpPr>
        <p:spPr>
          <a:xfrm>
            <a:off x="696384" y="1368425"/>
            <a:ext cx="10515600" cy="5320242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A) Before tuning ,70/30 split , balanced class weights    ---------(model 2) </a:t>
            </a:r>
          </a:p>
          <a:p>
            <a:r>
              <a:rPr dirty="0" sz="2000" lang="en-US"/>
              <a:t>Training on the Dataset count:</a:t>
            </a:r>
          </a:p>
          <a:p>
            <a:pPr lvl="1"/>
            <a:r>
              <a:rPr dirty="0" sz="1600" lang="en-US"/>
              <a:t>000 – laugh</a:t>
            </a:r>
          </a:p>
          <a:p>
            <a:pPr lvl="1"/>
            <a:r>
              <a:rPr dirty="0" sz="1600" lang="en-US"/>
              <a:t>000 – cry </a:t>
            </a:r>
          </a:p>
          <a:p>
            <a:pPr lvl="1"/>
            <a:r>
              <a:rPr dirty="0" sz="1600" lang="en-US"/>
              <a:t>000 – noise </a:t>
            </a:r>
          </a:p>
          <a:p>
            <a:pPr lvl="1"/>
            <a:r>
              <a:rPr dirty="0" sz="1600" lang="en-US"/>
              <a:t>000 – silence</a:t>
            </a:r>
          </a:p>
          <a:p>
            <a:r>
              <a:rPr dirty="0" sz="2000" lang="en-IN"/>
              <a:t>After training , testing on samples:</a:t>
            </a:r>
          </a:p>
          <a:p>
            <a:pPr lvl="1"/>
            <a:r>
              <a:rPr dirty="0" sz="1600" lang="en-US"/>
              <a:t>Cry_test2 (60)</a:t>
            </a:r>
            <a:r>
              <a:rPr dirty="0" sz="1200" lang="en-US"/>
              <a:t> </a:t>
            </a:r>
          </a:p>
          <a:p>
            <a:pPr lvl="2"/>
            <a:r>
              <a:rPr dirty="0" sz="1300" lang="en-US"/>
              <a:t>16 noise,7 laugh ,37 crying </a:t>
            </a:r>
          </a:p>
          <a:p>
            <a:pPr lvl="2"/>
            <a:r>
              <a:rPr dirty="0" sz="1300" lang="en-US"/>
              <a:t>total of 37/60 success =61%</a:t>
            </a:r>
          </a:p>
          <a:p>
            <a:pPr lvl="1"/>
            <a:r>
              <a:rPr dirty="0" sz="1600" lang="en-US"/>
              <a:t>cry_test3(4) </a:t>
            </a:r>
          </a:p>
          <a:p>
            <a:pPr lvl="2"/>
            <a:r>
              <a:rPr dirty="0" sz="1300" lang="en-US"/>
              <a:t>1 noise ,1 laugh ,2 cry </a:t>
            </a:r>
          </a:p>
          <a:p>
            <a:pPr lvl="2"/>
            <a:r>
              <a:rPr dirty="0" sz="1300" lang="en-US"/>
              <a:t>2/4 success=50% </a:t>
            </a:r>
          </a:p>
          <a:p>
            <a:pPr lvl="1"/>
            <a:r>
              <a:rPr dirty="0" sz="1600" lang="en-US"/>
              <a:t>cry_test4 (14) </a:t>
            </a:r>
          </a:p>
          <a:p>
            <a:pPr lvl="2"/>
            <a:r>
              <a:rPr dirty="0" sz="1300" lang="en-US"/>
              <a:t>1 noise 13 cry </a:t>
            </a:r>
          </a:p>
          <a:p>
            <a:pPr lvl="2"/>
            <a:r>
              <a:rPr dirty="0" sz="1300" lang="en-US"/>
              <a:t>success =92% </a:t>
            </a:r>
            <a:endParaRPr dirty="0" sz="1300" lang="en-IN"/>
          </a:p>
          <a:p>
            <a:r>
              <a:rPr dirty="0" sz="2000" lang="en-US"/>
              <a:t>ACCURACY: 49%</a:t>
            </a:r>
          </a:p>
          <a:p>
            <a:endParaRPr dirty="0" sz="2000" lang="en-US"/>
          </a:p>
        </p:txBody>
      </p:sp>
      <p:sp>
        <p:nvSpPr>
          <p:cNvPr id="1048602" name="Content Placeholder 2"/>
          <p:cNvSpPr txBox="1"/>
          <p:nvPr/>
        </p:nvSpPr>
        <p:spPr>
          <a:xfrm>
            <a:off x="4436533" y="3645958"/>
            <a:ext cx="2823634" cy="258550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laugh_test1(9) </a:t>
            </a:r>
          </a:p>
          <a:p>
            <a:pPr lvl="1"/>
            <a:r>
              <a:rPr dirty="0" sz="1300" lang="en-US"/>
              <a:t>6 noise ,3 laugh total 3/9 </a:t>
            </a:r>
          </a:p>
          <a:p>
            <a:pPr lvl="1"/>
            <a:r>
              <a:rPr dirty="0" sz="1300" lang="en-US"/>
              <a:t>success =33.3% </a:t>
            </a:r>
          </a:p>
          <a:p>
            <a:r>
              <a:rPr dirty="0" sz="1600" lang="en-US"/>
              <a:t>laugh_test2(54) </a:t>
            </a:r>
          </a:p>
          <a:p>
            <a:pPr lvl="1"/>
            <a:r>
              <a:rPr dirty="0" sz="1300" lang="en-US"/>
              <a:t>4 cry ,2 laugh ,48 noise ,</a:t>
            </a:r>
          </a:p>
          <a:p>
            <a:pPr lvl="1"/>
            <a:r>
              <a:rPr dirty="0" sz="1300" lang="en-US"/>
              <a:t>success =3.7% </a:t>
            </a:r>
          </a:p>
          <a:p>
            <a:r>
              <a:rPr dirty="0" sz="1600" lang="en-US"/>
              <a:t>Laugh_test3 (9) </a:t>
            </a:r>
          </a:p>
          <a:p>
            <a:pPr lvl="1"/>
            <a:r>
              <a:rPr dirty="0" sz="1300" lang="en-US"/>
              <a:t>0 laugh ,4 noise ,5 cry, </a:t>
            </a:r>
          </a:p>
          <a:p>
            <a:pPr lvl="1"/>
            <a:r>
              <a:rPr dirty="0" sz="1300" lang="en-US"/>
              <a:t>success=0%</a:t>
            </a:r>
            <a:endParaRPr dirty="0" sz="1300" lang="en-IN"/>
          </a:p>
        </p:txBody>
      </p:sp>
      <p:sp>
        <p:nvSpPr>
          <p:cNvPr id="1048603" name="Content Placeholder 2"/>
          <p:cNvSpPr txBox="1"/>
          <p:nvPr/>
        </p:nvSpPr>
        <p:spPr>
          <a:xfrm>
            <a:off x="7762875" y="3645957"/>
            <a:ext cx="2946400" cy="258550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Laugh_test4 (9) </a:t>
            </a:r>
          </a:p>
          <a:p>
            <a:pPr lvl="1"/>
            <a:r>
              <a:rPr dirty="0" sz="1300" lang="en-US"/>
              <a:t>1 laugh, 3 noise, 5 cry ,</a:t>
            </a:r>
          </a:p>
          <a:p>
            <a:pPr lvl="1"/>
            <a:r>
              <a:rPr dirty="0" sz="1300" lang="en-US"/>
              <a:t>success=11.1% </a:t>
            </a:r>
          </a:p>
          <a:p>
            <a:r>
              <a:rPr dirty="0" sz="1600" lang="en-US"/>
              <a:t>-noise_test1 (36) </a:t>
            </a:r>
          </a:p>
          <a:p>
            <a:pPr lvl="1"/>
            <a:r>
              <a:rPr dirty="0" sz="1300" lang="en-US"/>
              <a:t>1 laugh,3 cry, noise total 32/36 </a:t>
            </a:r>
          </a:p>
          <a:p>
            <a:pPr lvl="1"/>
            <a:r>
              <a:rPr dirty="0" sz="1300" lang="en-US"/>
              <a:t>success =88.8% </a:t>
            </a:r>
          </a:p>
          <a:p>
            <a:r>
              <a:rPr dirty="0" sz="1600" lang="en-US"/>
              <a:t>-noise_test2(4) </a:t>
            </a:r>
          </a:p>
          <a:p>
            <a:pPr lvl="1"/>
            <a:r>
              <a:rPr dirty="0" sz="1300" lang="en-US"/>
              <a:t>success=100%</a:t>
            </a:r>
            <a:endParaRPr dirty="0" sz="13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4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838200" y="591079"/>
            <a:ext cx="10515600" cy="5919788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A2)Before tuning ,70/30 split , balanced class weights –model 3) after adding some more laugh data </a:t>
            </a:r>
            <a:r>
              <a:rPr dirty="0" sz="2000" lang="en-US" err="1"/>
              <a:t>N_estimators</a:t>
            </a:r>
            <a:r>
              <a:rPr dirty="0" sz="2000" lang="en-US"/>
              <a:t>=[100,200,300]</a:t>
            </a:r>
          </a:p>
          <a:p>
            <a:r>
              <a:rPr dirty="0" sz="2000" lang="en-US"/>
              <a:t>Training on the Dataset count:</a:t>
            </a:r>
          </a:p>
          <a:p>
            <a:pPr lvl="1"/>
            <a:r>
              <a:rPr dirty="0" sz="1600" lang="en-US"/>
              <a:t>000 – laugh</a:t>
            </a:r>
          </a:p>
          <a:p>
            <a:pPr lvl="1"/>
            <a:r>
              <a:rPr dirty="0" sz="1600" lang="en-US"/>
              <a:t>000 – cry </a:t>
            </a:r>
          </a:p>
          <a:p>
            <a:pPr lvl="1"/>
            <a:r>
              <a:rPr dirty="0" sz="1600" lang="en-US"/>
              <a:t>000 – noise </a:t>
            </a:r>
          </a:p>
          <a:p>
            <a:pPr lvl="1"/>
            <a:r>
              <a:rPr dirty="0" sz="1600" lang="en-US"/>
              <a:t>000 – silence</a:t>
            </a:r>
          </a:p>
          <a:p>
            <a:r>
              <a:rPr dirty="0" sz="2000" lang="en-IN"/>
              <a:t>After training , testing on samples:</a:t>
            </a:r>
            <a:endParaRPr dirty="0" sz="2000" lang="en-US"/>
          </a:p>
          <a:p>
            <a:r>
              <a:rPr dirty="0" sz="1600" lang="en-US"/>
              <a:t>Cry_test2 (60)</a:t>
            </a:r>
          </a:p>
          <a:p>
            <a:pPr lvl="1"/>
            <a:r>
              <a:rPr dirty="0" sz="1300" lang="en-US"/>
              <a:t>36 noise,5 laugh ,29 crying total of 29/60 </a:t>
            </a:r>
          </a:p>
          <a:p>
            <a:pPr lvl="1"/>
            <a:r>
              <a:rPr dirty="0" sz="1300" lang="en-US"/>
              <a:t>success =48.3%</a:t>
            </a:r>
          </a:p>
          <a:p>
            <a:r>
              <a:rPr dirty="0" sz="1600" lang="en-US"/>
              <a:t>cry_test3(4)</a:t>
            </a:r>
          </a:p>
          <a:p>
            <a:pPr lvl="1"/>
            <a:r>
              <a:rPr dirty="0" sz="1300" lang="en-US"/>
              <a:t>1 noise ,1 laugh ,2 cry 2/4 </a:t>
            </a:r>
          </a:p>
          <a:p>
            <a:pPr lvl="1"/>
            <a:r>
              <a:rPr dirty="0" sz="1300" lang="en-US"/>
              <a:t>success=50%</a:t>
            </a:r>
          </a:p>
          <a:p>
            <a:r>
              <a:rPr dirty="0" sz="1600" lang="en-US"/>
              <a:t>cry_test4 (14)</a:t>
            </a:r>
          </a:p>
          <a:p>
            <a:pPr lvl="1"/>
            <a:r>
              <a:rPr dirty="0" sz="1300" lang="en-US"/>
              <a:t>1 noise,2 laugh, 11 cry </a:t>
            </a:r>
          </a:p>
          <a:p>
            <a:pPr lvl="1"/>
            <a:r>
              <a:rPr dirty="0" sz="1300" lang="en-US"/>
              <a:t>success =79%</a:t>
            </a:r>
          </a:p>
          <a:p>
            <a:endParaRPr dirty="0" sz="1700" lang="en-US"/>
          </a:p>
          <a:p>
            <a:r>
              <a:rPr dirty="0" sz="2000" lang="en-IN" err="1"/>
              <a:t>Acurracy</a:t>
            </a:r>
            <a:r>
              <a:rPr dirty="0" sz="2000" lang="en-IN"/>
              <a:t> =61%</a:t>
            </a:r>
          </a:p>
        </p:txBody>
      </p:sp>
      <p:sp>
        <p:nvSpPr>
          <p:cNvPr id="1048606" name="Content Placeholder 2"/>
          <p:cNvSpPr txBox="1"/>
          <p:nvPr/>
        </p:nvSpPr>
        <p:spPr>
          <a:xfrm>
            <a:off x="4622800" y="3215746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laugh_test1(9)</a:t>
            </a:r>
          </a:p>
          <a:p>
            <a:pPr lvl="1"/>
            <a:r>
              <a:rPr dirty="0" sz="1300" lang="en-US"/>
              <a:t>4 noise,0cry ,1 silence ,4 laugh total 4/9 </a:t>
            </a:r>
          </a:p>
          <a:p>
            <a:pPr lvl="1"/>
            <a:r>
              <a:rPr dirty="0" sz="1300" lang="en-US"/>
              <a:t>success =44.4%</a:t>
            </a:r>
          </a:p>
          <a:p>
            <a:r>
              <a:rPr dirty="0" sz="1600" lang="en-US"/>
              <a:t>laugh_test2(54)</a:t>
            </a:r>
          </a:p>
          <a:p>
            <a:pPr lvl="1"/>
            <a:r>
              <a:rPr dirty="0" sz="1300" lang="en-US"/>
              <a:t>0 cry ,6 laugh ,43 noise,5 silence </a:t>
            </a:r>
          </a:p>
          <a:p>
            <a:pPr lvl="1"/>
            <a:r>
              <a:rPr dirty="0" sz="1300" lang="en-US"/>
              <a:t>success =11%</a:t>
            </a:r>
          </a:p>
          <a:p>
            <a:r>
              <a:rPr dirty="0" sz="1600" lang="en-US"/>
              <a:t>Laugh_test3 (9)</a:t>
            </a:r>
          </a:p>
          <a:p>
            <a:pPr lvl="1"/>
            <a:r>
              <a:rPr dirty="0" sz="1300" lang="en-US"/>
              <a:t>5 laugh ,2noise ,2 cry, </a:t>
            </a:r>
          </a:p>
          <a:p>
            <a:pPr lvl="1"/>
            <a:r>
              <a:rPr dirty="0" sz="1300" lang="en-US"/>
              <a:t>success=55%</a:t>
            </a:r>
            <a:endParaRPr dirty="0" sz="1300" lang="en-IN"/>
          </a:p>
        </p:txBody>
      </p:sp>
      <p:sp>
        <p:nvSpPr>
          <p:cNvPr id="1048607" name="Content Placeholder 2"/>
          <p:cNvSpPr txBox="1"/>
          <p:nvPr/>
        </p:nvSpPr>
        <p:spPr>
          <a:xfrm>
            <a:off x="8263467" y="3215745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Laugh_test4 (9)</a:t>
            </a:r>
          </a:p>
          <a:p>
            <a:pPr lvl="1"/>
            <a:r>
              <a:rPr dirty="0" sz="1300" lang="en-US"/>
              <a:t>6 laugh, 3noise, 0 cry ,</a:t>
            </a:r>
          </a:p>
          <a:p>
            <a:pPr lvl="1"/>
            <a:r>
              <a:rPr dirty="0" sz="1300" lang="en-US"/>
              <a:t>success=67%</a:t>
            </a:r>
          </a:p>
          <a:p>
            <a:r>
              <a:rPr dirty="0" sz="1600" lang="en-US"/>
              <a:t>noise_test1 (36)</a:t>
            </a:r>
          </a:p>
          <a:p>
            <a:pPr lvl="1"/>
            <a:r>
              <a:rPr dirty="0" sz="1300" lang="en-US"/>
              <a:t>2 laugh,0 cry, silence ,noise total 34/36 </a:t>
            </a:r>
          </a:p>
          <a:p>
            <a:pPr lvl="1"/>
            <a:r>
              <a:rPr dirty="0" sz="1300" lang="en-US"/>
              <a:t>success =94%</a:t>
            </a:r>
          </a:p>
          <a:p>
            <a:r>
              <a:rPr dirty="0" sz="1600" lang="en-US"/>
              <a:t>noise_test2(4)</a:t>
            </a:r>
          </a:p>
          <a:p>
            <a:pPr lvl="1"/>
            <a:r>
              <a:rPr dirty="0" sz="1300" lang="en-US"/>
              <a:t>success=100%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838200" y="603779"/>
            <a:ext cx="10515600" cy="5915554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A3) After tuning ,70/30 split , balanced class weights (model 4) after adding some more laugh data MODEL4 </a:t>
            </a:r>
            <a:r>
              <a:rPr dirty="0" sz="2000" lang="en-US" err="1"/>
              <a:t>N_estimators</a:t>
            </a:r>
            <a:r>
              <a:rPr dirty="0" sz="2000" lang="en-US"/>
              <a:t> = [100,200,300] Class weights =1 for cry and laugh and 0.75 for noise and silence.</a:t>
            </a:r>
          </a:p>
          <a:p>
            <a:r>
              <a:rPr dirty="0" sz="2000" lang="en-US"/>
              <a:t>Training on the Dataset count:</a:t>
            </a:r>
          </a:p>
          <a:p>
            <a:pPr lvl="1"/>
            <a:r>
              <a:rPr dirty="0" sz="1600" lang="en-US"/>
              <a:t>000 – laugh</a:t>
            </a:r>
          </a:p>
          <a:p>
            <a:pPr lvl="1"/>
            <a:r>
              <a:rPr dirty="0" sz="1600" lang="en-US"/>
              <a:t>000 – cry </a:t>
            </a:r>
          </a:p>
          <a:p>
            <a:pPr lvl="1"/>
            <a:r>
              <a:rPr dirty="0" sz="1600" lang="en-US"/>
              <a:t>000 – noise </a:t>
            </a:r>
          </a:p>
          <a:p>
            <a:pPr lvl="1"/>
            <a:r>
              <a:rPr dirty="0" sz="1600" lang="en-US"/>
              <a:t>000 – silence</a:t>
            </a:r>
          </a:p>
          <a:p>
            <a:r>
              <a:rPr dirty="0" sz="2000" lang="en-IN"/>
              <a:t>After training , testing on samples:</a:t>
            </a:r>
            <a:endParaRPr dirty="0" sz="2000" lang="en-US"/>
          </a:p>
          <a:p>
            <a:r>
              <a:rPr dirty="0" sz="1600" lang="en-US"/>
              <a:t>Cry_test2 (60) </a:t>
            </a:r>
          </a:p>
          <a:p>
            <a:pPr lvl="1"/>
            <a:r>
              <a:rPr dirty="0" sz="1300" lang="en-US"/>
              <a:t>33 noise,10 laugh ,17 crying total of 17/60 </a:t>
            </a:r>
          </a:p>
          <a:p>
            <a:pPr lvl="1"/>
            <a:r>
              <a:rPr dirty="0" sz="1300" lang="en-US"/>
              <a:t>success =28.3% </a:t>
            </a:r>
          </a:p>
          <a:p>
            <a:r>
              <a:rPr dirty="0" sz="1600" lang="en-US"/>
              <a:t>cry_test3(4) </a:t>
            </a:r>
          </a:p>
          <a:p>
            <a:pPr lvl="1"/>
            <a:r>
              <a:rPr dirty="0" sz="1300" lang="en-US"/>
              <a:t>0 noise ,2 laugh ,2 cry 2/4 </a:t>
            </a:r>
          </a:p>
          <a:p>
            <a:pPr lvl="1"/>
            <a:r>
              <a:rPr dirty="0" sz="1300" lang="en-US"/>
              <a:t>success=50% </a:t>
            </a:r>
          </a:p>
          <a:p>
            <a:r>
              <a:rPr dirty="0" sz="1600" lang="en-US"/>
              <a:t>cry_test4 (14) </a:t>
            </a:r>
          </a:p>
          <a:p>
            <a:pPr lvl="1"/>
            <a:r>
              <a:rPr dirty="0" sz="1300" lang="en-US"/>
              <a:t>0 noise,4 laugh, 10 cry </a:t>
            </a:r>
          </a:p>
          <a:p>
            <a:pPr lvl="1"/>
            <a:r>
              <a:rPr dirty="0" sz="1300" lang="en-US"/>
              <a:t>success =71%</a:t>
            </a:r>
          </a:p>
          <a:p>
            <a:r>
              <a:rPr dirty="0" sz="1700" lang="en-US"/>
              <a:t>ACCURACY:61.4%</a:t>
            </a:r>
            <a:endParaRPr dirty="0" sz="1700" lang="en-IN"/>
          </a:p>
        </p:txBody>
      </p:sp>
      <p:sp>
        <p:nvSpPr>
          <p:cNvPr id="1048610" name="Content Placeholder 2"/>
          <p:cNvSpPr txBox="1"/>
          <p:nvPr/>
        </p:nvSpPr>
        <p:spPr>
          <a:xfrm>
            <a:off x="4826000" y="3462335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1300" lang="en-IN"/>
          </a:p>
        </p:txBody>
      </p:sp>
      <p:sp>
        <p:nvSpPr>
          <p:cNvPr id="1048611" name="Content Placeholder 2"/>
          <p:cNvSpPr txBox="1"/>
          <p:nvPr/>
        </p:nvSpPr>
        <p:spPr>
          <a:xfrm>
            <a:off x="4825999" y="3471069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laugh_test1(9)</a:t>
            </a:r>
          </a:p>
          <a:p>
            <a:pPr lvl="1"/>
            <a:r>
              <a:rPr dirty="0" sz="1300" lang="en-US"/>
              <a:t>3 noise,0 cry ,1 silence ,5 laugh total 5/9 </a:t>
            </a:r>
          </a:p>
          <a:p>
            <a:pPr lvl="1"/>
            <a:r>
              <a:rPr dirty="0" sz="1300" lang="en-US"/>
              <a:t>success =55%</a:t>
            </a:r>
          </a:p>
          <a:p>
            <a:r>
              <a:rPr dirty="0" sz="1600" lang="en-US"/>
              <a:t>laugh_test2(54)</a:t>
            </a:r>
          </a:p>
          <a:p>
            <a:pPr lvl="1"/>
            <a:r>
              <a:rPr dirty="0" sz="1300" lang="en-US"/>
              <a:t>4 cry ,7 laugh ,40 noise,3 silence </a:t>
            </a:r>
          </a:p>
          <a:p>
            <a:pPr lvl="1"/>
            <a:r>
              <a:rPr dirty="0" sz="1300" lang="en-US"/>
              <a:t>success =13%</a:t>
            </a:r>
          </a:p>
          <a:p>
            <a:r>
              <a:rPr dirty="0" sz="1600" lang="en-US"/>
              <a:t>Laugh_test3 (9)</a:t>
            </a:r>
          </a:p>
          <a:p>
            <a:pPr lvl="1"/>
            <a:r>
              <a:rPr dirty="0" sz="1300" lang="en-US"/>
              <a:t>9 laugh ,0 noise ,0 cry, </a:t>
            </a:r>
          </a:p>
          <a:p>
            <a:pPr lvl="1"/>
            <a:r>
              <a:rPr dirty="0" sz="1300" lang="en-US"/>
              <a:t>success=100%</a:t>
            </a:r>
            <a:endParaRPr dirty="0" sz="1300" lang="en-IN"/>
          </a:p>
        </p:txBody>
      </p:sp>
      <p:sp>
        <p:nvSpPr>
          <p:cNvPr id="1048612" name="Content Placeholder 2"/>
          <p:cNvSpPr txBox="1"/>
          <p:nvPr/>
        </p:nvSpPr>
        <p:spPr>
          <a:xfrm>
            <a:off x="8437034" y="3429000"/>
            <a:ext cx="3090333" cy="30511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Laugh_test4 (9)</a:t>
            </a:r>
          </a:p>
          <a:p>
            <a:pPr lvl="1"/>
            <a:r>
              <a:rPr dirty="0" sz="1300" lang="en-US"/>
              <a:t>6 laugh, 3noise, 0 cry ,</a:t>
            </a:r>
          </a:p>
          <a:p>
            <a:pPr lvl="1"/>
            <a:r>
              <a:rPr dirty="0" sz="1300" lang="en-US"/>
              <a:t>success=67%</a:t>
            </a:r>
          </a:p>
          <a:p>
            <a:r>
              <a:rPr dirty="0" sz="1600" lang="en-US"/>
              <a:t>noise_test1 (36)</a:t>
            </a:r>
          </a:p>
          <a:p>
            <a:pPr lvl="1"/>
            <a:r>
              <a:rPr dirty="0" sz="1300" lang="en-US"/>
              <a:t>8 laugh,2 cry, 2 silence ,noise total 24/36 </a:t>
            </a:r>
          </a:p>
          <a:p>
            <a:pPr lvl="1"/>
            <a:r>
              <a:rPr dirty="0" sz="1300" lang="en-US"/>
              <a:t>success =66%</a:t>
            </a:r>
          </a:p>
          <a:p>
            <a:r>
              <a:rPr dirty="0" sz="1600" lang="en-US"/>
              <a:t>noise_test2(4)</a:t>
            </a:r>
          </a:p>
          <a:p>
            <a:pPr lvl="1"/>
            <a:r>
              <a:rPr dirty="0" sz="1300" lang="en-US"/>
              <a:t>success=100%</a:t>
            </a:r>
            <a:endParaRPr dirty="0" sz="130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ASHWINI KHAWAS</dc:creator>
  <cp:lastModifiedBy>ASHWINI KHAWAS</cp:lastModifiedBy>
  <dcterms:created xsi:type="dcterms:W3CDTF">2023-05-04T21:09:28Z</dcterms:created>
  <dcterms:modified xsi:type="dcterms:W3CDTF">2023-05-07T06:28:41Z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70b4ff97fc1448c7a41ce2ffb6fe9056</vt:lpwstr>
  </property>
</Properties>
</file>