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Sirius, 240 </a:t>
            </a:r>
            <a:r>
              <a:rPr lang="en-US" dirty="0" err="1">
                <a:solidFill>
                  <a:schemeClr val="tx1"/>
                </a:solidFill>
              </a:rPr>
              <a:t>skott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Skott utifrån Sirius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3E-4FF1-8B90-72EB093212C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2.2633847049231957E-2"/>
                  <c:y val="0.1220260265412326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3E-4FF1-8B90-72EB093212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Mål</c:v>
                </c:pt>
                <c:pt idx="1">
                  <c:v>Utanför</c:v>
                </c:pt>
                <c:pt idx="2">
                  <c:v>Täckt</c:v>
                </c:pt>
                <c:pt idx="3">
                  <c:v>Räddning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85</c:v>
                </c:pt>
                <c:pt idx="2">
                  <c:v>76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E-4FF1-8B90-72EB093212C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Motståndare</a:t>
            </a:r>
            <a:r>
              <a:rPr lang="en-US" dirty="0"/>
              <a:t>, 235 </a:t>
            </a:r>
            <a:r>
              <a:rPr lang="en-US" dirty="0" err="1"/>
              <a:t>skott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Motståndare</a:t>
            </a:r>
            <a:r>
              <a:rPr lang="en-US" dirty="0">
                <a:solidFill>
                  <a:schemeClr val="tx1"/>
                </a:solidFill>
              </a:rPr>
              <a:t>, 235 </a:t>
            </a:r>
            <a:r>
              <a:rPr lang="en-US" dirty="0" err="1">
                <a:solidFill>
                  <a:schemeClr val="tx1"/>
                </a:solidFill>
              </a:rPr>
              <a:t>skott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Skott utifrån Sirius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C8-4F61-819E-5C3066BA6D1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C8-4F61-819E-5C3066BA6D1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C8-4F61-819E-5C3066BA6D1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C8-4F61-819E-5C3066BA6D18}"/>
              </c:ext>
            </c:extLst>
          </c:dPt>
          <c:dLbls>
            <c:dLbl>
              <c:idx val="0"/>
              <c:layout>
                <c:manualLayout>
                  <c:x val="-2.2633847049231957E-2"/>
                  <c:y val="0.1220260265412326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C8-4F61-819E-5C3066BA6D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Mål</c:v>
                </c:pt>
                <c:pt idx="1">
                  <c:v>Utanför</c:v>
                </c:pt>
                <c:pt idx="2">
                  <c:v>Täckt</c:v>
                </c:pt>
                <c:pt idx="3">
                  <c:v>Räddning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91</c:v>
                </c:pt>
                <c:pt idx="2">
                  <c:v>49</c:v>
                </c:pt>
                <c:pt idx="3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C8-4F61-819E-5C3066BA6D1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Sirius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Skott utifrån Sirius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3E-4FF1-8B90-72EB093212C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0925192271841903"/>
                  <c:y val="0.1037060096002658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3E-4FF1-8B90-72EB093212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Sirius</c:v>
                </c:pt>
                <c:pt idx="1">
                  <c:v>Motståndare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E-4FF1-8B90-72EB093212C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sv-S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Motståndare</a:t>
            </a:r>
            <a:r>
              <a:rPr lang="en-US" dirty="0"/>
              <a:t>, 235 </a:t>
            </a:r>
            <a:r>
              <a:rPr lang="en-US" dirty="0" err="1"/>
              <a:t>skott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Motståndare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Skott utifrån motståndare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C8-4F61-819E-5C3066BA6D1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C8-4F61-819E-5C3066BA6D1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C8-4F61-819E-5C3066BA6D1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C8-4F61-819E-5C3066BA6D18}"/>
              </c:ext>
            </c:extLst>
          </c:dPt>
          <c:dLbls>
            <c:dLbl>
              <c:idx val="0"/>
              <c:layout>
                <c:manualLayout>
                  <c:x val="-6.483239673422049E-2"/>
                  <c:y val="-0.1930782648433970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C8-4F61-819E-5C3066BA6D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Sirius</c:v>
                </c:pt>
                <c:pt idx="1">
                  <c:v>Motståndare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163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C8-4F61-819E-5C3066BA6D1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2112-0876-F366-D526-B733B66B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BDF0E-67F5-B998-6911-F064EF551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68A8-B9A0-6091-751B-386CD444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0E2D-9D04-A2D5-2C70-A732F590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0878-A609-720C-078F-88A49F85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73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FBC-FBCF-6D2A-2D31-20BBD871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9C5EB-D09C-DFF1-8AAD-2A86BAF0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141D-3B3B-6021-DBC0-C7415F96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50A5-84AC-9619-755F-01D60C84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F00D-72CC-74E4-6915-9B5FEA75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621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ACF91-A52F-CF5D-C57D-E42C3BF95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43A58-ED0E-9AB2-9287-61D60DFBF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1BCE-A87C-B27E-0281-4AA7D37B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F8F1-1B6B-75C0-7453-3B5D904E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20FF-8F47-D96F-1108-264B010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8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F27C-3697-8F76-B955-4A6BB27F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31EE-A95A-AC27-D34A-27E9AE42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8F60-9996-68CC-59B2-711036CC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0B4A-6F07-E270-63A0-E8FDABDF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661F-4312-2FE4-BBEF-D2E290D1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39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31C5-593F-5438-4ABB-25421DBF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4881-184A-2DBD-8A99-2313F91B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05BC-599F-DB21-01B1-B2D7ECC5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CFDE-A179-F4FA-582C-92374DE2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33AF-3FC9-AB25-F415-C677A554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9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E127-1D14-B7A9-3CB3-AB5974FB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4094-E96F-DF6C-8C62-1C8ACF4EC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97EEA-98CA-97C5-B004-F722D6E1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3E109-C37E-FD72-6A4F-F0F8A78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6A910-1790-081E-2E2E-380F6B12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3E6D6-39F8-B9C6-910B-4F73889E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516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C274-83C5-AFE5-151C-2F4CC9DF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45B6-2F96-A8EC-63D0-332AD70F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C8EF3-357C-F199-FEA7-C6C4EA56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2FE74-C189-E51A-DC52-220D1CB05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8255C-5719-431C-61D1-BDF123AFE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E3E76-B276-4DC9-32EA-56F1AA74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481DC-5ACC-72C7-966E-FAED0E2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9CA48-8BF8-3446-C100-577CA94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00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C7C6-FA12-0716-12A8-D43107AB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FC70E-D71C-3F88-D608-9F0EEB65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5902E-A3BE-D0C9-46CC-B9A036FA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2CB0-DFA2-59CA-A3EC-B72165D3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7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D4C9C-4017-C94D-E44F-12D2DFEB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5731F-1545-45F5-0B39-E04C2548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6CC41-20C4-C3B5-2B4F-7F033D38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822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8913-D652-7334-C9CE-4EEFB8E3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0D2E-E89C-5D4E-3E37-F5D89855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EB8D6-5904-4DB0-AB30-B995E1E4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EE3F4-9E5E-8873-5835-AF985FFD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78C56-7EAC-313D-63C5-F5C6AD1F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2E75-231C-B8A1-6588-9B3BE786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268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6B70-AB02-2F34-01A1-2518B42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A881D-1DE6-6A6A-0022-58F6FECF8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E1AEF-D284-D5E3-CDAA-85DBC79F3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8A27-9AFF-31AA-C45F-25A08A7B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3CF13-1987-4EED-20A9-E307259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36F6-BB41-4B86-F747-BD8B34E0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715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7CA76-437E-9929-5747-820AB8E1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51210-895A-10DF-6D87-D0628935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96D5-D11C-E101-3AD8-D8DE66885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A33B-3695-4EBB-A392-E5ECFD06B2DB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5EDD-C3B4-1336-4150-D1463010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CEE5-BF47-F30D-63F4-12ED16A5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597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B93B-FAAA-C877-9819-1889BEA9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Expected Goals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49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3D3A-55B6-A18B-3C2C-6B57A536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Bollinnehav</a:t>
            </a:r>
            <a:r>
              <a:rPr lang="en-GB" dirty="0"/>
              <a:t> </a:t>
            </a:r>
            <a:r>
              <a:rPr lang="en-GB" dirty="0" err="1"/>
              <a:t>efter</a:t>
            </a:r>
            <a:r>
              <a:rPr lang="en-GB" dirty="0"/>
              <a:t> </a:t>
            </a:r>
            <a:r>
              <a:rPr lang="en-GB" dirty="0" err="1"/>
              <a:t>skott</a:t>
            </a:r>
            <a:r>
              <a:rPr lang="en-GB" dirty="0"/>
              <a:t> </a:t>
            </a:r>
            <a:r>
              <a:rPr lang="en-GB" dirty="0" err="1"/>
              <a:t>utifrån</a:t>
            </a:r>
            <a:r>
              <a:rPr lang="en-GB" dirty="0"/>
              <a:t>, </a:t>
            </a:r>
            <a:r>
              <a:rPr lang="en-GB" dirty="0" err="1"/>
              <a:t>ej</a:t>
            </a:r>
            <a:r>
              <a:rPr lang="en-GB" dirty="0"/>
              <a:t> </a:t>
            </a:r>
            <a:r>
              <a:rPr lang="en-GB" dirty="0" err="1"/>
              <a:t>mål</a:t>
            </a:r>
            <a:endParaRPr lang="sv-SE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FA8173-79AD-686D-FEA0-D02791C8E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02062"/>
              </p:ext>
            </p:extLst>
          </p:nvPr>
        </p:nvGraphicFramePr>
        <p:xfrm>
          <a:off x="305836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187C7A-ABCF-AD18-AACA-2EA73A1A15B3}"/>
              </a:ext>
            </a:extLst>
          </p:cNvPr>
          <p:cNvGraphicFramePr/>
          <p:nvPr/>
        </p:nvGraphicFramePr>
        <p:xfrm>
          <a:off x="6096000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B2699D9-B5CF-F09C-B199-DB0D716EB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461408"/>
              </p:ext>
            </p:extLst>
          </p:nvPr>
        </p:nvGraphicFramePr>
        <p:xfrm>
          <a:off x="6096000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732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3E2B-38EA-E9E5-F98C-DF44FC2D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Anfallande</a:t>
            </a:r>
            <a:r>
              <a:rPr lang="en-GB" dirty="0"/>
              <a:t> lags </a:t>
            </a:r>
            <a:r>
              <a:rPr lang="en-GB" dirty="0" err="1"/>
              <a:t>nästa</a:t>
            </a:r>
            <a:r>
              <a:rPr lang="en-GB" dirty="0"/>
              <a:t> </a:t>
            </a:r>
            <a:r>
              <a:rPr lang="en-GB" dirty="0" err="1"/>
              <a:t>händelse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5866-2B87-B579-C89E-7891CEF8A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Sirius </a:t>
            </a:r>
            <a:r>
              <a:rPr lang="en-GB" dirty="0" err="1"/>
              <a:t>anfaller</a:t>
            </a:r>
            <a:r>
              <a:rPr lang="en-GB" dirty="0"/>
              <a:t>: 225 </a:t>
            </a:r>
            <a:r>
              <a:rPr lang="en-GB" dirty="0" err="1"/>
              <a:t>skott</a:t>
            </a:r>
            <a:r>
              <a:rPr lang="en-GB" dirty="0"/>
              <a:t> för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E1E07-00F6-C998-3744-A79530B30B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Mål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3 </a:t>
            </a:r>
            <a:r>
              <a:rPr lang="en-GB" dirty="0" err="1"/>
              <a:t>st</a:t>
            </a:r>
            <a:r>
              <a:rPr lang="en-GB" dirty="0"/>
              <a:t>, 1 %</a:t>
            </a:r>
          </a:p>
          <a:p>
            <a:r>
              <a:rPr lang="en-GB" dirty="0"/>
              <a:t>Skott </a:t>
            </a:r>
          </a:p>
          <a:p>
            <a:pPr lvl="1"/>
            <a:r>
              <a:rPr lang="en-GB" dirty="0"/>
              <a:t>16, 7 %</a:t>
            </a:r>
          </a:p>
          <a:p>
            <a:r>
              <a:rPr lang="en-GB" dirty="0" err="1"/>
              <a:t>Hörna</a:t>
            </a:r>
            <a:endParaRPr lang="en-GB" dirty="0"/>
          </a:p>
          <a:p>
            <a:pPr lvl="1"/>
            <a:r>
              <a:rPr lang="en-GB" dirty="0"/>
              <a:t>35, 16 %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BD027-13E6-74F1-564B-420C5AE45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Motståndare</a:t>
            </a:r>
            <a:r>
              <a:rPr lang="en-GB" dirty="0"/>
              <a:t> </a:t>
            </a:r>
            <a:r>
              <a:rPr lang="en-GB" dirty="0" err="1"/>
              <a:t>anfaller</a:t>
            </a:r>
            <a:r>
              <a:rPr lang="en-GB" dirty="0"/>
              <a:t>: 217 </a:t>
            </a:r>
            <a:r>
              <a:rPr lang="en-GB" dirty="0" err="1"/>
              <a:t>skott</a:t>
            </a:r>
            <a:r>
              <a:rPr lang="en-GB" dirty="0"/>
              <a:t> för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2FCFD-9870-4AFF-6639-7D4F42EBE4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sv-SE" dirty="0"/>
              <a:t>Mål </a:t>
            </a:r>
            <a:br>
              <a:rPr lang="sv-SE" dirty="0"/>
            </a:br>
            <a:r>
              <a:rPr lang="sv-SE" dirty="0"/>
              <a:t>	3 (1 %)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lang="sv-SE" dirty="0"/>
              <a:t>Skott </a:t>
            </a:r>
            <a:br>
              <a:rPr lang="sv-SE" dirty="0"/>
            </a:br>
            <a:r>
              <a:rPr lang="sv-SE" dirty="0"/>
              <a:t>	7 (3 %)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lang="sv-SE" dirty="0"/>
              <a:t>Hörna </a:t>
            </a:r>
            <a:br>
              <a:rPr lang="sv-SE" dirty="0"/>
            </a:br>
            <a:r>
              <a:rPr lang="sv-SE" dirty="0"/>
              <a:t>	33 (15 %)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4126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3E2B-38EA-E9E5-F98C-DF44FC2D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Försvarande</a:t>
            </a:r>
            <a:r>
              <a:rPr lang="en-GB" dirty="0"/>
              <a:t> lags </a:t>
            </a:r>
            <a:r>
              <a:rPr lang="en-GB" dirty="0" err="1"/>
              <a:t>nästa</a:t>
            </a:r>
            <a:r>
              <a:rPr lang="en-GB" dirty="0"/>
              <a:t> </a:t>
            </a:r>
            <a:r>
              <a:rPr lang="en-GB" dirty="0" err="1"/>
              <a:t>händelse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5866-2B87-B579-C89E-7891CEF8A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Sirius </a:t>
            </a:r>
            <a:r>
              <a:rPr lang="en-GB" dirty="0" err="1"/>
              <a:t>försvarar</a:t>
            </a:r>
            <a:r>
              <a:rPr lang="en-GB" dirty="0"/>
              <a:t>: 217 </a:t>
            </a:r>
            <a:r>
              <a:rPr lang="en-GB" dirty="0" err="1"/>
              <a:t>skott</a:t>
            </a:r>
            <a:r>
              <a:rPr lang="en-GB" dirty="0"/>
              <a:t> </a:t>
            </a:r>
            <a:r>
              <a:rPr lang="en-GB" dirty="0" err="1"/>
              <a:t>emot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E1E07-00F6-C998-3744-A79530B30B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Utkast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129 </a:t>
            </a:r>
            <a:r>
              <a:rPr lang="en-GB" dirty="0" err="1"/>
              <a:t>st</a:t>
            </a:r>
            <a:r>
              <a:rPr lang="en-GB" dirty="0"/>
              <a:t>, 59 %</a:t>
            </a:r>
          </a:p>
          <a:p>
            <a:r>
              <a:rPr lang="en-GB" dirty="0" err="1"/>
              <a:t>Rensning</a:t>
            </a:r>
            <a:endParaRPr lang="en-GB" dirty="0"/>
          </a:p>
          <a:p>
            <a:pPr lvl="1"/>
            <a:r>
              <a:rPr lang="en-GB" dirty="0"/>
              <a:t>8, 4 %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BD027-13E6-74F1-564B-420C5AE45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Motståndare</a:t>
            </a:r>
            <a:r>
              <a:rPr lang="en-GB" dirty="0"/>
              <a:t> </a:t>
            </a:r>
            <a:r>
              <a:rPr lang="en-GB" dirty="0" err="1"/>
              <a:t>försvarar</a:t>
            </a:r>
            <a:r>
              <a:rPr lang="en-GB" dirty="0"/>
              <a:t>: 225 </a:t>
            </a:r>
            <a:r>
              <a:rPr lang="en-GB" dirty="0" err="1"/>
              <a:t>skott</a:t>
            </a:r>
            <a:r>
              <a:rPr lang="en-GB" dirty="0"/>
              <a:t> </a:t>
            </a:r>
            <a:r>
              <a:rPr lang="en-GB" dirty="0" err="1"/>
              <a:t>emot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2FCFD-9870-4AFF-6639-7D4F42EBE4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Utkast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116 </a:t>
            </a:r>
            <a:r>
              <a:rPr lang="en-GB" dirty="0" err="1"/>
              <a:t>st</a:t>
            </a:r>
            <a:r>
              <a:rPr lang="en-GB" dirty="0"/>
              <a:t>, 52 %</a:t>
            </a:r>
          </a:p>
          <a:p>
            <a:r>
              <a:rPr lang="en-GB" dirty="0" err="1"/>
              <a:t>Rensning</a:t>
            </a:r>
            <a:endParaRPr lang="en-GB" dirty="0"/>
          </a:p>
          <a:p>
            <a:pPr lvl="1"/>
            <a:r>
              <a:rPr lang="en-GB" dirty="0"/>
              <a:t>3, 1 %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997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1EBA-98B0-7C20-6F72-968A79120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345232"/>
            <a:ext cx="9144000" cy="1746477"/>
          </a:xfrm>
        </p:spPr>
        <p:txBody>
          <a:bodyPr/>
          <a:lstStyle/>
          <a:p>
            <a:r>
              <a:rPr lang="sv-SE" dirty="0"/>
              <a:t>Ansats till “faktiskt” XG-värde </a:t>
            </a:r>
            <a:br>
              <a:rPr lang="sv-SE" dirty="0"/>
            </a:br>
            <a:r>
              <a:rPr lang="sv-SE" dirty="0"/>
              <a:t>på skott utifrån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ADE60-4E10-3A62-9067-B89767A39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21" y="2183363"/>
            <a:ext cx="10151707" cy="44693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Tanke: hur ofta händer något, och hur farligt är det?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Lägg ihop alla följdhändelsers ”farligheter”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Naturligtvis omöjligt att ta hänsyn till allt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Exempel:</a:t>
            </a:r>
          </a:p>
          <a:p>
            <a:pPr lvl="1" algn="l"/>
            <a:r>
              <a:rPr lang="sv-SE" dirty="0"/>
              <a:t>Sirius gör mål på 12,195122 % av sina hörnor</a:t>
            </a:r>
          </a:p>
          <a:p>
            <a:pPr lvl="1" algn="l"/>
            <a:r>
              <a:rPr lang="sv-SE" dirty="0"/>
              <a:t>Sirius får hörna på 15,555555 % av sina skott utifrån</a:t>
            </a:r>
          </a:p>
          <a:p>
            <a:pPr lvl="1" algn="l"/>
            <a:r>
              <a:rPr lang="sv-SE" dirty="0"/>
              <a:t>→ XG-värdeökning från hörnor: 0,12195122 * 0,1555555 = 0,018970183 </a:t>
            </a:r>
          </a:p>
          <a:p>
            <a:pPr lvl="1" algn="l"/>
            <a:r>
              <a:rPr lang="sv-SE" dirty="0"/>
              <a:t>”det är 1,9 % chans att det blir mål på hörna på grund av ett skott utifrån”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Problem: ”man kan bara göra ett mål”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Har ett skott tillräckligt många returer kan deras totala XG bli mer än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Hur ska detta hanteras?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sv-SE" dirty="0"/>
              <a:t>Jag vet inte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89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3E2B-38EA-E9E5-F98C-DF44FC2D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Ansats</a:t>
            </a:r>
            <a:r>
              <a:rPr lang="en-GB" dirty="0"/>
              <a:t> till “</a:t>
            </a:r>
            <a:r>
              <a:rPr lang="en-GB" dirty="0" err="1"/>
              <a:t>faktiskt</a:t>
            </a:r>
            <a:r>
              <a:rPr lang="en-GB" dirty="0"/>
              <a:t>” XG-</a:t>
            </a:r>
            <a:r>
              <a:rPr lang="en-GB" dirty="0" err="1"/>
              <a:t>värde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skott</a:t>
            </a:r>
            <a:r>
              <a:rPr lang="en-GB" dirty="0"/>
              <a:t> </a:t>
            </a:r>
            <a:r>
              <a:rPr lang="en-GB" dirty="0" err="1"/>
              <a:t>utifrån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5866-2B87-B579-C89E-7891CEF8A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Sirius </a:t>
            </a:r>
            <a:r>
              <a:rPr lang="en-GB" dirty="0" err="1"/>
              <a:t>skjuter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BD027-13E6-74F1-564B-420C5AE45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Motståndare</a:t>
            </a:r>
            <a:r>
              <a:rPr lang="en-GB" dirty="0"/>
              <a:t> </a:t>
            </a:r>
            <a:r>
              <a:rPr lang="en-GB" dirty="0" err="1"/>
              <a:t>skjuter</a:t>
            </a:r>
            <a:endParaRPr lang="sv-SE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8B7CC3A-55A2-F4B0-F384-BB0E8AA51C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3077474"/>
              </p:ext>
            </p:extLst>
          </p:nvPr>
        </p:nvGraphicFramePr>
        <p:xfrm>
          <a:off x="606522" y="2603240"/>
          <a:ext cx="5243772" cy="278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43">
                  <a:extLst>
                    <a:ext uri="{9D8B030D-6E8A-4147-A177-3AD203B41FA5}">
                      <a16:colId xmlns:a16="http://schemas.microsoft.com/office/drawing/2014/main" val="2538535646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374639385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435092430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20078289"/>
                    </a:ext>
                  </a:extLst>
                </a:gridCol>
              </a:tblGrid>
              <a:tr h="678510">
                <a:tc>
                  <a:txBody>
                    <a:bodyPr/>
                    <a:lstStyle/>
                    <a:p>
                      <a:r>
                        <a:rPr lang="en-GB" dirty="0" err="1"/>
                        <a:t>Händelse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Målprocent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Frekvens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XG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57374"/>
                  </a:ext>
                </a:extLst>
              </a:tr>
              <a:tr h="678510">
                <a:tc>
                  <a:txBody>
                    <a:bodyPr/>
                    <a:lstStyle/>
                    <a:p>
                      <a:r>
                        <a:rPr lang="en-GB" dirty="0"/>
                        <a:t>Skott </a:t>
                      </a:r>
                      <a:r>
                        <a:rPr lang="en-GB" dirty="0" err="1"/>
                        <a:t>utifrån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0,04583333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0,04583333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56270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r>
                        <a:rPr lang="en-GB" dirty="0" err="1"/>
                        <a:t>Hörna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0,12195122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0,1555555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0,01897018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69706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r>
                        <a:rPr lang="en-GB" dirty="0" err="1"/>
                        <a:t>Följande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skott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0,15789473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0,08444444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0,01333333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5766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r>
                        <a:rPr lang="en-GB" b="1" dirty="0" err="1"/>
                        <a:t>Totalt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0,07813684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742646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F267F3B9-0CD3-B3CB-3C2A-EE872B859A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046198"/>
              </p:ext>
            </p:extLst>
          </p:nvPr>
        </p:nvGraphicFramePr>
        <p:xfrm>
          <a:off x="6172200" y="2603240"/>
          <a:ext cx="5243772" cy="278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43">
                  <a:extLst>
                    <a:ext uri="{9D8B030D-6E8A-4147-A177-3AD203B41FA5}">
                      <a16:colId xmlns:a16="http://schemas.microsoft.com/office/drawing/2014/main" val="2538535646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374639385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435092430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20078289"/>
                    </a:ext>
                  </a:extLst>
                </a:gridCol>
              </a:tblGrid>
              <a:tr h="678510">
                <a:tc>
                  <a:txBody>
                    <a:bodyPr/>
                    <a:lstStyle/>
                    <a:p>
                      <a:r>
                        <a:rPr lang="en-GB" dirty="0" err="1"/>
                        <a:t>Händelse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Målprocent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Frekvens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XG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57374"/>
                  </a:ext>
                </a:extLst>
              </a:tr>
              <a:tr h="678510">
                <a:tc>
                  <a:txBody>
                    <a:bodyPr/>
                    <a:lstStyle/>
                    <a:p>
                      <a:r>
                        <a:rPr lang="en-GB" dirty="0"/>
                        <a:t>Skott </a:t>
                      </a:r>
                      <a:r>
                        <a:rPr lang="en-GB" dirty="0" err="1"/>
                        <a:t>utifrån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0,0595745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0,0595745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56270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r>
                        <a:rPr lang="en-GB" dirty="0" err="1"/>
                        <a:t>Hörna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0,15757575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0,15207373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0,02396313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69706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Följande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skott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0,04608294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0,01382488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5766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Totalt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0,09736251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0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5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C32F-2A61-1DCE-4207-2625B32A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Slutsats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4D5A-95FA-C01F-3320-C9A37784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Lag gör mål på omkring vart 20e skott utifrån </a:t>
            </a:r>
          </a:p>
          <a:p>
            <a:r>
              <a:rPr lang="sv-SE" dirty="0"/>
              <a:t>Tas hörnor och returer i beaktning är det nästan på vart tionde</a:t>
            </a:r>
          </a:p>
          <a:p>
            <a:pPr lvl="1"/>
            <a:r>
              <a:rPr lang="sv-SE" dirty="0"/>
              <a:t>Kan vara missvisande; vad händer på andra skott?</a:t>
            </a:r>
          </a:p>
          <a:p>
            <a:pPr lvl="1"/>
            <a:r>
              <a:rPr lang="sv-SE" dirty="0"/>
              <a:t>Vad hade hänt om man inte skjutit? </a:t>
            </a:r>
          </a:p>
          <a:p>
            <a:r>
              <a:rPr lang="sv-SE" dirty="0"/>
              <a:t>Kul med data </a:t>
            </a:r>
            <a:r>
              <a:rPr lang="sv-SE"/>
              <a:t>i vilket fall </a:t>
            </a:r>
            <a:r>
              <a:rPr lang="sv-SE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159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0E02-DC32-898A-8B4A-AEE05893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966"/>
            <a:ext cx="9144000" cy="991663"/>
          </a:xfrm>
        </p:spPr>
        <p:txBody>
          <a:bodyPr/>
          <a:lstStyle/>
          <a:p>
            <a:r>
              <a:rPr lang="en-GB" dirty="0" err="1"/>
              <a:t>Modellen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20BD3-38BA-8E2A-DC6D-A8F026272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026"/>
            <a:ext cx="9144000" cy="31437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Data från hela grundserien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Båda lagens kombinerade skott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XG: </a:t>
            </a:r>
            <a:r>
              <a:rPr lang="sv-SE" dirty="0" err="1"/>
              <a:t>skottyp</a:t>
            </a:r>
            <a:r>
              <a:rPr lang="sv-SE" dirty="0"/>
              <a:t> * XG-värde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Ambition: ”hur farliga lägen hade lagen i matchen?”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60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B93B-FAAA-C877-9819-1889BEA9B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442" y="358965"/>
            <a:ext cx="9144000" cy="1016829"/>
          </a:xfrm>
        </p:spPr>
        <p:txBody>
          <a:bodyPr/>
          <a:lstStyle/>
          <a:p>
            <a:r>
              <a:rPr lang="en-GB" dirty="0" err="1"/>
              <a:t>Skottypernas</a:t>
            </a:r>
            <a:r>
              <a:rPr lang="en-GB" dirty="0"/>
              <a:t> </a:t>
            </a:r>
            <a:r>
              <a:rPr lang="en-GB" dirty="0" err="1"/>
              <a:t>värde</a:t>
            </a:r>
            <a:endParaRPr lang="sv-S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CF0DF8-D655-1BEF-A85A-2B2A959BB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37758"/>
              </p:ext>
            </p:extLst>
          </p:nvPr>
        </p:nvGraphicFramePr>
        <p:xfrm>
          <a:off x="1973277" y="210385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35401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283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SKOTTYP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XG-VÄRDE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0,5384615384615384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8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retur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0,29577464788732394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2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0,21505376344086022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7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dribbling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0,19642857142857142</a:t>
                      </a:r>
                      <a:endParaRPr lang="sv-S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65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0,13069908814589665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1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utifrån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0,05263157894736842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6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4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C735-1E3C-C20A-20C1-BE9ECB88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28662"/>
            <a:ext cx="4441486" cy="1500187"/>
          </a:xfrm>
        </p:spPr>
        <p:txBody>
          <a:bodyPr/>
          <a:lstStyle/>
          <a:p>
            <a:pPr algn="ctr"/>
            <a:r>
              <a:rPr lang="en-GB" dirty="0" err="1"/>
              <a:t>Styrkor</a:t>
            </a:r>
            <a:r>
              <a:rPr lang="en-GB" dirty="0"/>
              <a:t> 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6EE9E-3960-E9CF-A9F0-2151F228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98583"/>
            <a:ext cx="4813941" cy="37910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Skottyperna väldigt trubbiga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Vid skott tas ingen hänsyn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Var skottet kommer från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Vem som skjuter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Var övriga spelare är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Anfall utan avslut påverkar inte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Efterföljande händelser påverkar inte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8D4DB4A-D20E-0490-D924-25E56334E707}"/>
              </a:ext>
            </a:extLst>
          </p:cNvPr>
          <p:cNvSpPr txBox="1">
            <a:spLocks/>
          </p:cNvSpPr>
          <p:nvPr/>
        </p:nvSpPr>
        <p:spPr>
          <a:xfrm>
            <a:off x="6096000" y="2298583"/>
            <a:ext cx="4813941" cy="379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Producerar ett siffervärde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Lättöverskådligt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XG är ett välkänt koncept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Bra diskussionsunderlag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”kul”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1C3CE1-BCF6-71A5-C446-AC419C73C7A9}"/>
              </a:ext>
            </a:extLst>
          </p:cNvPr>
          <p:cNvSpPr txBox="1">
            <a:spLocks/>
          </p:cNvSpPr>
          <p:nvPr/>
        </p:nvSpPr>
        <p:spPr>
          <a:xfrm>
            <a:off x="984250" y="728663"/>
            <a:ext cx="4441486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Svagheter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3716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D034-E334-2AED-A92B-804A488A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26" y="401056"/>
            <a:ext cx="10515600" cy="1712970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Hur bra förutsäger modellen faktiska resultat?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BF339E8-FEAC-B0DC-C711-FDBA96BC1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32" y="1820411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AFE74-BB8C-D7B5-9AB0-0E55FC6B58B0}"/>
              </a:ext>
            </a:extLst>
          </p:cNvPr>
          <p:cNvSpPr txBox="1"/>
          <p:nvPr/>
        </p:nvSpPr>
        <p:spPr>
          <a:xfrm>
            <a:off x="528495" y="2365695"/>
            <a:ext cx="54864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2400" dirty="0" err="1"/>
              <a:t>Korrelationskoeffecient</a:t>
            </a:r>
            <a:endParaRPr lang="sv-S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/>
              <a:t>1: starkt positivt samband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/>
              <a:t>0: inget samband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/>
              <a:t>-1: starkt negativt samband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/>
              <a:t>XG mot mål: r = 0,768</a:t>
            </a:r>
            <a:br>
              <a:rPr lang="sv-SE" sz="2400" dirty="0"/>
            </a:br>
            <a:endParaRPr lang="sv-S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/>
              <a:t>Prickarna följer linjen ganska väl</a:t>
            </a:r>
            <a:br>
              <a:rPr lang="sv-SE" sz="2400" dirty="0"/>
            </a:br>
            <a:endParaRPr lang="sv-S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/>
              <a:t>Generellt mindre skillnad på XG än mål</a:t>
            </a:r>
          </a:p>
          <a:p>
            <a:endParaRPr lang="sv-SE" sz="2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sv-SE" sz="2400" b="1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sv-SE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→ Ganska bra!</a:t>
            </a:r>
            <a:endParaRPr lang="sv-S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63517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ED40-97FD-34EA-6888-E7749BB2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727"/>
            <a:ext cx="9144000" cy="1610686"/>
          </a:xfrm>
        </p:spPr>
        <p:txBody>
          <a:bodyPr>
            <a:normAutofit fontScale="90000"/>
          </a:bodyPr>
          <a:lstStyle/>
          <a:p>
            <a:r>
              <a:rPr lang="sv-SE" dirty="0"/>
              <a:t>Några exempel från säsongen</a:t>
            </a:r>
            <a:br>
              <a:rPr lang="sv-SE" dirty="0"/>
            </a:br>
            <a:r>
              <a:rPr lang="sv-SE" dirty="0"/>
              <a:t>XG för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07CA97-8583-70AA-FEEC-B93235C7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92596"/>
              </p:ext>
            </p:extLst>
          </p:nvPr>
        </p:nvGraphicFramePr>
        <p:xfrm>
          <a:off x="2032000" y="2361198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2001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7382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237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Halvlek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XG Sirius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Mål</a:t>
                      </a:r>
                      <a:r>
                        <a:rPr lang="en-GB" dirty="0"/>
                        <a:t> Sirius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3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Hammarby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3,63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5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Bollnäs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3,27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Broberg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3,21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9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1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Motala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0,77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5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Broberg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0,77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8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Gripen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0,62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6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Alla</a:t>
                      </a:r>
                      <a:r>
                        <a:rPr lang="en-GB" b="1" dirty="0"/>
                        <a:t> matcher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82,88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72</a:t>
                      </a:r>
                      <a:endParaRPr lang="sv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62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ED40-97FD-34EA-6888-E7749BB2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727"/>
            <a:ext cx="9144000" cy="1610686"/>
          </a:xfrm>
        </p:spPr>
        <p:txBody>
          <a:bodyPr>
            <a:normAutofit fontScale="90000"/>
          </a:bodyPr>
          <a:lstStyle/>
          <a:p>
            <a:r>
              <a:rPr lang="sv-SE" dirty="0"/>
              <a:t>Några exempel från säsongen</a:t>
            </a:r>
            <a:br>
              <a:rPr lang="sv-SE" dirty="0"/>
            </a:br>
            <a:r>
              <a:rPr lang="sv-SE" dirty="0"/>
              <a:t>XG emot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07CA97-8583-70AA-FEEC-B93235C7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98353"/>
              </p:ext>
            </p:extLst>
          </p:nvPr>
        </p:nvGraphicFramePr>
        <p:xfrm>
          <a:off x="2032000" y="2361198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2001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7382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237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Halvlek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XG </a:t>
                      </a:r>
                      <a:r>
                        <a:rPr lang="en-GB" dirty="0" err="1"/>
                        <a:t>motståndare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Mål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motståndare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3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Villa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4,42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5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Edsbyn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3,78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Villa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3,14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9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1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Hammarby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0,92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5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Vetlanda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0,92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8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Hammarby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0,67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6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Alla</a:t>
                      </a:r>
                      <a:r>
                        <a:rPr lang="en-GB" b="1" dirty="0"/>
                        <a:t> matcher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89,12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100</a:t>
                      </a:r>
                      <a:endParaRPr lang="sv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9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8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A919-71D3-055C-028D-28B223F5E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395767"/>
          </a:xfrm>
        </p:spPr>
        <p:txBody>
          <a:bodyPr/>
          <a:lstStyle/>
          <a:p>
            <a:r>
              <a:rPr lang="en-GB" dirty="0" err="1"/>
              <a:t>Exempel</a:t>
            </a:r>
            <a:r>
              <a:rPr lang="en-GB" dirty="0"/>
              <a:t>: XG Sirius - </a:t>
            </a:r>
            <a:r>
              <a:rPr lang="en-GB" dirty="0" err="1"/>
              <a:t>Vetlanda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BA0B2-291E-7FB9-E5F0-30B740593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311" y="3537752"/>
            <a:ext cx="9456689" cy="291384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Enligt XG dominerar 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Väldigt lika i första och andra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 GÖR  2,02 mål FLER än XG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”Effektivare än väntat”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 SLÄPPER IN 2,12 mål FÄRRE än XG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”Bättre defensivt än väntat”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Detta kan ses som en målvaktsstatistik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010759-31F1-705A-F631-ED1583560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7456"/>
              </p:ext>
            </p:extLst>
          </p:nvPr>
        </p:nvGraphicFramePr>
        <p:xfrm>
          <a:off x="2227309" y="1865166"/>
          <a:ext cx="6773335" cy="156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08490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757381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67794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95232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0053421"/>
                    </a:ext>
                  </a:extLst>
                </a:gridCol>
              </a:tblGrid>
              <a:tr h="451314">
                <a:tc>
                  <a:txBody>
                    <a:bodyPr/>
                    <a:lstStyle/>
                    <a:p>
                      <a:r>
                        <a:rPr lang="en-GB" dirty="0" err="1"/>
                        <a:t>Vetlanda</a:t>
                      </a:r>
                      <a:r>
                        <a:rPr lang="en-GB" dirty="0"/>
                        <a:t> (h)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Mål</a:t>
                      </a:r>
                      <a:r>
                        <a:rPr lang="en-GB" dirty="0"/>
                        <a:t> IKS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XG IKS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Mål</a:t>
                      </a:r>
                      <a:r>
                        <a:rPr lang="en-GB" dirty="0"/>
                        <a:t> VBK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XG VBK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2,98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0,92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3,00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1,20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58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Totalt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8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5,98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2,12</a:t>
                      </a:r>
                      <a:endParaRPr lang="sv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3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91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3D3A-55B6-A18B-3C2C-6B57A536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Skott </a:t>
            </a:r>
            <a:r>
              <a:rPr lang="en-GB" dirty="0" err="1"/>
              <a:t>utifrån</a:t>
            </a:r>
            <a:r>
              <a:rPr lang="en-GB" dirty="0"/>
              <a:t> - </a:t>
            </a:r>
            <a:r>
              <a:rPr lang="en-GB" dirty="0" err="1"/>
              <a:t>utfall</a:t>
            </a:r>
            <a:endParaRPr lang="sv-SE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FA8173-79AD-686D-FEA0-D02791C8E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992852"/>
              </p:ext>
            </p:extLst>
          </p:nvPr>
        </p:nvGraphicFramePr>
        <p:xfrm>
          <a:off x="305836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187C7A-ABCF-AD18-AACA-2EA73A1A1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312456"/>
              </p:ext>
            </p:extLst>
          </p:nvPr>
        </p:nvGraphicFramePr>
        <p:xfrm>
          <a:off x="6096000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B2699D9-B5CF-F09C-B199-DB0D716EB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53364"/>
              </p:ext>
            </p:extLst>
          </p:nvPr>
        </p:nvGraphicFramePr>
        <p:xfrm>
          <a:off x="6096000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213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695</Words>
  <Application>Microsoft Office PowerPoint</Application>
  <PresentationFormat>Widescreen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Office Theme</vt:lpstr>
      <vt:lpstr>Expected Goals</vt:lpstr>
      <vt:lpstr>Modellen</vt:lpstr>
      <vt:lpstr>Skottypernas värde</vt:lpstr>
      <vt:lpstr>Styrkor </vt:lpstr>
      <vt:lpstr>Hur bra förutsäger modellen faktiska resultat?</vt:lpstr>
      <vt:lpstr>Några exempel från säsongen XG för</vt:lpstr>
      <vt:lpstr>Några exempel från säsongen XG emot</vt:lpstr>
      <vt:lpstr>Exempel: XG Sirius - Vetlanda</vt:lpstr>
      <vt:lpstr>Skott utifrån - utfall</vt:lpstr>
      <vt:lpstr>Bollinnehav efter skott utifrån, ej mål</vt:lpstr>
      <vt:lpstr>Anfallande lags nästa händelse</vt:lpstr>
      <vt:lpstr>Försvarande lags nästa händelse</vt:lpstr>
      <vt:lpstr>Ansats till “faktiskt” XG-värde  på skott utifrån</vt:lpstr>
      <vt:lpstr>Ansats till “faktiskt” XG-värde  på skott utifrån</vt:lpstr>
      <vt:lpstr>Slutsats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Goals</dc:title>
  <dc:creator>Legend WK</dc:creator>
  <cp:lastModifiedBy>Legend WK</cp:lastModifiedBy>
  <cp:revision>21</cp:revision>
  <dcterms:created xsi:type="dcterms:W3CDTF">2023-02-02T11:32:58Z</dcterms:created>
  <dcterms:modified xsi:type="dcterms:W3CDTF">2023-02-02T13:35:07Z</dcterms:modified>
</cp:coreProperties>
</file>