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9E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4572000" y="5517232"/>
            <a:ext cx="2448272" cy="115212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 smtClean="0"/>
              <a:t>存储 </a:t>
            </a:r>
            <a:r>
              <a:rPr lang="en-US" altLang="zh-CN" dirty="0" smtClean="0"/>
              <a:t> +  </a:t>
            </a:r>
            <a:r>
              <a:rPr lang="zh-CN" altLang="en-US" dirty="0" smtClean="0"/>
              <a:t>缓存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4283968" cy="54868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1089E4"/>
                </a:solidFill>
              </a:rPr>
              <a:t>直播平台总体架构</a:t>
            </a:r>
            <a:endParaRPr lang="zh-CN" altLang="en-US" sz="3600" dirty="0">
              <a:solidFill>
                <a:srgbClr val="1089E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128" y="2132856"/>
            <a:ext cx="2808312" cy="72008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 err="1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79712" y="692696"/>
            <a:ext cx="5184576" cy="69837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zh-CN" altLang="en-US" dirty="0" err="1" smtClean="0"/>
          </a:p>
        </p:txBody>
      </p:sp>
      <p:sp>
        <p:nvSpPr>
          <p:cNvPr id="8" name="矩形 7"/>
          <p:cNvSpPr/>
          <p:nvPr/>
        </p:nvSpPr>
        <p:spPr>
          <a:xfrm>
            <a:off x="2051720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39952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安卓</a:t>
            </a:r>
          </a:p>
        </p:txBody>
      </p:sp>
      <p:sp>
        <p:nvSpPr>
          <p:cNvPr id="12" name="矩形 11"/>
          <p:cNvSpPr/>
          <p:nvPr/>
        </p:nvSpPr>
        <p:spPr>
          <a:xfrm>
            <a:off x="6300192" y="692696"/>
            <a:ext cx="720080" cy="43204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IOS</a:t>
            </a:r>
            <a:endParaRPr lang="zh-CN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3059832" y="2132856"/>
            <a:ext cx="2448272" cy="252028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IM Server</a:t>
            </a:r>
            <a:endParaRPr lang="zh-CN" altLang="en-US" dirty="0" err="1" smtClean="0"/>
          </a:p>
        </p:txBody>
      </p:sp>
      <p:sp>
        <p:nvSpPr>
          <p:cNvPr id="14" name="矩形 13"/>
          <p:cNvSpPr/>
          <p:nvPr/>
        </p:nvSpPr>
        <p:spPr>
          <a:xfrm>
            <a:off x="3059832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8320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3923928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8321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4788024" y="2132856"/>
            <a:ext cx="72008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8322</a:t>
            </a:r>
            <a:endParaRPr lang="zh-CN" altLang="en-US" dirty="0" smtClean="0"/>
          </a:p>
        </p:txBody>
      </p:sp>
      <p:cxnSp>
        <p:nvCxnSpPr>
          <p:cNvPr id="19" name="肘形连接符 18"/>
          <p:cNvCxnSpPr>
            <a:stCxn id="8" idx="2"/>
            <a:endCxn id="17" idx="0"/>
          </p:cNvCxnSpPr>
          <p:nvPr/>
        </p:nvCxnSpPr>
        <p:spPr>
          <a:xfrm rot="16200000" flipH="1">
            <a:off x="3275856" y="260648"/>
            <a:ext cx="1008112" cy="273630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2"/>
            <a:endCxn id="15" idx="0"/>
          </p:cNvCxnSpPr>
          <p:nvPr/>
        </p:nvCxnSpPr>
        <p:spPr>
          <a:xfrm rot="5400000">
            <a:off x="3887924" y="1520788"/>
            <a:ext cx="1008112" cy="2160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2"/>
            <a:endCxn id="14" idx="0"/>
          </p:cNvCxnSpPr>
          <p:nvPr/>
        </p:nvCxnSpPr>
        <p:spPr>
          <a:xfrm rot="5400000">
            <a:off x="4535996" y="8620"/>
            <a:ext cx="1008112" cy="32403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4" idx="0"/>
          </p:cNvCxnSpPr>
          <p:nvPr/>
        </p:nvCxnSpPr>
        <p:spPr>
          <a:xfrm rot="16200000" flipH="1">
            <a:off x="5479250" y="483822"/>
            <a:ext cx="741784" cy="25562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28184" y="2276872"/>
            <a:ext cx="1800200" cy="28803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r>
              <a:rPr lang="en-US" altLang="zh-CN" dirty="0" smtClean="0"/>
              <a:t>tatic-res</a:t>
            </a:r>
            <a:endParaRPr lang="zh-CN" altLang="en-US" dirty="0" smtClean="0"/>
          </a:p>
        </p:txBody>
      </p:sp>
      <p:cxnSp>
        <p:nvCxnSpPr>
          <p:cNvPr id="30" name="肘形连接符 29"/>
          <p:cNvCxnSpPr>
            <a:stCxn id="4" idx="2"/>
            <a:endCxn id="42" idx="0"/>
          </p:cNvCxnSpPr>
          <p:nvPr/>
        </p:nvCxnSpPr>
        <p:spPr>
          <a:xfrm rot="5400000">
            <a:off x="6804248" y="3176972"/>
            <a:ext cx="648072" cy="127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24128" y="3501008"/>
            <a:ext cx="2808312" cy="115212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err="1" smtClean="0"/>
              <a:t>api</a:t>
            </a:r>
            <a:r>
              <a:rPr lang="en-US" altLang="zh-CN" dirty="0" smtClean="0"/>
              <a:t> server</a:t>
            </a:r>
            <a:endParaRPr lang="zh-CN" alt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164288" y="3068960"/>
            <a:ext cx="85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http</a:t>
            </a:r>
            <a:r>
              <a:rPr lang="zh-CN" altLang="en-US" sz="1400" dirty="0" smtClean="0"/>
              <a:t>代</a:t>
            </a:r>
            <a:r>
              <a:rPr lang="zh-CN" altLang="en-US" sz="1400" dirty="0" smtClean="0"/>
              <a:t>理</a:t>
            </a:r>
            <a:endParaRPr lang="zh-CN" altLang="en-US" sz="1400" dirty="0"/>
          </a:p>
        </p:txBody>
      </p:sp>
      <p:sp>
        <p:nvSpPr>
          <p:cNvPr id="54" name="流程图: 磁盘 53"/>
          <p:cNvSpPr/>
          <p:nvPr/>
        </p:nvSpPr>
        <p:spPr>
          <a:xfrm>
            <a:off x="4665712" y="5624664"/>
            <a:ext cx="914400" cy="612648"/>
          </a:xfrm>
          <a:prstGeom prst="flowChartMagneticDisk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 smtClean="0"/>
          </a:p>
        </p:txBody>
      </p:sp>
      <p:sp>
        <p:nvSpPr>
          <p:cNvPr id="55" name="流程图: 磁盘 54"/>
          <p:cNvSpPr/>
          <p:nvPr/>
        </p:nvSpPr>
        <p:spPr>
          <a:xfrm>
            <a:off x="5961856" y="5624664"/>
            <a:ext cx="914400" cy="612648"/>
          </a:xfrm>
          <a:prstGeom prst="flowChartMagneticDisk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 smtClean="0"/>
          </a:p>
        </p:txBody>
      </p:sp>
      <p:sp>
        <p:nvSpPr>
          <p:cNvPr id="59" name="矩形 58"/>
          <p:cNvSpPr/>
          <p:nvPr/>
        </p:nvSpPr>
        <p:spPr>
          <a:xfrm>
            <a:off x="3203848" y="2780928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t-</a:t>
            </a:r>
            <a:r>
              <a:rPr lang="en-US" altLang="zh-CN" dirty="0" err="1" smtClean="0">
                <a:solidFill>
                  <a:srgbClr val="00B050"/>
                </a:solidFill>
              </a:rPr>
              <a:t>io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55976" y="2780928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JFinal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3848" y="3212976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guava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96336" y="3573016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hutool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020272" y="4005064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JFinal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68144" y="4005064"/>
            <a:ext cx="792088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guava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796136" y="3573016"/>
            <a:ext cx="1728192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tio</a:t>
            </a:r>
            <a:r>
              <a:rPr lang="en-US" altLang="zh-CN" dirty="0" smtClean="0">
                <a:solidFill>
                  <a:srgbClr val="00B050"/>
                </a:solidFill>
              </a:rPr>
              <a:t>-http-server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3648" y="1518900"/>
            <a:ext cx="3206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Tcp</a:t>
            </a:r>
            <a:r>
              <a:rPr lang="zh-CN" altLang="en-US" sz="1050" dirty="0" smtClean="0"/>
              <a:t>长连接，三端走不同端口，但后台业务代码一样</a:t>
            </a:r>
            <a:endParaRPr lang="zh-CN" altLang="en-US" sz="1050" dirty="0"/>
          </a:p>
        </p:txBody>
      </p:sp>
      <p:sp>
        <p:nvSpPr>
          <p:cNvPr id="73" name="矩形 72"/>
          <p:cNvSpPr/>
          <p:nvPr/>
        </p:nvSpPr>
        <p:spPr>
          <a:xfrm>
            <a:off x="4355976" y="3212976"/>
            <a:ext cx="864096" cy="288032"/>
          </a:xfrm>
          <a:prstGeom prst="rect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50"/>
                </a:solidFill>
              </a:rPr>
              <a:t>hutool</a:t>
            </a:r>
            <a:endParaRPr lang="zh-CN" altLang="en-US" dirty="0" smtClean="0">
              <a:solidFill>
                <a:srgbClr val="00B050"/>
              </a:solidFill>
            </a:endParaRPr>
          </a:p>
        </p:txBody>
      </p:sp>
      <p:cxnSp>
        <p:nvCxnSpPr>
          <p:cNvPr id="78" name="肘形连接符 77"/>
          <p:cNvCxnSpPr>
            <a:stCxn id="13" idx="2"/>
            <a:endCxn id="77" idx="0"/>
          </p:cNvCxnSpPr>
          <p:nvPr/>
        </p:nvCxnSpPr>
        <p:spPr>
          <a:xfrm rot="16200000" flipH="1">
            <a:off x="4608004" y="4329100"/>
            <a:ext cx="864096" cy="151216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2" idx="2"/>
            <a:endCxn id="77" idx="0"/>
          </p:cNvCxnSpPr>
          <p:nvPr/>
        </p:nvCxnSpPr>
        <p:spPr>
          <a:xfrm rot="5400000">
            <a:off x="6030162" y="4419110"/>
            <a:ext cx="864096" cy="133214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131840" y="5517232"/>
            <a:ext cx="914400" cy="9144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zk</a:t>
            </a:r>
            <a:endParaRPr lang="zh-CN" altLang="en-US" dirty="0" smtClean="0"/>
          </a:p>
        </p:txBody>
      </p:sp>
      <p:cxnSp>
        <p:nvCxnSpPr>
          <p:cNvPr id="86" name="肘形连接符 85"/>
          <p:cNvCxnSpPr>
            <a:stCxn id="13" idx="1"/>
            <a:endCxn id="85" idx="0"/>
          </p:cNvCxnSpPr>
          <p:nvPr/>
        </p:nvCxnSpPr>
        <p:spPr>
          <a:xfrm rot="10800000" flipH="1" flipV="1">
            <a:off x="3059832" y="3392996"/>
            <a:ext cx="529208" cy="2124236"/>
          </a:xfrm>
          <a:prstGeom prst="bentConnector4">
            <a:avLst>
              <a:gd name="adj1" fmla="val -43197"/>
              <a:gd name="adj2" fmla="val 79661"/>
            </a:avLst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42" idx="1"/>
            <a:endCxn id="85" idx="0"/>
          </p:cNvCxnSpPr>
          <p:nvPr/>
        </p:nvCxnSpPr>
        <p:spPr>
          <a:xfrm rot="10800000" flipV="1">
            <a:off x="3589040" y="4077072"/>
            <a:ext cx="2135088" cy="14401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39752" y="46333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服务注册</a:t>
            </a:r>
            <a:endParaRPr lang="zh-CN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101237" y="39330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服务查找</a:t>
            </a:r>
            <a:endParaRPr lang="zh-CN" altLang="en-US" sz="1400" dirty="0"/>
          </a:p>
        </p:txBody>
      </p:sp>
      <p:sp>
        <p:nvSpPr>
          <p:cNvPr id="100" name="矩形 99"/>
          <p:cNvSpPr/>
          <p:nvPr/>
        </p:nvSpPr>
        <p:spPr>
          <a:xfrm>
            <a:off x="107504" y="2132856"/>
            <a:ext cx="1800200" cy="72008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/>
              <a:t>流媒体云服务器</a:t>
            </a:r>
          </a:p>
        </p:txBody>
      </p:sp>
      <p:cxnSp>
        <p:nvCxnSpPr>
          <p:cNvPr id="101" name="肘形连接符 100"/>
          <p:cNvCxnSpPr>
            <a:endCxn id="100" idx="3"/>
          </p:cNvCxnSpPr>
          <p:nvPr/>
        </p:nvCxnSpPr>
        <p:spPr>
          <a:xfrm rot="10800000">
            <a:off x="1907704" y="2492896"/>
            <a:ext cx="1152128" cy="6480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7" idx="1"/>
            <a:endCxn id="100" idx="0"/>
          </p:cNvCxnSpPr>
          <p:nvPr/>
        </p:nvCxnSpPr>
        <p:spPr>
          <a:xfrm rot="10800000" flipV="1">
            <a:off x="1007604" y="1041884"/>
            <a:ext cx="972108" cy="10909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4389" y="126876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推流拉流</a:t>
            </a:r>
            <a:endParaRPr lang="zh-CN" alt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6690" y="2636912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API</a:t>
            </a:r>
            <a:r>
              <a:rPr lang="zh-CN" altLang="en-US" sz="1050" dirty="0" smtClean="0"/>
              <a:t>调用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4283968" cy="54868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solidFill>
                  <a:srgbClr val="1089E4"/>
                </a:solidFill>
              </a:rPr>
              <a:t>直播平台架构说明</a:t>
            </a:r>
            <a:endParaRPr lang="zh-CN" altLang="en-US" sz="3600" dirty="0">
              <a:solidFill>
                <a:srgbClr val="1089E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5576" y="620689"/>
            <a:ext cx="78488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http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smtClean="0"/>
              <a:t>IM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流媒体服务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数</a:t>
            </a:r>
            <a:r>
              <a:rPr lang="zh-CN" altLang="en-US" b="1" dirty="0" smtClean="0"/>
              <a:t>据</a:t>
            </a:r>
            <a:r>
              <a:rPr lang="zh-CN" altLang="en-US" b="1" dirty="0" smtClean="0"/>
              <a:t>库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缓存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87624" y="980728"/>
            <a:ext cx="571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tio</a:t>
            </a:r>
            <a:r>
              <a:rPr lang="en-US" altLang="zh-CN" sz="1600" dirty="0" smtClean="0">
                <a:solidFill>
                  <a:schemeClr val="dk1"/>
                </a:solidFill>
              </a:rPr>
              <a:t>-http-server</a:t>
            </a:r>
            <a:r>
              <a:rPr lang="zh-CN" altLang="en-US" sz="1600" dirty="0" smtClean="0">
                <a:solidFill>
                  <a:schemeClr val="dk1"/>
                </a:solidFill>
              </a:rPr>
              <a:t>提供</a:t>
            </a:r>
            <a:r>
              <a:rPr lang="en-US" altLang="zh-CN" sz="1600" dirty="0" smtClean="0">
                <a:solidFill>
                  <a:schemeClr val="dk1"/>
                </a:solidFill>
              </a:rPr>
              <a:t>http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服务，通过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nginx</a:t>
            </a:r>
            <a:r>
              <a:rPr lang="zh-CN" altLang="en-US" sz="1600" dirty="0" smtClean="0">
                <a:solidFill>
                  <a:schemeClr val="dk1"/>
                </a:solidFill>
              </a:rPr>
              <a:t>代理暴露给用</a:t>
            </a:r>
            <a:r>
              <a:rPr lang="zh-CN" altLang="en-US" sz="1600" dirty="0" smtClean="0">
                <a:solidFill>
                  <a:schemeClr val="dk1"/>
                </a:solidFill>
              </a:rPr>
              <a:t>户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js</a:t>
            </a:r>
            <a:r>
              <a:rPr lang="en-US" altLang="zh-CN" sz="1600" dirty="0" smtClean="0">
                <a:solidFill>
                  <a:schemeClr val="dk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css</a:t>
            </a:r>
            <a:r>
              <a:rPr lang="en-US" altLang="zh-CN" sz="1600" dirty="0" smtClean="0">
                <a:solidFill>
                  <a:schemeClr val="dk1"/>
                </a:solidFill>
              </a:rPr>
              <a:t>, html, </a:t>
            </a:r>
            <a:r>
              <a:rPr lang="zh-CN" altLang="en-US" sz="1600" dirty="0" smtClean="0">
                <a:solidFill>
                  <a:schemeClr val="dk1"/>
                </a:solidFill>
              </a:rPr>
              <a:t>图标等文件直接放在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nginx</a:t>
            </a:r>
            <a:r>
              <a:rPr lang="zh-CN" altLang="en-US" sz="1600" dirty="0" smtClean="0">
                <a:solidFill>
                  <a:schemeClr val="dk1"/>
                </a:solidFill>
              </a:rPr>
              <a:t>上</a:t>
            </a:r>
            <a:endParaRPr lang="zh-CN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178832" y="2021938"/>
            <a:ext cx="5716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dk1"/>
                </a:solidFill>
              </a:rPr>
              <a:t>t-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io</a:t>
            </a:r>
            <a:r>
              <a:rPr lang="zh-CN" altLang="en-US" sz="1600" dirty="0" smtClean="0">
                <a:solidFill>
                  <a:schemeClr val="dk1"/>
                </a:solidFill>
              </a:rPr>
              <a:t>通</a:t>
            </a:r>
            <a:r>
              <a:rPr lang="zh-CN" altLang="en-US" sz="1600" dirty="0" smtClean="0">
                <a:solidFill>
                  <a:schemeClr val="dk1"/>
                </a:solidFill>
              </a:rPr>
              <a:t>过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tcp</a:t>
            </a:r>
            <a:r>
              <a:rPr lang="zh-CN" altLang="en-US" sz="1600" dirty="0" smtClean="0">
                <a:solidFill>
                  <a:schemeClr val="dk1"/>
                </a:solidFill>
              </a:rPr>
              <a:t>长连接提供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/>
              <a:t>三种客户端连接到不同的端</a:t>
            </a:r>
            <a:r>
              <a:rPr lang="zh-CN" altLang="en-US" sz="1600" dirty="0" smtClean="0"/>
              <a:t>口</a:t>
            </a:r>
            <a:endParaRPr lang="en-US" altLang="zh-C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私有的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tcp</a:t>
            </a:r>
            <a:r>
              <a:rPr lang="zh-CN" altLang="en-US" sz="1600" dirty="0" smtClean="0">
                <a:solidFill>
                  <a:schemeClr val="dk1"/>
                </a:solidFill>
              </a:rPr>
              <a:t>协议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多台 </a:t>
            </a:r>
            <a:r>
              <a:rPr lang="en-US" altLang="zh-CN" sz="1600" dirty="0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服务器，通过</a:t>
            </a:r>
            <a:r>
              <a:rPr lang="en-US" altLang="zh-CN" sz="1600" dirty="0" smtClean="0">
                <a:solidFill>
                  <a:schemeClr val="dk1"/>
                </a:solidFill>
              </a:rPr>
              <a:t>ZK</a:t>
            </a:r>
            <a:r>
              <a:rPr lang="zh-CN" altLang="en-US" sz="1600" dirty="0" smtClean="0">
                <a:solidFill>
                  <a:schemeClr val="dk1"/>
                </a:solidFill>
              </a:rPr>
              <a:t>注册服务，</a:t>
            </a:r>
            <a:r>
              <a:rPr lang="en-US" altLang="zh-CN" sz="1600" dirty="0" smtClean="0">
                <a:solidFill>
                  <a:schemeClr val="dk1"/>
                </a:solidFill>
              </a:rPr>
              <a:t>IM</a:t>
            </a:r>
            <a:r>
              <a:rPr lang="zh-CN" altLang="en-US" sz="1600" dirty="0" smtClean="0">
                <a:solidFill>
                  <a:schemeClr val="dk1"/>
                </a:solidFill>
              </a:rPr>
              <a:t>服务器定时上报本机连接数等性能数据</a:t>
            </a:r>
            <a:endParaRPr lang="zh-CN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187624" y="3669412"/>
            <a:ext cx="571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前靠谱同事在阿里，所以选择了阿里云，服务和价格方面基本不用自己操心了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87624" y="4470211"/>
            <a:ext cx="571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dk1"/>
                </a:solidFill>
              </a:rPr>
              <a:t>经</a:t>
            </a:r>
            <a:r>
              <a:rPr lang="zh-CN" altLang="en-US" sz="1600" dirty="0" smtClean="0">
                <a:solidFill>
                  <a:schemeClr val="dk1"/>
                </a:solidFill>
              </a:rPr>
              <a:t>典的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mysql</a:t>
            </a:r>
            <a:r>
              <a:rPr lang="zh-CN" altLang="en-US" sz="1600" dirty="0" smtClean="0">
                <a:solidFill>
                  <a:schemeClr val="dk1"/>
                </a:solidFill>
              </a:rPr>
              <a:t>，会分主业务库、配置库、后台管理库、统计库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Jfinal</a:t>
            </a:r>
            <a:r>
              <a:rPr lang="zh-CN" altLang="en-US" sz="1600" dirty="0" smtClean="0">
                <a:solidFill>
                  <a:schemeClr val="dk1"/>
                </a:solidFill>
              </a:rPr>
              <a:t>对多数据库支持得挺不错，开发人员比较省心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622339"/>
            <a:ext cx="5716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tio-utils</a:t>
            </a:r>
            <a:r>
              <a:rPr lang="zh-CN" altLang="en-US" sz="1600" dirty="0" smtClean="0">
                <a:solidFill>
                  <a:schemeClr val="dk1"/>
                </a:solidFill>
              </a:rPr>
              <a:t>提供的基于</a:t>
            </a:r>
            <a:r>
              <a:rPr lang="en-US" altLang="zh-CN" sz="1600" dirty="0" smtClean="0">
                <a:solidFill>
                  <a:schemeClr val="dk1"/>
                </a:solidFill>
              </a:rPr>
              <a:t>guava</a:t>
            </a:r>
            <a:r>
              <a:rPr lang="zh-CN" altLang="en-US" sz="1600" dirty="0" smtClean="0">
                <a:solidFill>
                  <a:schemeClr val="dk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dk1"/>
                </a:solidFill>
              </a:rPr>
              <a:t>redis</a:t>
            </a:r>
            <a:r>
              <a:rPr lang="zh-CN" altLang="en-US" sz="1600" dirty="0" smtClean="0">
                <a:solidFill>
                  <a:schemeClr val="dk1"/>
                </a:solidFill>
              </a:rPr>
              <a:t>的两级缓存，性能不错，使用也很方便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dk1"/>
                </a:solidFill>
              </a:rPr>
              <a:t>Redis</a:t>
            </a:r>
            <a:r>
              <a:rPr lang="zh-CN" altLang="en-US" sz="1600" dirty="0" smtClean="0">
                <a:solidFill>
                  <a:schemeClr val="dk1"/>
                </a:solidFill>
              </a:rPr>
              <a:t>除了担任常规缓存任务，还担任</a:t>
            </a:r>
            <a:r>
              <a:rPr lang="en-US" altLang="zh-CN" sz="1600" dirty="0" smtClean="0">
                <a:solidFill>
                  <a:schemeClr val="dk1"/>
                </a:solidFill>
              </a:rPr>
              <a:t>topic</a:t>
            </a:r>
            <a:r>
              <a:rPr lang="zh-CN" altLang="en-US" sz="1600" dirty="0" smtClean="0">
                <a:solidFill>
                  <a:schemeClr val="dk1"/>
                </a:solidFill>
              </a:rPr>
              <a:t>、</a:t>
            </a:r>
            <a:r>
              <a:rPr lang="en-US" altLang="zh-CN" sz="1600" dirty="0" smtClean="0">
                <a:solidFill>
                  <a:schemeClr val="dk1"/>
                </a:solidFill>
              </a:rPr>
              <a:t>session</a:t>
            </a:r>
            <a:r>
              <a:rPr lang="zh-CN" altLang="en-US" sz="1600" dirty="0" smtClean="0">
                <a:solidFill>
                  <a:schemeClr val="dk1"/>
                </a:solidFill>
              </a:rPr>
              <a:t>任务</a:t>
            </a:r>
            <a:endParaRPr lang="en-US" altLang="zh-CN" sz="16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332</Words>
  <Application>Microsoft Office PowerPoint</Application>
  <PresentationFormat>全屏显示(4:3)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直播平台总体架构</vt:lpstr>
      <vt:lpstr>直播平台架构说明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总体架构</dc:title>
  <dc:creator>Administrator</dc:creator>
  <cp:lastModifiedBy>Administrator</cp:lastModifiedBy>
  <cp:revision>87</cp:revision>
  <dcterms:modified xsi:type="dcterms:W3CDTF">2017-10-28T11:36:28Z</dcterms:modified>
</cp:coreProperties>
</file>