
<file path=[Content_Types].xml><?xml version="1.0" encoding="utf-8"?>
<Types xmlns="http://schemas.openxmlformats.org/package/2006/content-types">
  <Default Extension="bin"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bin"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2.bin"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8" r:id="rId2"/>
    <p:sldId id="269" r:id="rId3"/>
    <p:sldId id="290" r:id="rId4"/>
    <p:sldId id="257" r:id="rId5"/>
    <p:sldId id="258" r:id="rId6"/>
    <p:sldId id="291" r:id="rId7"/>
    <p:sldId id="293" r:id="rId8"/>
    <p:sldId id="292" r:id="rId9"/>
    <p:sldId id="294" r:id="rId10"/>
    <p:sldId id="28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1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688CD-3146-44B7-AAD1-391C6E8ECE06}" type="datetimeFigureOut">
              <a:rPr lang="zh-CN" altLang="en-US" smtClean="0"/>
              <a:t>2023/12/28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D8123-D75C-4EC7-8524-DC4431D4873F}" type="slidenum">
              <a:rPr lang="zh-CN" altLang="en-US" smtClean="0"/>
              <a:t>‹#›</a:t>
            </a:fld>
            <a:endParaRPr lang="zh-CN" altLang="en-US"/>
          </a:p>
        </p:txBody>
      </p:sp>
    </p:spTree>
    <p:extLst>
      <p:ext uri="{BB962C8B-B14F-4D97-AF65-F5344CB8AC3E}">
        <p14:creationId xmlns:p14="http://schemas.microsoft.com/office/powerpoint/2010/main" val="255349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2760EF0-27D5-4E1B-8B98-FFF90C7DB461}" type="slidenum">
              <a:rPr lang="zh-CN" altLang="en-US"/>
              <a:pPr>
                <a:defRPr/>
              </a:pPr>
              <a:t>1</a:t>
            </a:fld>
            <a:endParaRPr lang="zh-CN" altLang="en-US"/>
          </a:p>
        </p:txBody>
      </p:sp>
    </p:spTree>
    <p:extLst>
      <p:ext uri="{BB962C8B-B14F-4D97-AF65-F5344CB8AC3E}">
        <p14:creationId xmlns:p14="http://schemas.microsoft.com/office/powerpoint/2010/main" val="2339073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25C502-0145-4088-B5DE-F20C30948FBD}" type="slidenum">
              <a:rPr lang="zh-CN" altLang="en-US"/>
              <a:t>2</a:t>
            </a:fld>
            <a:endParaRPr lang="zh-CN" altLang="en-US"/>
          </a:p>
        </p:txBody>
      </p:sp>
    </p:spTree>
    <p:extLst>
      <p:ext uri="{BB962C8B-B14F-4D97-AF65-F5344CB8AC3E}">
        <p14:creationId xmlns:p14="http://schemas.microsoft.com/office/powerpoint/2010/main" val="223343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25C502-0145-4088-B5DE-F20C30948FBD}" type="slidenum">
              <a:rPr lang="zh-CN" altLang="en-US"/>
              <a:t>3</a:t>
            </a:fld>
            <a:endParaRPr lang="zh-CN" altLang="en-US"/>
          </a:p>
        </p:txBody>
      </p:sp>
    </p:spTree>
    <p:extLst>
      <p:ext uri="{BB962C8B-B14F-4D97-AF65-F5344CB8AC3E}">
        <p14:creationId xmlns:p14="http://schemas.microsoft.com/office/powerpoint/2010/main" val="4027887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25C502-0145-4088-B5DE-F20C30948FBD}" type="slidenum">
              <a:rPr lang="zh-CN" altLang="en-US"/>
              <a:t>6</a:t>
            </a:fld>
            <a:endParaRPr lang="zh-CN" altLang="en-US"/>
          </a:p>
        </p:txBody>
      </p:sp>
    </p:spTree>
    <p:extLst>
      <p:ext uri="{BB962C8B-B14F-4D97-AF65-F5344CB8AC3E}">
        <p14:creationId xmlns:p14="http://schemas.microsoft.com/office/powerpoint/2010/main" val="370190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25C502-0145-4088-B5DE-F20C30948FBD}" type="slidenum">
              <a:rPr lang="zh-CN" altLang="en-US"/>
              <a:t>7</a:t>
            </a:fld>
            <a:endParaRPr lang="zh-CN" altLang="en-US"/>
          </a:p>
        </p:txBody>
      </p:sp>
    </p:spTree>
    <p:extLst>
      <p:ext uri="{BB962C8B-B14F-4D97-AF65-F5344CB8AC3E}">
        <p14:creationId xmlns:p14="http://schemas.microsoft.com/office/powerpoint/2010/main" val="3543706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D25C502-0145-4088-B5DE-F20C30948FBD}" type="slidenum">
              <a:rPr lang="zh-CN" altLang="en-US"/>
              <a:t>8</a:t>
            </a:fld>
            <a:endParaRPr lang="zh-CN" altLang="en-US"/>
          </a:p>
        </p:txBody>
      </p:sp>
    </p:spTree>
    <p:extLst>
      <p:ext uri="{BB962C8B-B14F-4D97-AF65-F5344CB8AC3E}">
        <p14:creationId xmlns:p14="http://schemas.microsoft.com/office/powerpoint/2010/main" val="3548025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1BEBA9-62E4-46B1-8271-E9FE7C2B0D23}" type="slidenum">
              <a:rPr lang="zh-CN" altLang="en-US"/>
              <a:t>10</a:t>
            </a:fld>
            <a:endParaRPr lang="zh-CN" altLang="en-US"/>
          </a:p>
        </p:txBody>
      </p:sp>
    </p:spTree>
    <p:extLst>
      <p:ext uri="{BB962C8B-B14F-4D97-AF65-F5344CB8AC3E}">
        <p14:creationId xmlns:p14="http://schemas.microsoft.com/office/powerpoint/2010/main" val="1383575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8B35C-1199-1B1A-CB30-1E077046A59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69ACCF-0052-36A9-5AFE-32479B0DE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707756-BC77-E7AF-DCD7-C645204EF8EE}"/>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B7838235-51C7-E074-F745-E72E896179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C1960F-F847-91F6-2EB3-AC322E1574A6}"/>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198251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48C92-DE4F-0C2A-CF7A-3ED239DCD6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816260-4EFD-BE74-E723-B30398C492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62B886-6895-99FE-0438-CBAB985967E9}"/>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43776E44-BE3A-132E-6186-B3B4C19D7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996E75-1923-5D17-3839-D2E35D246866}"/>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226246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810A7F-BF14-D1E7-9065-30F94E9D6E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846487-2BFB-7683-7676-DF7994821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1D7F04-0DF2-94CB-B2A2-1C679CB4179C}"/>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E43BD850-8930-D148-DC28-4DB426F230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091A56-5F4F-E023-E1D7-A75F644D351F}"/>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119184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9CAC717E-93B2-47F9-9C35-7FC41BB9BF90}" type="datetime1">
              <a:rPr lang="zh-CN" altLang="en-US"/>
              <a:pPr>
                <a:defRPr/>
              </a:pPr>
              <a:t>2023/12/28</a:t>
            </a:fld>
            <a:endParaRPr lang="en-US" altLang="zh-CN" sz="1800" dirty="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145B8FF-A159-4928-B333-16EC65337BF6}" type="slidenum">
              <a:rPr lang="zh-CN" altLang="en-US"/>
              <a:pPr>
                <a:defRPr/>
              </a:pPr>
              <a:t>‹#›</a:t>
            </a:fld>
            <a:endParaRPr lang="en-US" altLang="zh-CN" sz="1800" dirty="0">
              <a:solidFill>
                <a:schemeClr val="tx1"/>
              </a:solidFill>
            </a:endParaRPr>
          </a:p>
        </p:txBody>
      </p:sp>
    </p:spTree>
    <p:extLst>
      <p:ext uri="{BB962C8B-B14F-4D97-AF65-F5344CB8AC3E}">
        <p14:creationId xmlns:p14="http://schemas.microsoft.com/office/powerpoint/2010/main" val="166997697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5C23-AA97-A2F2-2455-F9F817564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FEC878-5DBB-DBB4-DDA4-172482E701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3C0F9E-20B4-9F12-C8E8-9ED669F51F24}"/>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497CDDE0-CACE-8839-ACC3-27406D7CB6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60CB62-8B1D-0DDB-0C54-483594CB6B21}"/>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124859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F11B8-D3C5-D519-D42A-C870FB7C74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DCC7B7-ACF1-C163-6AC6-D0D03E6E1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6C8092-AFA1-1092-D673-6BE2836A23D9}"/>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C0586D1B-0640-1449-7679-18F915B706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8D7859-A8DA-B0F8-C488-838F43750EF0}"/>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352704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06129-A593-2E3B-E6F1-CFA3F6AC92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9FC013-D485-5343-773B-F171E1021C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5AA881-59B9-3538-DFC4-12271ED4DF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4D9365-3B3D-042B-E633-A2DE8EECEC78}"/>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6" name="页脚占位符 5">
            <a:extLst>
              <a:ext uri="{FF2B5EF4-FFF2-40B4-BE49-F238E27FC236}">
                <a16:creationId xmlns:a16="http://schemas.microsoft.com/office/drawing/2014/main" id="{5CD4C230-0883-1D2F-FB4A-2AC10074D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357EC9-D03A-ACA0-A580-FEC9A6C7359D}"/>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156605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DF9AA-1647-EF50-84B1-F6B370D486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E5A92D-993B-0121-386D-EA0263231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7B5CD1-0D47-C087-2AFF-37B8A6C83F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BAE9D7-A87A-418C-5B74-04307FD6F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40B72E-B68B-1F6F-8B82-3EF39302C9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0E3A9A-371E-4480-2C8A-3F74240F82AF}"/>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8" name="页脚占位符 7">
            <a:extLst>
              <a:ext uri="{FF2B5EF4-FFF2-40B4-BE49-F238E27FC236}">
                <a16:creationId xmlns:a16="http://schemas.microsoft.com/office/drawing/2014/main" id="{AC16AEBA-4AB5-4F26-98A4-C5F5F3EB18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85215-9547-95D6-9542-27603154B101}"/>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367715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F3DE0-B88A-D684-7FED-3D5E7DDD31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6576660-1F16-0FE1-06F3-1E2DE58069CC}"/>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4" name="页脚占位符 3">
            <a:extLst>
              <a:ext uri="{FF2B5EF4-FFF2-40B4-BE49-F238E27FC236}">
                <a16:creationId xmlns:a16="http://schemas.microsoft.com/office/drawing/2014/main" id="{2BD1C783-A529-EA71-6AF4-75C69E91A1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83963E-AD10-F460-B6BB-F975C7ADCED5}"/>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347030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357F18-3D6B-02DE-3B93-58ECED598CA8}"/>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3" name="页脚占位符 2">
            <a:extLst>
              <a:ext uri="{FF2B5EF4-FFF2-40B4-BE49-F238E27FC236}">
                <a16:creationId xmlns:a16="http://schemas.microsoft.com/office/drawing/2014/main" id="{A79F77DF-2333-11A9-1E1F-5B86F5D4B6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FFBCD2-F881-34FC-F5B2-5EF04D3160A0}"/>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139732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5267D-E64C-84B1-C683-BB801D5654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D6F5A0-9DA4-8966-FA17-7727CBD43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6FEF83-8220-ABB3-9FD4-0DB85EB5A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7B6AF8-AA64-7BA1-6FC1-1CA0D15CF3E5}"/>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6" name="页脚占位符 5">
            <a:extLst>
              <a:ext uri="{FF2B5EF4-FFF2-40B4-BE49-F238E27FC236}">
                <a16:creationId xmlns:a16="http://schemas.microsoft.com/office/drawing/2014/main" id="{2EF926A7-0B7B-3421-74FC-F29FC67DB0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4141BC-77D8-A61E-5805-2E0C35390A32}"/>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3852654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1331F-95C3-9094-7C8B-BC5767CA9D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C802E0-B692-A2E6-37E4-2BE2D2087C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A1FCBD-C6E6-6A26-E970-6AF0CF370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971C58-4ACC-9110-E08C-BCC86C697DA9}"/>
              </a:ext>
            </a:extLst>
          </p:cNvPr>
          <p:cNvSpPr>
            <a:spLocks noGrp="1"/>
          </p:cNvSpPr>
          <p:nvPr>
            <p:ph type="dt" sz="half" idx="10"/>
          </p:nvPr>
        </p:nvSpPr>
        <p:spPr/>
        <p:txBody>
          <a:bodyPr/>
          <a:lstStyle/>
          <a:p>
            <a:fld id="{15EF566B-B19D-406F-9A41-7E4BAE18A4B2}" type="datetimeFigureOut">
              <a:rPr lang="zh-CN" altLang="en-US" smtClean="0"/>
              <a:t>2023/12/28</a:t>
            </a:fld>
            <a:endParaRPr lang="zh-CN" altLang="en-US"/>
          </a:p>
        </p:txBody>
      </p:sp>
      <p:sp>
        <p:nvSpPr>
          <p:cNvPr id="6" name="页脚占位符 5">
            <a:extLst>
              <a:ext uri="{FF2B5EF4-FFF2-40B4-BE49-F238E27FC236}">
                <a16:creationId xmlns:a16="http://schemas.microsoft.com/office/drawing/2014/main" id="{D6C1247B-3029-D14C-FEE7-EDA512F90A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44377E-52B2-20F5-135F-176A55851C10}"/>
              </a:ext>
            </a:extLst>
          </p:cNvPr>
          <p:cNvSpPr>
            <a:spLocks noGrp="1"/>
          </p:cNvSpPr>
          <p:nvPr>
            <p:ph type="sldNum" sz="quarter" idx="12"/>
          </p:nvPr>
        </p:nvSpPr>
        <p:spPr/>
        <p:txBody>
          <a:body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412073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36D3E-850E-052F-5A25-63EB2389E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25CC6C0-3D16-7706-AEC1-168E1FA9F8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5EB19F-16C5-7275-504A-BC197E9F2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F566B-B19D-406F-9A41-7E4BAE18A4B2}" type="datetimeFigureOut">
              <a:rPr lang="zh-CN" altLang="en-US" smtClean="0"/>
              <a:t>2023/12/28</a:t>
            </a:fld>
            <a:endParaRPr lang="zh-CN" altLang="en-US"/>
          </a:p>
        </p:txBody>
      </p:sp>
      <p:sp>
        <p:nvSpPr>
          <p:cNvPr id="5" name="页脚占位符 4">
            <a:extLst>
              <a:ext uri="{FF2B5EF4-FFF2-40B4-BE49-F238E27FC236}">
                <a16:creationId xmlns:a16="http://schemas.microsoft.com/office/drawing/2014/main" id="{00AE94F0-537F-D491-DE91-BD5B51FB3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21BF38-58C7-8AAC-10D7-D9F13117B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3DCE7-ECB7-478D-BB49-0A31842EAB0B}" type="slidenum">
              <a:rPr lang="zh-CN" altLang="en-US" smtClean="0"/>
              <a:t>‹#›</a:t>
            </a:fld>
            <a:endParaRPr lang="zh-CN" altLang="en-US"/>
          </a:p>
        </p:txBody>
      </p:sp>
    </p:spTree>
    <p:extLst>
      <p:ext uri="{BB962C8B-B14F-4D97-AF65-F5344CB8AC3E}">
        <p14:creationId xmlns:p14="http://schemas.microsoft.com/office/powerpoint/2010/main" val="360188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bin"/></Relationships>
</file>

<file path=ppt/slides/_rels/slide10.xml.rels><?xml version="1.0" encoding="UTF-8" standalone="yes"?>
<Relationships xmlns="http://schemas.openxmlformats.org/package/2006/relationships"><Relationship Id="rId3" Type="http://schemas.openxmlformats.org/officeDocument/2006/relationships/image" Target="../media/image12.bin"/><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bin"/><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12192000" cy="6858000"/>
          </a:xfrm>
          <a:prstGeom prst="rect">
            <a:avLst/>
          </a:prstGeom>
          <a:solidFill>
            <a:srgbClr val="D8D8D8"/>
          </a:solidFill>
          <a:ln>
            <a:noFill/>
          </a:ln>
          <a:extLst>
            <a:ext uri="{91240B29-F687-4F45-9708-019B960494DF}">
              <a14:hiddenLine xmlns:a14="http://schemas.microsoft.com/office/drawing/2010/main" w="12700">
                <a:solidFill>
                  <a:srgbClr val="BA9305"/>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4" name="矩形 3"/>
          <p:cNvSpPr/>
          <p:nvPr/>
        </p:nvSpPr>
        <p:spPr bwMode="auto">
          <a:xfrm>
            <a:off x="0" y="0"/>
            <a:ext cx="12192000" cy="6858000"/>
          </a:xfrm>
          <a:prstGeom prst="rect">
            <a:avLst/>
          </a:prstGeom>
          <a:blipFill dpi="0" rotWithShape="1">
            <a:blip r:embed="rId3">
              <a:extLst>
                <a:ext uri="{28A0092B-C50C-407E-A947-70E740481C1C}">
                  <a14:useLocalDpi xmlns:a14="http://schemas.microsoft.com/office/drawing/2010/main"/>
                </a:ext>
              </a:extLst>
            </a:blip>
            <a:srcRect/>
            <a:stretch>
              <a:fillRect/>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 name="任意多边形: 形状 5"/>
          <p:cNvSpPr/>
          <p:nvPr/>
        </p:nvSpPr>
        <p:spPr bwMode="auto">
          <a:xfrm rot="10800000">
            <a:off x="-76200" y="-25400"/>
            <a:ext cx="7988300" cy="6883400"/>
          </a:xfrm>
          <a:custGeom>
            <a:avLst/>
            <a:gdLst>
              <a:gd name="connsiteX0" fmla="*/ 0 w 7988300"/>
              <a:gd name="connsiteY0" fmla="*/ 0 h 6883400"/>
              <a:gd name="connsiteX1" fmla="*/ 3098800 w 7988300"/>
              <a:gd name="connsiteY1" fmla="*/ 6883400 h 6883400"/>
              <a:gd name="connsiteX2" fmla="*/ 7975600 w 7988300"/>
              <a:gd name="connsiteY2" fmla="*/ 6883400 h 6883400"/>
              <a:gd name="connsiteX3" fmla="*/ 7988300 w 7988300"/>
              <a:gd name="connsiteY3" fmla="*/ 12700 h 6883400"/>
              <a:gd name="connsiteX4" fmla="*/ 0 w 7988300"/>
              <a:gd name="connsiteY4" fmla="*/ 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300" h="6883400">
                <a:moveTo>
                  <a:pt x="0" y="0"/>
                </a:moveTo>
                <a:lnTo>
                  <a:pt x="3098800" y="6883400"/>
                </a:lnTo>
                <a:lnTo>
                  <a:pt x="7975600" y="6883400"/>
                </a:lnTo>
                <a:cubicBezTo>
                  <a:pt x="7979833" y="4593167"/>
                  <a:pt x="7984067" y="2302933"/>
                  <a:pt x="7988300" y="12700"/>
                </a:cubicBezTo>
                <a:lnTo>
                  <a:pt x="0" y="0"/>
                </a:lnTo>
                <a:close/>
              </a:path>
            </a:pathLst>
          </a:custGeom>
          <a:solidFill>
            <a:schemeClr val="bg1">
              <a:alpha val="7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078" name="TextBox 4"/>
          <p:cNvSpPr>
            <a:spLocks noChangeArrowheads="1"/>
          </p:cNvSpPr>
          <p:nvPr/>
        </p:nvSpPr>
        <p:spPr bwMode="auto">
          <a:xfrm>
            <a:off x="273048" y="2875002"/>
            <a:ext cx="763905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6600" dirty="0">
                <a:solidFill>
                  <a:schemeClr val="bg1">
                    <a:lumMod val="65000"/>
                  </a:schemeClr>
                </a:solidFill>
                <a:latin typeface="微软雅黑" panose="020B0503020204020204" pitchFamily="34" charset="-122"/>
                <a:ea typeface="微软雅黑" panose="020B0503020204020204" pitchFamily="34" charset="-122"/>
                <a:sym typeface="GeosansLight" pitchFamily="2" charset="0"/>
              </a:rPr>
              <a:t>[</a:t>
            </a:r>
            <a:r>
              <a:rPr lang="zh-CN" altLang="zh-CN" sz="4000" dirty="0">
                <a:latin typeface="微软雅黑" panose="020B0503020204020204" pitchFamily="34" charset="-122"/>
                <a:ea typeface="微软雅黑" panose="020B0503020204020204" pitchFamily="34" charset="-122"/>
              </a:rPr>
              <a:t>电子感应反馈浮漂设计</a:t>
            </a:r>
            <a:r>
              <a:rPr lang="en-US" altLang="zh-CN" sz="6600" dirty="0">
                <a:solidFill>
                  <a:schemeClr val="bg1">
                    <a:lumMod val="65000"/>
                  </a:schemeClr>
                </a:solidFill>
                <a:latin typeface="微软雅黑" panose="020B0503020204020204" pitchFamily="34" charset="-122"/>
                <a:ea typeface="微软雅黑" panose="020B0503020204020204" pitchFamily="34" charset="-122"/>
                <a:sym typeface="GeosansLight" pitchFamily="2" charset="0"/>
              </a:rPr>
              <a:t>]</a:t>
            </a:r>
          </a:p>
        </p:txBody>
      </p:sp>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4207" y="1496823"/>
            <a:ext cx="3609799" cy="874556"/>
          </a:xfrm>
          <a:prstGeom prst="rect">
            <a:avLst/>
          </a:prstGeom>
          <a:noFill/>
        </p:spPr>
      </p:pic>
      <p:sp>
        <p:nvSpPr>
          <p:cNvPr id="2" name="文本框 1">
            <a:extLst>
              <a:ext uri="{FF2B5EF4-FFF2-40B4-BE49-F238E27FC236}">
                <a16:creationId xmlns:a16="http://schemas.microsoft.com/office/drawing/2014/main" id="{6024EA7F-2F39-A7AC-4CDD-539C361EA942}"/>
              </a:ext>
            </a:extLst>
          </p:cNvPr>
          <p:cNvSpPr txBox="1"/>
          <p:nvPr/>
        </p:nvSpPr>
        <p:spPr>
          <a:xfrm>
            <a:off x="3194046" y="4369188"/>
            <a:ext cx="444500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基于</a:t>
            </a:r>
            <a:r>
              <a:rPr lang="en-US" altLang="zh-CN" sz="2800" dirty="0">
                <a:latin typeface="微软雅黑" panose="020B0503020204020204" pitchFamily="34" charset="-122"/>
                <a:ea typeface="微软雅黑" panose="020B0503020204020204" pitchFamily="34" charset="-122"/>
              </a:rPr>
              <a:t>stm32</a:t>
            </a:r>
            <a:r>
              <a:rPr lang="zh-CN" altLang="en-US" sz="2800" dirty="0">
                <a:latin typeface="微软雅黑" panose="020B0503020204020204" pitchFamily="34" charset="-122"/>
                <a:ea typeface="微软雅黑" panose="020B0503020204020204" pitchFamily="34" charset="-122"/>
              </a:rPr>
              <a:t>开发部分</a:t>
            </a:r>
          </a:p>
        </p:txBody>
      </p:sp>
      <p:sp>
        <p:nvSpPr>
          <p:cNvPr id="5" name="文本框 4">
            <a:extLst>
              <a:ext uri="{FF2B5EF4-FFF2-40B4-BE49-F238E27FC236}">
                <a16:creationId xmlns:a16="http://schemas.microsoft.com/office/drawing/2014/main" id="{FB9EE657-4AB7-B671-13E6-C2A5BD8EA5C3}"/>
              </a:ext>
            </a:extLst>
          </p:cNvPr>
          <p:cNvSpPr txBox="1"/>
          <p:nvPr/>
        </p:nvSpPr>
        <p:spPr>
          <a:xfrm>
            <a:off x="5281612" y="4891753"/>
            <a:ext cx="16287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吴恺丰</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BEBA8EAE-BF5A-486C-A8C5-ECC9F3942E4B}">
                <a14:imgProps xmlns:a14="http://schemas.microsoft.com/office/drawing/2010/main">
                  <a14:imgLayer r:embed="rId4">
                    <a14:imgEffect>
                      <a14:saturation sat="2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205547" y="0"/>
            <a:ext cx="5993618" cy="6858000"/>
          </a:xfrm>
          <a:prstGeom prst="rect">
            <a:avLst/>
          </a:prstGeom>
        </p:spPr>
      </p:pic>
      <p:sp>
        <p:nvSpPr>
          <p:cNvPr id="2" name="文本框 1" descr="e7d195523061f1c0d3ba7f298e59d031c9c3f97027ed136f882110EF8F17BAD1F2C348D17C7856EF46CB4678CC9E44EE1ABA681E3133328A7B4D22AAF822B2429426B2355AA8CC4431B8568D2CF3B73A96BBEC1D6ED9A296B43765507A3E7CF5D1CA7E8172631B7DC4BDD6EDD9C905DDE509891D9B10512B757EAF468629A66A40406F5054747F5B"/>
          <p:cNvSpPr txBox="1"/>
          <p:nvPr/>
        </p:nvSpPr>
        <p:spPr>
          <a:xfrm>
            <a:off x="855436" y="3466980"/>
            <a:ext cx="4152900" cy="1200329"/>
          </a:xfrm>
          <a:prstGeom prst="rect">
            <a:avLst/>
          </a:prstGeom>
          <a:noFill/>
        </p:spPr>
        <p:txBody>
          <a:bodyPr wrap="square" rtlCol="0">
            <a:spAutoFit/>
          </a:bodyPr>
          <a:lstStyle/>
          <a:p>
            <a:pPr algn="ctr"/>
            <a:r>
              <a:rPr lang="en-US" altLang="zh-CN" sz="7200" dirty="0">
                <a:pattFill prst="wdUpDiag">
                  <a:fgClr>
                    <a:schemeClr val="tx1">
                      <a:lumMod val="75000"/>
                      <a:lumOff val="25000"/>
                    </a:schemeClr>
                  </a:fgClr>
                  <a:bgClr>
                    <a:schemeClr val="accent1"/>
                  </a:bgClr>
                </a:pattFill>
                <a:latin typeface="+mj-lt"/>
              </a:rPr>
              <a:t>THANK</a:t>
            </a:r>
            <a:r>
              <a:rPr lang="en-US" altLang="zh-CN" sz="7200" dirty="0">
                <a:solidFill>
                  <a:schemeClr val="accent2"/>
                </a:solidFill>
                <a:latin typeface="+mj-lt"/>
              </a:rPr>
              <a:t>S</a:t>
            </a:r>
            <a:endParaRPr lang="zh-CN" altLang="en-US" sz="7200" dirty="0">
              <a:solidFill>
                <a:schemeClr val="accent2"/>
              </a:solidFill>
              <a:latin typeface="+mj-lt"/>
            </a:endParaRPr>
          </a:p>
        </p:txBody>
      </p:sp>
      <p:sp>
        <p:nvSpPr>
          <p:cNvPr id="3" name="文本框 2" descr="e7d195523061f1c0d3ba7f298e59d031c9c3f97027ed136f882110EF8F17BAD1F2C348D17C7856EF46CB4678CC9E44EE1ABA681E3133328A7B4D22AAF822B2429426B2355AA8CC4431B8568D2CF3B73A96BBEC1D6ED9A296B43765507A3E7CF5D1CA7E8172631B7DC4BDD6EDD9C905DDE509891D9B10512B757EAF468629A66A40406F5054747F5B"/>
          <p:cNvSpPr txBox="1"/>
          <p:nvPr/>
        </p:nvSpPr>
        <p:spPr>
          <a:xfrm>
            <a:off x="1503136" y="4686418"/>
            <a:ext cx="2857500" cy="369332"/>
          </a:xfrm>
          <a:prstGeom prst="rect">
            <a:avLst/>
          </a:prstGeom>
          <a:noFill/>
        </p:spPr>
        <p:txBody>
          <a:bodyPr wrap="square" rtlCol="0">
            <a:spAutoFit/>
          </a:bodyPr>
          <a:lstStyle/>
          <a:p>
            <a:pPr algn="ctr"/>
            <a:r>
              <a:rPr lang="en-US" altLang="zh-CN" dirty="0">
                <a:solidFill>
                  <a:schemeClr val="tx1">
                    <a:lumMod val="50000"/>
                    <a:lumOff val="50000"/>
                  </a:schemeClr>
                </a:solidFill>
                <a:latin typeface="+mn-ea"/>
              </a:rPr>
              <a:t>FOR WATCHING</a:t>
            </a:r>
            <a:endParaRPr lang="zh-CN" altLang="en-US" dirty="0">
              <a:solidFill>
                <a:schemeClr val="tx1">
                  <a:lumMod val="50000"/>
                  <a:lumOff val="50000"/>
                </a:schemeClr>
              </a:solidFill>
              <a:latin typeface="+mn-ea"/>
            </a:endParaRPr>
          </a:p>
        </p:txBody>
      </p:sp>
      <p:sp>
        <p:nvSpPr>
          <p:cNvPr id="4" name="e7d195523061f1c0" descr="e7d195523061f1c0d3ba7f298e59d031c9c3f97027ed136f882110EF8F17BAD1F2C348D17C7856EF46CB4678CC9E44EE1ABA681E3133328A7B4D22AAF822B2429426B2355AA8CC4431B8568D2CF3B73A96BBEC1D6ED9A296B43765507A3E7CF5D1CA7E8172631B7DC4BDD6EDD9C905DDE509891D9B10512B757EAF468629A66A40406F5054747F5B" hidden="1"/>
          <p:cNvSpPr txBox="1"/>
          <p:nvPr/>
        </p:nvSpPr>
        <p:spPr>
          <a:xfrm>
            <a:off x="-355600" y="1803400"/>
            <a:ext cx="293927" cy="1016000"/>
          </a:xfrm>
          <a:prstGeom prst="rect">
            <a:avLst/>
          </a:prstGeom>
          <a:noFill/>
        </p:spPr>
        <p:txBody>
          <a:bodyPr vert="wordArtVert" rtlCol="0">
            <a:spAutoFit/>
          </a:bodyPr>
          <a:lstStyle/>
          <a:p>
            <a:r>
              <a:rPr lang="en-US" altLang="zh-CN" sz="100" dirty="0"/>
              <a:t>e7d195523061f1c0d3ba7f298e59d031c9c3f97027ed136f882110EF8F17BAD1F2C348D17C7856EF46CB4678CC9E44EE1ABA681E3133328A7B4D22AAF822B2429426B2355AA8CC4431B8568D2CF3B73A96BBEC1D6ED9A296B43765507A3E7CF5D1CA7E8172631B7DC4BDD6EDD9C905DDE509891D9B10512B757EAF468629A66A40406F5054747F5B</a:t>
            </a:r>
            <a:endParaRPr lang="zh-CN" altLang="en-US" sz="100"/>
          </a:p>
        </p:txBody>
      </p:sp>
      <p:sp>
        <p:nvSpPr>
          <p:cNvPr id="74" name="Rectangle 5">
            <a:extLst>
              <a:ext uri="{FF2B5EF4-FFF2-40B4-BE49-F238E27FC236}">
                <a16:creationId xmlns:a16="http://schemas.microsoft.com/office/drawing/2014/main" id="{1C186FBA-96EA-4697-964C-7C88A8EACEEE}"/>
              </a:ext>
            </a:extLst>
          </p:cNvPr>
          <p:cNvSpPr>
            <a:spLocks noChangeArrowheads="1"/>
          </p:cNvSpPr>
          <p:nvPr/>
        </p:nvSpPr>
        <p:spPr bwMode="auto">
          <a:xfrm>
            <a:off x="615529" y="5794916"/>
            <a:ext cx="209550" cy="209550"/>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000">
              <a:latin typeface="明兰" panose="02010600030101010101" pitchFamily="2" charset="-122"/>
              <a:ea typeface="明兰" panose="02010600030101010101" pitchFamily="2" charset="-122"/>
            </a:endParaRPr>
          </a:p>
        </p:txBody>
      </p:sp>
      <p:pic>
        <p:nvPicPr>
          <p:cNvPr id="5" name="图片 4">
            <a:extLst>
              <a:ext uri="{FF2B5EF4-FFF2-40B4-BE49-F238E27FC236}">
                <a16:creationId xmlns:a16="http://schemas.microsoft.com/office/drawing/2014/main" id="{5AC458E0-11BD-EEE5-C3FC-4895AF7849F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12519" y="1704640"/>
            <a:ext cx="3750674" cy="872305"/>
          </a:xfrm>
          <a:prstGeom prst="rect">
            <a:avLst/>
          </a:prstGeom>
          <a:noFill/>
        </p:spPr>
      </p:pic>
    </p:spTree>
    <p:extLst>
      <p:ext uri="{BB962C8B-B14F-4D97-AF65-F5344CB8AC3E}">
        <p14:creationId xmlns:p14="http://schemas.microsoft.com/office/powerpoint/2010/main" val="34125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4" presetClass="path" presetSubtype="0" decel="50667" fill="hold" grpId="1" nodeType="withEffect">
                                  <p:stCondLst>
                                    <p:cond delay="0"/>
                                  </p:stCondLst>
                                  <p:childTnLst>
                                    <p:animMotion origin="layout" path="M -4.58333E-6 0.03889 L -4.58333E-6 -0.14815 " pathEditMode="relative" rAng="0" ptsTypes="AA">
                                      <p:cBhvr>
                                        <p:cTn id="9" dur="750" spd="-100000" fill="hold"/>
                                        <p:tgtEl>
                                          <p:spTgt spid="2"/>
                                        </p:tgtEl>
                                        <p:attrNameLst>
                                          <p:attrName>ppt_x</p:attrName>
                                          <p:attrName>ppt_y</p:attrName>
                                        </p:attrNameLst>
                                      </p:cBhvr>
                                      <p:rCtr x="0" y="-9352"/>
                                    </p:animMotion>
                                  </p:childTnLst>
                                </p:cTn>
                              </p:par>
                              <p:par>
                                <p:cTn id="10" presetID="64" presetClass="path" presetSubtype="0" accel="49333" decel="50667" fill="hold" grpId="2" nodeType="withEffect">
                                  <p:stCondLst>
                                    <p:cond delay="750"/>
                                  </p:stCondLst>
                                  <p:childTnLst>
                                    <p:animMotion origin="layout" path="M -4.58333E-6 0.03843 L -4.58333E-6 3.7037E-7 " pathEditMode="relative" rAng="0" ptsTypes="AA">
                                      <p:cBhvr>
                                        <p:cTn id="11" dur="750" fill="hold"/>
                                        <p:tgtEl>
                                          <p:spTgt spid="2"/>
                                        </p:tgtEl>
                                        <p:attrNameLst>
                                          <p:attrName>ppt_x</p:attrName>
                                          <p:attrName>ppt_y</p:attrName>
                                        </p:attrNameLst>
                                      </p:cBhvr>
                                      <p:rCtr x="0" y="-1921"/>
                                    </p:animMotion>
                                  </p:childTnLst>
                                </p:cTn>
                              </p:par>
                              <p:par>
                                <p:cTn id="12" presetID="10" presetClass="entr" presetSubtype="0" fill="hold" grpId="0" nodeType="withEffect">
                                  <p:stCondLst>
                                    <p:cond delay="7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par>
                                <p:cTn id="15" presetID="63" presetClass="path" presetSubtype="0" decel="50000" fill="hold" grpId="1" nodeType="withEffect">
                                  <p:stCondLst>
                                    <p:cond delay="750"/>
                                  </p:stCondLst>
                                  <p:childTnLst>
                                    <p:animMotion origin="layout" path="M 2.29167E-6 -4.07407E-6 L -0.04649 -4.07407E-6 " pathEditMode="relative" rAng="0" ptsTypes="AA">
                                      <p:cBhvr>
                                        <p:cTn id="16" dur="750" spd="-100000" fill="hold"/>
                                        <p:tgtEl>
                                          <p:spTgt spid="3"/>
                                        </p:tgtEl>
                                        <p:attrNameLst>
                                          <p:attrName>ppt_x</p:attrName>
                                          <p:attrName>ppt_y</p:attrName>
                                        </p:attrNameLst>
                                      </p:cBhvr>
                                      <p:rCtr x="-2331" y="0"/>
                                    </p:animMotion>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par>
                                <p:cTn id="20" presetID="63" presetClass="path" presetSubtype="0" decel="50000" fill="hold" nodeType="withEffect">
                                  <p:stCondLst>
                                    <p:cond delay="0"/>
                                  </p:stCondLst>
                                  <p:childTnLst>
                                    <p:animMotion origin="layout" path="M 2.29167E-6 -4.07407E-6 L -0.04649 -4.07407E-6 " pathEditMode="relative" rAng="0" ptsTypes="AA">
                                      <p:cBhvr>
                                        <p:cTn id="21" dur="750" spd="-100000" fill="hold"/>
                                        <p:tgtEl>
                                          <p:spTgt spid="8"/>
                                        </p:tgtEl>
                                        <p:attrNameLst>
                                          <p:attrName>ppt_x</p:attrName>
                                          <p:attrName>ppt_y</p:attrName>
                                        </p:attrNameLst>
                                      </p:cBhvr>
                                      <p:rCtr x="-2331" y="0"/>
                                    </p:animMotion>
                                  </p:childTnLst>
                                </p:cTn>
                              </p:par>
                              <p:par>
                                <p:cTn id="22" presetID="10" presetClass="entr" presetSubtype="0" fill="hold" grpId="0" nodeType="withEffect" nodePh="1">
                                  <p:stCondLst>
                                    <p:cond delay="0"/>
                                  </p:stCondLst>
                                  <p:endCondLst>
                                    <p:cond evt="begin" delay="0">
                                      <p:tn val="22"/>
                                    </p:cond>
                                  </p:endCondLst>
                                  <p:childTnLst>
                                    <p:set>
                                      <p:cBhvr>
                                        <p:cTn id="23" dur="1" fill="hold">
                                          <p:stCondLst>
                                            <p:cond delay="0"/>
                                          </p:stCondLst>
                                        </p:cTn>
                                        <p:tgtEl>
                                          <p:spTgt spid="74"/>
                                        </p:tgtEl>
                                        <p:attrNameLst>
                                          <p:attrName>style.visibility</p:attrName>
                                        </p:attrNameLst>
                                      </p:cBhvr>
                                      <p:to>
                                        <p:strVal val="visible"/>
                                      </p:to>
                                    </p:set>
                                    <p:animEffect transition="in" filter="fade">
                                      <p:cBhvr>
                                        <p:cTn id="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3" grpId="0"/>
      <p:bldP spid="3" grpId="1"/>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BD4A512-7BC9-464B-BA3C-BF4386BABA44}"/>
              </a:ext>
            </a:extLst>
          </p:cNvPr>
          <p:cNvSpPr/>
          <p:nvPr/>
        </p:nvSpPr>
        <p:spPr>
          <a:xfrm>
            <a:off x="529430" y="1710825"/>
            <a:ext cx="4509295" cy="4375650"/>
          </a:xfrm>
          <a:prstGeom prst="rect">
            <a:avLst/>
          </a:prstGeom>
          <a:solidFill>
            <a:schemeClr val="tx1">
              <a:lumMod val="65000"/>
              <a:lumOff val="3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58ACE79-FF12-43A7-8E5C-E079B295AC4C}"/>
              </a:ext>
            </a:extLst>
          </p:cNvPr>
          <p:cNvSpPr/>
          <p:nvPr/>
        </p:nvSpPr>
        <p:spPr>
          <a:xfrm>
            <a:off x="906251" y="2171330"/>
            <a:ext cx="3608599" cy="3090077"/>
          </a:xfrm>
          <a:prstGeom prst="rect">
            <a:avLst/>
          </a:prstGeom>
        </p:spPr>
        <p:txBody>
          <a:bodyPr wrap="square">
            <a:spAutoFit/>
          </a:bodyPr>
          <a:lstStyle/>
          <a:p>
            <a:pPr>
              <a:lnSpc>
                <a:spcPct val="150000"/>
              </a:lnSpc>
            </a:pPr>
            <a:r>
              <a:rPr lang="zh-CN" altLang="en-US" sz="1600" dirty="0"/>
              <a:t>该项目以设计一个用于自动监控并反馈鱼儿上钩吃饵动作的电子浮漂为目的，项目拟采用加速度传感器、单片机、蓝牙、微信小程序等技术手段，实现自动识别水下鱼况并即时反馈的效果，从而增加垂钓者上鱼的概率。</a:t>
            </a:r>
            <a:endParaRPr lang="en-US" altLang="zh-CN" sz="1600" dirty="0"/>
          </a:p>
          <a:p>
            <a:pPr>
              <a:lnSpc>
                <a:spcPct val="150000"/>
              </a:lnSpc>
            </a:pPr>
            <a:r>
              <a:rPr lang="zh-CN" altLang="en-US" sz="1600" dirty="0"/>
              <a:t>锻炼我们的实际动手能力和团队协作能力。</a:t>
            </a:r>
            <a:endParaRPr lang="zh-CN" altLang="en-US" sz="1600" dirty="0">
              <a:latin typeface="微软雅黑" panose="020B0503020204020204" pitchFamily="34" charset="-122"/>
              <a:ea typeface="微软雅黑" panose="020B0503020204020204" pitchFamily="34" charset="-122"/>
            </a:endParaRPr>
          </a:p>
        </p:txBody>
      </p:sp>
      <p:sp>
        <p:nvSpPr>
          <p:cNvPr id="11" name="五边形 25">
            <a:extLst>
              <a:ext uri="{FF2B5EF4-FFF2-40B4-BE49-F238E27FC236}">
                <a16:creationId xmlns:a16="http://schemas.microsoft.com/office/drawing/2014/main" id="{E13E748A-D9CF-48DC-81CE-6EF3B4BF3E74}"/>
              </a:ext>
            </a:extLst>
          </p:cNvPr>
          <p:cNvSpPr/>
          <p:nvPr/>
        </p:nvSpPr>
        <p:spPr>
          <a:xfrm>
            <a:off x="0" y="361852"/>
            <a:ext cx="3556000" cy="65024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5E33CB6-E4F6-446D-815A-41FBBF8BB0F8}"/>
              </a:ext>
            </a:extLst>
          </p:cNvPr>
          <p:cNvSpPr txBox="1"/>
          <p:nvPr/>
        </p:nvSpPr>
        <p:spPr>
          <a:xfrm>
            <a:off x="262730" y="425362"/>
            <a:ext cx="2808288" cy="523220"/>
          </a:xfrm>
          <a:prstGeom prst="rect">
            <a:avLst/>
          </a:prstGeom>
          <a:solidFill>
            <a:schemeClr val="tx1"/>
          </a:solid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主要内容</a:t>
            </a:r>
          </a:p>
        </p:txBody>
      </p:sp>
      <p:sp>
        <p:nvSpPr>
          <p:cNvPr id="2" name="矩形 1">
            <a:extLst>
              <a:ext uri="{FF2B5EF4-FFF2-40B4-BE49-F238E27FC236}">
                <a16:creationId xmlns:a16="http://schemas.microsoft.com/office/drawing/2014/main" id="{F2411B9F-E133-1BA9-ED4C-F150A35F8F21}"/>
              </a:ext>
            </a:extLst>
          </p:cNvPr>
          <p:cNvSpPr/>
          <p:nvPr/>
        </p:nvSpPr>
        <p:spPr>
          <a:xfrm>
            <a:off x="6473031" y="1716675"/>
            <a:ext cx="4585494" cy="4375650"/>
          </a:xfrm>
          <a:prstGeom prst="rect">
            <a:avLst/>
          </a:prstGeom>
          <a:solidFill>
            <a:schemeClr val="tx1">
              <a:lumMod val="65000"/>
              <a:lumOff val="3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DF636EEE-1335-8A15-9055-217DDE34BB07}"/>
              </a:ext>
            </a:extLst>
          </p:cNvPr>
          <p:cNvSpPr txBox="1"/>
          <p:nvPr/>
        </p:nvSpPr>
        <p:spPr>
          <a:xfrm>
            <a:off x="6781799" y="1997794"/>
            <a:ext cx="3990976" cy="3009478"/>
          </a:xfrm>
          <a:prstGeom prst="rect">
            <a:avLst/>
          </a:prstGeom>
          <a:noFill/>
        </p:spPr>
        <p:txBody>
          <a:bodyPr wrap="square" rtlCol="0">
            <a:spAutoFit/>
          </a:bodyPr>
          <a:lstStyle/>
          <a:p>
            <a:pPr>
              <a:lnSpc>
                <a:spcPct val="150000"/>
              </a:lnSpc>
            </a:pPr>
            <a:r>
              <a:rPr lang="zh-CN" altLang="en-US" sz="1600" dirty="0"/>
              <a:t>我们需要利用</a:t>
            </a:r>
            <a:r>
              <a:rPr lang="en-US" altLang="zh-CN" sz="1600" dirty="0"/>
              <a:t>stm32</a:t>
            </a:r>
            <a:r>
              <a:rPr lang="zh-CN" altLang="en-US" sz="1600" dirty="0"/>
              <a:t>单片机去实现一些可完成的任务。首先我们希望将单片机与一个重力加速度模块相连接去实时获取重力加速度信息，然后我们需要用到蓝牙模块以及串口通信将读取到的重力加速度信息去发送到手机端，其中的难点在于对于重力加速度信息的与处理。蓝牙通信模块的串口通信编写，以及如何降低总体功耗。</a:t>
            </a:r>
          </a:p>
        </p:txBody>
      </p:sp>
      <p:sp>
        <p:nvSpPr>
          <p:cNvPr id="4" name="五边形 9">
            <a:extLst>
              <a:ext uri="{FF2B5EF4-FFF2-40B4-BE49-F238E27FC236}">
                <a16:creationId xmlns:a16="http://schemas.microsoft.com/office/drawing/2014/main" id="{5E846C10-329C-CDE8-28CB-651AED0459A8}"/>
              </a:ext>
            </a:extLst>
          </p:cNvPr>
          <p:cNvSpPr/>
          <p:nvPr/>
        </p:nvSpPr>
        <p:spPr>
          <a:xfrm>
            <a:off x="1781174" y="1339257"/>
            <a:ext cx="1857375" cy="650240"/>
          </a:xfrm>
          <a:prstGeom prst="homePlate">
            <a:avLst/>
          </a:prstGeom>
          <a:solidFill>
            <a:schemeClr val="accent3">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0643689-6D87-EFF6-020B-6DA49EE4FB9C}"/>
              </a:ext>
            </a:extLst>
          </p:cNvPr>
          <p:cNvSpPr txBox="1"/>
          <p:nvPr/>
        </p:nvSpPr>
        <p:spPr>
          <a:xfrm>
            <a:off x="1958179" y="1416482"/>
            <a:ext cx="150336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项目目标</a:t>
            </a:r>
          </a:p>
        </p:txBody>
      </p:sp>
      <p:sp>
        <p:nvSpPr>
          <p:cNvPr id="6" name="五边形 9">
            <a:extLst>
              <a:ext uri="{FF2B5EF4-FFF2-40B4-BE49-F238E27FC236}">
                <a16:creationId xmlns:a16="http://schemas.microsoft.com/office/drawing/2014/main" id="{4ED49E29-86C8-C88B-D2D0-43D0A0D5A413}"/>
              </a:ext>
            </a:extLst>
          </p:cNvPr>
          <p:cNvSpPr/>
          <p:nvPr/>
        </p:nvSpPr>
        <p:spPr>
          <a:xfrm>
            <a:off x="7848600" y="1339257"/>
            <a:ext cx="1857375" cy="650240"/>
          </a:xfrm>
          <a:prstGeom prst="homePlate">
            <a:avLst/>
          </a:prstGeom>
          <a:solidFill>
            <a:schemeClr val="accent3">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dirty="0"/>
          </a:p>
        </p:txBody>
      </p:sp>
      <p:sp>
        <p:nvSpPr>
          <p:cNvPr id="8" name="文本框 7">
            <a:extLst>
              <a:ext uri="{FF2B5EF4-FFF2-40B4-BE49-F238E27FC236}">
                <a16:creationId xmlns:a16="http://schemas.microsoft.com/office/drawing/2014/main" id="{482B9974-C7F9-E7B0-109C-5EA130A9D2FB}"/>
              </a:ext>
            </a:extLst>
          </p:cNvPr>
          <p:cNvSpPr txBox="1"/>
          <p:nvPr/>
        </p:nvSpPr>
        <p:spPr>
          <a:xfrm>
            <a:off x="8010525" y="1424305"/>
            <a:ext cx="6096000" cy="461665"/>
          </a:xfrm>
          <a:prstGeom prst="rect">
            <a:avLst/>
          </a:prstGeom>
          <a:noFill/>
        </p:spPr>
        <p:txBody>
          <a:bodyPr wrap="square">
            <a:spAutoFit/>
          </a:bodyPr>
          <a:lstStyle/>
          <a:p>
            <a:r>
              <a:rPr lang="zh-CN" altLang="en-US" sz="2400" dirty="0">
                <a:latin typeface="宋体" panose="02010600030101010101" pitchFamily="2" charset="-122"/>
                <a:ea typeface="宋体" panose="02010600030101010101" pitchFamily="2" charset="-122"/>
              </a:rPr>
              <a:t>我的任务</a:t>
            </a:r>
          </a:p>
        </p:txBody>
      </p:sp>
    </p:spTree>
    <p:extLst>
      <p:ext uri="{BB962C8B-B14F-4D97-AF65-F5344CB8AC3E}">
        <p14:creationId xmlns:p14="http://schemas.microsoft.com/office/powerpoint/2010/main" val="2208642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55289"/>
            <a:ext cx="12192000" cy="4241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5321300" y="6090920"/>
            <a:ext cx="111760" cy="111760"/>
          </a:xfrm>
          <a:prstGeom prst="ellipse">
            <a:avLst/>
          </a:pr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64020" y="6085840"/>
            <a:ext cx="111760" cy="11176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0120" y="6085840"/>
            <a:ext cx="111760" cy="111760"/>
          </a:xfrm>
          <a:prstGeom prst="ellipse">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2207" y="2738276"/>
            <a:ext cx="3066545" cy="337913"/>
          </a:xfrm>
          <a:prstGeom prst="rect">
            <a:avLst/>
          </a:prstGeom>
        </p:spPr>
        <p:txBody>
          <a:bodyPr wrap="square">
            <a:spAutoFit/>
          </a:bodyPr>
          <a:lstStyle/>
          <a:p>
            <a:pPr algn="ctr">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DFAB1E31-2E13-2760-59BD-08D7DD2519C5}"/>
              </a:ext>
            </a:extLst>
          </p:cNvPr>
          <p:cNvSpPr txBox="1"/>
          <p:nvPr/>
        </p:nvSpPr>
        <p:spPr>
          <a:xfrm>
            <a:off x="27940" y="1132628"/>
            <a:ext cx="1704975" cy="461665"/>
          </a:xfrm>
          <a:prstGeom prst="rect">
            <a:avLst/>
          </a:prstGeom>
          <a:noFill/>
        </p:spPr>
        <p:txBody>
          <a:bodyPr wrap="square" rtlCol="0">
            <a:spAutoFit/>
          </a:bodyPr>
          <a:lstStyle/>
          <a:p>
            <a:r>
              <a:rPr lang="zh-CN" altLang="en-US" sz="2400" dirty="0">
                <a:solidFill>
                  <a:schemeClr val="bg1"/>
                </a:solidFill>
              </a:rPr>
              <a:t>系统框图：</a:t>
            </a:r>
          </a:p>
        </p:txBody>
      </p:sp>
      <p:pic>
        <p:nvPicPr>
          <p:cNvPr id="22" name="图片 21">
            <a:extLst>
              <a:ext uri="{FF2B5EF4-FFF2-40B4-BE49-F238E27FC236}">
                <a16:creationId xmlns:a16="http://schemas.microsoft.com/office/drawing/2014/main" id="{AA212883-3200-BE8E-7BA7-2F3912C35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1" y="1660910"/>
            <a:ext cx="5077203" cy="3368289"/>
          </a:xfrm>
          <a:prstGeom prst="rect">
            <a:avLst/>
          </a:prstGeom>
        </p:spPr>
      </p:pic>
      <p:sp>
        <p:nvSpPr>
          <p:cNvPr id="25" name="文本框 24">
            <a:extLst>
              <a:ext uri="{FF2B5EF4-FFF2-40B4-BE49-F238E27FC236}">
                <a16:creationId xmlns:a16="http://schemas.microsoft.com/office/drawing/2014/main" id="{B8415033-D90E-D493-0393-09E8863F9B19}"/>
              </a:ext>
            </a:extLst>
          </p:cNvPr>
          <p:cNvSpPr txBox="1"/>
          <p:nvPr/>
        </p:nvSpPr>
        <p:spPr>
          <a:xfrm>
            <a:off x="5653086" y="1386070"/>
            <a:ext cx="3567113" cy="646331"/>
          </a:xfrm>
          <a:prstGeom prst="rect">
            <a:avLst/>
          </a:prstGeom>
          <a:noFill/>
        </p:spPr>
        <p:txBody>
          <a:bodyPr wrap="square" rtlCol="0">
            <a:spAutoFit/>
          </a:bodyPr>
          <a:lstStyle/>
          <a:p>
            <a:r>
              <a:rPr lang="en-US" altLang="zh-CN" sz="1800" dirty="0" err="1">
                <a:solidFill>
                  <a:schemeClr val="bg1"/>
                </a:solidFill>
              </a:rPr>
              <a:t>stlink</a:t>
            </a:r>
            <a:r>
              <a:rPr lang="zh-CN" altLang="en-US" sz="1800" dirty="0">
                <a:solidFill>
                  <a:schemeClr val="bg1"/>
                </a:solidFill>
              </a:rPr>
              <a:t>：用于供电以及写入程序</a:t>
            </a:r>
          </a:p>
          <a:p>
            <a:endParaRPr lang="zh-CN" altLang="en-US" dirty="0"/>
          </a:p>
        </p:txBody>
      </p:sp>
      <p:sp>
        <p:nvSpPr>
          <p:cNvPr id="26" name="文本框 25">
            <a:extLst>
              <a:ext uri="{FF2B5EF4-FFF2-40B4-BE49-F238E27FC236}">
                <a16:creationId xmlns:a16="http://schemas.microsoft.com/office/drawing/2014/main" id="{E8BE3F4F-1EA1-6FD5-8A83-0708C15BBF6F}"/>
              </a:ext>
            </a:extLst>
          </p:cNvPr>
          <p:cNvSpPr txBox="1"/>
          <p:nvPr/>
        </p:nvSpPr>
        <p:spPr>
          <a:xfrm>
            <a:off x="5653085" y="2032401"/>
            <a:ext cx="3567113" cy="646331"/>
          </a:xfrm>
          <a:prstGeom prst="rect">
            <a:avLst/>
          </a:prstGeom>
          <a:noFill/>
        </p:spPr>
        <p:txBody>
          <a:bodyPr wrap="square" rtlCol="0">
            <a:spAutoFit/>
          </a:bodyPr>
          <a:lstStyle/>
          <a:p>
            <a:r>
              <a:rPr lang="zh-CN" altLang="en-US" sz="1800" dirty="0">
                <a:solidFill>
                  <a:schemeClr val="bg1"/>
                </a:solidFill>
              </a:rPr>
              <a:t>插在面包板上的是重力加速度模块：</a:t>
            </a:r>
            <a:r>
              <a:rPr lang="en-US" altLang="zh-CN" sz="1800" dirty="0">
                <a:solidFill>
                  <a:schemeClr val="bg1"/>
                </a:solidFill>
              </a:rPr>
              <a:t>mpu6050</a:t>
            </a:r>
            <a:endParaRPr lang="zh-CN" altLang="en-US" sz="1800" dirty="0">
              <a:solidFill>
                <a:schemeClr val="bg1"/>
              </a:solidFill>
            </a:endParaRPr>
          </a:p>
        </p:txBody>
      </p:sp>
      <p:sp>
        <p:nvSpPr>
          <p:cNvPr id="27" name="文本框 26">
            <a:extLst>
              <a:ext uri="{FF2B5EF4-FFF2-40B4-BE49-F238E27FC236}">
                <a16:creationId xmlns:a16="http://schemas.microsoft.com/office/drawing/2014/main" id="{1692D496-4799-DE8D-9B67-6AA0DA51F229}"/>
              </a:ext>
            </a:extLst>
          </p:cNvPr>
          <p:cNvSpPr txBox="1"/>
          <p:nvPr/>
        </p:nvSpPr>
        <p:spPr>
          <a:xfrm>
            <a:off x="5653085" y="3001897"/>
            <a:ext cx="3743325" cy="646331"/>
          </a:xfrm>
          <a:prstGeom prst="rect">
            <a:avLst/>
          </a:prstGeom>
          <a:noFill/>
        </p:spPr>
        <p:txBody>
          <a:bodyPr wrap="square" rtlCol="0">
            <a:spAutoFit/>
          </a:bodyPr>
          <a:lstStyle/>
          <a:p>
            <a:r>
              <a:rPr lang="zh-CN" altLang="en-US" dirty="0">
                <a:solidFill>
                  <a:schemeClr val="bg1"/>
                </a:solidFill>
              </a:rPr>
              <a:t>手上握着的是</a:t>
            </a:r>
            <a:r>
              <a:rPr lang="en-US" altLang="zh-CN" dirty="0">
                <a:solidFill>
                  <a:schemeClr val="bg1"/>
                </a:solidFill>
              </a:rPr>
              <a:t>hc08</a:t>
            </a:r>
            <a:r>
              <a:rPr lang="zh-CN" altLang="en-US" dirty="0">
                <a:solidFill>
                  <a:schemeClr val="bg1"/>
                </a:solidFill>
              </a:rPr>
              <a:t>蓝牙模块用于实现串口通信</a:t>
            </a:r>
            <a:endParaRPr lang="zh-CN" altLang="en-US" dirty="0"/>
          </a:p>
        </p:txBody>
      </p:sp>
      <p:sp>
        <p:nvSpPr>
          <p:cNvPr id="28" name="文本框 27">
            <a:extLst>
              <a:ext uri="{FF2B5EF4-FFF2-40B4-BE49-F238E27FC236}">
                <a16:creationId xmlns:a16="http://schemas.microsoft.com/office/drawing/2014/main" id="{DAB200DF-FE55-2600-DE75-A4CBAABD4D9E}"/>
              </a:ext>
            </a:extLst>
          </p:cNvPr>
          <p:cNvSpPr txBox="1"/>
          <p:nvPr/>
        </p:nvSpPr>
        <p:spPr>
          <a:xfrm>
            <a:off x="5653085" y="3998264"/>
            <a:ext cx="3712530" cy="369332"/>
          </a:xfrm>
          <a:prstGeom prst="rect">
            <a:avLst/>
          </a:prstGeom>
          <a:noFill/>
        </p:spPr>
        <p:txBody>
          <a:bodyPr wrap="square" rtlCol="0">
            <a:spAutoFit/>
          </a:bodyPr>
          <a:lstStyle/>
          <a:p>
            <a:r>
              <a:rPr lang="en-US" altLang="zh-CN" dirty="0" err="1">
                <a:solidFill>
                  <a:schemeClr val="bg1"/>
                </a:solidFill>
              </a:rPr>
              <a:t>Oled</a:t>
            </a:r>
            <a:r>
              <a:rPr lang="zh-CN" altLang="en-US" dirty="0">
                <a:solidFill>
                  <a:schemeClr val="bg1"/>
                </a:solidFill>
              </a:rPr>
              <a:t>显示屏用于初步调试</a:t>
            </a:r>
            <a:endParaRPr lang="zh-CN" altLang="en-US" sz="1800" dirty="0">
              <a:solidFill>
                <a:schemeClr val="bg1"/>
              </a:solidFill>
            </a:endParaRPr>
          </a:p>
        </p:txBody>
      </p:sp>
    </p:spTree>
    <p:extLst>
      <p:ext uri="{BB962C8B-B14F-4D97-AF65-F5344CB8AC3E}">
        <p14:creationId xmlns:p14="http://schemas.microsoft.com/office/powerpoint/2010/main" val="1378323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67933-7E8D-A8B5-1BFB-33706C37AC89}"/>
              </a:ext>
            </a:extLst>
          </p:cNvPr>
          <p:cNvSpPr>
            <a:spLocks noGrp="1"/>
          </p:cNvSpPr>
          <p:nvPr>
            <p:ph type="title"/>
          </p:nvPr>
        </p:nvSpPr>
        <p:spPr>
          <a:xfrm>
            <a:off x="645893" y="4724399"/>
            <a:ext cx="5276850" cy="1325563"/>
          </a:xfrm>
        </p:spPr>
        <p:txBody>
          <a:bodyPr>
            <a:noAutofit/>
          </a:bodyPr>
          <a:lstStyle/>
          <a:p>
            <a:r>
              <a:rPr lang="zh-CN" altLang="en-US" sz="3600" dirty="0"/>
              <a:t>单纯的利用</a:t>
            </a:r>
            <a:r>
              <a:rPr lang="en-US" altLang="zh-CN" sz="3600" dirty="0" err="1"/>
              <a:t>oled</a:t>
            </a:r>
            <a:r>
              <a:rPr lang="zh-CN" altLang="en-US" sz="3600" dirty="0"/>
              <a:t>屏幕读取并显示手机上写的数据。</a:t>
            </a:r>
            <a:r>
              <a:rPr lang="en-US" altLang="zh-CN" sz="3600" dirty="0" err="1"/>
              <a:t>Oled</a:t>
            </a:r>
            <a:r>
              <a:rPr lang="zh-CN" altLang="en-US" sz="3600" dirty="0"/>
              <a:t>屏幕用于简单调试</a:t>
            </a:r>
          </a:p>
        </p:txBody>
      </p:sp>
      <p:pic>
        <p:nvPicPr>
          <p:cNvPr id="5" name="内容占位符 4">
            <a:extLst>
              <a:ext uri="{FF2B5EF4-FFF2-40B4-BE49-F238E27FC236}">
                <a16:creationId xmlns:a16="http://schemas.microsoft.com/office/drawing/2014/main" id="{A9AF5EE2-E87C-BDAB-0D27-AB3AD693F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485" y="674688"/>
            <a:ext cx="4775639" cy="3554412"/>
          </a:xfrm>
        </p:spPr>
      </p:pic>
      <p:pic>
        <p:nvPicPr>
          <p:cNvPr id="7" name="图片 6">
            <a:extLst>
              <a:ext uri="{FF2B5EF4-FFF2-40B4-BE49-F238E27FC236}">
                <a16:creationId xmlns:a16="http://schemas.microsoft.com/office/drawing/2014/main" id="{28C2F3F8-5604-2D7A-F4F8-6B25B5BF9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953" y="247650"/>
            <a:ext cx="2762247" cy="4571993"/>
          </a:xfrm>
          <a:prstGeom prst="rect">
            <a:avLst/>
          </a:prstGeom>
        </p:spPr>
      </p:pic>
      <p:sp>
        <p:nvSpPr>
          <p:cNvPr id="8" name="文本框 7">
            <a:extLst>
              <a:ext uri="{FF2B5EF4-FFF2-40B4-BE49-F238E27FC236}">
                <a16:creationId xmlns:a16="http://schemas.microsoft.com/office/drawing/2014/main" id="{48C59DCA-E754-DEFA-E815-CA012845847F}"/>
              </a:ext>
            </a:extLst>
          </p:cNvPr>
          <p:cNvSpPr txBox="1"/>
          <p:nvPr/>
        </p:nvSpPr>
        <p:spPr>
          <a:xfrm>
            <a:off x="7400924" y="5172075"/>
            <a:ext cx="3324225" cy="707886"/>
          </a:xfrm>
          <a:prstGeom prst="rect">
            <a:avLst/>
          </a:prstGeom>
          <a:noFill/>
        </p:spPr>
        <p:txBody>
          <a:bodyPr wrap="square" rtlCol="0">
            <a:spAutoFit/>
          </a:bodyPr>
          <a:lstStyle/>
          <a:p>
            <a:r>
              <a:rPr lang="zh-CN" altLang="en-US" sz="4000" dirty="0">
                <a:latin typeface="+mj-lt"/>
                <a:ea typeface="+mj-ea"/>
                <a:cs typeface="+mj-cs"/>
              </a:rPr>
              <a:t>手机端输入</a:t>
            </a:r>
          </a:p>
        </p:txBody>
      </p:sp>
    </p:spTree>
    <p:extLst>
      <p:ext uri="{BB962C8B-B14F-4D97-AF65-F5344CB8AC3E}">
        <p14:creationId xmlns:p14="http://schemas.microsoft.com/office/powerpoint/2010/main" val="258622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78568-09C2-48E0-A0D4-62F1C1B8AB6C}"/>
              </a:ext>
            </a:extLst>
          </p:cNvPr>
          <p:cNvSpPr>
            <a:spLocks noGrp="1"/>
          </p:cNvSpPr>
          <p:nvPr>
            <p:ph type="title"/>
          </p:nvPr>
        </p:nvSpPr>
        <p:spPr>
          <a:xfrm>
            <a:off x="824037" y="5055629"/>
            <a:ext cx="10515600" cy="1325563"/>
          </a:xfrm>
        </p:spPr>
        <p:txBody>
          <a:bodyPr>
            <a:normAutofit/>
          </a:bodyPr>
          <a:lstStyle/>
          <a:p>
            <a:r>
              <a:rPr lang="en-US" altLang="zh-CN" sz="3600" dirty="0" err="1"/>
              <a:t>Oled</a:t>
            </a:r>
            <a:r>
              <a:rPr lang="zh-CN" altLang="en-US" sz="3600" dirty="0"/>
              <a:t>屏幕上显示</a:t>
            </a:r>
            <a:r>
              <a:rPr lang="en-US" altLang="zh-CN" sz="3600" dirty="0"/>
              <a:t>mpu6050</a:t>
            </a:r>
            <a:r>
              <a:rPr lang="zh-CN" altLang="en-US" sz="3600" dirty="0"/>
              <a:t>读取到的数据，手机上也可以同时显示。</a:t>
            </a:r>
          </a:p>
        </p:txBody>
      </p:sp>
      <p:pic>
        <p:nvPicPr>
          <p:cNvPr id="5" name="内容占位符 4">
            <a:extLst>
              <a:ext uri="{FF2B5EF4-FFF2-40B4-BE49-F238E27FC236}">
                <a16:creationId xmlns:a16="http://schemas.microsoft.com/office/drawing/2014/main" id="{A4A510F4-F2B7-5D7F-1A58-FFEB60232B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81942" y="389512"/>
            <a:ext cx="4575099" cy="4490913"/>
          </a:xfrm>
        </p:spPr>
      </p:pic>
      <p:pic>
        <p:nvPicPr>
          <p:cNvPr id="7" name="图片 6">
            <a:extLst>
              <a:ext uri="{FF2B5EF4-FFF2-40B4-BE49-F238E27FC236}">
                <a16:creationId xmlns:a16="http://schemas.microsoft.com/office/drawing/2014/main" id="{023FC003-DCB2-0B43-9A71-CBBE1B559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481" y="347419"/>
            <a:ext cx="3392294" cy="4575098"/>
          </a:xfrm>
          <a:prstGeom prst="rect">
            <a:avLst/>
          </a:prstGeom>
        </p:spPr>
      </p:pic>
    </p:spTree>
    <p:extLst>
      <p:ext uri="{BB962C8B-B14F-4D97-AF65-F5344CB8AC3E}">
        <p14:creationId xmlns:p14="http://schemas.microsoft.com/office/powerpoint/2010/main" val="81228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71109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5321300" y="6090920"/>
            <a:ext cx="111760" cy="111760"/>
          </a:xfrm>
          <a:prstGeom prst="ellipse">
            <a:avLst/>
          </a:pr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64020" y="6085840"/>
            <a:ext cx="111760" cy="11176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0120" y="6085840"/>
            <a:ext cx="111760" cy="111760"/>
          </a:xfrm>
          <a:prstGeom prst="ellipse">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2207" y="2738276"/>
            <a:ext cx="3066545" cy="337913"/>
          </a:xfrm>
          <a:prstGeom prst="rect">
            <a:avLst/>
          </a:prstGeom>
        </p:spPr>
        <p:txBody>
          <a:bodyPr wrap="square">
            <a:spAutoFit/>
          </a:bodyPr>
          <a:lstStyle/>
          <a:p>
            <a:pPr algn="ctr">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pic>
        <p:nvPicPr>
          <p:cNvPr id="3" name="图片 2">
            <a:extLst>
              <a:ext uri="{FF2B5EF4-FFF2-40B4-BE49-F238E27FC236}">
                <a16:creationId xmlns:a16="http://schemas.microsoft.com/office/drawing/2014/main" id="{5DB46F6A-91D4-F6EE-B873-1C83266CF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726818" cy="5711097"/>
          </a:xfrm>
          <a:prstGeom prst="rect">
            <a:avLst/>
          </a:prstGeom>
        </p:spPr>
      </p:pic>
      <p:sp>
        <p:nvSpPr>
          <p:cNvPr id="8" name="文本框 7">
            <a:extLst>
              <a:ext uri="{FF2B5EF4-FFF2-40B4-BE49-F238E27FC236}">
                <a16:creationId xmlns:a16="http://schemas.microsoft.com/office/drawing/2014/main" id="{58B2E260-37BA-DF61-4998-AC58DB71B30A}"/>
              </a:ext>
            </a:extLst>
          </p:cNvPr>
          <p:cNvSpPr txBox="1"/>
          <p:nvPr/>
        </p:nvSpPr>
        <p:spPr>
          <a:xfrm>
            <a:off x="402207" y="5930020"/>
            <a:ext cx="2866094" cy="923330"/>
          </a:xfrm>
          <a:prstGeom prst="rect">
            <a:avLst/>
          </a:prstGeom>
          <a:noFill/>
        </p:spPr>
        <p:txBody>
          <a:bodyPr wrap="square" rtlCol="0">
            <a:spAutoFit/>
          </a:bodyPr>
          <a:lstStyle/>
          <a:p>
            <a:r>
              <a:rPr lang="zh-CN" altLang="en-US" dirty="0"/>
              <a:t>重力加速度模块读取出来的</a:t>
            </a:r>
            <a:r>
              <a:rPr lang="en-US" altLang="zh-CN" dirty="0"/>
              <a:t>g</a:t>
            </a:r>
            <a:r>
              <a:rPr lang="zh-CN" altLang="en-US" dirty="0"/>
              <a:t>值是一个比值 与最大量程</a:t>
            </a:r>
            <a:r>
              <a:rPr lang="en-US" altLang="zh-CN" dirty="0"/>
              <a:t>16g</a:t>
            </a:r>
            <a:r>
              <a:rPr lang="zh-CN" altLang="en-US" dirty="0"/>
              <a:t>相对应</a:t>
            </a:r>
            <a:r>
              <a:rPr lang="en-US" altLang="zh-CN" dirty="0"/>
              <a:t>32768</a:t>
            </a:r>
          </a:p>
        </p:txBody>
      </p:sp>
    </p:spTree>
    <p:extLst>
      <p:ext uri="{BB962C8B-B14F-4D97-AF65-F5344CB8AC3E}">
        <p14:creationId xmlns:p14="http://schemas.microsoft.com/office/powerpoint/2010/main" val="2657232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71109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5321300" y="6090920"/>
            <a:ext cx="111760" cy="111760"/>
          </a:xfrm>
          <a:prstGeom prst="ellipse">
            <a:avLst/>
          </a:pr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64020" y="6085840"/>
            <a:ext cx="111760" cy="111760"/>
          </a:xfrm>
          <a:prstGeom prst="ellipse">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0120" y="6085840"/>
            <a:ext cx="111760" cy="111760"/>
          </a:xfrm>
          <a:prstGeom prst="ellipse">
            <a:avLst/>
          </a:pr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2207" y="2738276"/>
            <a:ext cx="3066545" cy="337913"/>
          </a:xfrm>
          <a:prstGeom prst="rect">
            <a:avLst/>
          </a:prstGeom>
        </p:spPr>
        <p:txBody>
          <a:bodyPr wrap="square">
            <a:spAutoFit/>
          </a:bodyPr>
          <a:lstStyle/>
          <a:p>
            <a:pPr algn="ctr">
              <a:lnSpc>
                <a:spcPct val="150000"/>
              </a:lnSpc>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58B2E260-37BA-DF61-4998-AC58DB71B30A}"/>
              </a:ext>
            </a:extLst>
          </p:cNvPr>
          <p:cNvSpPr txBox="1"/>
          <p:nvPr/>
        </p:nvSpPr>
        <p:spPr>
          <a:xfrm>
            <a:off x="402207" y="5930020"/>
            <a:ext cx="2866094" cy="923330"/>
          </a:xfrm>
          <a:prstGeom prst="rect">
            <a:avLst/>
          </a:prstGeom>
          <a:noFill/>
        </p:spPr>
        <p:txBody>
          <a:bodyPr wrap="square" rtlCol="0">
            <a:spAutoFit/>
          </a:bodyPr>
          <a:lstStyle/>
          <a:p>
            <a:r>
              <a:rPr lang="zh-CN" altLang="en-US" dirty="0"/>
              <a:t>串口初始化代码展示 </a:t>
            </a:r>
            <a:endParaRPr lang="en-US" altLang="zh-CN" dirty="0"/>
          </a:p>
          <a:p>
            <a:r>
              <a:rPr lang="en-US" altLang="zh-CN" dirty="0"/>
              <a:t>PA9 PA10 </a:t>
            </a:r>
            <a:r>
              <a:rPr lang="zh-CN" altLang="en-US" dirty="0"/>
              <a:t>两个口连接了蓝牙模块</a:t>
            </a:r>
            <a:endParaRPr lang="en-US" altLang="zh-CN" dirty="0"/>
          </a:p>
        </p:txBody>
      </p:sp>
      <p:sp>
        <p:nvSpPr>
          <p:cNvPr id="9" name="文本框 8">
            <a:extLst>
              <a:ext uri="{FF2B5EF4-FFF2-40B4-BE49-F238E27FC236}">
                <a16:creationId xmlns:a16="http://schemas.microsoft.com/office/drawing/2014/main" id="{FEEF156D-20A2-7C39-9352-F2FED2499FF5}"/>
              </a:ext>
            </a:extLst>
          </p:cNvPr>
          <p:cNvSpPr txBox="1"/>
          <p:nvPr/>
        </p:nvSpPr>
        <p:spPr>
          <a:xfrm>
            <a:off x="3001224" y="3079108"/>
            <a:ext cx="6129196" cy="369332"/>
          </a:xfrm>
          <a:prstGeom prst="rect">
            <a:avLst/>
          </a:prstGeom>
          <a:noFill/>
        </p:spPr>
        <p:txBody>
          <a:bodyPr wrap="square">
            <a:spAutoFit/>
          </a:bodyPr>
          <a:lstStyle/>
          <a:p>
            <a:endParaRPr lang="zh-CN" altLang="en-US" dirty="0"/>
          </a:p>
        </p:txBody>
      </p:sp>
      <p:pic>
        <p:nvPicPr>
          <p:cNvPr id="11" name="图片 10">
            <a:extLst>
              <a:ext uri="{FF2B5EF4-FFF2-40B4-BE49-F238E27FC236}">
                <a16:creationId xmlns:a16="http://schemas.microsoft.com/office/drawing/2014/main" id="{1F460F5B-C09E-C3C5-057B-30288A1B4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2192000" cy="5711097"/>
          </a:xfrm>
          <a:prstGeom prst="rect">
            <a:avLst/>
          </a:prstGeom>
        </p:spPr>
      </p:pic>
    </p:spTree>
    <p:extLst>
      <p:ext uri="{BB962C8B-B14F-4D97-AF65-F5344CB8AC3E}">
        <p14:creationId xmlns:p14="http://schemas.microsoft.com/office/powerpoint/2010/main" val="3747071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BD4A512-7BC9-464B-BA3C-BF4386BABA44}"/>
              </a:ext>
            </a:extLst>
          </p:cNvPr>
          <p:cNvSpPr/>
          <p:nvPr/>
        </p:nvSpPr>
        <p:spPr>
          <a:xfrm>
            <a:off x="529430" y="1710825"/>
            <a:ext cx="4899819" cy="4375650"/>
          </a:xfrm>
          <a:prstGeom prst="rect">
            <a:avLst/>
          </a:prstGeom>
          <a:solidFill>
            <a:schemeClr val="tx1">
              <a:lumMod val="65000"/>
              <a:lumOff val="3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B58ACE79-FF12-43A7-8E5C-E079B295AC4C}"/>
              </a:ext>
            </a:extLst>
          </p:cNvPr>
          <p:cNvSpPr/>
          <p:nvPr/>
        </p:nvSpPr>
        <p:spPr>
          <a:xfrm>
            <a:off x="625277" y="1951796"/>
            <a:ext cx="4803972" cy="4111510"/>
          </a:xfrm>
          <a:prstGeom prst="rect">
            <a:avLst/>
          </a:prstGeom>
        </p:spPr>
        <p:txBody>
          <a:bodyPr wrap="square">
            <a:spAutoFit/>
          </a:bodyPr>
          <a:lstStyle/>
          <a:p>
            <a:pPr>
              <a:lnSpc>
                <a:spcPct val="150000"/>
              </a:lnSpc>
            </a:pPr>
            <a:r>
              <a:rPr lang="zh-CN" altLang="en-US" sz="1600" dirty="0"/>
              <a:t>降低功耗可以延长电池寿命，使设备在两次充电之间持续更长时间等。</a:t>
            </a:r>
            <a:endParaRPr lang="en-US" altLang="zh-CN" sz="1600" dirty="0"/>
          </a:p>
          <a:p>
            <a:pPr>
              <a:lnSpc>
                <a:spcPct val="150000"/>
              </a:lnSpc>
            </a:pPr>
            <a:r>
              <a:rPr lang="zh-CN" altLang="en-US" sz="1600" dirty="0">
                <a:latin typeface="微软雅黑" panose="020B0503020204020204" pitchFamily="34" charset="-122"/>
                <a:ea typeface="微软雅黑" panose="020B0503020204020204" pitchFamily="34" charset="-122"/>
              </a:rPr>
              <a:t>降低功耗的思路是</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将重力加速度模块的采样频率降低</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单片机然后隔一段时间发送接受数据。</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单片机有三种低功耗模式</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休眠 ，停止和待机</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其中三种都可以实现。</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休眠的话外部模块还可以工作。</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待机和停止的思路就是隔一段是时间接收和发送。</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
        <p:nvSpPr>
          <p:cNvPr id="11" name="五边形 25">
            <a:extLst>
              <a:ext uri="{FF2B5EF4-FFF2-40B4-BE49-F238E27FC236}">
                <a16:creationId xmlns:a16="http://schemas.microsoft.com/office/drawing/2014/main" id="{E13E748A-D9CF-48DC-81CE-6EF3B4BF3E74}"/>
              </a:ext>
            </a:extLst>
          </p:cNvPr>
          <p:cNvSpPr/>
          <p:nvPr/>
        </p:nvSpPr>
        <p:spPr>
          <a:xfrm>
            <a:off x="0" y="361852"/>
            <a:ext cx="3556000" cy="650240"/>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5E33CB6-E4F6-446D-815A-41FBBF8BB0F8}"/>
              </a:ext>
            </a:extLst>
          </p:cNvPr>
          <p:cNvSpPr txBox="1"/>
          <p:nvPr/>
        </p:nvSpPr>
        <p:spPr>
          <a:xfrm>
            <a:off x="262730" y="425362"/>
            <a:ext cx="2808288" cy="523220"/>
          </a:xfrm>
          <a:prstGeom prst="rect">
            <a:avLst/>
          </a:prstGeom>
          <a:solidFill>
            <a:schemeClr val="tx1"/>
          </a:solidFill>
        </p:spPr>
        <p:txBody>
          <a:bodyPr wrap="square" rtlCol="0">
            <a:spAutoFit/>
          </a:bodyPr>
          <a:lstStyle/>
          <a:p>
            <a:pPr algn="ctr"/>
            <a:r>
              <a:rPr lang="zh-CN" altLang="en-US" sz="2800" dirty="0">
                <a:solidFill>
                  <a:schemeClr val="bg1"/>
                </a:solidFill>
                <a:latin typeface="微软雅黑 Light" panose="020B0502040204020203" pitchFamily="34" charset="-122"/>
                <a:ea typeface="微软雅黑 Light" panose="020B0502040204020203" pitchFamily="34" charset="-122"/>
              </a:rPr>
              <a:t>主要内容</a:t>
            </a:r>
          </a:p>
        </p:txBody>
      </p:sp>
      <p:sp>
        <p:nvSpPr>
          <p:cNvPr id="4" name="五边形 9">
            <a:extLst>
              <a:ext uri="{FF2B5EF4-FFF2-40B4-BE49-F238E27FC236}">
                <a16:creationId xmlns:a16="http://schemas.microsoft.com/office/drawing/2014/main" id="{5E846C10-329C-CDE8-28CB-651AED0459A8}"/>
              </a:ext>
            </a:extLst>
          </p:cNvPr>
          <p:cNvSpPr/>
          <p:nvPr/>
        </p:nvSpPr>
        <p:spPr>
          <a:xfrm>
            <a:off x="1781174" y="1339257"/>
            <a:ext cx="1857375" cy="650240"/>
          </a:xfrm>
          <a:prstGeom prst="homePlate">
            <a:avLst/>
          </a:prstGeom>
          <a:solidFill>
            <a:schemeClr val="accent3">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F0643689-6D87-EFF6-020B-6DA49EE4FB9C}"/>
              </a:ext>
            </a:extLst>
          </p:cNvPr>
          <p:cNvSpPr txBox="1"/>
          <p:nvPr/>
        </p:nvSpPr>
        <p:spPr>
          <a:xfrm>
            <a:off x="1958179" y="1416482"/>
            <a:ext cx="150336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降低功耗</a:t>
            </a:r>
          </a:p>
        </p:txBody>
      </p:sp>
      <p:pic>
        <p:nvPicPr>
          <p:cNvPr id="1026" name="Picture 2">
            <a:extLst>
              <a:ext uri="{FF2B5EF4-FFF2-40B4-BE49-F238E27FC236}">
                <a16:creationId xmlns:a16="http://schemas.microsoft.com/office/drawing/2014/main" id="{E700874D-63FC-8243-1F1E-B1BB16AB3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11766"/>
            <a:ext cx="5457825"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88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C8739B-72C9-5530-D043-E7BA253A9322}"/>
              </a:ext>
            </a:extLst>
          </p:cNvPr>
          <p:cNvPicPr>
            <a:picLocks noChangeAspect="1"/>
          </p:cNvPicPr>
          <p:nvPr/>
        </p:nvPicPr>
        <p:blipFill>
          <a:blip r:embed="rId2"/>
          <a:stretch>
            <a:fillRect/>
          </a:stretch>
        </p:blipFill>
        <p:spPr>
          <a:xfrm>
            <a:off x="0" y="195942"/>
            <a:ext cx="12192000" cy="6662057"/>
          </a:xfrm>
          <a:prstGeom prst="rect">
            <a:avLst/>
          </a:prstGeom>
        </p:spPr>
      </p:pic>
    </p:spTree>
    <p:extLst>
      <p:ext uri="{BB962C8B-B14F-4D97-AF65-F5344CB8AC3E}">
        <p14:creationId xmlns:p14="http://schemas.microsoft.com/office/powerpoint/2010/main" val="21807308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379</Words>
  <Application>Microsoft Office PowerPoint</Application>
  <PresentationFormat>宽屏</PresentationFormat>
  <Paragraphs>41</Paragraphs>
  <Slides>10</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明兰</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单纯的利用oled屏幕读取并显示手机上写的数据。Oled屏幕用于简单调试</vt:lpstr>
      <vt:lpstr>Oled屏幕上显示mpu6050读取到的数据，手机上也可以同时显示。</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主要工作内容</dc:title>
  <dc:creator>丰丰 吴</dc:creator>
  <cp:lastModifiedBy>丰丰 吴</cp:lastModifiedBy>
  <cp:revision>5</cp:revision>
  <dcterms:created xsi:type="dcterms:W3CDTF">2023-11-07T06:08:39Z</dcterms:created>
  <dcterms:modified xsi:type="dcterms:W3CDTF">2023-12-28T15:22:08Z</dcterms:modified>
</cp:coreProperties>
</file>