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66" r:id="rId7"/>
    <p:sldId id="262" r:id="rId8"/>
    <p:sldId id="283" r:id="rId9"/>
    <p:sldId id="288" r:id="rId10"/>
    <p:sldId id="289" r:id="rId11"/>
    <p:sldId id="286" r:id="rId12"/>
    <p:sldId id="295" r:id="rId13"/>
    <p:sldId id="292" r:id="rId14"/>
    <p:sldId id="294"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1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9.xml"/><Relationship Id="rId3" Type="http://schemas.openxmlformats.org/officeDocument/2006/relationships/image" Target="../media/image12.png"/><Relationship Id="rId2" Type="http://schemas.openxmlformats.org/officeDocument/2006/relationships/tags" Target="../tags/tag108.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image" Target="../media/image13.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9" Type="http://schemas.openxmlformats.org/officeDocument/2006/relationships/slideLayout" Target="../slideLayouts/slideLayout2.xml"/><Relationship Id="rId38" Type="http://schemas.openxmlformats.org/officeDocument/2006/relationships/tags" Target="../tags/tag100.xml"/><Relationship Id="rId37" Type="http://schemas.openxmlformats.org/officeDocument/2006/relationships/image" Target="../media/image5.png"/><Relationship Id="rId36" Type="http://schemas.openxmlformats.org/officeDocument/2006/relationships/tags" Target="../tags/tag99.xml"/><Relationship Id="rId35" Type="http://schemas.openxmlformats.org/officeDocument/2006/relationships/image" Target="../media/image4.png"/><Relationship Id="rId34" Type="http://schemas.openxmlformats.org/officeDocument/2006/relationships/tags" Target="../tags/tag98.xml"/><Relationship Id="rId33" Type="http://schemas.openxmlformats.org/officeDocument/2006/relationships/image" Target="../media/image3.png"/><Relationship Id="rId32" Type="http://schemas.openxmlformats.org/officeDocument/2006/relationships/tags" Target="../tags/tag97.xml"/><Relationship Id="rId31" Type="http://schemas.openxmlformats.org/officeDocument/2006/relationships/tags" Target="../tags/tag96.xml"/><Relationship Id="rId30" Type="http://schemas.openxmlformats.org/officeDocument/2006/relationships/tags" Target="../tags/tag95.xml"/><Relationship Id="rId3" Type="http://schemas.openxmlformats.org/officeDocument/2006/relationships/tags" Target="../tags/tag68.xml"/><Relationship Id="rId29" Type="http://schemas.openxmlformats.org/officeDocument/2006/relationships/tags" Target="../tags/tag94.xml"/><Relationship Id="rId28" Type="http://schemas.openxmlformats.org/officeDocument/2006/relationships/tags" Target="../tags/tag93.xml"/><Relationship Id="rId27" Type="http://schemas.openxmlformats.org/officeDocument/2006/relationships/tags" Target="../tags/tag92.xml"/><Relationship Id="rId26" Type="http://schemas.openxmlformats.org/officeDocument/2006/relationships/tags" Target="../tags/tag91.xml"/><Relationship Id="rId25" Type="http://schemas.openxmlformats.org/officeDocument/2006/relationships/tags" Target="../tags/tag90.xml"/><Relationship Id="rId24" Type="http://schemas.openxmlformats.org/officeDocument/2006/relationships/tags" Target="../tags/tag89.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5.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104.xml"/><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image" Target="../media/image11.png"/><Relationship Id="rId2" Type="http://schemas.openxmlformats.org/officeDocument/2006/relationships/tags" Target="../tags/tag106.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85545" y="1543685"/>
            <a:ext cx="4926330" cy="899160"/>
          </a:xfrm>
        </p:spPr>
        <p:txBody>
          <a:bodyPr/>
          <a:lstStyle/>
          <a:p>
            <a:r>
              <a:rPr lang="zh-CN" altLang="en-US" sz="4000">
                <a:latin typeface="叶根友毛笔行书2.0版" panose="02010601030101010101" charset="-122"/>
                <a:ea typeface="叶根友毛笔行书2.0版" panose="02010601030101010101" charset="-122"/>
              </a:rPr>
              <a:t>创新实践期末汇报</a:t>
            </a:r>
            <a:endParaRPr lang="zh-CN" altLang="en-US" sz="4000">
              <a:latin typeface="叶根友毛笔行书2.0版" panose="02010601030101010101" charset="-122"/>
              <a:ea typeface="叶根友毛笔行书2.0版" panose="02010601030101010101" charset="-122"/>
            </a:endParaRPr>
          </a:p>
        </p:txBody>
      </p:sp>
      <p:sp>
        <p:nvSpPr>
          <p:cNvPr id="3" name="副标题 2"/>
          <p:cNvSpPr>
            <a:spLocks noGrp="1"/>
          </p:cNvSpPr>
          <p:nvPr>
            <p:ph type="subTitle" idx="1"/>
            <p:custDataLst>
              <p:tags r:id="rId3"/>
            </p:custDataLst>
          </p:nvPr>
        </p:nvSpPr>
        <p:spPr>
          <a:xfrm>
            <a:off x="1946910" y="2755900"/>
            <a:ext cx="6080125" cy="951230"/>
          </a:xfrm>
        </p:spPr>
        <p:txBody>
          <a:bodyPr/>
          <a:lstStyle/>
          <a:p>
            <a:r>
              <a:rPr lang="en-US" altLang="zh-CN">
                <a:latin typeface="逐浪温莎雅楷体" panose="03000509000000000000" charset="-122"/>
                <a:ea typeface="逐浪温莎雅楷体" panose="03000509000000000000" charset="-122"/>
                <a:cs typeface="逐浪温莎雅楷体" panose="03000509000000000000" charset="-122"/>
              </a:rPr>
              <a:t>——</a:t>
            </a:r>
            <a:r>
              <a:rPr lang="zh-CN" altLang="zh-CN">
                <a:latin typeface="逐浪温莎雅楷体" panose="03000509000000000000" charset="-122"/>
                <a:ea typeface="逐浪温莎雅楷体" panose="03000509000000000000" charset="-122"/>
                <a:cs typeface="逐浪温莎雅楷体" panose="03000509000000000000" charset="-122"/>
              </a:rPr>
              <a:t>汇报人：</a:t>
            </a:r>
            <a:r>
              <a:rPr lang="zh-CN" altLang="zh-CN">
                <a:latin typeface="逐浪温莎雅楷体" panose="03000509000000000000" charset="-122"/>
                <a:ea typeface="逐浪温莎雅楷体" panose="03000509000000000000" charset="-122"/>
                <a:cs typeface="逐浪温莎雅楷体" panose="03000509000000000000" charset="-122"/>
              </a:rPr>
              <a:t>靳宇</a:t>
            </a:r>
            <a:endParaRPr lang="zh-CN" altLang="zh-CN">
              <a:latin typeface="逐浪温莎雅楷体" panose="03000509000000000000" charset="-122"/>
              <a:ea typeface="逐浪温莎雅楷体" panose="03000509000000000000" charset="-122"/>
              <a:cs typeface="逐浪温莎雅楷体" panose="03000509000000000000" charset="-122"/>
            </a:endParaRPr>
          </a:p>
        </p:txBody>
      </p:sp>
    </p:spTree>
    <p:custDataLst>
      <p:tags r:id="rId4"/>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3194685" cy="785495"/>
            <a:chOff x="1336" y="1002"/>
            <a:chExt cx="503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388" y="1307"/>
              <a:ext cx="3979" cy="932"/>
            </a:xfrm>
            <a:prstGeom prst="rect">
              <a:avLst/>
            </a:prstGeom>
            <a:noFill/>
          </p:spPr>
          <p:txBody>
            <a:bodyPr wrap="none" rtlCol="0" anchor="t">
              <a:noAutofit/>
            </a:bodyPr>
            <a:p>
              <a:pPr algn="l"/>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GCN</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数学原理</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16" name="矩形 15"/>
          <p:cNvSpPr/>
          <p:nvPr/>
        </p:nvSpPr>
        <p:spPr>
          <a:xfrm>
            <a:off x="681990" y="1181735"/>
            <a:ext cx="4185920" cy="3154045"/>
          </a:xfrm>
          <a:prstGeom prst="rect">
            <a:avLst/>
          </a:prstGeom>
        </p:spPr>
        <p:txBody>
          <a:bodyPr wrap="square">
            <a:noAutofit/>
          </a:bodyPr>
          <a:p>
            <a:pPr indent="457200" algn="l">
              <a:lnSpc>
                <a:spcPct val="13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对于第二点问题，通常会给结果矩阵再乘上一个对角阵以实现矩阵的标准化。在这种情况下，对求和得到的特征向量取平均，或者根据结点的度去对和向量矩阵A ~ X 进行标准化。这里所需要用到的对角阵是一个与度矩阵D ~相关的矩阵。</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indent="457200" algn="l">
              <a:lnSpc>
                <a:spcPct val="13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现在这个问题变成如何标准化加和得到的向量</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5132705" y="678180"/>
            <a:ext cx="6434455" cy="5688965"/>
          </a:xfrm>
          <a:prstGeom prst="rect">
            <a:avLst/>
          </a:prstGeom>
        </p:spPr>
      </p:pic>
      <p:sp>
        <p:nvSpPr>
          <p:cNvPr id="9" name="文本框 8"/>
          <p:cNvSpPr txBox="1"/>
          <p:nvPr/>
        </p:nvSpPr>
        <p:spPr>
          <a:xfrm>
            <a:off x="777240" y="4683760"/>
            <a:ext cx="6202680" cy="1762125"/>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rPr>
              <a:t>右图的方法是使用均值，还有一种处理方式</a:t>
            </a:r>
            <a:r>
              <a:rPr lang="zh-CN" altLang="en-US">
                <a:latin typeface="宋体" panose="02010600030101010101" pitchFamily="2" charset="-122"/>
                <a:ea typeface="宋体" panose="02010600030101010101" pitchFamily="2" charset="-122"/>
              </a:rPr>
              <a:t>是加权平均，所实现的效果是会给予那些具有低度的结点更大的权重从而降低高度结点的影响。这种加权平均的想法在于那些具有较低度的结点会对其邻居有较大的影响，而高度的结点会产生更小的影响因为他们的影响会被分散给很多的邻居结点。</a:t>
            </a:r>
            <a:endParaRPr lang="zh-CN" altLang="en-US">
              <a:latin typeface="宋体" panose="02010600030101010101" pitchFamily="2" charset="-122"/>
              <a:ea typeface="宋体" panose="02010600030101010101" pitchFamily="2" charset="-122"/>
            </a:endParaRPr>
          </a:p>
        </p:txBody>
      </p:sp>
    </p:spTree>
    <p:custDataLst>
      <p:tags r:id="rId4"/>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2889885" cy="785495"/>
            <a:chOff x="1336" y="1002"/>
            <a:chExt cx="455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351" y="1364"/>
              <a:ext cx="3536" cy="875"/>
            </a:xfrm>
            <a:prstGeom prst="rect">
              <a:avLst/>
            </a:prstGeom>
            <a:noFill/>
          </p:spPr>
          <p:txBody>
            <a:bodyPr wrap="none" rtlCol="0" anchor="t">
              <a:noAutofit/>
            </a:bodyPr>
            <a:p>
              <a:pPr algn="l"/>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GCN</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网络层</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数</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9" name="文本框 18"/>
          <p:cNvSpPr txBox="1"/>
          <p:nvPr/>
        </p:nvSpPr>
        <p:spPr>
          <a:xfrm>
            <a:off x="782320" y="1270000"/>
            <a:ext cx="3915410" cy="3407410"/>
          </a:xfrm>
          <a:prstGeom prst="rect">
            <a:avLst/>
          </a:prstGeom>
          <a:noFill/>
        </p:spPr>
        <p:txBody>
          <a:bodyPr wrap="square" rtlCol="0">
            <a:noAutofit/>
          </a:bodyPr>
          <a:p>
            <a:pPr fontAlgn="auto">
              <a:lnSpc>
                <a:spcPct val="12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网络的层数代表着结点特征所能到达的最远距离。比如一层的GCN，每个结点只能得到其一阶邻居身上的信息。对于所有结点，信息获取的过程是独立、同时开展的。在一层GCN上再堆一层时，可以重复收集邻居信息的过程，并且收集到的邻居信息中已经包含这些邻居结点在上一个阶段所收集的信息。这就使得GCN的网络层数也就是每个结点的信息所能达到的maximum number of hops。</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8"/>
          <p:cNvSpPr txBox="1"/>
          <p:nvPr/>
        </p:nvSpPr>
        <p:spPr>
          <a:xfrm>
            <a:off x="6475095" y="2283460"/>
            <a:ext cx="4063365" cy="607695"/>
          </a:xfrm>
          <a:prstGeom prst="rect">
            <a:avLst/>
          </a:prstGeom>
          <a:noFill/>
        </p:spPr>
        <p:txBody>
          <a:bodyPr wrap="square" rtlCol="0">
            <a:spAutoFit/>
          </a:bodyPr>
          <a:p>
            <a:pPr fontAlgn="auto">
              <a:lnSpc>
                <a:spcPct val="120000"/>
              </a:lnSpc>
            </a:pPr>
            <a:endParaRPr lang="en-US" altLang="zh-CN" sz="1400" b="1" dirty="0" smtClean="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20000"/>
              </a:lnSpc>
            </a:pPr>
            <a:endParaRPr lang="zh-CN" altLang="en-US" sz="1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06" name="图片 105"/>
          <p:cNvPicPr/>
          <p:nvPr/>
        </p:nvPicPr>
        <p:blipFill>
          <a:blip r:embed="rId2"/>
          <a:stretch>
            <a:fillRect/>
          </a:stretch>
        </p:blipFill>
        <p:spPr>
          <a:xfrm>
            <a:off x="4697730" y="1270000"/>
            <a:ext cx="6903720" cy="2957195"/>
          </a:xfrm>
          <a:prstGeom prst="rect">
            <a:avLst/>
          </a:prstGeom>
          <a:noFill/>
          <a:ln w="9525">
            <a:noFill/>
          </a:ln>
        </p:spPr>
      </p:pic>
      <p:sp>
        <p:nvSpPr>
          <p:cNvPr id="14" name="文本框 13"/>
          <p:cNvSpPr txBox="1"/>
          <p:nvPr/>
        </p:nvSpPr>
        <p:spPr>
          <a:xfrm>
            <a:off x="782955" y="5260975"/>
            <a:ext cx="10241915" cy="967740"/>
          </a:xfrm>
          <a:prstGeom prst="rect">
            <a:avLst/>
          </a:prstGeom>
          <a:noFill/>
        </p:spPr>
        <p:txBody>
          <a:bodyPr wrap="square" rtlCol="0" anchor="t">
            <a:noAutofit/>
          </a:bodyPr>
          <a:p>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设定的层的数目取决于结点的信息在网络中传递多远的距离。通常不会需要结点的信息传播太远。经过6~7个hops，基本上可以使结点的信息传播到整个网络，</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因此聚合的意义并不大。</a:t>
            </a:r>
            <a:endParaRPr lang="zh-CN" altLang="en-US"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02690" y="1773555"/>
            <a:ext cx="4926330" cy="899160"/>
          </a:xfrm>
        </p:spPr>
        <p:txBody>
          <a:bodyPr/>
          <a:lstStyle/>
          <a:p>
            <a:r>
              <a:rPr lang="zh-CN" altLang="en-US" sz="8000">
                <a:latin typeface="叶根友毛笔行书2.0版" panose="02010601030101010101" charset="-122"/>
                <a:ea typeface="叶根友毛笔行书2.0版" panose="02010601030101010101" charset="-122"/>
              </a:rPr>
              <a:t>谢谢！</a:t>
            </a:r>
            <a:endParaRPr lang="zh-CN" altLang="en-US" sz="8000">
              <a:latin typeface="叶根友毛笔行书2.0版" panose="02010601030101010101" charset="-122"/>
              <a:ea typeface="叶根友毛笔行书2.0版" panose="02010601030101010101" charset="-122"/>
            </a:endParaRPr>
          </a:p>
        </p:txBody>
      </p:sp>
    </p:spTree>
    <p:custDataLst>
      <p:tags r:id="rId3"/>
    </p:custDataLst>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234690" y="628650"/>
            <a:ext cx="8126095" cy="592328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2170" y="1613535"/>
            <a:ext cx="2114550" cy="3630930"/>
          </a:xfrm>
          <a:prstGeom prst="rect">
            <a:avLst/>
          </a:prstGeom>
          <a:noFill/>
        </p:spPr>
        <p:txBody>
          <a:bodyPr wrap="square" rtlCol="0">
            <a:spAutoFit/>
          </a:bodyPr>
          <a:p>
            <a:r>
              <a:rPr lang="zh-CN" altLang="en-US"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目录</a:t>
            </a:r>
            <a:endParaRPr lang="zh-CN" altLang="en-US"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34" name="文本框 33"/>
          <p:cNvSpPr txBox="1"/>
          <p:nvPr/>
        </p:nvSpPr>
        <p:spPr>
          <a:xfrm>
            <a:off x="4826635" y="2243455"/>
            <a:ext cx="5688330" cy="2568575"/>
          </a:xfrm>
          <a:prstGeom prst="rect">
            <a:avLst/>
          </a:prstGeom>
          <a:noFill/>
        </p:spPr>
        <p:txBody>
          <a:bodyPr wrap="square" rtlCol="0">
            <a:noAutofit/>
          </a:bodyPr>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01.  </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短期任务及</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成果</a:t>
            </a:r>
            <a:endPar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02.  </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当前任务</a:t>
            </a:r>
            <a:endPar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p:txBody>
      </p:sp>
    </p:spTree>
    <p:custDataLst>
      <p:tags r:id="rId2"/>
    </p:custData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0387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01</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4175760" y="3421380"/>
            <a:ext cx="3383280" cy="645160"/>
          </a:xfrm>
          <a:prstGeom prst="rect">
            <a:avLst/>
          </a:prstGeom>
          <a:noFill/>
        </p:spPr>
        <p:txBody>
          <a:bodyPr wrap="none" rtlCol="0" anchor="t">
            <a:spAutoFit/>
          </a:bodyPr>
          <a:p>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短期任务及</a:t>
            </a: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成果</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234"/>
              <a:ext cx="4128" cy="1005"/>
            </a:xfrm>
            <a:prstGeom prst="rect">
              <a:avLst/>
            </a:prstGeom>
            <a:noFill/>
          </p:spPr>
          <p:txBody>
            <a:bodyPr wrap="none" rtlCol="0" anchor="t">
              <a:noAutofit/>
            </a:bodyPr>
            <a:p>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01</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：短期任务及</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成果</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endParaRPr lang="zh-CN" altLang="en-US">
                <a:latin typeface="宋体" panose="02010600030101010101" pitchFamily="2" charset="-122"/>
                <a:ea typeface="宋体" panose="02010600030101010101" pitchFamily="2" charset="-122"/>
                <a:cs typeface="+mn-lt"/>
              </a:endParaRPr>
            </a:p>
          </p:txBody>
        </p:sp>
      </p:grpSp>
      <p:grpSp>
        <p:nvGrpSpPr>
          <p:cNvPr id="101" name="组合 100"/>
          <p:cNvGrpSpPr/>
          <p:nvPr>
            <p:custDataLst>
              <p:tags r:id="rId2"/>
            </p:custDataLst>
          </p:nvPr>
        </p:nvGrpSpPr>
        <p:grpSpPr>
          <a:xfrm>
            <a:off x="5203740" y="2106314"/>
            <a:ext cx="1784521" cy="1002273"/>
            <a:chOff x="5203740" y="2106314"/>
            <a:chExt cx="1784521" cy="1002273"/>
          </a:xfrm>
        </p:grpSpPr>
        <p:sp>
          <p:nvSpPr>
            <p:cNvPr id="8" name="圆角矩形 7"/>
            <p:cNvSpPr/>
            <p:nvPr>
              <p:custDataLst>
                <p:tags r:id="rId3"/>
              </p:custDataLst>
            </p:nvPr>
          </p:nvSpPr>
          <p:spPr>
            <a:xfrm>
              <a:off x="5351153" y="2251708"/>
              <a:ext cx="1637108" cy="856879"/>
            </a:xfrm>
            <a:prstGeom prst="roundRect">
              <a:avLst>
                <a:gd name="adj" fmla="val 50000"/>
              </a:avLst>
            </a:prstGeom>
            <a:solidFill>
              <a:srgbClr val="283149"/>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20204" pitchFamily="34" charset="0"/>
              </a:endParaRPr>
            </a:p>
          </p:txBody>
        </p:sp>
        <p:sp>
          <p:nvSpPr>
            <p:cNvPr id="9" name="圆角矩形 8"/>
            <p:cNvSpPr/>
            <p:nvPr>
              <p:custDataLst>
                <p:tags r:id="rId4"/>
              </p:custDataLst>
            </p:nvPr>
          </p:nvSpPr>
          <p:spPr>
            <a:xfrm>
              <a:off x="5203740" y="2106314"/>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20204" pitchFamily="34" charset="0"/>
              </a:endParaRPr>
            </a:p>
          </p:txBody>
        </p:sp>
        <p:sp>
          <p:nvSpPr>
            <p:cNvPr id="10" name="文本框 9"/>
            <p:cNvSpPr txBox="1"/>
            <p:nvPr>
              <p:custDataLst>
                <p:tags r:id="rId5"/>
              </p:custDataLst>
            </p:nvPr>
          </p:nvSpPr>
          <p:spPr>
            <a:xfrm>
              <a:off x="5331248" y="2211588"/>
              <a:ext cx="518091" cy="646331"/>
            </a:xfrm>
            <a:prstGeom prst="rect">
              <a:avLst/>
            </a:prstGeom>
            <a:noFill/>
          </p:spPr>
          <p:txBody>
            <a:bodyPr wrap="none" rtlCol="0">
              <a:normAutofit/>
            </a:bodyPr>
            <a:p>
              <a:r>
                <a:rPr lang="en-US" altLang="zh-CN" sz="3600" b="1" smtClean="0">
                  <a:solidFill>
                    <a:srgbClr val="283149"/>
                  </a:solidFill>
                  <a:sym typeface="Arial" panose="020B0604020202020204" pitchFamily="34" charset="0"/>
                </a:rPr>
                <a:t>A</a:t>
              </a:r>
              <a:endParaRPr lang="en-US" altLang="zh-CN" sz="3600" b="1" smtClean="0">
                <a:solidFill>
                  <a:srgbClr val="283149"/>
                </a:solidFill>
                <a:sym typeface="Arial" panose="020B0604020202020204" pitchFamily="34" charset="0"/>
              </a:endParaRPr>
            </a:p>
          </p:txBody>
        </p:sp>
        <p:sp>
          <p:nvSpPr>
            <p:cNvPr id="11" name="KSO_Shape"/>
            <p:cNvSpPr/>
            <p:nvPr>
              <p:custDataLst>
                <p:tags r:id="rId6"/>
              </p:custDataLst>
            </p:nvPr>
          </p:nvSpPr>
          <p:spPr bwMode="auto">
            <a:xfrm>
              <a:off x="6139052" y="2276377"/>
              <a:ext cx="488499" cy="516752"/>
            </a:xfrm>
            <a:custGeom>
              <a:avLst/>
              <a:gdLst>
                <a:gd name="T0" fmla="*/ 626247 w 3476"/>
                <a:gd name="T1" fmla="*/ 450588 h 3680"/>
                <a:gd name="T2" fmla="*/ 644838 w 3476"/>
                <a:gd name="T3" fmla="*/ 556264 h 3680"/>
                <a:gd name="T4" fmla="*/ 722630 w 3476"/>
                <a:gd name="T5" fmla="*/ 658515 h 3680"/>
                <a:gd name="T6" fmla="*/ 1089571 w 3476"/>
                <a:gd name="T7" fmla="*/ 380138 h 3680"/>
                <a:gd name="T8" fmla="*/ 1073915 w 3476"/>
                <a:gd name="T9" fmla="*/ 1030825 h 3680"/>
                <a:gd name="T10" fmla="*/ 1505438 w 3476"/>
                <a:gd name="T11" fmla="*/ 1489241 h 3680"/>
                <a:gd name="T12" fmla="*/ 1700651 w 3476"/>
                <a:gd name="T13" fmla="*/ 1489241 h 3680"/>
                <a:gd name="T14" fmla="*/ 1700651 w 3476"/>
                <a:gd name="T15" fmla="*/ 1800397 h 3680"/>
                <a:gd name="T16" fmla="*/ 700124 w 3476"/>
                <a:gd name="T17" fmla="*/ 1800397 h 3680"/>
                <a:gd name="T18" fmla="*/ 700124 w 3476"/>
                <a:gd name="T19" fmla="*/ 1489241 h 3680"/>
                <a:gd name="T20" fmla="*/ 766174 w 3476"/>
                <a:gd name="T21" fmla="*/ 1489241 h 3680"/>
                <a:gd name="T22" fmla="*/ 766174 w 3476"/>
                <a:gd name="T23" fmla="*/ 1220160 h 3680"/>
                <a:gd name="T24" fmla="*/ 234842 w 3476"/>
                <a:gd name="T25" fmla="*/ 1028379 h 3680"/>
                <a:gd name="T26" fmla="*/ 612058 w 3476"/>
                <a:gd name="T27" fmla="*/ 742175 h 3680"/>
                <a:gd name="T28" fmla="*/ 533288 w 3476"/>
                <a:gd name="T29" fmla="*/ 637967 h 3680"/>
                <a:gd name="T30" fmla="*/ 440330 w 3476"/>
                <a:gd name="T31" fmla="*/ 591978 h 3680"/>
                <a:gd name="T32" fmla="*/ 462835 w 3476"/>
                <a:gd name="T33" fmla="*/ 428084 h 3680"/>
                <a:gd name="T34" fmla="*/ 626247 w 3476"/>
                <a:gd name="T35" fmla="*/ 450588 h 3680"/>
                <a:gd name="T36" fmla="*/ 0 w 3476"/>
                <a:gd name="T37" fmla="*/ 416342 h 3680"/>
                <a:gd name="T38" fmla="*/ 106168 w 3476"/>
                <a:gd name="T39" fmla="*/ 447164 h 3680"/>
                <a:gd name="T40" fmla="*/ 274961 w 3476"/>
                <a:gd name="T41" fmla="*/ 192760 h 3680"/>
                <a:gd name="T42" fmla="*/ 588085 w 3476"/>
                <a:gd name="T43" fmla="*/ 112525 h 3680"/>
                <a:gd name="T44" fmla="*/ 589063 w 3476"/>
                <a:gd name="T45" fmla="*/ 1957 h 3680"/>
                <a:gd name="T46" fmla="*/ 212337 w 3476"/>
                <a:gd name="T47" fmla="*/ 101762 h 3680"/>
                <a:gd name="T48" fmla="*/ 0 w 3476"/>
                <a:gd name="T49" fmla="*/ 416342 h 3680"/>
                <a:gd name="T50" fmla="*/ 218697 w 3476"/>
                <a:gd name="T51" fmla="*/ 439825 h 3680"/>
                <a:gd name="T52" fmla="*/ 325355 w 3476"/>
                <a:gd name="T53" fmla="*/ 470647 h 3680"/>
                <a:gd name="T54" fmla="*/ 406082 w 3476"/>
                <a:gd name="T55" fmla="*/ 348338 h 3680"/>
                <a:gd name="T56" fmla="*/ 559219 w 3476"/>
                <a:gd name="T57" fmla="*/ 309688 h 3680"/>
                <a:gd name="T58" fmla="*/ 560197 w 3476"/>
                <a:gd name="T59" fmla="*/ 198631 h 3680"/>
                <a:gd name="T60" fmla="*/ 342968 w 3476"/>
                <a:gd name="T61" fmla="*/ 257339 h 3680"/>
                <a:gd name="T62" fmla="*/ 218697 w 3476"/>
                <a:gd name="T63" fmla="*/ 439825 h 3680"/>
                <a:gd name="T64" fmla="*/ 1236348 w 3476"/>
                <a:gd name="T65" fmla="*/ 1489241 h 3680"/>
                <a:gd name="T66" fmla="*/ 963833 w 3476"/>
                <a:gd name="T67" fmla="*/ 1199612 h 3680"/>
                <a:gd name="T68" fmla="*/ 962365 w 3476"/>
                <a:gd name="T69" fmla="*/ 1200102 h 3680"/>
                <a:gd name="T70" fmla="*/ 962365 w 3476"/>
                <a:gd name="T71" fmla="*/ 1489241 h 3680"/>
                <a:gd name="T72" fmla="*/ 1236348 w 3476"/>
                <a:gd name="T73" fmla="*/ 1489241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283149"/>
            </a:solidFill>
            <a:ln>
              <a:noFill/>
            </a:ln>
            <a:extLst>
              <a:ext uri="{91240B29-F687-4F45-9708-019B960494DF}">
                <a14:hiddenLine xmlns:a14="http://schemas.microsoft.com/office/drawing/2010/main" w="9525">
                  <a:solidFill>
                    <a:srgbClr val="000000"/>
                  </a:solidFill>
                  <a:round/>
                </a14:hiddenLine>
              </a:ext>
            </a:extLst>
          </p:spPr>
          <p:txBody>
            <a:bodyPr anchor="ctr" anchorCtr="1">
              <a:normAutofit/>
            </a:bodyPr>
            <a:p>
              <a:endParaRPr lang="zh-CN" altLang="en-US" sz="1600">
                <a:sym typeface="Arial" panose="020B0604020202020204" pitchFamily="34" charset="0"/>
              </a:endParaRPr>
            </a:p>
          </p:txBody>
        </p:sp>
        <p:grpSp>
          <p:nvGrpSpPr>
            <p:cNvPr id="12" name="组合 11"/>
            <p:cNvGrpSpPr/>
            <p:nvPr/>
          </p:nvGrpSpPr>
          <p:grpSpPr>
            <a:xfrm rot="10800000" flipH="1">
              <a:off x="5846180" y="2342008"/>
              <a:ext cx="260298" cy="385491"/>
              <a:chOff x="3099646" y="1492209"/>
              <a:chExt cx="1496171" cy="2215770"/>
            </a:xfrm>
            <a:solidFill>
              <a:srgbClr val="E7E6E6">
                <a:lumMod val="50000"/>
              </a:srgbClr>
            </a:solidFill>
          </p:grpSpPr>
          <p:grpSp>
            <p:nvGrpSpPr>
              <p:cNvPr id="13" name="组合 12"/>
              <p:cNvGrpSpPr/>
              <p:nvPr/>
            </p:nvGrpSpPr>
            <p:grpSpPr>
              <a:xfrm>
                <a:off x="3099646" y="1492209"/>
                <a:ext cx="1481447" cy="1418552"/>
                <a:chOff x="3099646" y="1492209"/>
                <a:chExt cx="1481447" cy="1418552"/>
              </a:xfrm>
              <a:grpFill/>
            </p:grpSpPr>
            <p:sp>
              <p:nvSpPr>
                <p:cNvPr id="14" name="椭圆 13"/>
                <p:cNvSpPr/>
                <p:nvPr>
                  <p:custDataLst>
                    <p:tags r:id="rId7"/>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20204" pitchFamily="34" charset="0"/>
                  </a:endParaRPr>
                </a:p>
              </p:txBody>
            </p:sp>
            <p:sp>
              <p:nvSpPr>
                <p:cNvPr id="15" name="椭圆 14"/>
                <p:cNvSpPr/>
                <p:nvPr>
                  <p:custDataLst>
                    <p:tags r:id="rId8"/>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20204" pitchFamily="34" charset="0"/>
                  </a:endParaRPr>
                </a:p>
              </p:txBody>
            </p:sp>
            <p:sp>
              <p:nvSpPr>
                <p:cNvPr id="16" name="椭圆 15"/>
                <p:cNvSpPr/>
                <p:nvPr>
                  <p:custDataLst>
                    <p:tags r:id="rId9"/>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20204" pitchFamily="34" charset="0"/>
                  </a:endParaRPr>
                </a:p>
              </p:txBody>
            </p:sp>
          </p:grpSp>
          <p:grpSp>
            <p:nvGrpSpPr>
              <p:cNvPr id="17" name="组合 16"/>
              <p:cNvGrpSpPr/>
              <p:nvPr/>
            </p:nvGrpSpPr>
            <p:grpSpPr>
              <a:xfrm flipV="1">
                <a:off x="3705997" y="2928381"/>
                <a:ext cx="889820" cy="779598"/>
                <a:chOff x="3691279" y="1544086"/>
                <a:chExt cx="889820" cy="779598"/>
              </a:xfrm>
              <a:grpFill/>
            </p:grpSpPr>
            <p:sp>
              <p:nvSpPr>
                <p:cNvPr id="18" name="椭圆 17"/>
                <p:cNvSpPr/>
                <p:nvPr>
                  <p:custDataLst>
                    <p:tags r:id="rId10"/>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20204" pitchFamily="34" charset="0"/>
                  </a:endParaRPr>
                </a:p>
              </p:txBody>
            </p:sp>
            <p:sp>
              <p:nvSpPr>
                <p:cNvPr id="19" name="椭圆 18"/>
                <p:cNvSpPr/>
                <p:nvPr>
                  <p:custDataLst>
                    <p:tags r:id="rId11"/>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20204" pitchFamily="34" charset="0"/>
                  </a:endParaRPr>
                </a:p>
              </p:txBody>
            </p:sp>
          </p:grpSp>
        </p:grpSp>
      </p:grpSp>
      <p:grpSp>
        <p:nvGrpSpPr>
          <p:cNvPr id="31" name="组合 30"/>
          <p:cNvGrpSpPr/>
          <p:nvPr>
            <p:custDataLst>
              <p:tags r:id="rId12"/>
            </p:custDataLst>
          </p:nvPr>
        </p:nvGrpSpPr>
        <p:grpSpPr>
          <a:xfrm>
            <a:off x="3901271" y="3289131"/>
            <a:ext cx="1808068" cy="1004710"/>
            <a:chOff x="3436121" y="2791826"/>
            <a:chExt cx="1808068" cy="1004710"/>
          </a:xfrm>
        </p:grpSpPr>
        <p:sp>
          <p:nvSpPr>
            <p:cNvPr id="32" name="圆角矩形 31"/>
            <p:cNvSpPr/>
            <p:nvPr>
              <p:custDataLst>
                <p:tags r:id="rId13"/>
              </p:custDataLst>
            </p:nvPr>
          </p:nvSpPr>
          <p:spPr>
            <a:xfrm>
              <a:off x="3607081" y="2939657"/>
              <a:ext cx="1637108" cy="856879"/>
            </a:xfrm>
            <a:prstGeom prst="roundRect">
              <a:avLst>
                <a:gd name="adj" fmla="val 50000"/>
              </a:avLst>
            </a:prstGeom>
            <a:solidFill>
              <a:srgbClr val="404B69"/>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20204" pitchFamily="34" charset="0"/>
              </a:endParaRPr>
            </a:p>
          </p:txBody>
        </p:sp>
        <p:sp>
          <p:nvSpPr>
            <p:cNvPr id="33" name="圆角矩形 32"/>
            <p:cNvSpPr/>
            <p:nvPr>
              <p:custDataLst>
                <p:tags r:id="rId14"/>
              </p:custDataLst>
            </p:nvPr>
          </p:nvSpPr>
          <p:spPr>
            <a:xfrm>
              <a:off x="3436121" y="2791826"/>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20204" pitchFamily="34" charset="0"/>
              </a:endParaRPr>
            </a:p>
          </p:txBody>
        </p:sp>
        <p:sp>
          <p:nvSpPr>
            <p:cNvPr id="34" name="文本框 33"/>
            <p:cNvSpPr txBox="1"/>
            <p:nvPr>
              <p:custDataLst>
                <p:tags r:id="rId15"/>
              </p:custDataLst>
            </p:nvPr>
          </p:nvSpPr>
          <p:spPr>
            <a:xfrm>
              <a:off x="4483520" y="2897100"/>
              <a:ext cx="518091" cy="646331"/>
            </a:xfrm>
            <a:prstGeom prst="rect">
              <a:avLst/>
            </a:prstGeom>
            <a:noFill/>
          </p:spPr>
          <p:txBody>
            <a:bodyPr wrap="none" rtlCol="0">
              <a:normAutofit/>
            </a:bodyPr>
            <a:p>
              <a:r>
                <a:rPr lang="en-US" altLang="zh-CN" sz="3600" b="1" smtClean="0">
                  <a:solidFill>
                    <a:srgbClr val="404B69"/>
                  </a:solidFill>
                  <a:sym typeface="Arial" panose="020B0604020202020204" pitchFamily="34" charset="0"/>
                </a:rPr>
                <a:t>B</a:t>
              </a:r>
              <a:endParaRPr lang="en-US" altLang="zh-CN" sz="3600" b="1" smtClean="0">
                <a:solidFill>
                  <a:srgbClr val="404B69"/>
                </a:solidFill>
                <a:sym typeface="Arial" panose="020B0604020202020204" pitchFamily="34" charset="0"/>
              </a:endParaRPr>
            </a:p>
          </p:txBody>
        </p:sp>
        <p:grpSp>
          <p:nvGrpSpPr>
            <p:cNvPr id="35" name="组合 34"/>
            <p:cNvGrpSpPr/>
            <p:nvPr/>
          </p:nvGrpSpPr>
          <p:grpSpPr>
            <a:xfrm>
              <a:off x="4235502" y="3027520"/>
              <a:ext cx="260298" cy="385491"/>
              <a:chOff x="4235502" y="3027519"/>
              <a:chExt cx="260298" cy="385491"/>
            </a:xfrm>
          </p:grpSpPr>
          <p:grpSp>
            <p:nvGrpSpPr>
              <p:cNvPr id="37" name="组合 36"/>
              <p:cNvGrpSpPr/>
              <p:nvPr/>
            </p:nvGrpSpPr>
            <p:grpSpPr>
              <a:xfrm rot="10800000" flipH="1">
                <a:off x="4235502" y="3166216"/>
                <a:ext cx="257736" cy="246794"/>
                <a:chOff x="3099646" y="1492209"/>
                <a:chExt cx="1481447" cy="1418552"/>
              </a:xfrm>
              <a:solidFill>
                <a:srgbClr val="E7E6E6">
                  <a:lumMod val="50000"/>
                </a:srgbClr>
              </a:solidFill>
            </p:grpSpPr>
            <p:sp>
              <p:nvSpPr>
                <p:cNvPr id="41" name="椭圆 40"/>
                <p:cNvSpPr/>
                <p:nvPr>
                  <p:custDataLst>
                    <p:tags r:id="rId1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42" name="椭圆 41"/>
                <p:cNvSpPr/>
                <p:nvPr>
                  <p:custDataLst>
                    <p:tags r:id="rId1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43" name="椭圆 42"/>
                <p:cNvSpPr/>
                <p:nvPr>
                  <p:custDataLst>
                    <p:tags r:id="rId1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38" name="组合 37"/>
              <p:cNvGrpSpPr/>
              <p:nvPr/>
            </p:nvGrpSpPr>
            <p:grpSpPr>
              <a:xfrm rot="10800000" flipH="1" flipV="1">
                <a:off x="4340993" y="3027519"/>
                <a:ext cx="154807" cy="135631"/>
                <a:chOff x="3691279" y="1544086"/>
                <a:chExt cx="889820" cy="779598"/>
              </a:xfrm>
              <a:solidFill>
                <a:srgbClr val="E7E6E6">
                  <a:lumMod val="50000"/>
                </a:srgbClr>
              </a:solidFill>
            </p:grpSpPr>
            <p:sp>
              <p:nvSpPr>
                <p:cNvPr id="39" name="椭圆 38"/>
                <p:cNvSpPr/>
                <p:nvPr>
                  <p:custDataLst>
                    <p:tags r:id="rId1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40" name="椭圆 39"/>
                <p:cNvSpPr/>
                <p:nvPr>
                  <p:custDataLst>
                    <p:tags r:id="rId2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sp>
          <p:nvSpPr>
            <p:cNvPr id="36" name="KSO_Shape"/>
            <p:cNvSpPr/>
            <p:nvPr>
              <p:custDataLst>
                <p:tags r:id="rId21"/>
              </p:custDataLst>
            </p:nvPr>
          </p:nvSpPr>
          <p:spPr bwMode="auto">
            <a:xfrm>
              <a:off x="3611051" y="3012124"/>
              <a:ext cx="560021" cy="416282"/>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404B69"/>
            </a:solidFill>
            <a:ln>
              <a:noFill/>
            </a:ln>
          </p:spPr>
          <p:txBody>
            <a:bodyPr lIns="68580" tIns="34290" rIns="68580" bIns="540000" anchor="ctr">
              <a:normAutofit fontScale="25000" lnSpcReduction="20000"/>
            </a:bodyPr>
            <a:p>
              <a:endParaRPr lang="zh-CN" altLang="en-US">
                <a:sym typeface="Arial" panose="020B0604020202020204" pitchFamily="34" charset="0"/>
              </a:endParaRPr>
            </a:p>
          </p:txBody>
        </p:sp>
      </p:grpSp>
      <p:grpSp>
        <p:nvGrpSpPr>
          <p:cNvPr id="59" name="组合 58"/>
          <p:cNvGrpSpPr/>
          <p:nvPr>
            <p:custDataLst>
              <p:tags r:id="rId22"/>
            </p:custDataLst>
          </p:nvPr>
        </p:nvGrpSpPr>
        <p:grpSpPr>
          <a:xfrm>
            <a:off x="6514160" y="3314957"/>
            <a:ext cx="1853781" cy="953058"/>
            <a:chOff x="6851926" y="2823759"/>
            <a:chExt cx="1853781" cy="953058"/>
          </a:xfrm>
        </p:grpSpPr>
        <p:sp>
          <p:nvSpPr>
            <p:cNvPr id="60" name="圆角矩形 59"/>
            <p:cNvSpPr/>
            <p:nvPr>
              <p:custDataLst>
                <p:tags r:id="rId23"/>
              </p:custDataLst>
            </p:nvPr>
          </p:nvSpPr>
          <p:spPr>
            <a:xfrm>
              <a:off x="7068599" y="2919938"/>
              <a:ext cx="1637108" cy="856879"/>
            </a:xfrm>
            <a:prstGeom prst="roundRect">
              <a:avLst>
                <a:gd name="adj" fmla="val 50000"/>
              </a:avLst>
            </a:prstGeom>
            <a:solidFill>
              <a:srgbClr val="00818A"/>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gradFill>
                  <a:gsLst>
                    <a:gs pos="0">
                      <a:srgbClr val="283149">
                        <a:lumMod val="50000"/>
                        <a:lumOff val="50000"/>
                      </a:srgbClr>
                    </a:gs>
                    <a:gs pos="100000">
                      <a:srgbClr val="2E82CB"/>
                    </a:gs>
                  </a:gsLst>
                  <a:lin ang="2700000" scaled="0"/>
                </a:gradFill>
                <a:sym typeface="Arial" panose="020B0604020202020204" pitchFamily="34" charset="0"/>
              </a:endParaRPr>
            </a:p>
          </p:txBody>
        </p:sp>
        <p:sp>
          <p:nvSpPr>
            <p:cNvPr id="61" name="圆角矩形 60"/>
            <p:cNvSpPr/>
            <p:nvPr>
              <p:custDataLst>
                <p:tags r:id="rId24"/>
              </p:custDataLst>
            </p:nvPr>
          </p:nvSpPr>
          <p:spPr>
            <a:xfrm>
              <a:off x="6851926" y="2823759"/>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20204" pitchFamily="34" charset="0"/>
              </a:endParaRPr>
            </a:p>
          </p:txBody>
        </p:sp>
        <p:sp>
          <p:nvSpPr>
            <p:cNvPr id="62" name="文本框 61"/>
            <p:cNvSpPr txBox="1"/>
            <p:nvPr>
              <p:custDataLst>
                <p:tags r:id="rId25"/>
              </p:custDataLst>
            </p:nvPr>
          </p:nvSpPr>
          <p:spPr>
            <a:xfrm>
              <a:off x="6945198" y="2929033"/>
              <a:ext cx="518091" cy="646331"/>
            </a:xfrm>
            <a:prstGeom prst="rect">
              <a:avLst/>
            </a:prstGeom>
            <a:noFill/>
          </p:spPr>
          <p:txBody>
            <a:bodyPr wrap="none" rtlCol="0">
              <a:normAutofit/>
            </a:bodyPr>
            <a:p>
              <a:r>
                <a:rPr lang="en-US" altLang="zh-CN" sz="3600" b="1">
                  <a:solidFill>
                    <a:srgbClr val="00818A"/>
                  </a:solidFill>
                  <a:sym typeface="Arial" panose="020B0604020202020204" pitchFamily="34" charset="0"/>
                </a:rPr>
                <a:t>C</a:t>
              </a:r>
              <a:endParaRPr lang="en-US" altLang="zh-CN" sz="3600" b="1">
                <a:solidFill>
                  <a:srgbClr val="00818A"/>
                </a:solidFill>
                <a:sym typeface="Arial" panose="020B0604020202020204" pitchFamily="34" charset="0"/>
              </a:endParaRPr>
            </a:p>
          </p:txBody>
        </p:sp>
        <p:grpSp>
          <p:nvGrpSpPr>
            <p:cNvPr id="63" name="组合 62"/>
            <p:cNvGrpSpPr/>
            <p:nvPr/>
          </p:nvGrpSpPr>
          <p:grpSpPr>
            <a:xfrm rot="10800000">
              <a:off x="7485424" y="3059453"/>
              <a:ext cx="260298" cy="385491"/>
              <a:chOff x="3099646" y="1492209"/>
              <a:chExt cx="1496171" cy="2215770"/>
            </a:xfrm>
            <a:solidFill>
              <a:srgbClr val="E7E6E6">
                <a:lumMod val="50000"/>
              </a:srgbClr>
            </a:solidFill>
          </p:grpSpPr>
          <p:grpSp>
            <p:nvGrpSpPr>
              <p:cNvPr id="65" name="组合 64"/>
              <p:cNvGrpSpPr/>
              <p:nvPr/>
            </p:nvGrpSpPr>
            <p:grpSpPr>
              <a:xfrm>
                <a:off x="3099646" y="1492209"/>
                <a:ext cx="1481447" cy="1418552"/>
                <a:chOff x="3099646" y="1492209"/>
                <a:chExt cx="1481447" cy="1418552"/>
              </a:xfrm>
              <a:grpFill/>
            </p:grpSpPr>
            <p:sp>
              <p:nvSpPr>
                <p:cNvPr id="69" name="椭圆 68"/>
                <p:cNvSpPr/>
                <p:nvPr>
                  <p:custDataLst>
                    <p:tags r:id="rId2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70" name="椭圆 69"/>
                <p:cNvSpPr/>
                <p:nvPr>
                  <p:custDataLst>
                    <p:tags r:id="rId2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71" name="椭圆 70"/>
                <p:cNvSpPr/>
                <p:nvPr>
                  <p:custDataLst>
                    <p:tags r:id="rId2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66" name="组合 65"/>
              <p:cNvGrpSpPr/>
              <p:nvPr/>
            </p:nvGrpSpPr>
            <p:grpSpPr>
              <a:xfrm flipV="1">
                <a:off x="3705997" y="2928381"/>
                <a:ext cx="889820" cy="779598"/>
                <a:chOff x="3691279" y="1544086"/>
                <a:chExt cx="889820" cy="779598"/>
              </a:xfrm>
              <a:grpFill/>
            </p:grpSpPr>
            <p:sp>
              <p:nvSpPr>
                <p:cNvPr id="67" name="椭圆 66"/>
                <p:cNvSpPr/>
                <p:nvPr>
                  <p:custDataLst>
                    <p:tags r:id="rId2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68" name="椭圆 67"/>
                <p:cNvSpPr/>
                <p:nvPr>
                  <p:custDataLst>
                    <p:tags r:id="rId3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sp>
          <p:nvSpPr>
            <p:cNvPr id="64" name="KSO_Shape"/>
            <p:cNvSpPr/>
            <p:nvPr>
              <p:custDataLst>
                <p:tags r:id="rId31"/>
              </p:custDataLst>
            </p:nvPr>
          </p:nvSpPr>
          <p:spPr bwMode="auto">
            <a:xfrm>
              <a:off x="7921985" y="2959330"/>
              <a:ext cx="312393" cy="585736"/>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00818A"/>
            </a:solidFill>
            <a:ln>
              <a:noFill/>
            </a:ln>
          </p:spPr>
          <p:txBody>
            <a:bodyPr anchor="ctr">
              <a:normAutofit/>
              <a:scene3d>
                <a:camera prst="orthographicFront"/>
                <a:lightRig rig="threePt" dir="t"/>
              </a:scene3d>
              <a:sp3d>
                <a:contourClr>
                  <a:srgbClr val="FFFFFF"/>
                </a:contourClr>
              </a:sp3d>
            </a:bodyPr>
            <a:p>
              <a:pPr algn="ctr">
                <a:defRPr/>
              </a:pPr>
              <a:endParaRPr lang="zh-CN" altLang="en-US" dirty="0">
                <a:solidFill>
                  <a:srgbClr val="FFFFFF"/>
                </a:solidFill>
                <a:sym typeface="Arial" panose="020B0604020202020204" pitchFamily="34" charset="0"/>
              </a:endParaRPr>
            </a:p>
          </p:txBody>
        </p:sp>
      </p:grpSp>
      <p:sp>
        <p:nvSpPr>
          <p:cNvPr id="21" name="文本框 20"/>
          <p:cNvSpPr txBox="1"/>
          <p:nvPr/>
        </p:nvSpPr>
        <p:spPr>
          <a:xfrm>
            <a:off x="5709285" y="1645285"/>
            <a:ext cx="2345690" cy="567055"/>
          </a:xfrm>
          <a:prstGeom prst="rect">
            <a:avLst/>
          </a:prstGeom>
          <a:noFill/>
        </p:spPr>
        <p:txBody>
          <a:bodyPr wrap="square" rtlCol="0">
            <a:noAutofit/>
          </a:bodyPr>
          <a:p>
            <a:r>
              <a:rPr lang="zh-CN" altLang="en-US"/>
              <a:t>筛选蓝牙芯片</a:t>
            </a:r>
            <a:endParaRPr lang="zh-CN" altLang="en-US"/>
          </a:p>
        </p:txBody>
      </p:sp>
      <p:sp>
        <p:nvSpPr>
          <p:cNvPr id="22" name="文本框 21"/>
          <p:cNvSpPr txBox="1"/>
          <p:nvPr/>
        </p:nvSpPr>
        <p:spPr>
          <a:xfrm>
            <a:off x="2725420" y="3483610"/>
            <a:ext cx="1365885" cy="362585"/>
          </a:xfrm>
          <a:prstGeom prst="rect">
            <a:avLst/>
          </a:prstGeom>
          <a:noFill/>
        </p:spPr>
        <p:txBody>
          <a:bodyPr wrap="square" rtlCol="0">
            <a:noAutofit/>
          </a:bodyPr>
          <a:p>
            <a:r>
              <a:rPr lang="zh-CN" altLang="en-US"/>
              <a:t>画封装</a:t>
            </a:r>
            <a:endParaRPr lang="zh-CN" altLang="en-US"/>
          </a:p>
        </p:txBody>
      </p:sp>
      <p:sp>
        <p:nvSpPr>
          <p:cNvPr id="23" name="文本框 22"/>
          <p:cNvSpPr txBox="1"/>
          <p:nvPr/>
        </p:nvSpPr>
        <p:spPr>
          <a:xfrm>
            <a:off x="7395845" y="4972685"/>
            <a:ext cx="4064000" cy="368300"/>
          </a:xfrm>
          <a:prstGeom prst="rect">
            <a:avLst/>
          </a:prstGeom>
          <a:noFill/>
        </p:spPr>
        <p:txBody>
          <a:bodyPr wrap="square" rtlCol="0">
            <a:spAutoFit/>
          </a:bodyPr>
          <a:p>
            <a:endParaRPr lang="zh-CN" altLang="en-US"/>
          </a:p>
        </p:txBody>
      </p:sp>
      <p:sp>
        <p:nvSpPr>
          <p:cNvPr id="26" name="文本框 25"/>
          <p:cNvSpPr txBox="1"/>
          <p:nvPr/>
        </p:nvSpPr>
        <p:spPr>
          <a:xfrm>
            <a:off x="8570595" y="3509645"/>
            <a:ext cx="4656455" cy="848360"/>
          </a:xfrm>
          <a:prstGeom prst="rect">
            <a:avLst/>
          </a:prstGeom>
          <a:noFill/>
        </p:spPr>
        <p:txBody>
          <a:bodyPr wrap="square" rtlCol="0">
            <a:noAutofit/>
          </a:bodyPr>
          <a:p>
            <a:r>
              <a:rPr lang="zh-CN" altLang="en-US"/>
              <a:t>筛选浮漂</a:t>
            </a:r>
            <a:endParaRPr lang="zh-CN" altLang="en-US"/>
          </a:p>
        </p:txBody>
      </p:sp>
      <p:pic>
        <p:nvPicPr>
          <p:cNvPr id="27" name="图片 26"/>
          <p:cNvPicPr>
            <a:picLocks noChangeAspect="1"/>
          </p:cNvPicPr>
          <p:nvPr>
            <p:custDataLst>
              <p:tags r:id="rId32"/>
            </p:custDataLst>
          </p:nvPr>
        </p:nvPicPr>
        <p:blipFill>
          <a:blip r:embed="rId33"/>
          <a:stretch>
            <a:fillRect/>
          </a:stretch>
        </p:blipFill>
        <p:spPr>
          <a:xfrm>
            <a:off x="2413000" y="1001395"/>
            <a:ext cx="2720975" cy="2395220"/>
          </a:xfrm>
          <a:prstGeom prst="rect">
            <a:avLst/>
          </a:prstGeom>
        </p:spPr>
      </p:pic>
      <p:pic>
        <p:nvPicPr>
          <p:cNvPr id="28" name="图片 27"/>
          <p:cNvPicPr>
            <a:picLocks noChangeAspect="1"/>
          </p:cNvPicPr>
          <p:nvPr>
            <p:custDataLst>
              <p:tags r:id="rId34"/>
            </p:custDataLst>
          </p:nvPr>
        </p:nvPicPr>
        <p:blipFill>
          <a:blip r:embed="rId35"/>
          <a:stretch>
            <a:fillRect/>
          </a:stretch>
        </p:blipFill>
        <p:spPr>
          <a:xfrm>
            <a:off x="1788160" y="4066540"/>
            <a:ext cx="1731010" cy="1831340"/>
          </a:xfrm>
          <a:prstGeom prst="rect">
            <a:avLst/>
          </a:prstGeom>
        </p:spPr>
      </p:pic>
      <p:pic>
        <p:nvPicPr>
          <p:cNvPr id="100" name="图片 99"/>
          <p:cNvPicPr/>
          <p:nvPr>
            <p:custDataLst>
              <p:tags r:id="rId36"/>
            </p:custDataLst>
          </p:nvPr>
        </p:nvPicPr>
        <p:blipFill>
          <a:blip r:embed="rId37"/>
          <a:stretch>
            <a:fillRect/>
          </a:stretch>
        </p:blipFill>
        <p:spPr>
          <a:xfrm>
            <a:off x="8178800" y="4293870"/>
            <a:ext cx="2456180" cy="1678305"/>
          </a:xfrm>
          <a:prstGeom prst="rect">
            <a:avLst/>
          </a:prstGeom>
          <a:noFill/>
          <a:ln w="9525">
            <a:noFill/>
          </a:ln>
        </p:spPr>
      </p:pic>
      <p:sp>
        <p:nvSpPr>
          <p:cNvPr id="29" name="文本框 28"/>
          <p:cNvSpPr txBox="1"/>
          <p:nvPr/>
        </p:nvSpPr>
        <p:spPr>
          <a:xfrm>
            <a:off x="6284595" y="5140960"/>
            <a:ext cx="4331335" cy="259080"/>
          </a:xfrm>
          <a:prstGeom prst="rect">
            <a:avLst/>
          </a:prstGeom>
          <a:noFill/>
        </p:spPr>
        <p:txBody>
          <a:bodyPr wrap="square" rtlCol="0">
            <a:noAutofit/>
          </a:bodyPr>
          <a:p>
            <a:r>
              <a:rPr lang="zh-CN" altLang="en-US"/>
              <a:t>大肚漂可拆卸</a:t>
            </a:r>
            <a:endParaRPr lang="zh-CN" altLang="en-US"/>
          </a:p>
        </p:txBody>
      </p:sp>
    </p:spTree>
    <p:custDataLst>
      <p:tags r:id="rId38"/>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02</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4899025" y="3233420"/>
            <a:ext cx="3193415" cy="833120"/>
          </a:xfrm>
          <a:prstGeom prst="rect">
            <a:avLst/>
          </a:prstGeom>
          <a:noFill/>
        </p:spPr>
        <p:txBody>
          <a:bodyPr wrap="none" rtlCol="0" anchor="t">
            <a:noAutofit/>
          </a:bodyPr>
          <a:p>
            <a:pPr algn="l"/>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当前任务</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7" name="组合 6"/>
          <p:cNvGrpSpPr/>
          <p:nvPr/>
        </p:nvGrpSpPr>
        <p:grpSpPr>
          <a:xfrm>
            <a:off x="260985" y="484505"/>
            <a:ext cx="3804285" cy="785495"/>
            <a:chOff x="1336" y="1002"/>
            <a:chExt cx="599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150" y="1171"/>
              <a:ext cx="5177" cy="1068"/>
            </a:xfrm>
            <a:prstGeom prst="rect">
              <a:avLst/>
            </a:prstGeom>
            <a:noFill/>
          </p:spPr>
          <p:txBody>
            <a:bodyPr wrap="none" rtlCol="0" anchor="t">
              <a:no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当前任务</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grpSp>
        <p:nvGrpSpPr>
          <p:cNvPr id="48" name="组合 47"/>
          <p:cNvGrpSpPr/>
          <p:nvPr/>
        </p:nvGrpSpPr>
        <p:grpSpPr>
          <a:xfrm>
            <a:off x="1172210" y="2329180"/>
            <a:ext cx="9695815" cy="3853180"/>
            <a:chOff x="1495" y="2609"/>
            <a:chExt cx="16666" cy="6390"/>
          </a:xfrm>
        </p:grpSpPr>
        <p:sp>
          <p:nvSpPr>
            <p:cNvPr id="29" name="流程图: 磁盘 28"/>
            <p:cNvSpPr/>
            <p:nvPr/>
          </p:nvSpPr>
          <p:spPr>
            <a:xfrm>
              <a:off x="1495" y="5882"/>
              <a:ext cx="5640" cy="1717"/>
            </a:xfrm>
            <a:prstGeom prst="flowChartMagneticDisk">
              <a:avLst/>
            </a:prstGeom>
            <a:solidFill>
              <a:srgbClr val="D9D9D9"/>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流程图: 磁盘 29"/>
            <p:cNvSpPr/>
            <p:nvPr/>
          </p:nvSpPr>
          <p:spPr>
            <a:xfrm>
              <a:off x="1495" y="4276"/>
              <a:ext cx="5640" cy="1717"/>
            </a:xfrm>
            <a:prstGeom prst="flowChartMagneticDisk">
              <a:avLst/>
            </a:prstGeom>
            <a:solidFill>
              <a:schemeClr val="bg1">
                <a:lumMod val="6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流程图: 磁盘 30"/>
            <p:cNvSpPr/>
            <p:nvPr/>
          </p:nvSpPr>
          <p:spPr>
            <a:xfrm>
              <a:off x="1495" y="2609"/>
              <a:ext cx="5640" cy="1717"/>
            </a:xfrm>
            <a:prstGeom prst="flowChartMagneticDisk">
              <a:avLst/>
            </a:prstGeom>
            <a:solidFill>
              <a:schemeClr val="bg1">
                <a:lumMod val="8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a:off x="7402" y="346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02" y="518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402" y="674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0688" y="2988"/>
              <a:ext cx="7407" cy="955"/>
              <a:chOff x="6854952" y="1742036"/>
              <a:chExt cx="4703636" cy="606678"/>
            </a:xfrm>
          </p:grpSpPr>
          <p:sp>
            <p:nvSpPr>
              <p:cNvPr id="37" name="矩形 36"/>
              <p:cNvSpPr/>
              <p:nvPr/>
            </p:nvSpPr>
            <p:spPr>
              <a:xfrm>
                <a:off x="6942977" y="1742036"/>
                <a:ext cx="3442671" cy="606678"/>
              </a:xfrm>
              <a:prstGeom prst="rect">
                <a:avLst/>
              </a:prstGeom>
              <a:noFill/>
            </p:spPr>
            <p:txBody>
              <a:bodyPr wrap="square">
                <a:noAutofit/>
              </a:bodyPr>
              <a:lstStyle/>
              <a:p>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、下载</a:t>
                </a:r>
                <a:r>
                  <a:rPr lang="en-US" altLang="zh-CN" b="1" dirty="0">
                    <a:latin typeface="微软雅黑" panose="020B0503020204020204" charset="-122"/>
                    <a:ea typeface="微软雅黑" panose="020B0503020204020204" charset="-122"/>
                  </a:rPr>
                  <a:t>pycharm</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pytorch</a:t>
                </a:r>
                <a:endParaRPr lang="en-US" altLang="zh-CN" b="1" dirty="0">
                  <a:latin typeface="微软雅黑" panose="020B0503020204020204" charset="-122"/>
                  <a:ea typeface="微软雅黑" panose="020B0503020204020204" charset="-122"/>
                </a:endParaRPr>
              </a:p>
            </p:txBody>
          </p:sp>
          <p:sp>
            <p:nvSpPr>
              <p:cNvPr id="38" name="矩形 37"/>
              <p:cNvSpPr/>
              <p:nvPr/>
            </p:nvSpPr>
            <p:spPr>
              <a:xfrm>
                <a:off x="6854952" y="1939559"/>
                <a:ext cx="4703636" cy="263764"/>
              </a:xfrm>
              <a:prstGeom prst="rect">
                <a:avLst/>
              </a:prstGeom>
            </p:spPr>
            <p:txBody>
              <a:bodyPr wrap="square">
                <a:spAutoFit/>
              </a:bodyPr>
              <a:lstStyle/>
              <a:p>
                <a:pPr>
                  <a:lnSpc>
                    <a:spcPct val="130000"/>
                  </a:lnSpc>
                </a:pPr>
                <a:endParaRPr lang="zh-CN" altLang="en-US" sz="1200" dirty="0"/>
              </a:p>
            </p:txBody>
          </p:sp>
        </p:grpSp>
        <p:sp>
          <p:nvSpPr>
            <p:cNvPr id="40" name="矩形 39"/>
            <p:cNvSpPr/>
            <p:nvPr/>
          </p:nvSpPr>
          <p:spPr>
            <a:xfrm>
              <a:off x="10688" y="4505"/>
              <a:ext cx="5070" cy="1070"/>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、试跑手写</a:t>
              </a:r>
              <a:r>
                <a:rPr lang="zh-CN" altLang="en-US" b="1" dirty="0">
                  <a:latin typeface="微软雅黑" panose="020B0503020204020204" charset="-122"/>
                  <a:ea typeface="微软雅黑" panose="020B0503020204020204" charset="-122"/>
                </a:rPr>
                <a:t>字体识别代码</a:t>
              </a:r>
              <a:endParaRPr lang="zh-CN" altLang="en-US" b="1" dirty="0"/>
            </a:p>
            <a:p>
              <a:endParaRPr lang="zh-CN" altLang="en-US" b="1" dirty="0"/>
            </a:p>
          </p:txBody>
        </p:sp>
        <p:grpSp>
          <p:nvGrpSpPr>
            <p:cNvPr id="42" name="组合 41"/>
            <p:cNvGrpSpPr/>
            <p:nvPr/>
          </p:nvGrpSpPr>
          <p:grpSpPr>
            <a:xfrm>
              <a:off x="10721" y="6241"/>
              <a:ext cx="7440" cy="979"/>
              <a:chOff x="6834114" y="1581209"/>
              <a:chExt cx="4724474" cy="622114"/>
            </a:xfrm>
          </p:grpSpPr>
          <p:sp>
            <p:nvSpPr>
              <p:cNvPr id="43" name="矩形 42"/>
              <p:cNvSpPr/>
              <p:nvPr/>
            </p:nvSpPr>
            <p:spPr>
              <a:xfrm>
                <a:off x="6834114" y="1581209"/>
                <a:ext cx="3780755" cy="387953"/>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3</a:t>
                </a:r>
                <a:r>
                  <a:rPr lang="zh-CN" altLang="en-US" b="1" dirty="0">
                    <a:latin typeface="微软雅黑" panose="020B0503020204020204" charset="-122"/>
                    <a:ea typeface="微软雅黑" panose="020B0503020204020204" charset="-122"/>
                  </a:rPr>
                  <a:t>、学习</a:t>
                </a:r>
                <a:r>
                  <a:rPr lang="en-US" altLang="zh-CN" b="1" dirty="0">
                    <a:latin typeface="微软雅黑" panose="020B0503020204020204" charset="-122"/>
                    <a:ea typeface="微软雅黑" panose="020B0503020204020204" charset="-122"/>
                  </a:rPr>
                  <a:t>GCN</a:t>
                </a:r>
                <a:r>
                  <a:rPr lang="zh-CN" altLang="en-US" b="1" dirty="0">
                    <a:latin typeface="微软雅黑" panose="020B0503020204020204" charset="-122"/>
                    <a:ea typeface="微软雅黑" panose="020B0503020204020204" charset="-122"/>
                  </a:rPr>
                  <a:t>基础知识</a:t>
                </a:r>
                <a:endParaRPr lang="zh-CN" altLang="en-US" b="1" dirty="0">
                  <a:latin typeface="微软雅黑" panose="020B0503020204020204" charset="-122"/>
                  <a:ea typeface="微软雅黑" panose="020B0503020204020204" charset="-122"/>
                </a:endParaRPr>
              </a:p>
            </p:txBody>
          </p:sp>
          <p:sp>
            <p:nvSpPr>
              <p:cNvPr id="44" name="矩形 43"/>
              <p:cNvSpPr/>
              <p:nvPr/>
            </p:nvSpPr>
            <p:spPr>
              <a:xfrm>
                <a:off x="6854952" y="1939559"/>
                <a:ext cx="4703636" cy="263764"/>
              </a:xfrm>
              <a:prstGeom prst="rect">
                <a:avLst/>
              </a:prstGeom>
            </p:spPr>
            <p:txBody>
              <a:bodyPr wrap="square">
                <a:spAutoFit/>
              </a:bodyPr>
              <a:lstStyle/>
              <a:p>
                <a:pPr>
                  <a:lnSpc>
                    <a:spcPct val="130000"/>
                  </a:lnSpc>
                </a:pPr>
                <a:endParaRPr lang="zh-CN" altLang="en-US" sz="1200" dirty="0"/>
              </a:p>
            </p:txBody>
          </p:sp>
        </p:grpSp>
        <p:grpSp>
          <p:nvGrpSpPr>
            <p:cNvPr id="45" name="组合 44"/>
            <p:cNvGrpSpPr/>
            <p:nvPr/>
          </p:nvGrpSpPr>
          <p:grpSpPr>
            <a:xfrm>
              <a:off x="10721" y="7869"/>
              <a:ext cx="7440" cy="1130"/>
              <a:chOff x="6834114" y="1581209"/>
              <a:chExt cx="4724474" cy="717967"/>
            </a:xfrm>
          </p:grpSpPr>
          <p:sp>
            <p:nvSpPr>
              <p:cNvPr id="46" name="矩形 45"/>
              <p:cNvSpPr/>
              <p:nvPr/>
            </p:nvSpPr>
            <p:spPr>
              <a:xfrm>
                <a:off x="6834114" y="1581209"/>
                <a:ext cx="4094251" cy="400342"/>
              </a:xfrm>
              <a:prstGeom prst="rect">
                <a:avLst/>
              </a:prstGeom>
              <a:noFill/>
            </p:spPr>
            <p:txBody>
              <a:bodyPr wrap="square">
                <a:spAutoFit/>
              </a:bodyPr>
              <a:lstStyle/>
              <a:p>
                <a:endParaRPr lang="zh-CN" altLang="en-US" b="1" dirty="0"/>
              </a:p>
            </p:txBody>
          </p:sp>
          <p:sp>
            <p:nvSpPr>
              <p:cNvPr id="47" name="矩形 46"/>
              <p:cNvSpPr/>
              <p:nvPr/>
            </p:nvSpPr>
            <p:spPr>
              <a:xfrm>
                <a:off x="6854952" y="1939559"/>
                <a:ext cx="4703636" cy="359617"/>
              </a:xfrm>
              <a:prstGeom prst="rect">
                <a:avLst/>
              </a:prstGeom>
            </p:spPr>
            <p:txBody>
              <a:bodyPr wrap="square">
                <a:spAutoFit/>
              </a:bodyPr>
              <a:lstStyle/>
              <a:p>
                <a:pPr>
                  <a:lnSpc>
                    <a:spcPct val="130000"/>
                  </a:lnSpc>
                </a:pPr>
                <a:endParaRPr lang="zh-CN" altLang="en-US" sz="1200" dirty="0"/>
              </a:p>
            </p:txBody>
          </p:sp>
        </p:grpSp>
      </p:grpSp>
    </p:spTree>
    <p:custDataLst>
      <p:tags r:id="rId1"/>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2" name="组合 1"/>
          <p:cNvGrpSpPr/>
          <p:nvPr/>
        </p:nvGrpSpPr>
        <p:grpSpPr>
          <a:xfrm>
            <a:off x="260985" y="484505"/>
            <a:ext cx="2889885" cy="785495"/>
            <a:chOff x="1336" y="1002"/>
            <a:chExt cx="4551" cy="1237"/>
          </a:xfrm>
        </p:grpSpPr>
        <p:grpSp>
          <p:nvGrpSpPr>
            <p:cNvPr id="3" name="组合 2"/>
            <p:cNvGrpSpPr/>
            <p:nvPr/>
          </p:nvGrpSpPr>
          <p:grpSpPr>
            <a:xfrm>
              <a:off x="1336" y="1002"/>
              <a:ext cx="663" cy="1096"/>
              <a:chOff x="1336" y="1002"/>
              <a:chExt cx="663" cy="1096"/>
            </a:xfrm>
          </p:grpSpPr>
          <p:sp>
            <p:nvSpPr>
              <p:cNvPr id="6" name="矩形 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2286" y="1328"/>
              <a:ext cx="3601" cy="911"/>
            </a:xfrm>
            <a:prstGeom prst="rect">
              <a:avLst/>
            </a:prstGeom>
            <a:noFill/>
          </p:spPr>
          <p:txBody>
            <a:bodyPr wrap="none" rtlCol="0" anchor="t">
              <a:no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什么是</a:t>
              </a:r>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GCN</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图卷积网络）？</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24" name="矩形 23"/>
          <p:cNvSpPr/>
          <p:nvPr/>
        </p:nvSpPr>
        <p:spPr>
          <a:xfrm>
            <a:off x="1032510" y="4603750"/>
            <a:ext cx="10104120" cy="788670"/>
          </a:xfrm>
          <a:prstGeom prst="rect">
            <a:avLst/>
          </a:prstGeom>
        </p:spPr>
        <p:txBody>
          <a:bodyPr wrap="square">
            <a:noAutofit/>
          </a:bodyPr>
          <a:p>
            <a:pPr indent="0" algn="l">
              <a:lnSpc>
                <a:spcPct val="130000"/>
              </a:lnSpc>
              <a:buFont typeface="Wingdings" panose="05000000000000000000" charset="0"/>
              <a:buNone/>
            </a:pPr>
            <a:endParaRPr lang="zh-CN" altLang="en-US" sz="1600" dirty="0" smtClean="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27" name="矩形 26"/>
          <p:cNvSpPr/>
          <p:nvPr/>
        </p:nvSpPr>
        <p:spPr>
          <a:xfrm>
            <a:off x="1032510" y="1442085"/>
            <a:ext cx="5063490" cy="3335655"/>
          </a:xfrm>
          <a:prstGeom prst="rect">
            <a:avLst/>
          </a:prstGeom>
        </p:spPr>
        <p:txBody>
          <a:bodyPr wrap="square">
            <a:noAutofit/>
          </a:bodyPr>
          <a:p>
            <a:pPr marL="285750" indent="-285750" algn="l">
              <a:lnSpc>
                <a:spcPct val="130000"/>
              </a:lnSpc>
              <a:buFont typeface="Wingdings" panose="05000000000000000000" charset="0"/>
              <a:buChar char="l"/>
            </a:pPr>
            <a:r>
              <a:rPr lang="zh-CN" altLang="en-US" sz="1600" dirty="0">
                <a:latin typeface="宋体" panose="02010600030101010101" pitchFamily="2" charset="-122"/>
                <a:ea typeface="宋体" panose="02010600030101010101" pitchFamily="2" charset="-122"/>
                <a:sym typeface="+mn-ea"/>
              </a:rPr>
              <a:t>图数据常见任务类型：</a:t>
            </a:r>
            <a:endParaRPr lang="zh-CN" altLang="en-US" sz="1600" dirty="0">
              <a:latin typeface="宋体" panose="02010600030101010101" pitchFamily="2" charset="-122"/>
              <a:ea typeface="宋体" panose="02010600030101010101" pitchFamily="2" charset="-122"/>
              <a:sym typeface="+mn-ea"/>
            </a:endParaRPr>
          </a:p>
          <a:p>
            <a:pPr indent="0" algn="l">
              <a:lnSpc>
                <a:spcPct val="130000"/>
              </a:lnSpc>
              <a:buFont typeface="Wingdings" panose="05000000000000000000" charset="0"/>
              <a:buNone/>
            </a:pPr>
            <a:r>
              <a:rPr lang="en-US" altLang="zh-CN" sz="1600" dirty="0">
                <a:latin typeface="宋体" panose="02010600030101010101" pitchFamily="2" charset="-122"/>
                <a:ea typeface="宋体" panose="02010600030101010101" pitchFamily="2" charset="-122"/>
                <a:sym typeface="+mn-ea"/>
              </a:rPr>
              <a:t>   </a:t>
            </a:r>
            <a:r>
              <a:rPr lang="zh-CN" altLang="en-US" sz="1600" dirty="0">
                <a:latin typeface="宋体" panose="02010600030101010101" pitchFamily="2" charset="-122"/>
                <a:ea typeface="宋体" panose="02010600030101010101" pitchFamily="2" charset="-122"/>
                <a:sym typeface="+mn-ea"/>
              </a:rPr>
              <a:t>结点分类：给定一个结点，预测其类型。</a:t>
            </a:r>
            <a:endParaRPr lang="zh-CN" altLang="en-US" sz="1600" dirty="0">
              <a:latin typeface="宋体" panose="02010600030101010101" pitchFamily="2" charset="-122"/>
              <a:ea typeface="宋体" panose="02010600030101010101" pitchFamily="2" charset="-122"/>
              <a:sym typeface="+mn-ea"/>
            </a:endParaRPr>
          </a:p>
          <a:p>
            <a:pPr indent="0" algn="l">
              <a:lnSpc>
                <a:spcPct val="130000"/>
              </a:lnSpc>
              <a:buFont typeface="Wingdings" panose="05000000000000000000" charset="0"/>
              <a:buNone/>
            </a:pPr>
            <a:r>
              <a:rPr lang="en-US" altLang="zh-CN" sz="1600" dirty="0">
                <a:latin typeface="宋体" panose="02010600030101010101" pitchFamily="2" charset="-122"/>
                <a:ea typeface="宋体" panose="02010600030101010101" pitchFamily="2" charset="-122"/>
                <a:sym typeface="+mn-ea"/>
              </a:rPr>
              <a:t>   </a:t>
            </a:r>
            <a:r>
              <a:rPr lang="zh-CN" altLang="en-US" sz="1600" dirty="0">
                <a:latin typeface="宋体" panose="02010600030101010101" pitchFamily="2" charset="-122"/>
                <a:ea typeface="宋体" panose="02010600030101010101" pitchFamily="2" charset="-122"/>
                <a:sym typeface="+mn-ea"/>
              </a:rPr>
              <a:t>链路预测：预测两个结点之间是否存在连接。</a:t>
            </a:r>
            <a:endParaRPr lang="zh-CN" altLang="en-US" sz="1600" dirty="0">
              <a:latin typeface="宋体" panose="02010600030101010101" pitchFamily="2" charset="-122"/>
              <a:ea typeface="宋体" panose="02010600030101010101" pitchFamily="2" charset="-122"/>
              <a:sym typeface="+mn-ea"/>
            </a:endParaRPr>
          </a:p>
          <a:p>
            <a:pPr indent="0" algn="l">
              <a:lnSpc>
                <a:spcPct val="130000"/>
              </a:lnSpc>
              <a:buFont typeface="Wingdings" panose="05000000000000000000" charset="0"/>
              <a:buNone/>
            </a:pPr>
            <a:r>
              <a:rPr lang="en-US" altLang="zh-CN" sz="1600" dirty="0">
                <a:latin typeface="宋体" panose="02010600030101010101" pitchFamily="2" charset="-122"/>
                <a:ea typeface="宋体" panose="02010600030101010101" pitchFamily="2" charset="-122"/>
                <a:sym typeface="+mn-ea"/>
              </a:rPr>
              <a:t>   </a:t>
            </a:r>
            <a:r>
              <a:rPr lang="zh-CN" altLang="en-US" sz="1600" dirty="0">
                <a:latin typeface="宋体" panose="02010600030101010101" pitchFamily="2" charset="-122"/>
                <a:ea typeface="宋体" panose="02010600030101010101" pitchFamily="2" charset="-122"/>
                <a:sym typeface="+mn-ea"/>
              </a:rPr>
              <a:t>社区检测：确定具有紧密连接关系的结点簇。</a:t>
            </a:r>
            <a:endParaRPr lang="zh-CN" altLang="en-US" sz="1600" dirty="0">
              <a:latin typeface="宋体" panose="02010600030101010101" pitchFamily="2" charset="-122"/>
              <a:ea typeface="宋体" panose="02010600030101010101" pitchFamily="2" charset="-122"/>
              <a:sym typeface="+mn-ea"/>
            </a:endParaRPr>
          </a:p>
          <a:p>
            <a:pPr indent="0" algn="l">
              <a:lnSpc>
                <a:spcPct val="130000"/>
              </a:lnSpc>
              <a:buFont typeface="Wingdings" panose="05000000000000000000" charset="0"/>
              <a:buNone/>
            </a:pPr>
            <a:r>
              <a:rPr lang="en-US" altLang="zh-CN" sz="1600" dirty="0">
                <a:latin typeface="宋体" panose="02010600030101010101" pitchFamily="2" charset="-122"/>
                <a:ea typeface="宋体" panose="02010600030101010101" pitchFamily="2" charset="-122"/>
                <a:sym typeface="+mn-ea"/>
              </a:rPr>
              <a:t>   </a:t>
            </a:r>
            <a:r>
              <a:rPr lang="zh-CN" altLang="en-US" sz="1600" dirty="0">
                <a:latin typeface="宋体" panose="02010600030101010101" pitchFamily="2" charset="-122"/>
                <a:ea typeface="宋体" panose="02010600030101010101" pitchFamily="2" charset="-122"/>
                <a:sym typeface="+mn-ea"/>
              </a:rPr>
              <a:t>网络相似度：衡量两个网络或子网络之间的相似性</a:t>
            </a:r>
            <a:endParaRPr lang="zh-CN" altLang="en-US" sz="1600" dirty="0">
              <a:latin typeface="宋体" panose="02010600030101010101" pitchFamily="2" charset="-122"/>
              <a:ea typeface="宋体" panose="02010600030101010101" pitchFamily="2" charset="-122"/>
              <a:sym typeface="+mn-ea"/>
            </a:endParaRPr>
          </a:p>
          <a:p>
            <a:pPr indent="0" algn="l">
              <a:lnSpc>
                <a:spcPct val="130000"/>
              </a:lnSpc>
              <a:buFont typeface="Wingdings" panose="05000000000000000000" charset="0"/>
              <a:buNone/>
            </a:pPr>
            <a:endParaRPr lang="zh-CN" altLang="en-US" sz="1600" dirty="0">
              <a:latin typeface="宋体" panose="02010600030101010101" pitchFamily="2" charset="-122"/>
              <a:ea typeface="宋体" panose="02010600030101010101" pitchFamily="2" charset="-122"/>
              <a:sym typeface="+mn-ea"/>
            </a:endParaRPr>
          </a:p>
          <a:p>
            <a:pPr marL="285750" indent="-285750" algn="l">
              <a:lnSpc>
                <a:spcPct val="130000"/>
              </a:lnSpc>
              <a:buFont typeface="Wingdings" panose="05000000000000000000" charset="0"/>
              <a:buChar char="l"/>
            </a:pPr>
            <a:r>
              <a:rPr lang="zh-CN" altLang="en-US" sz="1600" dirty="0">
                <a:latin typeface="宋体" panose="02010600030101010101" pitchFamily="2" charset="-122"/>
                <a:ea typeface="宋体" panose="02010600030101010101" pitchFamily="2" charset="-122"/>
                <a:sym typeface="+mn-ea"/>
              </a:rPr>
              <a:t>图包含结点特征（结点的数据），图的结构（结点之间连接的方式），将结点的特征与结构的信息同时作为输入，然后让机器决定利用哪些信息的方法叫做</a:t>
            </a:r>
            <a:r>
              <a:rPr lang="zh-CN" altLang="en-US" sz="1600" dirty="0">
                <a:latin typeface="宋体" panose="02010600030101010101" pitchFamily="2" charset="-122"/>
                <a:ea typeface="宋体" panose="02010600030101010101" pitchFamily="2" charset="-122"/>
                <a:sym typeface="+mn-ea"/>
              </a:rPr>
              <a:t>机器学习</a:t>
            </a:r>
            <a:endParaRPr lang="zh-CN" altLang="en-US" sz="1600" dirty="0">
              <a:latin typeface="宋体" panose="02010600030101010101" pitchFamily="2" charset="-122"/>
              <a:ea typeface="宋体" panose="02010600030101010101" pitchFamily="2" charset="-122"/>
              <a:sym typeface="+mn-ea"/>
            </a:endParaRPr>
          </a:p>
        </p:txBody>
      </p:sp>
      <p:pic>
        <p:nvPicPr>
          <p:cNvPr id="100" name="图片 99"/>
          <p:cNvPicPr/>
          <p:nvPr/>
        </p:nvPicPr>
        <p:blipFill>
          <a:blip r:embed="rId2"/>
          <a:stretch>
            <a:fillRect/>
          </a:stretch>
        </p:blipFill>
        <p:spPr>
          <a:xfrm>
            <a:off x="5976620" y="1181100"/>
            <a:ext cx="5578475" cy="2693670"/>
          </a:xfrm>
          <a:prstGeom prst="rect">
            <a:avLst/>
          </a:prstGeom>
          <a:noFill/>
          <a:ln w="9525">
            <a:noFill/>
          </a:ln>
        </p:spPr>
      </p:pic>
      <p:pic>
        <p:nvPicPr>
          <p:cNvPr id="101" name="图片 100"/>
          <p:cNvPicPr/>
          <p:nvPr/>
        </p:nvPicPr>
        <p:blipFill>
          <a:blip r:embed="rId3"/>
          <a:stretch>
            <a:fillRect/>
          </a:stretch>
        </p:blipFill>
        <p:spPr>
          <a:xfrm>
            <a:off x="6443345" y="4104640"/>
            <a:ext cx="5111750" cy="2063115"/>
          </a:xfrm>
          <a:prstGeom prst="rect">
            <a:avLst/>
          </a:prstGeom>
          <a:noFill/>
          <a:ln w="9525">
            <a:noFill/>
          </a:ln>
        </p:spPr>
      </p:pic>
      <p:sp>
        <p:nvSpPr>
          <p:cNvPr id="4" name="文本框 3"/>
          <p:cNvSpPr txBox="1"/>
          <p:nvPr/>
        </p:nvSpPr>
        <p:spPr>
          <a:xfrm>
            <a:off x="1031875" y="4777740"/>
            <a:ext cx="6600190" cy="1390015"/>
          </a:xfrm>
          <a:prstGeom prst="rect">
            <a:avLst/>
          </a:prstGeom>
          <a:noFill/>
        </p:spPr>
        <p:txBody>
          <a:bodyPr wrap="square" rtlCol="0" anchor="t">
            <a:noAutofit/>
          </a:bodyPr>
          <a:p>
            <a:pPr marL="285750" indent="-285750" algn="l">
              <a:lnSpc>
                <a:spcPct val="130000"/>
              </a:lnSpc>
              <a:buFont typeface="Wingdings" panose="05000000000000000000" charset="0"/>
              <a:buChar char="l"/>
            </a:pPr>
            <a:r>
              <a:rPr lang="zh-CN" altLang="en-US" sz="1600" dirty="0">
                <a:latin typeface="宋体" panose="02010600030101010101" pitchFamily="2" charset="-122"/>
                <a:ea typeface="宋体" panose="02010600030101010101" pitchFamily="2" charset="-122"/>
                <a:sym typeface="+mn-ea"/>
              </a:rPr>
              <a:t>GCN是一种能够直接作用于</a:t>
            </a:r>
            <a:r>
              <a:rPr lang="zh-CN" altLang="en-US" sz="1600" dirty="0">
                <a:solidFill>
                  <a:srgbClr val="FF0000"/>
                </a:solidFill>
                <a:latin typeface="宋体" panose="02010600030101010101" pitchFamily="2" charset="-122"/>
                <a:ea typeface="宋体" panose="02010600030101010101" pitchFamily="2" charset="-122"/>
                <a:sym typeface="+mn-ea"/>
              </a:rPr>
              <a:t>图</a:t>
            </a:r>
            <a:r>
              <a:rPr lang="zh-CN" altLang="en-US" sz="1600" dirty="0">
                <a:latin typeface="宋体" panose="02010600030101010101" pitchFamily="2" charset="-122"/>
                <a:ea typeface="宋体" panose="02010600030101010101" pitchFamily="2" charset="-122"/>
                <a:sym typeface="+mn-ea"/>
              </a:rPr>
              <a:t>并且利用其结构信息的</a:t>
            </a:r>
            <a:r>
              <a:rPr lang="zh-CN" altLang="en-US" sz="1600" dirty="0">
                <a:solidFill>
                  <a:srgbClr val="FF0000"/>
                </a:solidFill>
                <a:latin typeface="宋体" panose="02010600030101010101" pitchFamily="2" charset="-122"/>
                <a:ea typeface="宋体" panose="02010600030101010101" pitchFamily="2" charset="-122"/>
                <a:sym typeface="+mn-ea"/>
              </a:rPr>
              <a:t>卷积神经网络</a:t>
            </a:r>
            <a:r>
              <a:rPr lang="zh-CN" altLang="en-US" sz="1600" dirty="0">
                <a:latin typeface="宋体" panose="02010600030101010101" pitchFamily="2" charset="-122"/>
                <a:ea typeface="宋体" panose="02010600030101010101" pitchFamily="2" charset="-122"/>
                <a:sym typeface="+mn-ea"/>
              </a:rPr>
              <a:t>。</a:t>
            </a:r>
            <a:r>
              <a:rPr lang="en-US" altLang="zh-CN" sz="1600" dirty="0">
                <a:latin typeface="宋体" panose="02010600030101010101" pitchFamily="2" charset="-122"/>
                <a:ea typeface="宋体" panose="02010600030101010101" pitchFamily="2" charset="-122"/>
                <a:sym typeface="+mn-ea"/>
              </a:rPr>
              <a:t>GCN</a:t>
            </a:r>
            <a:r>
              <a:rPr lang="zh-CN" altLang="en-US" sz="1600" dirty="0">
                <a:latin typeface="宋体" panose="02010600030101010101" pitchFamily="2" charset="-122"/>
                <a:ea typeface="宋体" panose="02010600030101010101" pitchFamily="2" charset="-122"/>
                <a:sym typeface="+mn-ea"/>
              </a:rPr>
              <a:t>思想是由图像领域迁移到图领域的。图像通常具有固定的结构，而图的结构却更加灵活、复杂。</a:t>
            </a:r>
            <a:endParaRPr lang="zh-CN" altLang="en-US" sz="1600" dirty="0">
              <a:latin typeface="宋体" panose="02010600030101010101" pitchFamily="2" charset="-122"/>
              <a:ea typeface="宋体" panose="02010600030101010101" pitchFamily="2" charset="-122"/>
              <a:sym typeface="+mn-ea"/>
            </a:endParaRPr>
          </a:p>
        </p:txBody>
      </p:sp>
    </p:spTree>
    <p:custDataLst>
      <p:tags r:id="rId4"/>
    </p:custData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4102100" cy="1117600"/>
            <a:chOff x="1336" y="1002"/>
            <a:chExt cx="6460" cy="1760"/>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460" y="1237"/>
              <a:ext cx="5336" cy="1525"/>
            </a:xfrm>
            <a:prstGeom prst="rect">
              <a:avLst/>
            </a:prstGeom>
            <a:noFill/>
          </p:spPr>
          <p:txBody>
            <a:bodyPr wrap="none" rtlCol="0" anchor="t">
              <a:noAutofit/>
            </a:bodyPr>
            <a:p>
              <a:pPr algn="l"/>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GCN</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数学原理</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24" name="矩形 23"/>
          <p:cNvSpPr/>
          <p:nvPr/>
        </p:nvSpPr>
        <p:spPr>
          <a:xfrm>
            <a:off x="6096000" y="1270000"/>
            <a:ext cx="4563110" cy="3054985"/>
          </a:xfrm>
          <a:prstGeom prst="rect">
            <a:avLst/>
          </a:prstGeom>
        </p:spPr>
        <p:txBody>
          <a:bodyPr wrap="square">
            <a:noAutofit/>
          </a:bodyPr>
          <a:p>
            <a:pPr indent="0" algn="l">
              <a:lnSpc>
                <a:spcPct val="130000"/>
              </a:lnSpc>
              <a:buFont typeface="Wingdings" panose="05000000000000000000" charset="0"/>
              <a:buNone/>
            </a:pPr>
            <a:endParaRPr lang="zh-CN" altLang="en-US" sz="1600" dirty="0" smtClean="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endParaRPr>
          </a:p>
        </p:txBody>
      </p:sp>
      <p:pic>
        <p:nvPicPr>
          <p:cNvPr id="102" name="图片 101"/>
          <p:cNvPicPr/>
          <p:nvPr/>
        </p:nvPicPr>
        <p:blipFill>
          <a:blip r:embed="rId2"/>
          <a:stretch>
            <a:fillRect/>
          </a:stretch>
        </p:blipFill>
        <p:spPr>
          <a:xfrm>
            <a:off x="6631940" y="1755140"/>
            <a:ext cx="4936490" cy="2773045"/>
          </a:xfrm>
          <a:prstGeom prst="rect">
            <a:avLst/>
          </a:prstGeom>
          <a:noFill/>
          <a:ln w="9525">
            <a:noFill/>
          </a:ln>
        </p:spPr>
      </p:pic>
      <p:pic>
        <p:nvPicPr>
          <p:cNvPr id="11" name="图片 10"/>
          <p:cNvPicPr>
            <a:picLocks noChangeAspect="1"/>
          </p:cNvPicPr>
          <p:nvPr>
            <p:custDataLst>
              <p:tags r:id="rId3"/>
            </p:custDataLst>
          </p:nvPr>
        </p:nvPicPr>
        <p:blipFill>
          <a:blip r:embed="rId4"/>
          <a:stretch>
            <a:fillRect/>
          </a:stretch>
        </p:blipFill>
        <p:spPr>
          <a:xfrm>
            <a:off x="683260" y="1270000"/>
            <a:ext cx="7037705" cy="787400"/>
          </a:xfrm>
          <a:prstGeom prst="rect">
            <a:avLst/>
          </a:prstGeom>
        </p:spPr>
      </p:pic>
      <p:sp>
        <p:nvSpPr>
          <p:cNvPr id="12" name="文本框 11"/>
          <p:cNvSpPr txBox="1"/>
          <p:nvPr/>
        </p:nvSpPr>
        <p:spPr>
          <a:xfrm>
            <a:off x="683260" y="2327910"/>
            <a:ext cx="5630545" cy="1842770"/>
          </a:xfrm>
          <a:prstGeom prst="rect">
            <a:avLst/>
          </a:prstGeom>
          <a:noFill/>
        </p:spPr>
        <p:txBody>
          <a:bodyPr wrap="square" rtlCol="0">
            <a:noAutofit/>
          </a:bodyPr>
          <a:p>
            <a:endParaRPr lang="zh-CN" altLang="en-US"/>
          </a:p>
        </p:txBody>
      </p:sp>
      <p:pic>
        <p:nvPicPr>
          <p:cNvPr id="103" name="图片 102"/>
          <p:cNvPicPr/>
          <p:nvPr/>
        </p:nvPicPr>
        <p:blipFill>
          <a:blip r:embed="rId5"/>
          <a:stretch>
            <a:fillRect/>
          </a:stretch>
        </p:blipFill>
        <p:spPr>
          <a:xfrm>
            <a:off x="974725" y="2057400"/>
            <a:ext cx="4915535" cy="4244975"/>
          </a:xfrm>
          <a:prstGeom prst="rect">
            <a:avLst/>
          </a:prstGeom>
          <a:noFill/>
          <a:ln w="9525">
            <a:noFill/>
          </a:ln>
        </p:spPr>
      </p:pic>
      <p:sp>
        <p:nvSpPr>
          <p:cNvPr id="13" name="文本框 12"/>
          <p:cNvSpPr txBox="1"/>
          <p:nvPr/>
        </p:nvSpPr>
        <p:spPr>
          <a:xfrm>
            <a:off x="5890895" y="4528820"/>
            <a:ext cx="5325110" cy="1702435"/>
          </a:xfrm>
          <a:prstGeom prst="rect">
            <a:avLst/>
          </a:prstGeom>
          <a:noFill/>
        </p:spPr>
        <p:txBody>
          <a:bodyPr wrap="square" rtlCol="0" anchor="t">
            <a:noAutofit/>
          </a:bodyPr>
          <a:p>
            <a:r>
              <a:rPr lang="zh-CN" altLang="en-US">
                <a:latin typeface="宋体" panose="02010600030101010101" pitchFamily="2" charset="-122"/>
                <a:ea typeface="宋体" panose="02010600030101010101" pitchFamily="2" charset="-122"/>
                <a:cs typeface="宋体" panose="02010600030101010101" pitchFamily="2" charset="-122"/>
              </a:rPr>
              <a:t>邻接矩阵的第一行，结点A连接着结点E。结果矩阵中的第一行是结点E的特征向量。类似地，结果矩阵中的第二行就是界定D与结点E的加和。通过这样一种处理，可以得到结点所有邻居的特征加和向量。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3194685" cy="785495"/>
            <a:chOff x="1336" y="1002"/>
            <a:chExt cx="503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388" y="1307"/>
              <a:ext cx="3979" cy="932"/>
            </a:xfrm>
            <a:prstGeom prst="rect">
              <a:avLst/>
            </a:prstGeom>
            <a:noFill/>
          </p:spPr>
          <p:txBody>
            <a:bodyPr wrap="none" rtlCol="0" anchor="t">
              <a:noAutofit/>
            </a:bodyPr>
            <a:p>
              <a:pPr algn="l"/>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GCN</a:t>
              </a:r>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数学原理</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16" name="矩形 15"/>
          <p:cNvSpPr/>
          <p:nvPr/>
        </p:nvSpPr>
        <p:spPr>
          <a:xfrm>
            <a:off x="681990" y="1523365"/>
            <a:ext cx="3935730" cy="4658360"/>
          </a:xfrm>
          <a:prstGeom prst="rect">
            <a:avLst/>
          </a:prstGeom>
        </p:spPr>
        <p:txBody>
          <a:bodyPr wrap="square">
            <a:noAutofit/>
          </a:bodyPr>
          <a:p>
            <a:pPr indent="457200" algn="l">
              <a:lnSpc>
                <a:spcPct val="13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上述处理方式遗漏了所分析的结点本身的信息，比如，结果矩阵的第一行中未包含结点A的信息。</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indent="457200" algn="l">
              <a:lnSpc>
                <a:spcPct val="13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其次不能直接使用加和函数，当使用加和函数的时候，具有较大度值的结点会有很大的表示向量，而较低度的结点会有较小的聚合向量，可能会导致梯度爆炸或梯度消失的问题。此外，神经网络对于输入数据的标度是非常敏感的，需要将这些向量进行标准化以消除潜在的问题。</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8" name="图片 7"/>
          <p:cNvPicPr>
            <a:picLocks noChangeAspect="1"/>
          </p:cNvPicPr>
          <p:nvPr>
            <p:custDataLst>
              <p:tags r:id="rId2"/>
            </p:custDataLst>
          </p:nvPr>
        </p:nvPicPr>
        <p:blipFill>
          <a:blip r:embed="rId3"/>
          <a:stretch>
            <a:fillRect/>
          </a:stretch>
        </p:blipFill>
        <p:spPr>
          <a:xfrm>
            <a:off x="4667885" y="1522730"/>
            <a:ext cx="6883400" cy="3495675"/>
          </a:xfrm>
          <a:prstGeom prst="rect">
            <a:avLst/>
          </a:prstGeom>
        </p:spPr>
      </p:pic>
    </p:spTree>
    <p:custDataLst>
      <p:tags r:id="rId4"/>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3.xml><?xml version="1.0" encoding="utf-8"?>
<p:tagLst xmlns:p="http://schemas.openxmlformats.org/presentationml/2006/main">
  <p:tag name="commondata" val="eyJjb3VudCI6MywiaGRpZCI6IjA3Y2YzNGMyY2I3OGU4NjFmZmU2Mzc0NGI4ZGZkNTk1IiwidXNlckNvdW50Ijoz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TAG_VERSION" val="1.0"/>
  <p:tag name="KSO_WM_BEAUTIFY_FLAG" val="#wm#"/>
  <p:tag name="KSO_WM_UNIT_TYPE" val="i"/>
  <p:tag name="KSO_WM_UNIT_ID" val="diagram782_2*i*0"/>
  <p:tag name="KSO_WM_TEMPLATE_CATEGORY" val="diagram"/>
  <p:tag name="KSO_WM_TEMPLATE_INDEX" val="782"/>
  <p:tag name="KSO_WM_UNIT_INDEX" val="0"/>
</p:tagLst>
</file>

<file path=ppt/tags/tag68.xml><?xml version="1.0" encoding="utf-8"?>
<p:tagLst xmlns:p="http://schemas.openxmlformats.org/presentationml/2006/main">
  <p:tag name="KSO_WM_TAG_VERSION" val="1.0"/>
  <p:tag name="KSO_WM_TEMPLATE_CATEGORY" val="diagram"/>
  <p:tag name="KSO_WM_TEMPLATE_INDEX" val="782"/>
  <p:tag name="KSO_WM_UNIT_TYPE" val="l_i"/>
  <p:tag name="KSO_WM_UNIT_INDEX" val="1_1"/>
  <p:tag name="KSO_WM_UNIT_ID" val="257*l_i*1_1"/>
  <p:tag name="KSO_WM_UNIT_CLEAR" val="1"/>
  <p:tag name="KSO_WM_UNIT_LAYERLEVEL" val="1_1"/>
  <p:tag name="KSO_WM_BEAUTIFY_FLAG" val="#wm#"/>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69.xml><?xml version="1.0" encoding="utf-8"?>
<p:tagLst xmlns:p="http://schemas.openxmlformats.org/presentationml/2006/main">
  <p:tag name="KSO_WM_TAG_VERSION" val="1.0"/>
  <p:tag name="KSO_WM_TEMPLATE_CATEGORY" val="diagram"/>
  <p:tag name="KSO_WM_TEMPLATE_INDEX" val="782"/>
  <p:tag name="KSO_WM_UNIT_TYPE" val="l_i"/>
  <p:tag name="KSO_WM_UNIT_INDEX" val="1_2"/>
  <p:tag name="KSO_WM_UNIT_ID" val="257*l_i*1_2"/>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TEMPLATE_CATEGORY" val="diagram"/>
  <p:tag name="KSO_WM_TEMPLATE_INDEX" val="782"/>
  <p:tag name="KSO_WM_UNIT_TYPE" val="l_i"/>
  <p:tag name="KSO_WM_UNIT_INDEX" val="1_3"/>
  <p:tag name="KSO_WM_UNIT_ID" val="257*l_i*1_3"/>
  <p:tag name="KSO_WM_UNIT_CLEAR" val="1"/>
  <p:tag name="KSO_WM_UNIT_LAYERLEVEL" val="1_1"/>
  <p:tag name="KSO_WM_BEAUTIFY_FLAG" val="#wm#"/>
  <p:tag name="KSO_WM_DIAGRAM_GROUP_CODE" val="l1-1"/>
  <p:tag name="KSO_WM_UNIT_TEXT_FILL_FORE_SCHEMECOLOR_INDEX" val="5"/>
  <p:tag name="KSO_WM_UNIT_TEXT_FILL_TYPE" val="1"/>
  <p:tag name="KSO_WM_UNIT_DIAGRAM_SCHEMECOLOR_ID" val="2"/>
</p:tagLst>
</file>

<file path=ppt/tags/tag71.xml><?xml version="1.0" encoding="utf-8"?>
<p:tagLst xmlns:p="http://schemas.openxmlformats.org/presentationml/2006/main">
  <p:tag name="KSO_WM_TAG_VERSION" val="1.0"/>
  <p:tag name="KSO_WM_TEMPLATE_CATEGORY" val="diagram"/>
  <p:tag name="KSO_WM_TEMPLATE_INDEX" val="782"/>
  <p:tag name="KSO_WM_UNIT_TYPE" val="l_i"/>
  <p:tag name="KSO_WM_UNIT_INDEX" val="1_4"/>
  <p:tag name="KSO_WM_UNIT_ID" val="257*l_i*1_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DIAGRAM_SCHEMECOLOR_ID" val="2"/>
</p:tagLst>
</file>

<file path=ppt/tags/tag72.xml><?xml version="1.0" encoding="utf-8"?>
<p:tagLst xmlns:p="http://schemas.openxmlformats.org/presentationml/2006/main">
  <p:tag name="KSO_WM_TAG_VERSION" val="1.0"/>
  <p:tag name="KSO_WM_TEMPLATE_CATEGORY" val="diagram"/>
  <p:tag name="KSO_WM_TEMPLATE_INDEX" val="782"/>
  <p:tag name="KSO_WM_UNIT_TYPE" val="l_i"/>
  <p:tag name="KSO_WM_UNIT_INDEX" val="1_5"/>
  <p:tag name="KSO_WM_UNIT_ID" val="257*l_i*1_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3.xml><?xml version="1.0" encoding="utf-8"?>
<p:tagLst xmlns:p="http://schemas.openxmlformats.org/presentationml/2006/main">
  <p:tag name="KSO_WM_TAG_VERSION" val="1.0"/>
  <p:tag name="KSO_WM_TEMPLATE_CATEGORY" val="diagram"/>
  <p:tag name="KSO_WM_TEMPLATE_INDEX" val="782"/>
  <p:tag name="KSO_WM_UNIT_TYPE" val="l_i"/>
  <p:tag name="KSO_WM_UNIT_INDEX" val="1_6"/>
  <p:tag name="KSO_WM_UNIT_ID" val="257*l_i*1_6"/>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4.xml><?xml version="1.0" encoding="utf-8"?>
<p:tagLst xmlns:p="http://schemas.openxmlformats.org/presentationml/2006/main">
  <p:tag name="KSO_WM_TAG_VERSION" val="1.0"/>
  <p:tag name="KSO_WM_TEMPLATE_CATEGORY" val="diagram"/>
  <p:tag name="KSO_WM_TEMPLATE_INDEX" val="782"/>
  <p:tag name="KSO_WM_UNIT_TYPE" val="l_i"/>
  <p:tag name="KSO_WM_UNIT_INDEX" val="1_7"/>
  <p:tag name="KSO_WM_UNIT_ID" val="257*l_i*1_7"/>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5.xml><?xml version="1.0" encoding="utf-8"?>
<p:tagLst xmlns:p="http://schemas.openxmlformats.org/presentationml/2006/main">
  <p:tag name="KSO_WM_TAG_VERSION" val="1.0"/>
  <p:tag name="KSO_WM_TEMPLATE_CATEGORY" val="diagram"/>
  <p:tag name="KSO_WM_TEMPLATE_INDEX" val="782"/>
  <p:tag name="KSO_WM_UNIT_TYPE" val="l_i"/>
  <p:tag name="KSO_WM_UNIT_INDEX" val="1_8"/>
  <p:tag name="KSO_WM_UNIT_ID" val="257*l_i*1_8"/>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6.xml><?xml version="1.0" encoding="utf-8"?>
<p:tagLst xmlns:p="http://schemas.openxmlformats.org/presentationml/2006/main">
  <p:tag name="KSO_WM_TAG_VERSION" val="1.0"/>
  <p:tag name="KSO_WM_TEMPLATE_CATEGORY" val="diagram"/>
  <p:tag name="KSO_WM_TEMPLATE_INDEX" val="782"/>
  <p:tag name="KSO_WM_UNIT_TYPE" val="l_i"/>
  <p:tag name="KSO_WM_UNIT_INDEX" val="1_9"/>
  <p:tag name="KSO_WM_UNIT_ID" val="257*l_i*1_9"/>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7.xml><?xml version="1.0" encoding="utf-8"?>
<p:tagLst xmlns:p="http://schemas.openxmlformats.org/presentationml/2006/main">
  <p:tag name="KSO_WM_TAG_VERSION" val="1.0"/>
  <p:tag name="KSO_WM_BEAUTIFY_FLAG" val="#wm#"/>
  <p:tag name="KSO_WM_UNIT_TYPE" val="i"/>
  <p:tag name="KSO_WM_UNIT_ID" val="diagram782_2*i*19"/>
  <p:tag name="KSO_WM_TEMPLATE_CATEGORY" val="diagram"/>
  <p:tag name="KSO_WM_TEMPLATE_INDEX" val="782"/>
  <p:tag name="KSO_WM_UNIT_INDEX" val="19"/>
</p:tagLst>
</file>

<file path=ppt/tags/tag78.xml><?xml version="1.0" encoding="utf-8"?>
<p:tagLst xmlns:p="http://schemas.openxmlformats.org/presentationml/2006/main">
  <p:tag name="KSO_WM_TAG_VERSION" val="1.0"/>
  <p:tag name="KSO_WM_TEMPLATE_CATEGORY" val="diagram"/>
  <p:tag name="KSO_WM_TEMPLATE_INDEX" val="782"/>
  <p:tag name="KSO_WM_UNIT_TYPE" val="l_i"/>
  <p:tag name="KSO_WM_UNIT_INDEX" val="1_10"/>
  <p:tag name="KSO_WM_UNIT_ID" val="257*l_i*1_10"/>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79.xml><?xml version="1.0" encoding="utf-8"?>
<p:tagLst xmlns:p="http://schemas.openxmlformats.org/presentationml/2006/main">
  <p:tag name="KSO_WM_TAG_VERSION" val="1.0"/>
  <p:tag name="KSO_WM_TEMPLATE_CATEGORY" val="diagram"/>
  <p:tag name="KSO_WM_TEMPLATE_INDEX" val="782"/>
  <p:tag name="KSO_WM_UNIT_TYPE" val="l_i"/>
  <p:tag name="KSO_WM_UNIT_INDEX" val="1_11"/>
  <p:tag name="KSO_WM_UNIT_ID" val="257*l_i*1_11"/>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TEMPLATE_CATEGORY" val="diagram"/>
  <p:tag name="KSO_WM_TEMPLATE_INDEX" val="782"/>
  <p:tag name="KSO_WM_UNIT_TYPE" val="l_i"/>
  <p:tag name="KSO_WM_UNIT_INDEX" val="1_12"/>
  <p:tag name="KSO_WM_UNIT_ID" val="257*l_i*1_12"/>
  <p:tag name="KSO_WM_UNIT_CLEAR" val="1"/>
  <p:tag name="KSO_WM_UNIT_LAYERLEVEL" val="1_1"/>
  <p:tag name="KSO_WM_BEAUTIFY_FLAG" val="#wm#"/>
  <p:tag name="KSO_WM_DIAGRAM_GROUP_CODE" val="l1-1"/>
  <p:tag name="KSO_WM_UNIT_TEXT_FILL_FORE_SCHEMECOLOR_INDEX" val="6"/>
  <p:tag name="KSO_WM_UNIT_TEXT_FILL_TYPE" val="1"/>
  <p:tag name="KSO_WM_UNIT_DIAGRAM_SCHEMECOLOR_ID" val="2"/>
</p:tagLst>
</file>

<file path=ppt/tags/tag81.xml><?xml version="1.0" encoding="utf-8"?>
<p:tagLst xmlns:p="http://schemas.openxmlformats.org/presentationml/2006/main">
  <p:tag name="KSO_WM_TAG_VERSION" val="1.0"/>
  <p:tag name="KSO_WM_TEMPLATE_CATEGORY" val="diagram"/>
  <p:tag name="KSO_WM_TEMPLATE_INDEX" val="782"/>
  <p:tag name="KSO_WM_UNIT_TYPE" val="l_i"/>
  <p:tag name="KSO_WM_UNIT_INDEX" val="1_13"/>
  <p:tag name="KSO_WM_UNIT_ID" val="257*l_i*1_1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2.xml><?xml version="1.0" encoding="utf-8"?>
<p:tagLst xmlns:p="http://schemas.openxmlformats.org/presentationml/2006/main">
  <p:tag name="KSO_WM_TAG_VERSION" val="1.0"/>
  <p:tag name="KSO_WM_TEMPLATE_CATEGORY" val="diagram"/>
  <p:tag name="KSO_WM_TEMPLATE_INDEX" val="782"/>
  <p:tag name="KSO_WM_UNIT_TYPE" val="l_i"/>
  <p:tag name="KSO_WM_UNIT_INDEX" val="1_14"/>
  <p:tag name="KSO_WM_UNIT_ID" val="257*l_i*1_1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3.xml><?xml version="1.0" encoding="utf-8"?>
<p:tagLst xmlns:p="http://schemas.openxmlformats.org/presentationml/2006/main">
  <p:tag name="KSO_WM_TAG_VERSION" val="1.0"/>
  <p:tag name="KSO_WM_TEMPLATE_CATEGORY" val="diagram"/>
  <p:tag name="KSO_WM_TEMPLATE_INDEX" val="782"/>
  <p:tag name="KSO_WM_UNIT_TYPE" val="l_i"/>
  <p:tag name="KSO_WM_UNIT_INDEX" val="1_15"/>
  <p:tag name="KSO_WM_UNIT_ID" val="257*l_i*1_1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4.xml><?xml version="1.0" encoding="utf-8"?>
<p:tagLst xmlns:p="http://schemas.openxmlformats.org/presentationml/2006/main">
  <p:tag name="KSO_WM_TAG_VERSION" val="1.0"/>
  <p:tag name="KSO_WM_TEMPLATE_CATEGORY" val="diagram"/>
  <p:tag name="KSO_WM_TEMPLATE_INDEX" val="782"/>
  <p:tag name="KSO_WM_UNIT_TYPE" val="l_i"/>
  <p:tag name="KSO_WM_UNIT_INDEX" val="1_16"/>
  <p:tag name="KSO_WM_UNIT_ID" val="257*l_i*1_16"/>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5.xml><?xml version="1.0" encoding="utf-8"?>
<p:tagLst xmlns:p="http://schemas.openxmlformats.org/presentationml/2006/main">
  <p:tag name="KSO_WM_TAG_VERSION" val="1.0"/>
  <p:tag name="KSO_WM_TEMPLATE_CATEGORY" val="diagram"/>
  <p:tag name="KSO_WM_TEMPLATE_INDEX" val="782"/>
  <p:tag name="KSO_WM_UNIT_TYPE" val="l_i"/>
  <p:tag name="KSO_WM_UNIT_INDEX" val="1_17"/>
  <p:tag name="KSO_WM_UNIT_ID" val="257*l_i*1_17"/>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6.xml><?xml version="1.0" encoding="utf-8"?>
<p:tagLst xmlns:p="http://schemas.openxmlformats.org/presentationml/2006/main">
  <p:tag name="KSO_WM_TAG_VERSION" val="1.0"/>
  <p:tag name="KSO_WM_TEMPLATE_CATEGORY" val="diagram"/>
  <p:tag name="KSO_WM_TEMPLATE_INDEX" val="782"/>
  <p:tag name="KSO_WM_UNIT_TYPE" val="l_i"/>
  <p:tag name="KSO_WM_UNIT_INDEX" val="1_18"/>
  <p:tag name="KSO_WM_UNIT_ID" val="257*l_i*1_18"/>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DIAGRAM_SCHEMECOLOR_ID" val="2"/>
</p:tagLst>
</file>

<file path=ppt/tags/tag87.xml><?xml version="1.0" encoding="utf-8"?>
<p:tagLst xmlns:p="http://schemas.openxmlformats.org/presentationml/2006/main">
  <p:tag name="KSO_WM_TAG_VERSION" val="1.0"/>
  <p:tag name="KSO_WM_BEAUTIFY_FLAG" val="#wm#"/>
  <p:tag name="KSO_WM_UNIT_TYPE" val="i"/>
  <p:tag name="KSO_WM_UNIT_ID" val="diagram782_2*i*57"/>
  <p:tag name="KSO_WM_TEMPLATE_CATEGORY" val="diagram"/>
  <p:tag name="KSO_WM_TEMPLATE_INDEX" val="782"/>
  <p:tag name="KSO_WM_UNIT_INDEX" val="57"/>
</p:tagLst>
</file>

<file path=ppt/tags/tag88.xml><?xml version="1.0" encoding="utf-8"?>
<p:tagLst xmlns:p="http://schemas.openxmlformats.org/presentationml/2006/main">
  <p:tag name="KSO_WM_TAG_VERSION" val="1.0"/>
  <p:tag name="KSO_WM_TEMPLATE_CATEGORY" val="diagram"/>
  <p:tag name="KSO_WM_TEMPLATE_INDEX" val="782"/>
  <p:tag name="KSO_WM_UNIT_TYPE" val="l_i"/>
  <p:tag name="KSO_WM_UNIT_INDEX" val="1_28"/>
  <p:tag name="KSO_WM_UNIT_ID" val="257*l_i*1_28"/>
  <p:tag name="KSO_WM_UNIT_CLEAR" val="1"/>
  <p:tag name="KSO_WM_UNIT_LAYERLEVEL" val="1_1"/>
  <p:tag name="KSO_WM_BEAUTIFY_FLAG" val="#wm#"/>
  <p:tag name="KSO_WM_DIAGRAM_GROUP_CODE" val="l1-1"/>
  <p:tag name="KSO_WM_UNIT_FILL_FORE_SCHEMECOLOR_INDEX" val="8"/>
  <p:tag name="KSO_WM_UNIT_FILL_TYPE" val="1"/>
  <p:tag name="KSO_WM_UNIT_LINE_FORE_SCHEMECOLOR_INDEX" val="14"/>
  <p:tag name="KSO_WM_UNIT_LINE_FILL_TYPE" val="2"/>
  <p:tag name="KSO_WM_UNIT_TEXT_FILL_FORE_SCHEMECOLOR_INDEX" val="5"/>
  <p:tag name="KSO_WM_UNIT_TEXT_FILL_TYPE" val="1"/>
  <p:tag name="KSO_WM_UNIT_DIAGRAM_SCHEMECOLOR_ID" val="2"/>
</p:tagLst>
</file>

<file path=ppt/tags/tag89.xml><?xml version="1.0" encoding="utf-8"?>
<p:tagLst xmlns:p="http://schemas.openxmlformats.org/presentationml/2006/main">
  <p:tag name="KSO_WM_TAG_VERSION" val="1.0"/>
  <p:tag name="KSO_WM_TEMPLATE_CATEGORY" val="diagram"/>
  <p:tag name="KSO_WM_TEMPLATE_INDEX" val="782"/>
  <p:tag name="KSO_WM_UNIT_TYPE" val="l_i"/>
  <p:tag name="KSO_WM_UNIT_INDEX" val="1_29"/>
  <p:tag name="KSO_WM_UNIT_ID" val="257*l_i*1_29"/>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TEMPLATE_CATEGORY" val="diagram"/>
  <p:tag name="KSO_WM_TEMPLATE_INDEX" val="782"/>
  <p:tag name="KSO_WM_UNIT_TYPE" val="l_i"/>
  <p:tag name="KSO_WM_UNIT_INDEX" val="1_30"/>
  <p:tag name="KSO_WM_UNIT_ID" val="257*l_i*1_30"/>
  <p:tag name="KSO_WM_UNIT_CLEAR" val="1"/>
  <p:tag name="KSO_WM_UNIT_LAYERLEVEL" val="1_1"/>
  <p:tag name="KSO_WM_BEAUTIFY_FLAG" val="#wm#"/>
  <p:tag name="KSO_WM_DIAGRAM_GROUP_CODE" val="l1-1"/>
  <p:tag name="KSO_WM_UNIT_TEXT_FILL_FORE_SCHEMECOLOR_INDEX" val="8"/>
  <p:tag name="KSO_WM_UNIT_TEXT_FILL_TYPE" val="1"/>
  <p:tag name="KSO_WM_UNIT_DIAGRAM_SCHEMECOLOR_ID" val="2"/>
</p:tagLst>
</file>

<file path=ppt/tags/tag91.xml><?xml version="1.0" encoding="utf-8"?>
<p:tagLst xmlns:p="http://schemas.openxmlformats.org/presentationml/2006/main">
  <p:tag name="KSO_WM_TAG_VERSION" val="1.0"/>
  <p:tag name="KSO_WM_TEMPLATE_CATEGORY" val="diagram"/>
  <p:tag name="KSO_WM_TEMPLATE_INDEX" val="782"/>
  <p:tag name="KSO_WM_UNIT_TYPE" val="l_i"/>
  <p:tag name="KSO_WM_UNIT_INDEX" val="1_31"/>
  <p:tag name="KSO_WM_UNIT_ID" val="257*l_i*1_31"/>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2.xml><?xml version="1.0" encoding="utf-8"?>
<p:tagLst xmlns:p="http://schemas.openxmlformats.org/presentationml/2006/main">
  <p:tag name="KSO_WM_TAG_VERSION" val="1.0"/>
  <p:tag name="KSO_WM_TEMPLATE_CATEGORY" val="diagram"/>
  <p:tag name="KSO_WM_TEMPLATE_INDEX" val="782"/>
  <p:tag name="KSO_WM_UNIT_TYPE" val="l_i"/>
  <p:tag name="KSO_WM_UNIT_INDEX" val="1_32"/>
  <p:tag name="KSO_WM_UNIT_ID" val="257*l_i*1_32"/>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3.xml><?xml version="1.0" encoding="utf-8"?>
<p:tagLst xmlns:p="http://schemas.openxmlformats.org/presentationml/2006/main">
  <p:tag name="KSO_WM_TAG_VERSION" val="1.0"/>
  <p:tag name="KSO_WM_TEMPLATE_CATEGORY" val="diagram"/>
  <p:tag name="KSO_WM_TEMPLATE_INDEX" val="782"/>
  <p:tag name="KSO_WM_UNIT_TYPE" val="l_i"/>
  <p:tag name="KSO_WM_UNIT_INDEX" val="1_33"/>
  <p:tag name="KSO_WM_UNIT_ID" val="257*l_i*1_3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4.xml><?xml version="1.0" encoding="utf-8"?>
<p:tagLst xmlns:p="http://schemas.openxmlformats.org/presentationml/2006/main">
  <p:tag name="KSO_WM_TAG_VERSION" val="1.0"/>
  <p:tag name="KSO_WM_TEMPLATE_CATEGORY" val="diagram"/>
  <p:tag name="KSO_WM_TEMPLATE_INDEX" val="782"/>
  <p:tag name="KSO_WM_UNIT_TYPE" val="l_i"/>
  <p:tag name="KSO_WM_UNIT_INDEX" val="1_34"/>
  <p:tag name="KSO_WM_UNIT_ID" val="257*l_i*1_3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5.xml><?xml version="1.0" encoding="utf-8"?>
<p:tagLst xmlns:p="http://schemas.openxmlformats.org/presentationml/2006/main">
  <p:tag name="KSO_WM_TAG_VERSION" val="1.0"/>
  <p:tag name="KSO_WM_TEMPLATE_CATEGORY" val="diagram"/>
  <p:tag name="KSO_WM_TEMPLATE_INDEX" val="782"/>
  <p:tag name="KSO_WM_UNIT_TYPE" val="l_i"/>
  <p:tag name="KSO_WM_UNIT_INDEX" val="1_35"/>
  <p:tag name="KSO_WM_UNIT_ID" val="257*l_i*1_3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6.xml><?xml version="1.0" encoding="utf-8"?>
<p:tagLst xmlns:p="http://schemas.openxmlformats.org/presentationml/2006/main">
  <p:tag name="KSO_WM_TAG_VERSION" val="1.0"/>
  <p:tag name="KSO_WM_TEMPLATE_CATEGORY" val="diagram"/>
  <p:tag name="KSO_WM_TEMPLATE_INDEX" val="782"/>
  <p:tag name="KSO_WM_UNIT_TYPE" val="l_i"/>
  <p:tag name="KSO_WM_UNIT_INDEX" val="1_36"/>
  <p:tag name="KSO_WM_UNIT_ID" val="257*l_i*1_36"/>
  <p:tag name="KSO_WM_UNIT_CLEAR" val="1"/>
  <p:tag name="KSO_WM_UNIT_LAYERLEVEL" val="1_1"/>
  <p:tag name="KSO_WM_BEAUTIFY_FLAG" val="#wm#"/>
  <p:tag name="KSO_WM_DIAGRAM_GROUP_CODE" val="l1-1"/>
  <p:tag name="KSO_WM_UNIT_FILL_FORE_SCHEMECOLOR_INDEX" val="8"/>
  <p:tag name="KSO_WM_UNIT_FILL_TYPE" val="1"/>
  <p:tag name="KSO_WM_UNIT_DIAGRAM_SCHEMECOLOR_ID" val="2"/>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Words>
  <Application>WPS 演示</Application>
  <PresentationFormat>宽屏</PresentationFormat>
  <Paragraphs>82</Paragraphs>
  <Slides>12</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叶根友毛笔行书2.0版</vt:lpstr>
      <vt:lpstr>逐浪温莎雅楷体</vt:lpstr>
      <vt:lpstr>Wingdings</vt:lpstr>
      <vt:lpstr>Arial Unicode MS</vt:lpstr>
      <vt:lpstr>Blackadder ITC</vt:lpstr>
      <vt:lpstr>Office 主题​​</vt:lpstr>
      <vt:lpstr>创新实践期末汇报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lastModifiedBy>晨曦</cp:lastModifiedBy>
  <cp:revision>8</cp:revision>
  <dcterms:created xsi:type="dcterms:W3CDTF">2019-03-07T14:29:00Z</dcterms:created>
  <dcterms:modified xsi:type="dcterms:W3CDTF">2023-12-26T14:05:02Z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v1.0_mb_beHNqIha7ip40wpx+EDzWg==</vt:lpwstr>
  </property>
  <property fmtid="{D5CDD505-2E9C-101B-9397-08002B2CF9AE}" pid="4" name="ICV">
    <vt:lpwstr>CF6E139EC0574C9995FF8E482A955458_11</vt:lpwstr>
  </property>
</Properties>
</file>