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63" r:id="rId4"/>
    <p:sldId id="266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64" r:id="rId18"/>
    <p:sldId id="265" r:id="rId19"/>
    <p:sldId id="262" r:id="rId20"/>
    <p:sldId id="281" r:id="rId21"/>
    <p:sldId id="270" r:id="rId22"/>
    <p:sldId id="282" r:id="rId23"/>
    <p:sldId id="283" r:id="rId24"/>
    <p:sldId id="275" r:id="rId25"/>
    <p:sldId id="285" r:id="rId26"/>
    <p:sldId id="286" r:id="rId27"/>
    <p:sldId id="287" r:id="rId28"/>
    <p:sldId id="288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45DB6-F85D-4A91-9DCE-4BBBBAE28270}" type="datetimeFigureOut">
              <a:rPr lang="en-NZ" smtClean="0"/>
              <a:t>20/07/2021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6301E-6EE8-4ED2-9D3E-7E8080F0DE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537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4390" y="2211704"/>
            <a:ext cx="787521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49818" y="3796893"/>
            <a:ext cx="5444363" cy="1196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090C-433A-4D5B-9CFF-DEBEACDC3AD6}" type="datetime1">
              <a:rPr lang="en-US" smtClean="0"/>
              <a:t>7/20/2021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4699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B7D2D-E26F-4CA8-AAD6-301306CCC65A}" type="datetime1">
              <a:rPr lang="en-US" smtClean="0"/>
              <a:t>7/20/2021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4699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24A13-19AC-413F-8CF2-58DFDCD7C31E}" type="datetime1">
              <a:rPr lang="en-US" smtClean="0"/>
              <a:t>7/20/2021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4699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D169E-A04A-432F-BDDE-B502E84A83E7}" type="datetime1">
              <a:rPr lang="en-US" smtClean="0"/>
              <a:t>7/20/2021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4699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B0184-CB46-4187-88DF-85B912D3A264}" type="datetime1">
              <a:rPr lang="en-US" smtClean="0"/>
              <a:t>7/20/2021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4699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2787" y="192150"/>
            <a:ext cx="7818424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63065"/>
            <a:ext cx="7874634" cy="1398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49217" y="6465065"/>
            <a:ext cx="18465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9C7C-8CFB-4305-867F-F04CB758C31F}" type="datetime1">
              <a:rPr lang="en-US" smtClean="0"/>
              <a:t>7/20/2021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27466" y="6465065"/>
            <a:ext cx="20700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4699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3vJvkANKVW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9xPJXslVWE" TargetMode="External"/><Relationship Id="rId2" Type="http://schemas.openxmlformats.org/officeDocument/2006/relationships/hyperlink" Target="https://www.youtube.com/watch?v=IHrGresKu2w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library/hh847741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4390" y="2211704"/>
            <a:ext cx="7649209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NZ" sz="4000" spc="-15" dirty="0">
                <a:latin typeface="Constantia"/>
                <a:cs typeface="Constantia"/>
              </a:rPr>
              <a:t>Operations Engineering 1</a:t>
            </a:r>
            <a:endParaRPr sz="4000" dirty="0">
              <a:latin typeface="Constantia"/>
              <a:cs typeface="Constant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000" spc="-5" dirty="0">
                <a:latin typeface="Constantia"/>
                <a:cs typeface="Constantia"/>
              </a:rPr>
              <a:t>- </a:t>
            </a:r>
            <a:r>
              <a:rPr lang="en-NZ" sz="4000" spc="-15" dirty="0">
                <a:latin typeface="Constantia"/>
                <a:cs typeface="Constantia"/>
              </a:rPr>
              <a:t>Course outline and Introduction to</a:t>
            </a:r>
            <a:r>
              <a:rPr sz="4000" spc="-5" dirty="0">
                <a:latin typeface="Constantia"/>
                <a:cs typeface="Constantia"/>
              </a:rPr>
              <a:t> </a:t>
            </a:r>
            <a:r>
              <a:rPr sz="4000" spc="-30" dirty="0">
                <a:latin typeface="Constantia"/>
                <a:cs typeface="Constantia"/>
              </a:rPr>
              <a:t>PowerShell</a:t>
            </a:r>
            <a:r>
              <a:rPr sz="4000" spc="-200" dirty="0">
                <a:latin typeface="Constantia"/>
                <a:cs typeface="Constantia"/>
              </a:rPr>
              <a:t> </a:t>
            </a:r>
            <a:r>
              <a:rPr sz="4000" spc="-5" dirty="0">
                <a:latin typeface="Constantia"/>
                <a:cs typeface="Constantia"/>
              </a:rPr>
              <a:t>-</a:t>
            </a:r>
            <a:endParaRPr sz="4000" dirty="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849818" y="4343400"/>
            <a:ext cx="5444363" cy="1196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2230" marR="5080" indent="-1225550">
              <a:lnSpc>
                <a:spcPct val="120100"/>
              </a:lnSpc>
              <a:spcBef>
                <a:spcPts val="95"/>
              </a:spcBef>
            </a:pPr>
            <a:r>
              <a:rPr spc="-5" dirty="0"/>
              <a:t>Otago </a:t>
            </a:r>
            <a:r>
              <a:rPr dirty="0"/>
              <a:t>Polytechnic </a:t>
            </a:r>
            <a:r>
              <a:rPr spc="-5" dirty="0"/>
              <a:t>Course </a:t>
            </a:r>
            <a:r>
              <a:rPr dirty="0"/>
              <a:t>IN6</a:t>
            </a:r>
            <a:r>
              <a:rPr lang="en-NZ" dirty="0"/>
              <a:t>09</a:t>
            </a:r>
            <a:r>
              <a:rPr dirty="0"/>
              <a:t>  </a:t>
            </a:r>
            <a:r>
              <a:rPr spc="-5" dirty="0"/>
              <a:t>Semester </a:t>
            </a:r>
            <a:r>
              <a:rPr lang="en-NZ" spc="-5" dirty="0"/>
              <a:t>2</a:t>
            </a:r>
            <a:r>
              <a:rPr dirty="0"/>
              <a:t>,</a:t>
            </a:r>
            <a:r>
              <a:rPr spc="-35" dirty="0"/>
              <a:t> </a:t>
            </a:r>
            <a:r>
              <a:rPr spc="5" dirty="0"/>
              <a:t>20</a:t>
            </a:r>
            <a:r>
              <a:rPr lang="en-NZ" spc="5" dirty="0"/>
              <a:t>21</a:t>
            </a: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78395-B9A8-43AD-8214-79216EBDD72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lang="en-NZ"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445" y="461899"/>
            <a:ext cx="4312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Built-in</a:t>
            </a:r>
            <a:r>
              <a:rPr sz="4400" spc="-225" dirty="0"/>
              <a:t> </a:t>
            </a:r>
            <a:r>
              <a:rPr sz="4400" spc="-10" dirty="0"/>
              <a:t>constants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2194687"/>
            <a:ext cx="7294880" cy="336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onsolas"/>
                <a:cs typeface="Consolas"/>
              </a:rPr>
              <a:t>1kb, 1mb, 1gb,</a:t>
            </a:r>
            <a:r>
              <a:rPr sz="3200" b="1" spc="5" dirty="0">
                <a:latin typeface="Consolas"/>
                <a:cs typeface="Consolas"/>
              </a:rPr>
              <a:t> </a:t>
            </a:r>
            <a:r>
              <a:rPr sz="3200" b="1" dirty="0">
                <a:latin typeface="Consolas"/>
                <a:cs typeface="Consolas"/>
              </a:rPr>
              <a:t>1pb</a:t>
            </a:r>
            <a:endParaRPr sz="3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55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65" dirty="0">
                <a:latin typeface="Calibri"/>
                <a:cs typeface="Calibri"/>
              </a:rPr>
              <a:t>Try</a:t>
            </a:r>
            <a:r>
              <a:rPr sz="3200" dirty="0">
                <a:latin typeface="Calibri"/>
                <a:cs typeface="Calibri"/>
              </a:rPr>
              <a:t> it!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Good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20" dirty="0">
                <a:latin typeface="Calibri"/>
                <a:cs typeface="Calibri"/>
              </a:rPr>
              <a:t>conversion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file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sizes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  <a:tabLst>
                <a:tab pos="836930" algn="l"/>
              </a:tabLst>
            </a:pPr>
            <a:r>
              <a:rPr sz="2800" spc="-5" dirty="0">
                <a:latin typeface="Arial"/>
                <a:cs typeface="Arial"/>
              </a:rPr>
              <a:t>–	</a:t>
            </a:r>
            <a:r>
              <a:rPr sz="2800" b="1" spc="-10" dirty="0">
                <a:latin typeface="Consolas"/>
                <a:cs typeface="Consolas"/>
              </a:rPr>
              <a:t>dir </a:t>
            </a:r>
            <a:r>
              <a:rPr sz="2800" b="1" spc="-5" dirty="0">
                <a:latin typeface="Consolas"/>
                <a:cs typeface="Consolas"/>
              </a:rPr>
              <a:t>H: | </a:t>
            </a:r>
            <a:r>
              <a:rPr sz="2800" b="1" spc="-10" dirty="0">
                <a:latin typeface="Consolas"/>
                <a:cs typeface="Consolas"/>
              </a:rPr>
              <a:t>foreach{$_.Length </a:t>
            </a:r>
            <a:r>
              <a:rPr sz="2800" b="1" spc="-5" dirty="0">
                <a:latin typeface="Consolas"/>
                <a:cs typeface="Consolas"/>
              </a:rPr>
              <a:t>/</a:t>
            </a:r>
            <a:r>
              <a:rPr sz="2800" b="1" spc="25" dirty="0">
                <a:latin typeface="Consolas"/>
                <a:cs typeface="Consolas"/>
              </a:rPr>
              <a:t> </a:t>
            </a:r>
            <a:r>
              <a:rPr sz="2800" b="1" spc="-10" dirty="0">
                <a:latin typeface="Consolas"/>
                <a:cs typeface="Consolas"/>
              </a:rPr>
              <a:t>1mb}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8401557" y="6465065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20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2936" y="461899"/>
            <a:ext cx="48171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Important</a:t>
            </a:r>
            <a:r>
              <a:rPr sz="4400" spc="-195" dirty="0"/>
              <a:t> </a:t>
            </a:r>
            <a:r>
              <a:rPr sz="4400" spc="5" dirty="0"/>
              <a:t>CmdLets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7485"/>
            <a:ext cx="7037705" cy="443928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Get-process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Running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3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Get-service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services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–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Get-PSDrive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ts val="3020"/>
              </a:lnSpc>
              <a:spcBef>
                <a:spcPts val="7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File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overview (including </a:t>
            </a:r>
            <a:r>
              <a:rPr sz="2800" spc="-15" dirty="0">
                <a:latin typeface="Calibri"/>
                <a:cs typeface="Calibri"/>
              </a:rPr>
              <a:t>registry </a:t>
            </a:r>
            <a:r>
              <a:rPr sz="2800" spc="-5" dirty="0">
                <a:latin typeface="Calibri"/>
                <a:cs typeface="Calibri"/>
              </a:rPr>
              <a:t>and  </a:t>
            </a:r>
            <a:r>
              <a:rPr sz="2800" spc="-20" dirty="0">
                <a:latin typeface="Calibri"/>
                <a:cs typeface="Calibri"/>
              </a:rPr>
              <a:t>environment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C34D5-D51A-4239-8DA4-2A3904281D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lang="en-NZ" smtClean="0"/>
              <a:t>11</a:t>
            </a:fld>
            <a:endParaRPr lang="en-NZ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8401557" y="6465065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22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4085" y="461899"/>
            <a:ext cx="47409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Principles of</a:t>
            </a:r>
            <a:r>
              <a:rPr sz="4400" spc="-175" dirty="0"/>
              <a:t> </a:t>
            </a:r>
            <a:r>
              <a:rPr sz="4400" dirty="0"/>
              <a:t>Piping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7913370" cy="3356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UNIX/Linux</a:t>
            </a:r>
            <a:r>
              <a:rPr sz="3200" dirty="0">
                <a:latin typeface="Calibri"/>
                <a:cs typeface="Calibri"/>
              </a:rPr>
              <a:t>: </a:t>
            </a:r>
            <a:r>
              <a:rPr sz="3200" i="1" spc="-5" dirty="0">
                <a:latin typeface="Calibri"/>
                <a:cs typeface="Calibri"/>
              </a:rPr>
              <a:t>piping of strings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-10" dirty="0">
                <a:latin typeface="Calibri"/>
                <a:cs typeface="Calibri"/>
              </a:rPr>
              <a:t>requires </a:t>
            </a:r>
            <a:r>
              <a:rPr sz="3200" spc="-15" dirty="0">
                <a:latin typeface="Calibri"/>
                <a:cs typeface="Calibri"/>
              </a:rPr>
              <a:t>string  parsing </a:t>
            </a:r>
            <a:r>
              <a:rPr sz="3200" spc="-5" dirty="0">
                <a:latin typeface="Calibri"/>
                <a:cs typeface="Calibri"/>
              </a:rPr>
              <a:t>application on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output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ps </a:t>
            </a:r>
            <a:r>
              <a:rPr sz="2800" spc="-5" dirty="0">
                <a:latin typeface="Calibri"/>
                <a:cs typeface="Calibri"/>
              </a:rPr>
              <a:t>–aux | </a:t>
            </a:r>
            <a:r>
              <a:rPr sz="2800" spc="-15" dirty="0">
                <a:latin typeface="Calibri"/>
                <a:cs typeface="Calibri"/>
              </a:rPr>
              <a:t>grep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“init”</a:t>
            </a:r>
            <a:endParaRPr sz="2800">
              <a:latin typeface="Calibri"/>
              <a:cs typeface="Calibri"/>
            </a:endParaRPr>
          </a:p>
          <a:p>
            <a:pPr marL="355600" marR="89916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0" dirty="0">
                <a:latin typeface="Calibri"/>
                <a:cs typeface="Calibri"/>
              </a:rPr>
              <a:t>Powershell</a:t>
            </a:r>
            <a:r>
              <a:rPr sz="3200" spc="-10" dirty="0">
                <a:latin typeface="Calibri"/>
                <a:cs typeface="Calibri"/>
              </a:rPr>
              <a:t>: </a:t>
            </a:r>
            <a:r>
              <a:rPr sz="3200" i="1" spc="-5" dirty="0">
                <a:latin typeface="Calibri"/>
                <a:cs typeface="Calibri"/>
              </a:rPr>
              <a:t>passes objects</a:t>
            </a:r>
            <a:r>
              <a:rPr sz="3200" spc="-5" dirty="0">
                <a:latin typeface="Calibri"/>
                <a:cs typeface="Calibri"/>
              </a:rPr>
              <a:t>, not </a:t>
            </a:r>
            <a:r>
              <a:rPr sz="3200" spc="-10" dirty="0">
                <a:latin typeface="Calibri"/>
                <a:cs typeface="Calibri"/>
              </a:rPr>
              <a:t>strings </a:t>
            </a:r>
            <a:r>
              <a:rPr sz="3200" dirty="0">
                <a:latin typeface="Calibri"/>
                <a:cs typeface="Calibri"/>
              </a:rPr>
              <a:t>–  </a:t>
            </a:r>
            <a:r>
              <a:rPr sz="3200" spc="-5" dirty="0">
                <a:latin typeface="Calibri"/>
                <a:cs typeface="Calibri"/>
              </a:rPr>
              <a:t>allows </a:t>
            </a:r>
            <a:r>
              <a:rPr sz="3200" spc="-10" dirty="0">
                <a:latin typeface="Calibri"/>
                <a:cs typeface="Calibri"/>
              </a:rPr>
              <a:t>operation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objects</a:t>
            </a:r>
            <a:endParaRPr sz="3200">
              <a:latin typeface="Calibri"/>
              <a:cs typeface="Calibri"/>
            </a:endParaRPr>
          </a:p>
          <a:p>
            <a:pPr marR="655320" algn="ctr">
              <a:lnSpc>
                <a:spcPct val="100000"/>
              </a:lnSpc>
              <a:spcBef>
                <a:spcPts val="2275"/>
              </a:spcBef>
            </a:pPr>
            <a:r>
              <a:rPr sz="3150" b="1" spc="15" dirty="0">
                <a:latin typeface="Calibri"/>
                <a:cs typeface="Calibri"/>
              </a:rPr>
              <a:t>List&lt;Service&gt; |</a:t>
            </a:r>
            <a:r>
              <a:rPr sz="3150" b="1" spc="-15" dirty="0">
                <a:latin typeface="Calibri"/>
                <a:cs typeface="Calibri"/>
              </a:rPr>
              <a:t> </a:t>
            </a:r>
            <a:r>
              <a:rPr sz="3150" b="1" spc="15" dirty="0">
                <a:latin typeface="Calibri"/>
                <a:cs typeface="Calibri"/>
              </a:rPr>
              <a:t>Service</a:t>
            </a:r>
            <a:endParaRPr sz="315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6200E-9C3D-40C8-81D0-2122C57373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lang="en-NZ" smtClean="0"/>
              <a:t>12</a:t>
            </a:fld>
            <a:endParaRPr lang="en-NZ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8401557" y="6465065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23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041" y="192150"/>
            <a:ext cx="7810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Classes, Objects and Collections</a:t>
            </a:r>
            <a:r>
              <a:rPr spc="-275" dirty="0"/>
              <a:t> </a:t>
            </a:r>
            <a:r>
              <a:rPr spc="-5" dirty="0"/>
              <a:t>(of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0261" y="801750"/>
            <a:ext cx="19011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Constantia"/>
                <a:cs typeface="Constantia"/>
              </a:rPr>
              <a:t>Obj</a:t>
            </a:r>
            <a:r>
              <a:rPr sz="4000" dirty="0">
                <a:latin typeface="Constantia"/>
                <a:cs typeface="Constantia"/>
              </a:rPr>
              <a:t>e</a:t>
            </a:r>
            <a:r>
              <a:rPr sz="4000" spc="-10" dirty="0">
                <a:latin typeface="Constantia"/>
                <a:cs typeface="Constantia"/>
              </a:rPr>
              <a:t>ct</a:t>
            </a:r>
            <a:r>
              <a:rPr sz="4000" dirty="0">
                <a:latin typeface="Constantia"/>
                <a:cs typeface="Constantia"/>
              </a:rPr>
              <a:t>s</a:t>
            </a:r>
            <a:r>
              <a:rPr sz="4000" spc="-5" dirty="0">
                <a:latin typeface="Constantia"/>
                <a:cs typeface="Constantia"/>
              </a:rPr>
              <a:t>)</a:t>
            </a:r>
            <a:endParaRPr sz="40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992" y="1681783"/>
            <a:ext cx="3017520" cy="1911350"/>
          </a:xfrm>
          <a:prstGeom prst="rect">
            <a:avLst/>
          </a:prstGeom>
          <a:ln w="43452">
            <a:solidFill>
              <a:srgbClr val="40404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76835" marR="1406525">
              <a:lnSpc>
                <a:spcPct val="101800"/>
              </a:lnSpc>
              <a:spcBef>
                <a:spcPts val="560"/>
              </a:spcBef>
            </a:pPr>
            <a:r>
              <a:rPr sz="21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Service </a:t>
            </a:r>
            <a:r>
              <a:rPr sz="2100" b="1" spc="1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Property: </a:t>
            </a:r>
            <a:r>
              <a:rPr sz="1800" spc="15" dirty="0">
                <a:latin typeface="Calibri"/>
                <a:cs typeface="Calibri"/>
              </a:rPr>
              <a:t>Name  </a:t>
            </a:r>
            <a:r>
              <a:rPr sz="1800" spc="10" dirty="0">
                <a:latin typeface="Calibri"/>
                <a:cs typeface="Calibri"/>
              </a:rPr>
              <a:t>Property: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Status</a:t>
            </a:r>
            <a:endParaRPr sz="1800">
              <a:latin typeface="Calibri"/>
              <a:cs typeface="Calibri"/>
            </a:endParaRPr>
          </a:p>
          <a:p>
            <a:pPr marL="76835" marR="233045">
              <a:lnSpc>
                <a:spcPct val="101299"/>
              </a:lnSpc>
            </a:pPr>
            <a:r>
              <a:rPr sz="1800" spc="10" dirty="0">
                <a:latin typeface="Calibri"/>
                <a:cs typeface="Calibri"/>
              </a:rPr>
              <a:t>Property: Path 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executable  Method: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start()</a:t>
            </a:r>
            <a:endParaRPr sz="1800">
              <a:latin typeface="Calibri"/>
              <a:cs typeface="Calibri"/>
            </a:endParaRPr>
          </a:p>
          <a:p>
            <a:pPr marL="76835">
              <a:lnSpc>
                <a:spcPct val="100000"/>
              </a:lnSpc>
              <a:spcBef>
                <a:spcPts val="30"/>
              </a:spcBef>
            </a:pPr>
            <a:r>
              <a:rPr sz="1800" spc="10" dirty="0">
                <a:latin typeface="Calibri"/>
                <a:cs typeface="Calibri"/>
              </a:rPr>
              <a:t>Method: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stop()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1252854"/>
            <a:ext cx="655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303" y="4153611"/>
            <a:ext cx="8591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975" y="4581609"/>
            <a:ext cx="2890520" cy="1830070"/>
          </a:xfrm>
          <a:prstGeom prst="rect">
            <a:avLst/>
          </a:prstGeom>
          <a:ln w="41616">
            <a:solidFill>
              <a:srgbClr val="40404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73660" marR="904875">
              <a:lnSpc>
                <a:spcPct val="100099"/>
              </a:lnSpc>
              <a:spcBef>
                <a:spcPts val="585"/>
              </a:spcBef>
            </a:pPr>
            <a:r>
              <a:rPr sz="20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PrintService 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Name: </a:t>
            </a:r>
            <a:r>
              <a:rPr sz="1750" dirty="0">
                <a:latin typeface="Calibri"/>
                <a:cs typeface="Calibri"/>
              </a:rPr>
              <a:t>PrintService  </a:t>
            </a:r>
            <a:r>
              <a:rPr sz="1750" spc="-5" dirty="0">
                <a:latin typeface="Calibri"/>
                <a:cs typeface="Calibri"/>
              </a:rPr>
              <a:t>Status: </a:t>
            </a:r>
            <a:r>
              <a:rPr sz="1750" dirty="0">
                <a:latin typeface="Calibri"/>
                <a:cs typeface="Calibri"/>
              </a:rPr>
              <a:t>Running  Path: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C:\windows\....  </a:t>
            </a:r>
            <a:r>
              <a:rPr sz="1750" dirty="0">
                <a:latin typeface="Calibri"/>
                <a:cs typeface="Calibri"/>
              </a:rPr>
              <a:t>Method: start()  Method: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stop()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1591" y="3298952"/>
            <a:ext cx="1290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Collection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0136" y="3738986"/>
            <a:ext cx="2176780" cy="1902460"/>
          </a:xfrm>
          <a:prstGeom prst="rect">
            <a:avLst/>
          </a:prstGeom>
          <a:ln w="43233">
            <a:solidFill>
              <a:srgbClr val="40404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76835" marR="740410">
              <a:lnSpc>
                <a:spcPct val="101200"/>
              </a:lnSpc>
              <a:spcBef>
                <a:spcPts val="380"/>
              </a:spcBef>
            </a:pPr>
            <a:r>
              <a:rPr sz="21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List </a:t>
            </a:r>
            <a:r>
              <a:rPr sz="2100" b="1" spc="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PrintService  BackupService  LogService</a:t>
            </a:r>
            <a:endParaRPr sz="1800">
              <a:latin typeface="Calibri"/>
              <a:cs typeface="Calibri"/>
            </a:endParaRPr>
          </a:p>
          <a:p>
            <a:pPr marL="76835">
              <a:lnSpc>
                <a:spcPct val="100000"/>
              </a:lnSpc>
              <a:spcBef>
                <a:spcPts val="20"/>
              </a:spcBef>
            </a:pPr>
            <a:r>
              <a:rPr sz="1800" spc="1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  <a:p>
            <a:pPr marL="76835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82028E5-D1B8-425F-B261-A2EF792794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lang="en-NZ" smtClean="0"/>
              <a:t>13</a:t>
            </a:fld>
            <a:endParaRPr lang="en-N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525" y="461899"/>
            <a:ext cx="4551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Processing</a:t>
            </a:r>
            <a:r>
              <a:rPr sz="4400" spc="-185" dirty="0"/>
              <a:t> </a:t>
            </a:r>
            <a:r>
              <a:rPr sz="4400" dirty="0"/>
              <a:t>scheme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7654925" cy="39782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Input: </a:t>
            </a:r>
            <a:r>
              <a:rPr sz="3200" spc="-5" dirty="0">
                <a:latin typeface="Calibri"/>
                <a:cs typeface="Calibri"/>
              </a:rPr>
              <a:t>collection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individual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objects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Arbitrary </a:t>
            </a:r>
            <a:r>
              <a:rPr sz="3200" spc="-5" dirty="0">
                <a:latin typeface="Calibri"/>
                <a:cs typeface="Calibri"/>
              </a:rPr>
              <a:t>length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pipe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Only </a:t>
            </a:r>
            <a:r>
              <a:rPr sz="2800" spc="-15" dirty="0">
                <a:latin typeface="Calibri"/>
                <a:cs typeface="Calibri"/>
              </a:rPr>
              <a:t>constrained by </a:t>
            </a:r>
            <a:r>
              <a:rPr sz="2800" spc="-10" dirty="0">
                <a:latin typeface="Calibri"/>
                <a:cs typeface="Calibri"/>
              </a:rPr>
              <a:t>output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last </a:t>
            </a:r>
            <a:r>
              <a:rPr sz="2800" spc="-10" dirty="0">
                <a:latin typeface="Calibri"/>
                <a:cs typeface="Calibri"/>
              </a:rPr>
              <a:t>pipe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</a:t>
            </a:r>
            <a:endParaRPr sz="2800">
              <a:latin typeface="Calibri"/>
              <a:cs typeface="Calibri"/>
            </a:endParaRPr>
          </a:p>
          <a:p>
            <a:pPr marL="1167765">
              <a:lnSpc>
                <a:spcPct val="100000"/>
              </a:lnSpc>
              <a:spcBef>
                <a:spcPts val="790"/>
              </a:spcBef>
            </a:pPr>
            <a:r>
              <a:rPr sz="3150" b="1" spc="15" dirty="0">
                <a:latin typeface="Calibri"/>
                <a:cs typeface="Calibri"/>
              </a:rPr>
              <a:t>List&lt;Service&gt; |</a:t>
            </a:r>
            <a:r>
              <a:rPr sz="3150" b="1" spc="-10" dirty="0">
                <a:latin typeface="Calibri"/>
                <a:cs typeface="Calibri"/>
              </a:rPr>
              <a:t> </a:t>
            </a:r>
            <a:r>
              <a:rPr sz="3150" b="1" spc="15" dirty="0">
                <a:latin typeface="Calibri"/>
                <a:cs typeface="Calibri"/>
              </a:rPr>
              <a:t>Service</a:t>
            </a:r>
            <a:endParaRPr sz="31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Allows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use of object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attributes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Example: get-service </a:t>
            </a:r>
            <a:r>
              <a:rPr sz="2800" spc="-5" dirty="0">
                <a:latin typeface="Calibri"/>
                <a:cs typeface="Calibri"/>
              </a:rPr>
              <a:t>|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stop-service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0595" y="5560821"/>
            <a:ext cx="1056640" cy="408940"/>
          </a:xfrm>
          <a:custGeom>
            <a:avLst/>
            <a:gdLst/>
            <a:ahLst/>
            <a:cxnLst/>
            <a:rect l="l" t="t" r="r" b="b"/>
            <a:pathLst>
              <a:path w="1056639" h="408939">
                <a:moveTo>
                  <a:pt x="965223" y="43152"/>
                </a:moveTo>
                <a:lnTo>
                  <a:pt x="0" y="378459"/>
                </a:lnTo>
                <a:lnTo>
                  <a:pt x="10413" y="408685"/>
                </a:lnTo>
                <a:lnTo>
                  <a:pt x="975751" y="73368"/>
                </a:lnTo>
                <a:lnTo>
                  <a:pt x="996382" y="49272"/>
                </a:lnTo>
                <a:lnTo>
                  <a:pt x="965223" y="43152"/>
                </a:lnTo>
                <a:close/>
              </a:path>
              <a:path w="1056639" h="408939">
                <a:moveTo>
                  <a:pt x="1032527" y="23748"/>
                </a:moveTo>
                <a:lnTo>
                  <a:pt x="1021080" y="23748"/>
                </a:lnTo>
                <a:lnTo>
                  <a:pt x="1031620" y="53962"/>
                </a:lnTo>
                <a:lnTo>
                  <a:pt x="975751" y="73368"/>
                </a:lnTo>
                <a:lnTo>
                  <a:pt x="941959" y="112839"/>
                </a:lnTo>
                <a:lnTo>
                  <a:pt x="938805" y="118390"/>
                </a:lnTo>
                <a:lnTo>
                  <a:pt x="938069" y="124485"/>
                </a:lnTo>
                <a:lnTo>
                  <a:pt x="939690" y="130398"/>
                </a:lnTo>
                <a:lnTo>
                  <a:pt x="943610" y="135407"/>
                </a:lnTo>
                <a:lnTo>
                  <a:pt x="949178" y="138505"/>
                </a:lnTo>
                <a:lnTo>
                  <a:pt x="955294" y="139209"/>
                </a:lnTo>
                <a:lnTo>
                  <a:pt x="961219" y="137577"/>
                </a:lnTo>
                <a:lnTo>
                  <a:pt x="966216" y="133667"/>
                </a:lnTo>
                <a:lnTo>
                  <a:pt x="1056385" y="28422"/>
                </a:lnTo>
                <a:lnTo>
                  <a:pt x="1032527" y="23748"/>
                </a:lnTo>
                <a:close/>
              </a:path>
              <a:path w="1056639" h="408939">
                <a:moveTo>
                  <a:pt x="996382" y="49272"/>
                </a:moveTo>
                <a:lnTo>
                  <a:pt x="975751" y="73368"/>
                </a:lnTo>
                <a:lnTo>
                  <a:pt x="1029939" y="54546"/>
                </a:lnTo>
                <a:lnTo>
                  <a:pt x="1023238" y="54546"/>
                </a:lnTo>
                <a:lnTo>
                  <a:pt x="996382" y="49272"/>
                </a:lnTo>
                <a:close/>
              </a:path>
              <a:path w="1056639" h="408939">
                <a:moveTo>
                  <a:pt x="1014222" y="28435"/>
                </a:moveTo>
                <a:lnTo>
                  <a:pt x="996382" y="49272"/>
                </a:lnTo>
                <a:lnTo>
                  <a:pt x="1023238" y="54546"/>
                </a:lnTo>
                <a:lnTo>
                  <a:pt x="1014222" y="28435"/>
                </a:lnTo>
                <a:close/>
              </a:path>
              <a:path w="1056639" h="408939">
                <a:moveTo>
                  <a:pt x="1022714" y="28435"/>
                </a:moveTo>
                <a:lnTo>
                  <a:pt x="1014222" y="28435"/>
                </a:lnTo>
                <a:lnTo>
                  <a:pt x="1023238" y="54546"/>
                </a:lnTo>
                <a:lnTo>
                  <a:pt x="1029939" y="54546"/>
                </a:lnTo>
                <a:lnTo>
                  <a:pt x="1031620" y="53962"/>
                </a:lnTo>
                <a:lnTo>
                  <a:pt x="1022714" y="28435"/>
                </a:lnTo>
                <a:close/>
              </a:path>
              <a:path w="1056639" h="408939">
                <a:moveTo>
                  <a:pt x="1021080" y="23748"/>
                </a:moveTo>
                <a:lnTo>
                  <a:pt x="965223" y="43152"/>
                </a:lnTo>
                <a:lnTo>
                  <a:pt x="996382" y="49272"/>
                </a:lnTo>
                <a:lnTo>
                  <a:pt x="1014222" y="28435"/>
                </a:lnTo>
                <a:lnTo>
                  <a:pt x="1022714" y="28435"/>
                </a:lnTo>
                <a:lnTo>
                  <a:pt x="1021080" y="23748"/>
                </a:lnTo>
                <a:close/>
              </a:path>
              <a:path w="1056639" h="408939">
                <a:moveTo>
                  <a:pt x="911732" y="0"/>
                </a:moveTo>
                <a:lnTo>
                  <a:pt x="903351" y="5714"/>
                </a:lnTo>
                <a:lnTo>
                  <a:pt x="901573" y="14350"/>
                </a:lnTo>
                <a:lnTo>
                  <a:pt x="899922" y="22986"/>
                </a:lnTo>
                <a:lnTo>
                  <a:pt x="905510" y="31445"/>
                </a:lnTo>
                <a:lnTo>
                  <a:pt x="965223" y="43152"/>
                </a:lnTo>
                <a:lnTo>
                  <a:pt x="1021080" y="23748"/>
                </a:lnTo>
                <a:lnTo>
                  <a:pt x="1032527" y="23748"/>
                </a:lnTo>
                <a:lnTo>
                  <a:pt x="91173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2755" y="6021730"/>
            <a:ext cx="37426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Returns collection </a:t>
            </a:r>
            <a:r>
              <a:rPr sz="2000" dirty="0">
                <a:latin typeface="Calibri"/>
                <a:cs typeface="Calibri"/>
              </a:rPr>
              <a:t>of service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80126" y="5589219"/>
            <a:ext cx="471170" cy="377825"/>
          </a:xfrm>
          <a:custGeom>
            <a:avLst/>
            <a:gdLst/>
            <a:ahLst/>
            <a:cxnLst/>
            <a:rect l="l" t="t" r="r" b="b"/>
            <a:pathLst>
              <a:path w="471170" h="377825">
                <a:moveTo>
                  <a:pt x="49748" y="39435"/>
                </a:moveTo>
                <a:lnTo>
                  <a:pt x="61355" y="69090"/>
                </a:lnTo>
                <a:lnTo>
                  <a:pt x="451103" y="377723"/>
                </a:lnTo>
                <a:lnTo>
                  <a:pt x="471043" y="352628"/>
                </a:lnTo>
                <a:lnTo>
                  <a:pt x="81209" y="43927"/>
                </a:lnTo>
                <a:lnTo>
                  <a:pt x="49748" y="39435"/>
                </a:lnTo>
                <a:close/>
              </a:path>
              <a:path w="471170" h="377825">
                <a:moveTo>
                  <a:pt x="0" y="0"/>
                </a:moveTo>
                <a:lnTo>
                  <a:pt x="50419" y="129057"/>
                </a:lnTo>
                <a:lnTo>
                  <a:pt x="53849" y="134399"/>
                </a:lnTo>
                <a:lnTo>
                  <a:pt x="58912" y="137888"/>
                </a:lnTo>
                <a:lnTo>
                  <a:pt x="64902" y="139231"/>
                </a:lnTo>
                <a:lnTo>
                  <a:pt x="71120" y="138137"/>
                </a:lnTo>
                <a:lnTo>
                  <a:pt x="76477" y="134693"/>
                </a:lnTo>
                <a:lnTo>
                  <a:pt x="79978" y="129644"/>
                </a:lnTo>
                <a:lnTo>
                  <a:pt x="81335" y="123657"/>
                </a:lnTo>
                <a:lnTo>
                  <a:pt x="80263" y="117398"/>
                </a:lnTo>
                <a:lnTo>
                  <a:pt x="61355" y="69090"/>
                </a:lnTo>
                <a:lnTo>
                  <a:pt x="14859" y="32270"/>
                </a:lnTo>
                <a:lnTo>
                  <a:pt x="34798" y="7175"/>
                </a:lnTo>
                <a:lnTo>
                  <a:pt x="50272" y="7175"/>
                </a:lnTo>
                <a:lnTo>
                  <a:pt x="0" y="0"/>
                </a:lnTo>
                <a:close/>
              </a:path>
              <a:path w="471170" h="377825">
                <a:moveTo>
                  <a:pt x="34798" y="7175"/>
                </a:moveTo>
                <a:lnTo>
                  <a:pt x="14859" y="32270"/>
                </a:lnTo>
                <a:lnTo>
                  <a:pt x="61355" y="69090"/>
                </a:lnTo>
                <a:lnTo>
                  <a:pt x="49748" y="39435"/>
                </a:lnTo>
                <a:lnTo>
                  <a:pt x="22606" y="35559"/>
                </a:lnTo>
                <a:lnTo>
                  <a:pt x="39750" y="13893"/>
                </a:lnTo>
                <a:lnTo>
                  <a:pt x="43282" y="13893"/>
                </a:lnTo>
                <a:lnTo>
                  <a:pt x="34798" y="7175"/>
                </a:lnTo>
                <a:close/>
              </a:path>
              <a:path w="471170" h="377825">
                <a:moveTo>
                  <a:pt x="50272" y="7175"/>
                </a:moveTo>
                <a:lnTo>
                  <a:pt x="34798" y="7175"/>
                </a:lnTo>
                <a:lnTo>
                  <a:pt x="81209" y="43927"/>
                </a:lnTo>
                <a:lnTo>
                  <a:pt x="141350" y="52514"/>
                </a:lnTo>
                <a:lnTo>
                  <a:pt x="149478" y="46431"/>
                </a:lnTo>
                <a:lnTo>
                  <a:pt x="152019" y="28930"/>
                </a:lnTo>
                <a:lnTo>
                  <a:pt x="145923" y="20828"/>
                </a:lnTo>
                <a:lnTo>
                  <a:pt x="50272" y="7175"/>
                </a:lnTo>
                <a:close/>
              </a:path>
              <a:path w="471170" h="377825">
                <a:moveTo>
                  <a:pt x="43282" y="13893"/>
                </a:moveTo>
                <a:lnTo>
                  <a:pt x="39750" y="13893"/>
                </a:lnTo>
                <a:lnTo>
                  <a:pt x="49748" y="39435"/>
                </a:lnTo>
                <a:lnTo>
                  <a:pt x="81209" y="43927"/>
                </a:lnTo>
                <a:lnTo>
                  <a:pt x="43282" y="13893"/>
                </a:lnTo>
                <a:close/>
              </a:path>
              <a:path w="471170" h="377825">
                <a:moveTo>
                  <a:pt x="39750" y="13893"/>
                </a:moveTo>
                <a:lnTo>
                  <a:pt x="22606" y="35559"/>
                </a:lnTo>
                <a:lnTo>
                  <a:pt x="49748" y="39435"/>
                </a:lnTo>
                <a:lnTo>
                  <a:pt x="39750" y="138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35221" y="6023864"/>
            <a:ext cx="44030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Calls method on </a:t>
            </a:r>
            <a:r>
              <a:rPr sz="2000" dirty="0">
                <a:latin typeface="Calibri"/>
                <a:cs typeface="Calibri"/>
              </a:rPr>
              <a:t>individual service</a:t>
            </a:r>
            <a:r>
              <a:rPr sz="2000" spc="-5" dirty="0">
                <a:latin typeface="Calibri"/>
                <a:cs typeface="Calibri"/>
              </a:rPr>
              <a:t> (object)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8401557" y="6465065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24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A5EE70-FF46-443E-8796-7E43E45024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lang="en-NZ" smtClean="0"/>
              <a:t>14</a:t>
            </a:fld>
            <a:endParaRPr lang="en-NZ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7790" y="461899"/>
            <a:ext cx="68091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Data </a:t>
            </a:r>
            <a:r>
              <a:rPr sz="4400" spc="-25" dirty="0"/>
              <a:t>Flow </a:t>
            </a:r>
            <a:r>
              <a:rPr sz="4400" spc="-15" dirty="0"/>
              <a:t>Execution</a:t>
            </a:r>
            <a:r>
              <a:rPr sz="4400" spc="-330" dirty="0"/>
              <a:t> </a:t>
            </a:r>
            <a:r>
              <a:rPr sz="4400" dirty="0"/>
              <a:t>Engine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649217" y="6427114"/>
            <a:ext cx="1846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onstantia"/>
                <a:cs typeface="Constantia"/>
              </a:rPr>
              <a:t>Operating </a:t>
            </a:r>
            <a:r>
              <a:rPr sz="1200" spc="-15" dirty="0">
                <a:solidFill>
                  <a:srgbClr val="888888"/>
                </a:solidFill>
                <a:latin typeface="Constantia"/>
                <a:cs typeface="Constantia"/>
              </a:rPr>
              <a:t>System</a:t>
            </a: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onstantia"/>
                <a:cs typeface="Constantia"/>
              </a:rPr>
              <a:t>Concepts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7626" y="6427114"/>
            <a:ext cx="167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888888"/>
                </a:solidFill>
                <a:latin typeface="Constantia"/>
                <a:cs typeface="Constantia"/>
              </a:rPr>
              <a:t>25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868" y="1610867"/>
            <a:ext cx="8279892" cy="4209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6303" y="6592468"/>
            <a:ext cx="66605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Source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Schema: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http</a:t>
            </a:r>
            <a:r>
              <a:rPr sz="1800" spc="-15" dirty="0">
                <a:latin typeface="Calibri"/>
                <a:cs typeface="Calibri"/>
                <a:hlinkClick r:id="rId3"/>
              </a:rPr>
              <a:t>s://w</a:t>
            </a:r>
            <a:r>
              <a:rPr sz="1800" spc="-15" dirty="0">
                <a:latin typeface="Calibri"/>
                <a:cs typeface="Calibri"/>
              </a:rPr>
              <a:t>ww.y</a:t>
            </a:r>
            <a:r>
              <a:rPr sz="1800" spc="-15" dirty="0">
                <a:latin typeface="Calibri"/>
                <a:cs typeface="Calibri"/>
                <a:hlinkClick r:id="rId3"/>
              </a:rPr>
              <a:t>outube.com/watch?v=3vJvkANKVWA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2DE6C5-B9E9-4AF6-94F5-0EFFF3516A3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lang="en-NZ"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7BA0D-F59B-493D-98D0-C11B22B8D7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lang="en-NZ" smtClean="0"/>
              <a:t>15</a:t>
            </a:fld>
            <a:endParaRPr lang="en-NZ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8401557" y="6465065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26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454" y="496950"/>
            <a:ext cx="7611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Examples </a:t>
            </a:r>
            <a:r>
              <a:rPr spc="-15" dirty="0"/>
              <a:t>for </a:t>
            </a:r>
            <a:r>
              <a:rPr spc="-25" dirty="0"/>
              <a:t>Process</a:t>
            </a:r>
            <a:r>
              <a:rPr spc="-229" dirty="0"/>
              <a:t> </a:t>
            </a:r>
            <a:r>
              <a:rPr spc="-2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1541"/>
            <a:ext cx="8051800" cy="4406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16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onsolas"/>
                <a:cs typeface="Consolas"/>
              </a:rPr>
              <a:t>Get-Process </a:t>
            </a:r>
            <a:r>
              <a:rPr sz="2000" b="1" dirty="0">
                <a:latin typeface="Consolas"/>
                <a:cs typeface="Consolas"/>
              </a:rPr>
              <a:t>| </a:t>
            </a:r>
            <a:r>
              <a:rPr sz="2000" b="1" spc="-5" dirty="0">
                <a:latin typeface="Consolas"/>
                <a:cs typeface="Consolas"/>
              </a:rPr>
              <a:t>where {$_.workingset –lt 5mb} </a:t>
            </a:r>
            <a:r>
              <a:rPr sz="2000" b="1" dirty="0">
                <a:latin typeface="Consolas"/>
                <a:cs typeface="Consolas"/>
              </a:rPr>
              <a:t>|</a:t>
            </a:r>
            <a:r>
              <a:rPr sz="2000" b="1" spc="40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sort</a:t>
            </a:r>
            <a:endParaRPr sz="2000">
              <a:latin typeface="Consolas"/>
              <a:cs typeface="Consolas"/>
            </a:endParaRPr>
          </a:p>
          <a:p>
            <a:pPr marL="355600">
              <a:lnSpc>
                <a:spcPts val="2160"/>
              </a:lnSpc>
            </a:pPr>
            <a:r>
              <a:rPr sz="2000" b="1" dirty="0">
                <a:latin typeface="Consolas"/>
                <a:cs typeface="Consolas"/>
              </a:rPr>
              <a:t>workingset | </a:t>
            </a:r>
            <a:r>
              <a:rPr sz="2000" b="1" spc="-5" dirty="0">
                <a:latin typeface="Consolas"/>
                <a:cs typeface="Consolas"/>
              </a:rPr>
              <a:t>Format-Table name</a:t>
            </a:r>
            <a:r>
              <a:rPr sz="2000" b="1" spc="-25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–Autosize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50">
              <a:latin typeface="Consolas"/>
              <a:cs typeface="Consolas"/>
            </a:endParaRPr>
          </a:p>
          <a:p>
            <a:pPr marL="355600" indent="-342900">
              <a:lnSpc>
                <a:spcPts val="21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onsolas"/>
                <a:cs typeface="Consolas"/>
              </a:rPr>
              <a:t>Get-Process </a:t>
            </a:r>
            <a:r>
              <a:rPr sz="2000" b="1" dirty="0">
                <a:latin typeface="Consolas"/>
                <a:cs typeface="Consolas"/>
              </a:rPr>
              <a:t>| </a:t>
            </a:r>
            <a:r>
              <a:rPr sz="2000" b="1" spc="-5" dirty="0">
                <a:latin typeface="Consolas"/>
                <a:cs typeface="Consolas"/>
              </a:rPr>
              <a:t>where {$_.WorkingSet -gt 15mb</a:t>
            </a:r>
            <a:r>
              <a:rPr sz="2000" b="1" spc="25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-and</a:t>
            </a:r>
            <a:endParaRPr sz="2000">
              <a:latin typeface="Consolas"/>
              <a:cs typeface="Consolas"/>
            </a:endParaRPr>
          </a:p>
          <a:p>
            <a:pPr marL="355600">
              <a:lnSpc>
                <a:spcPts val="2160"/>
              </a:lnSpc>
            </a:pPr>
            <a:r>
              <a:rPr sz="2000" b="1" spc="-5" dirty="0">
                <a:latin typeface="Consolas"/>
                <a:cs typeface="Consolas"/>
              </a:rPr>
              <a:t>$_.ProcessName.StartsWith("W*")}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5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onsolas"/>
                <a:cs typeface="Consolas"/>
              </a:rPr>
              <a:t>Get-Process </a:t>
            </a:r>
            <a:r>
              <a:rPr sz="2000" b="1" dirty="0">
                <a:latin typeface="Consolas"/>
                <a:cs typeface="Consolas"/>
              </a:rPr>
              <a:t>|</a:t>
            </a:r>
            <a:r>
              <a:rPr sz="2000" b="1" spc="-10" dirty="0">
                <a:latin typeface="Consolas"/>
                <a:cs typeface="Consolas"/>
              </a:rPr>
              <a:t> </a:t>
            </a:r>
            <a:r>
              <a:rPr sz="2000" b="1" spc="-5" dirty="0">
                <a:latin typeface="Consolas"/>
                <a:cs typeface="Consolas"/>
              </a:rPr>
              <a:t>Get-Member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450">
              <a:latin typeface="Consolas"/>
              <a:cs typeface="Consolas"/>
            </a:endParaRPr>
          </a:p>
          <a:p>
            <a:pPr marL="355600" marR="5080" indent="-342900">
              <a:lnSpc>
                <a:spcPct val="8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onsolas"/>
                <a:cs typeface="Consolas"/>
              </a:rPr>
              <a:t>gps | </a:t>
            </a:r>
            <a:r>
              <a:rPr sz="2000" b="1" spc="-5" dirty="0">
                <a:latin typeface="Consolas"/>
                <a:cs typeface="Consolas"/>
              </a:rPr>
              <a:t>where PagedMemorySize -gt 50 </a:t>
            </a:r>
            <a:r>
              <a:rPr sz="2000" b="1" dirty="0">
                <a:latin typeface="Consolas"/>
                <a:cs typeface="Consolas"/>
              </a:rPr>
              <a:t>| ft </a:t>
            </a:r>
            <a:r>
              <a:rPr sz="2000" b="1" spc="-5" dirty="0">
                <a:latin typeface="Consolas"/>
                <a:cs typeface="Consolas"/>
              </a:rPr>
              <a:t>handles, name </a:t>
            </a:r>
            <a:r>
              <a:rPr sz="2000" b="1" dirty="0">
                <a:latin typeface="Consolas"/>
                <a:cs typeface="Consolas"/>
              </a:rPr>
              <a:t>–  auto</a:t>
            </a:r>
            <a:endParaRPr sz="200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700" dirty="0">
                <a:latin typeface="Consolas"/>
                <a:cs typeface="Consolas"/>
              </a:rPr>
              <a:t>Old </a:t>
            </a:r>
            <a:r>
              <a:rPr sz="1700" spc="-5" dirty="0">
                <a:latin typeface="Consolas"/>
                <a:cs typeface="Consolas"/>
              </a:rPr>
              <a:t>backward-compatible</a:t>
            </a:r>
            <a:r>
              <a:rPr sz="1700" spc="-1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syntax</a:t>
            </a:r>
            <a:endParaRPr sz="170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700" dirty="0">
                <a:latin typeface="Calibri"/>
                <a:cs typeface="Calibri"/>
              </a:rPr>
              <a:t>Check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onsolas"/>
                <a:cs typeface="Consolas"/>
              </a:rPr>
              <a:t>get-help</a:t>
            </a:r>
            <a:r>
              <a:rPr sz="1700" b="1" spc="-540" dirty="0">
                <a:latin typeface="Consolas"/>
                <a:cs typeface="Consolas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onsolas"/>
                <a:cs typeface="Consolas"/>
              </a:rPr>
              <a:t>get-alias</a:t>
            </a:r>
            <a:r>
              <a:rPr sz="1700" b="1" spc="-530" dirty="0">
                <a:latin typeface="Consolas"/>
                <a:cs typeface="Consolas"/>
              </a:rPr>
              <a:t> </a:t>
            </a:r>
            <a:r>
              <a:rPr sz="1700" dirty="0">
                <a:latin typeface="Calibri"/>
                <a:cs typeface="Calibri"/>
              </a:rPr>
              <a:t>if </a:t>
            </a:r>
            <a:r>
              <a:rPr sz="1700" spc="-10" dirty="0">
                <a:latin typeface="Calibri"/>
                <a:cs typeface="Calibri"/>
              </a:rPr>
              <a:t>you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don’t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know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spc="-5" dirty="0">
                <a:latin typeface="Calibri"/>
                <a:cs typeface="Calibri"/>
              </a:rPr>
              <a:t>command</a:t>
            </a:r>
            <a:endParaRPr sz="1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2150">
              <a:latin typeface="Calibri"/>
              <a:cs typeface="Calibri"/>
            </a:endParaRPr>
          </a:p>
          <a:p>
            <a:pPr marL="355600" marR="1262380" indent="-342900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dirty="0">
                <a:latin typeface="Consolas"/>
                <a:cs typeface="Consolas"/>
              </a:rPr>
              <a:t>Switch to PowerShell ISE for </a:t>
            </a:r>
            <a:r>
              <a:rPr sz="2700" b="1" spc="-15" dirty="0">
                <a:latin typeface="Consolas"/>
                <a:cs typeface="Consolas"/>
              </a:rPr>
              <a:t>code-  </a:t>
            </a:r>
            <a:r>
              <a:rPr sz="2700" b="1" dirty="0">
                <a:latin typeface="Consolas"/>
                <a:cs typeface="Consolas"/>
              </a:rPr>
              <a:t>completion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D968A-850B-4773-BE4E-2E8C85456D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lang="en-NZ" smtClean="0"/>
              <a:t>16</a:t>
            </a:fld>
            <a:endParaRPr lang="en-NZ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741" y="461899"/>
            <a:ext cx="80505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Variables, </a:t>
            </a:r>
            <a:r>
              <a:rPr sz="4400" spc="-25" dirty="0"/>
              <a:t>User </a:t>
            </a:r>
            <a:r>
              <a:rPr sz="4400" dirty="0"/>
              <a:t>Input and</a:t>
            </a:r>
            <a:r>
              <a:rPr sz="4400" spc="-360" dirty="0"/>
              <a:t> </a:t>
            </a:r>
            <a:r>
              <a:rPr sz="4400" spc="-5" dirty="0"/>
              <a:t>Output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14660"/>
            <a:ext cx="8004175" cy="430657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Consolas"/>
                <a:cs typeface="Consolas"/>
              </a:rPr>
              <a:t>$var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10" dirty="0">
                <a:latin typeface="Calibri"/>
                <a:cs typeface="Calibri"/>
              </a:rPr>
              <a:t>variable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name</a:t>
            </a:r>
            <a:endParaRPr sz="30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Use </a:t>
            </a:r>
            <a:r>
              <a:rPr sz="2600" spc="-10" dirty="0">
                <a:latin typeface="Calibri"/>
                <a:cs typeface="Calibri"/>
              </a:rPr>
              <a:t>quotation </a:t>
            </a:r>
            <a:r>
              <a:rPr sz="2600" spc="-5" dirty="0">
                <a:latin typeface="Calibri"/>
                <a:cs typeface="Calibri"/>
              </a:rPr>
              <a:t>marks </a:t>
            </a:r>
            <a:r>
              <a:rPr sz="2600" dirty="0">
                <a:latin typeface="Calibri"/>
                <a:cs typeface="Calibri"/>
              </a:rPr>
              <a:t>if </a:t>
            </a:r>
            <a:r>
              <a:rPr sz="2600" spc="-5" dirty="0">
                <a:latin typeface="Calibri"/>
                <a:cs typeface="Calibri"/>
              </a:rPr>
              <a:t>variable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spc="-5" dirty="0">
                <a:latin typeface="Calibri"/>
                <a:cs typeface="Calibri"/>
              </a:rPr>
              <a:t>has whitespaces  </a:t>
            </a:r>
            <a:r>
              <a:rPr sz="2600" dirty="0">
                <a:latin typeface="Calibri"/>
                <a:cs typeface="Calibri"/>
              </a:rPr>
              <a:t>(e.g. </a:t>
            </a:r>
            <a:r>
              <a:rPr sz="2600" spc="-10" dirty="0">
                <a:latin typeface="Calibri"/>
                <a:cs typeface="Calibri"/>
              </a:rPr>
              <a:t>$var </a:t>
            </a:r>
            <a:r>
              <a:rPr sz="2600" dirty="0">
                <a:latin typeface="Calibri"/>
                <a:cs typeface="Calibri"/>
              </a:rPr>
              <a:t>= </a:t>
            </a:r>
            <a:r>
              <a:rPr sz="2600" spc="-45" dirty="0">
                <a:latin typeface="Calibri"/>
                <a:cs typeface="Calibri"/>
              </a:rPr>
              <a:t>“Adam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Smith”)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Variables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be used </a:t>
            </a:r>
            <a:r>
              <a:rPr sz="2600" dirty="0">
                <a:latin typeface="Calibri"/>
                <a:cs typeface="Calibri"/>
              </a:rPr>
              <a:t>within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String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dirty="0">
                <a:latin typeface="Consolas"/>
                <a:cs typeface="Consolas"/>
              </a:rPr>
              <a:t>“My name is</a:t>
            </a:r>
            <a:r>
              <a:rPr sz="2200" spc="5" dirty="0">
                <a:latin typeface="Consolas"/>
                <a:cs typeface="Consolas"/>
              </a:rPr>
              <a:t> </a:t>
            </a:r>
            <a:r>
              <a:rPr sz="2200" spc="-5" dirty="0">
                <a:latin typeface="Consolas"/>
                <a:cs typeface="Consolas"/>
              </a:rPr>
              <a:t>$var.”</a:t>
            </a:r>
            <a:endParaRPr sz="22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latin typeface="Consolas"/>
                <a:cs typeface="Consolas"/>
              </a:rPr>
              <a:t>$x = </a:t>
            </a:r>
            <a:r>
              <a:rPr sz="2600" b="1" spc="-5" dirty="0">
                <a:latin typeface="Consolas"/>
                <a:cs typeface="Consolas"/>
              </a:rPr>
              <a:t>read-host -Prompt "Enter something:</a:t>
            </a:r>
            <a:r>
              <a:rPr sz="2600" b="1" spc="-150" dirty="0">
                <a:latin typeface="Consolas"/>
                <a:cs typeface="Consolas"/>
              </a:rPr>
              <a:t> </a:t>
            </a:r>
            <a:r>
              <a:rPr sz="2600" b="1" dirty="0">
                <a:latin typeface="Consolas"/>
                <a:cs typeface="Consolas"/>
              </a:rPr>
              <a:t>"</a:t>
            </a:r>
            <a:endParaRPr sz="260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spcBef>
                <a:spcPts val="73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Entered content </a:t>
            </a:r>
            <a:r>
              <a:rPr sz="2600" dirty="0">
                <a:latin typeface="Calibri"/>
                <a:cs typeface="Calibri"/>
              </a:rPr>
              <a:t>is then </a:t>
            </a:r>
            <a:r>
              <a:rPr sz="2600" spc="-15" dirty="0">
                <a:latin typeface="Calibri"/>
                <a:cs typeface="Calibri"/>
              </a:rPr>
              <a:t>stored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$x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spc="-10" dirty="0">
                <a:latin typeface="Consolas"/>
                <a:cs typeface="Consolas"/>
              </a:rPr>
              <a:t>Write-host “You </a:t>
            </a:r>
            <a:r>
              <a:rPr sz="2600" b="1" spc="-5" dirty="0">
                <a:latin typeface="Consolas"/>
                <a:cs typeface="Consolas"/>
              </a:rPr>
              <a:t>entered</a:t>
            </a:r>
            <a:r>
              <a:rPr sz="2600" b="1" spc="-40" dirty="0">
                <a:latin typeface="Consolas"/>
                <a:cs typeface="Consolas"/>
              </a:rPr>
              <a:t> </a:t>
            </a:r>
            <a:r>
              <a:rPr sz="2600" b="1" spc="-5" dirty="0">
                <a:latin typeface="Consolas"/>
                <a:cs typeface="Consolas"/>
              </a:rPr>
              <a:t>$x”</a:t>
            </a:r>
            <a:endParaRPr sz="260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Prints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console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7589" y="461899"/>
            <a:ext cx="3529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Some</a:t>
            </a:r>
            <a:r>
              <a:rPr sz="4400" spc="-180" dirty="0"/>
              <a:t> </a:t>
            </a:r>
            <a:r>
              <a:rPr sz="4400" spc="-25" dirty="0"/>
              <a:t>Features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5445"/>
            <a:ext cx="7632065" cy="4685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latin typeface="Calibri"/>
                <a:cs typeface="Calibri"/>
              </a:rPr>
              <a:t>System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Administration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File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Management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Features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handling of </a:t>
            </a:r>
            <a:r>
              <a:rPr sz="2000" spc="-10" dirty="0">
                <a:latin typeface="Calibri"/>
                <a:cs typeface="Calibri"/>
              </a:rPr>
              <a:t>environment </a:t>
            </a:r>
            <a:r>
              <a:rPr sz="2000" spc="-5" dirty="0">
                <a:latin typeface="Calibri"/>
                <a:cs typeface="Calibri"/>
              </a:rPr>
              <a:t>variables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Management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Service</a:t>
            </a:r>
            <a:r>
              <a:rPr sz="2000" spc="-5" dirty="0">
                <a:latin typeface="Calibri"/>
                <a:cs typeface="Calibri"/>
              </a:rPr>
              <a:t> Management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Calibri"/>
                <a:cs typeface="Calibri"/>
              </a:rPr>
              <a:t>Event </a:t>
            </a:r>
            <a:r>
              <a:rPr sz="2000" dirty="0">
                <a:latin typeface="Calibri"/>
                <a:cs typeface="Calibri"/>
              </a:rPr>
              <a:t>log</a:t>
            </a:r>
            <a:r>
              <a:rPr sz="2000" spc="-5" dirty="0">
                <a:latin typeface="Calibri"/>
                <a:cs typeface="Calibri"/>
              </a:rPr>
              <a:t> Management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395"/>
              </a:lnSpc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6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Structured </a:t>
            </a:r>
            <a:r>
              <a:rPr sz="2200" spc="-5" dirty="0">
                <a:latin typeface="Calibri"/>
                <a:cs typeface="Calibri"/>
              </a:rPr>
              <a:t>export/import </a:t>
            </a:r>
            <a:r>
              <a:rPr sz="2200" spc="-10" dirty="0">
                <a:latin typeface="Calibri"/>
                <a:cs typeface="Calibri"/>
              </a:rPr>
              <a:t>formats </a:t>
            </a:r>
            <a:r>
              <a:rPr sz="2200" spc="-45" dirty="0">
                <a:latin typeface="Calibri"/>
                <a:cs typeface="Calibri"/>
              </a:rPr>
              <a:t>(CSV,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XML)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Comprehensive </a:t>
            </a:r>
            <a:r>
              <a:rPr sz="2200" spc="-20" dirty="0">
                <a:latin typeface="Calibri"/>
                <a:cs typeface="Calibri"/>
              </a:rPr>
              <a:t>integrated </a:t>
            </a:r>
            <a:r>
              <a:rPr sz="2200" spc="-10" dirty="0">
                <a:latin typeface="Calibri"/>
                <a:cs typeface="Calibri"/>
              </a:rPr>
              <a:t>help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Management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5" dirty="0">
                <a:latin typeface="Calibri"/>
                <a:cs typeface="Calibri"/>
              </a:rPr>
              <a:t>pretty </a:t>
            </a:r>
            <a:r>
              <a:rPr sz="2200" spc="-5" dirty="0">
                <a:latin typeface="Calibri"/>
                <a:cs typeface="Calibri"/>
              </a:rPr>
              <a:t>much </a:t>
            </a:r>
            <a:r>
              <a:rPr sz="2200" spc="-15" dirty="0">
                <a:latin typeface="Calibri"/>
                <a:cs typeface="Calibri"/>
              </a:rPr>
              <a:t>any </a:t>
            </a:r>
            <a:r>
              <a:rPr sz="2200" spc="-10" dirty="0">
                <a:latin typeface="Calibri"/>
                <a:cs typeface="Calibri"/>
              </a:rPr>
              <a:t>Microsoft </a:t>
            </a:r>
            <a:r>
              <a:rPr sz="2200" spc="-15" dirty="0">
                <a:latin typeface="Calibri"/>
                <a:cs typeface="Calibri"/>
              </a:rPr>
              <a:t>Windows-integrated  </a:t>
            </a:r>
            <a:r>
              <a:rPr sz="2200" spc="-10" dirty="0">
                <a:latin typeface="Calibri"/>
                <a:cs typeface="Calibri"/>
              </a:rPr>
              <a:t>product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Active Directory </a:t>
            </a:r>
            <a:r>
              <a:rPr sz="2000" spc="-10" dirty="0">
                <a:latin typeface="Calibri"/>
                <a:cs typeface="Calibri"/>
              </a:rPr>
              <a:t>(Users, Computers,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Domains)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Exchange </a:t>
            </a:r>
            <a:r>
              <a:rPr sz="2000" dirty="0">
                <a:latin typeface="Calibri"/>
                <a:cs typeface="Calibri"/>
              </a:rPr>
              <a:t>(Mail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server)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Virtual</a:t>
            </a:r>
            <a:r>
              <a:rPr sz="2000" dirty="0">
                <a:latin typeface="Calibri"/>
                <a:cs typeface="Calibri"/>
              </a:rPr>
              <a:t> Machines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Internet Information </a:t>
            </a:r>
            <a:r>
              <a:rPr sz="2000" spc="-5" dirty="0">
                <a:latin typeface="Calibri"/>
                <a:cs typeface="Calibri"/>
              </a:rPr>
              <a:t>Server (IIS) </a:t>
            </a:r>
            <a:r>
              <a:rPr sz="2000" spc="-10" dirty="0">
                <a:latin typeface="Calibri"/>
                <a:cs typeface="Calibri"/>
              </a:rPr>
              <a:t>(Microsoft </a:t>
            </a:r>
            <a:r>
              <a:rPr sz="2000" spc="-5" dirty="0">
                <a:latin typeface="Calibri"/>
                <a:cs typeface="Calibri"/>
              </a:rPr>
              <a:t>Standard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Webserver)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2225" y="461899"/>
            <a:ext cx="4022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Execution</a:t>
            </a:r>
            <a:r>
              <a:rPr sz="4400" spc="-150" dirty="0"/>
              <a:t> </a:t>
            </a:r>
            <a:r>
              <a:rPr sz="4400" spc="-15" dirty="0"/>
              <a:t>Policy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7759700" cy="444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Start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powershell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Run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onsolas"/>
                <a:cs typeface="Consolas"/>
              </a:rPr>
              <a:t>get-ExecutionPolicy</a:t>
            </a:r>
            <a:endParaRPr sz="26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Policies</a:t>
            </a:r>
            <a:endParaRPr sz="3000">
              <a:latin typeface="Calibri"/>
              <a:cs typeface="Calibri"/>
            </a:endParaRPr>
          </a:p>
          <a:p>
            <a:pPr marL="756285" marR="5080" lvl="1" indent="-287020">
              <a:lnSpc>
                <a:spcPts val="25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b="1" spc="-15" dirty="0">
                <a:latin typeface="Calibri"/>
                <a:cs typeface="Calibri"/>
              </a:rPr>
              <a:t>Restricted </a:t>
            </a:r>
            <a:r>
              <a:rPr sz="2600" spc="-10" dirty="0">
                <a:latin typeface="Calibri"/>
                <a:cs typeface="Calibri"/>
              </a:rPr>
              <a:t>(default) </a:t>
            </a:r>
            <a:r>
              <a:rPr sz="2600" dirty="0">
                <a:latin typeface="Calibri"/>
                <a:cs typeface="Calibri"/>
              </a:rPr>
              <a:t>–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dirty="0">
                <a:latin typeface="Calibri"/>
                <a:cs typeface="Calibri"/>
              </a:rPr>
              <a:t>runs </a:t>
            </a:r>
            <a:r>
              <a:rPr sz="2600" spc="-5" dirty="0">
                <a:latin typeface="Calibri"/>
                <a:cs typeface="Calibri"/>
              </a:rPr>
              <a:t>direct command </a:t>
            </a:r>
            <a:r>
              <a:rPr sz="2600" dirty="0">
                <a:latin typeface="Calibri"/>
                <a:cs typeface="Calibri"/>
              </a:rPr>
              <a:t>line  input – </a:t>
            </a: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scripts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b="1" dirty="0">
                <a:latin typeface="Calibri"/>
                <a:cs typeface="Calibri"/>
              </a:rPr>
              <a:t>AllSigned </a:t>
            </a:r>
            <a:r>
              <a:rPr sz="2600" dirty="0">
                <a:latin typeface="Calibri"/>
                <a:cs typeface="Calibri"/>
              </a:rPr>
              <a:t>–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dirty="0">
                <a:latin typeface="Calibri"/>
                <a:cs typeface="Calibri"/>
              </a:rPr>
              <a:t>runs </a:t>
            </a:r>
            <a:r>
              <a:rPr sz="2600" spc="-5" dirty="0">
                <a:latin typeface="Calibri"/>
                <a:cs typeface="Calibri"/>
              </a:rPr>
              <a:t>(digitally) signed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scripts</a:t>
            </a:r>
            <a:endParaRPr sz="2600">
              <a:latin typeface="Calibri"/>
              <a:cs typeface="Calibri"/>
            </a:endParaRPr>
          </a:p>
          <a:p>
            <a:pPr marL="756285" marR="148590" lvl="1" indent="-287020">
              <a:lnSpc>
                <a:spcPts val="25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600" b="1" spc="-10" dirty="0">
                <a:latin typeface="Calibri"/>
                <a:cs typeface="Calibri"/>
              </a:rPr>
              <a:t>RemoteSigned </a:t>
            </a:r>
            <a:r>
              <a:rPr sz="2600" dirty="0">
                <a:latin typeface="Calibri"/>
                <a:cs typeface="Calibri"/>
              </a:rPr>
              <a:t>– </a:t>
            </a:r>
            <a:r>
              <a:rPr sz="2600" spc="-10" dirty="0">
                <a:latin typeface="Calibri"/>
                <a:cs typeface="Calibri"/>
              </a:rPr>
              <a:t>allows </a:t>
            </a:r>
            <a:r>
              <a:rPr sz="2600" spc="-5" dirty="0">
                <a:latin typeface="Calibri"/>
                <a:cs typeface="Calibri"/>
              </a:rPr>
              <a:t>unsigned local but </a:t>
            </a:r>
            <a:r>
              <a:rPr sz="2600" spc="-10" dirty="0">
                <a:latin typeface="Calibri"/>
                <a:cs typeface="Calibri"/>
              </a:rPr>
              <a:t>requires  </a:t>
            </a:r>
            <a:r>
              <a:rPr sz="2600" spc="-5" dirty="0">
                <a:latin typeface="Calibri"/>
                <a:cs typeface="Calibri"/>
              </a:rPr>
              <a:t>signing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remote</a:t>
            </a:r>
            <a:r>
              <a:rPr sz="2600" spc="-5" dirty="0">
                <a:latin typeface="Calibri"/>
                <a:cs typeface="Calibri"/>
              </a:rPr>
              <a:t> script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ts val="311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b="1" spc="-10" dirty="0">
                <a:latin typeface="Calibri"/>
                <a:cs typeface="Calibri"/>
              </a:rPr>
              <a:t>Unrestricted </a:t>
            </a:r>
            <a:r>
              <a:rPr sz="2600" dirty="0">
                <a:latin typeface="Calibri"/>
                <a:cs typeface="Calibri"/>
              </a:rPr>
              <a:t>– Runs </a:t>
            </a:r>
            <a:r>
              <a:rPr sz="2600" spc="-15" dirty="0">
                <a:latin typeface="Calibri"/>
                <a:cs typeface="Calibri"/>
              </a:rPr>
              <a:t>any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script</a:t>
            </a:r>
            <a:endParaRPr sz="2600">
              <a:latin typeface="Calibri"/>
              <a:cs typeface="Calibri"/>
            </a:endParaRPr>
          </a:p>
          <a:p>
            <a:pPr marL="355600" marR="121920" indent="-342900">
              <a:lnSpc>
                <a:spcPct val="8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Reasonable </a:t>
            </a:r>
            <a:r>
              <a:rPr sz="3000" spc="-15" dirty="0">
                <a:latin typeface="Calibri"/>
                <a:cs typeface="Calibri"/>
              </a:rPr>
              <a:t>default </a:t>
            </a:r>
            <a:r>
              <a:rPr sz="3000" spc="-5" dirty="0">
                <a:latin typeface="Calibri"/>
                <a:cs typeface="Calibri"/>
              </a:rPr>
              <a:t>policy </a:t>
            </a:r>
            <a:r>
              <a:rPr sz="3000" dirty="0">
                <a:latin typeface="Calibri"/>
                <a:cs typeface="Calibri"/>
              </a:rPr>
              <a:t>if </a:t>
            </a:r>
            <a:r>
              <a:rPr sz="3000" spc="-15" dirty="0">
                <a:latin typeface="Calibri"/>
                <a:cs typeface="Calibri"/>
              </a:rPr>
              <a:t>you </a:t>
            </a:r>
            <a:r>
              <a:rPr sz="3000" spc="-10" dirty="0">
                <a:latin typeface="Calibri"/>
                <a:cs typeface="Calibri"/>
              </a:rPr>
              <a:t>are developing  </a:t>
            </a:r>
            <a:r>
              <a:rPr sz="3000" spc="-5" dirty="0">
                <a:latin typeface="Calibri"/>
                <a:cs typeface="Calibri"/>
              </a:rPr>
              <a:t>scripts: </a:t>
            </a:r>
            <a:r>
              <a:rPr sz="2600" b="1" spc="-5" dirty="0">
                <a:latin typeface="Consolas"/>
                <a:cs typeface="Consolas"/>
              </a:rPr>
              <a:t>set-ExecutionPolicy</a:t>
            </a:r>
            <a:r>
              <a:rPr sz="2600" b="1" spc="-70" dirty="0">
                <a:latin typeface="Consolas"/>
                <a:cs typeface="Consolas"/>
              </a:rPr>
              <a:t> </a:t>
            </a:r>
            <a:r>
              <a:rPr sz="2600" b="1" spc="-5" dirty="0">
                <a:latin typeface="Consolas"/>
                <a:cs typeface="Consolas"/>
              </a:rPr>
              <a:t>RemoteSigned</a:t>
            </a:r>
            <a:endParaRPr sz="2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787" y="192150"/>
            <a:ext cx="781842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01645" marR="5080" indent="-2872105">
              <a:lnSpc>
                <a:spcPct val="100000"/>
              </a:lnSpc>
              <a:spcBef>
                <a:spcPts val="95"/>
              </a:spcBef>
            </a:pPr>
            <a:r>
              <a:rPr lang="en-NZ" spc="-5" dirty="0"/>
              <a:t>        Introduction PowerShell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4777"/>
            <a:ext cx="7748905" cy="23846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1">
              <a:lnSpc>
                <a:spcPct val="100000"/>
              </a:lnSpc>
              <a:spcBef>
                <a:spcPts val="60"/>
              </a:spcBef>
            </a:pP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General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principles</a:t>
            </a:r>
            <a:endParaRPr sz="25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High-level abstractions </a:t>
            </a:r>
            <a:r>
              <a:rPr sz="2200" spc="-5" dirty="0">
                <a:latin typeface="Calibri"/>
                <a:cs typeface="Calibri"/>
              </a:rPr>
              <a:t>(e.g. </a:t>
            </a:r>
            <a:r>
              <a:rPr sz="2200" spc="-10" dirty="0">
                <a:latin typeface="Calibri"/>
                <a:cs typeface="Calibri"/>
              </a:rPr>
              <a:t>get-process returns 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processes)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Pipe </a:t>
            </a:r>
            <a:r>
              <a:rPr sz="2200" spc="-15" dirty="0">
                <a:latin typeface="Calibri"/>
                <a:cs typeface="Calibri"/>
              </a:rPr>
              <a:t>concept </a:t>
            </a:r>
            <a:r>
              <a:rPr sz="2200" spc="-10" dirty="0">
                <a:latin typeface="Calibri"/>
                <a:cs typeface="Calibri"/>
              </a:rPr>
              <a:t>(output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previous </a:t>
            </a:r>
            <a:r>
              <a:rPr sz="2200" spc="-5" dirty="0">
                <a:latin typeface="Calibri"/>
                <a:cs typeface="Calibri"/>
              </a:rPr>
              <a:t>as input </a:t>
            </a:r>
            <a:r>
              <a:rPr sz="2200" spc="-25" dirty="0">
                <a:latin typeface="Calibri"/>
                <a:cs typeface="Calibri"/>
              </a:rPr>
              <a:t>for </a:t>
            </a:r>
            <a:r>
              <a:rPr sz="2200" spc="-15" dirty="0">
                <a:latin typeface="Calibri"/>
                <a:cs typeface="Calibri"/>
              </a:rPr>
              <a:t>following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one)</a:t>
            </a:r>
            <a:endParaRPr sz="2200" dirty="0">
              <a:latin typeface="Calibri"/>
              <a:cs typeface="Calibri"/>
            </a:endParaRPr>
          </a:p>
          <a:p>
            <a:pPr marL="756285" marR="690880" lvl="1" indent="-287020">
              <a:lnSpc>
                <a:spcPts val="2110"/>
              </a:lnSpc>
              <a:spcBef>
                <a:spcPts val="5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Object-centric (UNIX: </a:t>
            </a:r>
            <a:r>
              <a:rPr sz="2200" spc="-5" dirty="0">
                <a:latin typeface="Calibri"/>
                <a:cs typeface="Calibri"/>
              </a:rPr>
              <a:t>string </a:t>
            </a:r>
            <a:r>
              <a:rPr sz="2200" spc="-10" dirty="0">
                <a:latin typeface="Calibri"/>
                <a:cs typeface="Calibri"/>
              </a:rPr>
              <a:t>parsing; PowerShell: </a:t>
            </a:r>
            <a:r>
              <a:rPr sz="2200" b="1" spc="-5" dirty="0">
                <a:latin typeface="Calibri"/>
                <a:cs typeface="Calibri"/>
              </a:rPr>
              <a:t>Object  </a:t>
            </a:r>
            <a:r>
              <a:rPr sz="2200" b="1" spc="-10" dirty="0">
                <a:latin typeface="Calibri"/>
                <a:cs typeface="Calibri"/>
              </a:rPr>
              <a:t>Manipulation</a:t>
            </a:r>
            <a:r>
              <a:rPr sz="2200" spc="-10" dirty="0"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Extendable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0" dirty="0">
                <a:latin typeface="Calibri"/>
                <a:cs typeface="Calibri"/>
              </a:rPr>
              <a:t>Cmdlets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Modules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8401557" y="6465065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27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745" y="496950"/>
            <a:ext cx="7983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Introductory Videos (also on I</a:t>
            </a:r>
            <a:r>
              <a:rPr spc="-620" dirty="0"/>
              <a:t> </a:t>
            </a:r>
            <a:r>
              <a:rPr spc="-25" dirty="0"/>
              <a:t>drive)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7933055" cy="435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Calibri"/>
                <a:cs typeface="Calibri"/>
              </a:rPr>
              <a:t>Introduction </a:t>
            </a:r>
            <a:r>
              <a:rPr sz="3000" b="1" spc="-15" dirty="0">
                <a:latin typeface="Calibri"/>
                <a:cs typeface="Calibri"/>
              </a:rPr>
              <a:t>to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PowerShell</a:t>
            </a:r>
            <a:endParaRPr sz="3000">
              <a:latin typeface="Calibri"/>
              <a:cs typeface="Calibri"/>
            </a:endParaRPr>
          </a:p>
          <a:p>
            <a:pPr marL="756285" marR="684530" lvl="1" indent="-287020">
              <a:lnSpc>
                <a:spcPct val="8000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Microsoft </a:t>
            </a:r>
            <a:r>
              <a:rPr sz="2600" spc="-10" dirty="0">
                <a:latin typeface="Calibri"/>
                <a:cs typeface="Calibri"/>
              </a:rPr>
              <a:t>PowerShell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5" dirty="0">
                <a:latin typeface="Calibri"/>
                <a:cs typeface="Calibri"/>
              </a:rPr>
              <a:t>Beginners </a:t>
            </a:r>
            <a:r>
              <a:rPr sz="2600" dirty="0">
                <a:latin typeface="Calibri"/>
                <a:cs typeface="Calibri"/>
              </a:rPr>
              <a:t>- </a:t>
            </a:r>
            <a:r>
              <a:rPr sz="2600" spc="-5" dirty="0">
                <a:latin typeface="Calibri"/>
                <a:cs typeface="Calibri"/>
              </a:rPr>
              <a:t>Video </a:t>
            </a:r>
            <a:r>
              <a:rPr sz="2600" dirty="0">
                <a:latin typeface="Calibri"/>
                <a:cs typeface="Calibri"/>
              </a:rPr>
              <a:t>1 </a:t>
            </a:r>
            <a:r>
              <a:rPr sz="2600" spc="-5" dirty="0">
                <a:latin typeface="Calibri"/>
                <a:cs typeface="Calibri"/>
              </a:rPr>
              <a:t>(by  Shane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Young)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pos="756920" algn="l"/>
              </a:tabLst>
            </a:pPr>
            <a:r>
              <a:rPr sz="26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https://www.youtube.com/watch?v=IHrGresKu2w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ts val="3110"/>
              </a:lnSpc>
              <a:buFont typeface="Arial"/>
              <a:buChar char="–"/>
              <a:tabLst>
                <a:tab pos="756920" algn="l"/>
              </a:tabLst>
            </a:pPr>
            <a:r>
              <a:rPr sz="2600" i="1" dirty="0">
                <a:latin typeface="Calibri"/>
                <a:cs typeface="Calibri"/>
              </a:rPr>
              <a:t>Summarises what we </a:t>
            </a:r>
            <a:r>
              <a:rPr sz="2600" i="1" spc="-20" dirty="0">
                <a:latin typeface="Calibri"/>
                <a:cs typeface="Calibri"/>
              </a:rPr>
              <a:t>talked </a:t>
            </a:r>
            <a:r>
              <a:rPr sz="2600" i="1" spc="-5" dirty="0">
                <a:latin typeface="Calibri"/>
                <a:cs typeface="Calibri"/>
              </a:rPr>
              <a:t>about up </a:t>
            </a:r>
            <a:r>
              <a:rPr sz="2600" i="1" spc="-20" dirty="0">
                <a:latin typeface="Calibri"/>
                <a:cs typeface="Calibri"/>
              </a:rPr>
              <a:t>to</a:t>
            </a:r>
            <a:r>
              <a:rPr sz="2600" i="1" spc="-60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now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ts val="3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Calibri"/>
                <a:cs typeface="Calibri"/>
              </a:rPr>
              <a:t>Objects </a:t>
            </a:r>
            <a:r>
              <a:rPr sz="3000" b="1" dirty="0">
                <a:latin typeface="Calibri"/>
                <a:cs typeface="Calibri"/>
              </a:rPr>
              <a:t>in</a:t>
            </a:r>
            <a:r>
              <a:rPr sz="3000" b="1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PowerShell</a:t>
            </a:r>
            <a:endParaRPr sz="3000">
              <a:latin typeface="Calibri"/>
              <a:cs typeface="Calibri"/>
            </a:endParaRPr>
          </a:p>
          <a:p>
            <a:pPr marL="756285" marR="5080" lvl="1" indent="-287020">
              <a:lnSpc>
                <a:spcPts val="2500"/>
              </a:lnSpc>
              <a:spcBef>
                <a:spcPts val="76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Manipulating Objects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Microsoft </a:t>
            </a:r>
            <a:r>
              <a:rPr sz="2600" spc="-10" dirty="0">
                <a:latin typeface="Calibri"/>
                <a:cs typeface="Calibri"/>
              </a:rPr>
              <a:t>PowerShell </a:t>
            </a:r>
            <a:r>
              <a:rPr sz="2600" dirty="0">
                <a:latin typeface="Calibri"/>
                <a:cs typeface="Calibri"/>
              </a:rPr>
              <a:t>- </a:t>
            </a:r>
            <a:r>
              <a:rPr sz="2600" spc="-5" dirty="0">
                <a:latin typeface="Calibri"/>
                <a:cs typeface="Calibri"/>
              </a:rPr>
              <a:t>Video  </a:t>
            </a:r>
            <a:r>
              <a:rPr sz="2600" dirty="0">
                <a:latin typeface="Calibri"/>
                <a:cs typeface="Calibri"/>
              </a:rPr>
              <a:t>2 </a:t>
            </a:r>
            <a:r>
              <a:rPr sz="2600" spc="-5" dirty="0">
                <a:latin typeface="Calibri"/>
                <a:cs typeface="Calibri"/>
              </a:rPr>
              <a:t>(by Shane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Young)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ts val="2995"/>
              </a:lnSpc>
              <a:buClr>
                <a:srgbClr val="000000"/>
              </a:buClr>
              <a:buFont typeface="Arial"/>
              <a:buChar char="–"/>
              <a:tabLst>
                <a:tab pos="756920" algn="l"/>
              </a:tabLst>
            </a:pPr>
            <a:r>
              <a:rPr sz="26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https://www.youtube.com/watch?v=f9xPJXslVWE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i="1" spc="-10" dirty="0">
                <a:latin typeface="Calibri"/>
                <a:cs typeface="Calibri"/>
              </a:rPr>
              <a:t>Looks into </a:t>
            </a:r>
            <a:r>
              <a:rPr sz="2600" i="1" dirty="0">
                <a:latin typeface="Calibri"/>
                <a:cs typeface="Calibri"/>
              </a:rPr>
              <a:t>what we </a:t>
            </a:r>
            <a:r>
              <a:rPr sz="2600" i="1" spc="-10" dirty="0">
                <a:latin typeface="Calibri"/>
                <a:cs typeface="Calibri"/>
              </a:rPr>
              <a:t>talk </a:t>
            </a:r>
            <a:r>
              <a:rPr sz="2600" i="1" spc="-5" dirty="0">
                <a:latin typeface="Calibri"/>
                <a:cs typeface="Calibri"/>
              </a:rPr>
              <a:t>about </a:t>
            </a:r>
            <a:r>
              <a:rPr sz="2600" i="1" spc="-10" dirty="0">
                <a:latin typeface="Calibri"/>
                <a:cs typeface="Calibri"/>
              </a:rPr>
              <a:t>next </a:t>
            </a:r>
            <a:r>
              <a:rPr sz="2600" i="1" dirty="0">
                <a:latin typeface="Calibri"/>
                <a:cs typeface="Calibri"/>
              </a:rPr>
              <a:t>– a </a:t>
            </a:r>
            <a:r>
              <a:rPr sz="2600" i="1" spc="-15" dirty="0">
                <a:latin typeface="Calibri"/>
                <a:cs typeface="Calibri"/>
              </a:rPr>
              <a:t>tad </a:t>
            </a:r>
            <a:r>
              <a:rPr sz="2600" i="1" spc="-10" dirty="0">
                <a:latin typeface="Calibri"/>
                <a:cs typeface="Calibri"/>
              </a:rPr>
              <a:t>involved</a:t>
            </a:r>
            <a:r>
              <a:rPr sz="2600" i="1" spc="-2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…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i="1" spc="-5" dirty="0">
                <a:latin typeface="Calibri"/>
                <a:cs typeface="Calibri"/>
              </a:rPr>
              <a:t>Check Videos </a:t>
            </a:r>
            <a:r>
              <a:rPr sz="2600" i="1" spc="-10" dirty="0">
                <a:latin typeface="Calibri"/>
                <a:cs typeface="Calibri"/>
              </a:rPr>
              <a:t>folder </a:t>
            </a:r>
            <a:r>
              <a:rPr sz="2600" i="1" spc="-15" dirty="0">
                <a:latin typeface="Calibri"/>
                <a:cs typeface="Calibri"/>
              </a:rPr>
              <a:t>for </a:t>
            </a:r>
            <a:r>
              <a:rPr sz="2600" i="1" spc="-10" dirty="0">
                <a:latin typeface="Calibri"/>
                <a:cs typeface="Calibri"/>
              </a:rPr>
              <a:t>shorter </a:t>
            </a:r>
            <a:r>
              <a:rPr sz="2600" i="1" dirty="0">
                <a:latin typeface="Calibri"/>
                <a:cs typeface="Calibri"/>
              </a:rPr>
              <a:t>videos</a:t>
            </a:r>
            <a:r>
              <a:rPr sz="2600" i="1" spc="-5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…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E3061-E691-400A-BBBA-0CFBF9C0DC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lang="en-NZ" smtClean="0"/>
              <a:t>20</a:t>
            </a:fld>
            <a:endParaRPr lang="en-NZ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401" y="461899"/>
            <a:ext cx="2710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Saveguards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7355"/>
            <a:ext cx="7689215" cy="396430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-WhatIf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Shows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effect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10" dirty="0">
                <a:latin typeface="Calibri"/>
                <a:cs typeface="Calibri"/>
              </a:rPr>
              <a:t>specific command </a:t>
            </a:r>
            <a:r>
              <a:rPr sz="2800" spc="-5" dirty="0">
                <a:latin typeface="Calibri"/>
                <a:cs typeface="Calibri"/>
              </a:rPr>
              <a:t>without  </a:t>
            </a:r>
            <a:r>
              <a:rPr sz="2800" spc="-20" dirty="0">
                <a:latin typeface="Calibri"/>
                <a:cs typeface="Calibri"/>
              </a:rPr>
              <a:t>executing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Consolas"/>
                <a:cs typeface="Consolas"/>
              </a:rPr>
              <a:t>Get-service | </a:t>
            </a:r>
            <a:r>
              <a:rPr sz="2400" b="1" spc="5" dirty="0">
                <a:latin typeface="Consolas"/>
                <a:cs typeface="Consolas"/>
              </a:rPr>
              <a:t>stop-service</a:t>
            </a:r>
            <a:r>
              <a:rPr sz="2400" b="1" spc="2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–WhatIf</a:t>
            </a:r>
            <a:endParaRPr sz="24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-confirm</a:t>
            </a:r>
            <a:endParaRPr sz="3200">
              <a:latin typeface="Calibri"/>
              <a:cs typeface="Calibri"/>
            </a:endParaRPr>
          </a:p>
          <a:p>
            <a:pPr marL="756285" marR="92075" lvl="1" indent="-28702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Asking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confirmation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individual </a:t>
            </a:r>
            <a:r>
              <a:rPr sz="2800" spc="-20" dirty="0">
                <a:latin typeface="Calibri"/>
                <a:cs typeface="Calibri"/>
              </a:rPr>
              <a:t>execution  steps </a:t>
            </a:r>
            <a:r>
              <a:rPr sz="2800" spc="-5" dirty="0">
                <a:latin typeface="Calibri"/>
                <a:cs typeface="Calibri"/>
              </a:rPr>
              <a:t>of 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command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Consolas"/>
                <a:cs typeface="Consolas"/>
              </a:rPr>
              <a:t>Get-service | </a:t>
            </a:r>
            <a:r>
              <a:rPr sz="2400" b="1" spc="5" dirty="0">
                <a:latin typeface="Consolas"/>
                <a:cs typeface="Consolas"/>
              </a:rPr>
              <a:t>stop-service</a:t>
            </a:r>
            <a:r>
              <a:rPr sz="2400" b="1" spc="2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–confirm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3397" y="461899"/>
            <a:ext cx="50774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Object</a:t>
            </a:r>
            <a:r>
              <a:rPr sz="4400" spc="-165" dirty="0"/>
              <a:t> </a:t>
            </a:r>
            <a:r>
              <a:rPr sz="4400" spc="-5" dirty="0"/>
              <a:t>Manipulation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367993"/>
            <a:ext cx="7865745" cy="5020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Operating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Pipe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‘Know </a:t>
            </a:r>
            <a:r>
              <a:rPr sz="2200" spc="5" dirty="0">
                <a:latin typeface="Calibri"/>
                <a:cs typeface="Calibri"/>
              </a:rPr>
              <a:t>Nothing’ </a:t>
            </a:r>
            <a:r>
              <a:rPr sz="2200" spc="-5" dirty="0">
                <a:latin typeface="Calibri"/>
                <a:cs typeface="Calibri"/>
              </a:rPr>
              <a:t>Command </a:t>
            </a:r>
            <a:r>
              <a:rPr sz="2200" spc="-10" dirty="0">
                <a:latin typeface="Calibri"/>
                <a:cs typeface="Calibri"/>
              </a:rPr>
              <a:t>Utilities/’Objects’ </a:t>
            </a:r>
            <a:r>
              <a:rPr sz="2200" spc="-5" dirty="0">
                <a:latin typeface="Wingdings"/>
                <a:cs typeface="Wingdings"/>
              </a:rPr>
              <a:t>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work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20" dirty="0">
                <a:latin typeface="Calibri"/>
                <a:cs typeface="Calibri"/>
              </a:rPr>
              <a:t>any </a:t>
            </a:r>
            <a:r>
              <a:rPr sz="2200" spc="-5" dirty="0">
                <a:latin typeface="Calibri"/>
                <a:cs typeface="Calibri"/>
              </a:rPr>
              <a:t>input  and </a:t>
            </a:r>
            <a:r>
              <a:rPr sz="2200" spc="-15" dirty="0">
                <a:latin typeface="Calibri"/>
                <a:cs typeface="Calibri"/>
              </a:rPr>
              <a:t>may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5" dirty="0">
                <a:latin typeface="Calibri"/>
                <a:cs typeface="Calibri"/>
              </a:rPr>
              <a:t>may </a:t>
            </a:r>
            <a:r>
              <a:rPr sz="2200" spc="-5" dirty="0">
                <a:latin typeface="Calibri"/>
                <a:cs typeface="Calibri"/>
              </a:rPr>
              <a:t>not </a:t>
            </a:r>
            <a:r>
              <a:rPr sz="2200" spc="-10" dirty="0">
                <a:latin typeface="Calibri"/>
                <a:cs typeface="Calibri"/>
              </a:rPr>
              <a:t>produce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output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Require </a:t>
            </a:r>
            <a:r>
              <a:rPr sz="2200" spc="-10" dirty="0">
                <a:latin typeface="Calibri"/>
                <a:cs typeface="Calibri"/>
              </a:rPr>
              <a:t>informed </a:t>
            </a:r>
            <a:r>
              <a:rPr sz="2200" spc="-15" dirty="0">
                <a:latin typeface="Calibri"/>
                <a:cs typeface="Calibri"/>
              </a:rPr>
              <a:t>interpretation </a:t>
            </a:r>
            <a:r>
              <a:rPr sz="2200" spc="-10" dirty="0">
                <a:latin typeface="Calibri"/>
                <a:cs typeface="Calibri"/>
              </a:rPr>
              <a:t>(Garbage </a:t>
            </a:r>
            <a:r>
              <a:rPr sz="2200" spc="-5" dirty="0">
                <a:latin typeface="Calibri"/>
                <a:cs typeface="Calibri"/>
              </a:rPr>
              <a:t>in, Garbage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out)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Some special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objects: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Compare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10" dirty="0">
                <a:latin typeface="Calibri"/>
                <a:cs typeface="Calibri"/>
              </a:rPr>
              <a:t>compare two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alibri"/>
                <a:cs typeface="Calibri"/>
              </a:rPr>
              <a:t>Measure </a:t>
            </a:r>
            <a:r>
              <a:rPr sz="2000" b="1" dirty="0">
                <a:latin typeface="Calibri"/>
                <a:cs typeface="Calibri"/>
              </a:rPr>
              <a:t>– </a:t>
            </a:r>
            <a:r>
              <a:rPr sz="2000" b="1" spc="-5" dirty="0">
                <a:latin typeface="Calibri"/>
                <a:cs typeface="Calibri"/>
              </a:rPr>
              <a:t>Identify measures </a:t>
            </a:r>
            <a:r>
              <a:rPr sz="2000" b="1" dirty="0">
                <a:latin typeface="Calibri"/>
                <a:cs typeface="Calibri"/>
              </a:rPr>
              <a:t>of collections (min., </a:t>
            </a:r>
            <a:r>
              <a:rPr sz="2000" b="1" spc="-10" dirty="0">
                <a:latin typeface="Calibri"/>
                <a:cs typeface="Calibri"/>
              </a:rPr>
              <a:t>max., </a:t>
            </a:r>
            <a:r>
              <a:rPr sz="2000" b="1" spc="-15" dirty="0">
                <a:latin typeface="Calibri"/>
                <a:cs typeface="Calibri"/>
              </a:rPr>
              <a:t>avg.,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etc.)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10" dirty="0">
                <a:latin typeface="Calibri"/>
                <a:cs typeface="Calibri"/>
              </a:rPr>
              <a:t>Foreach </a:t>
            </a:r>
            <a:r>
              <a:rPr sz="2000" b="1" dirty="0">
                <a:latin typeface="Calibri"/>
                <a:cs typeface="Calibri"/>
              </a:rPr>
              <a:t>– </a:t>
            </a:r>
            <a:r>
              <a:rPr sz="2000" b="1" spc="-15" dirty="0">
                <a:latin typeface="Calibri"/>
                <a:cs typeface="Calibri"/>
              </a:rPr>
              <a:t>Perform </a:t>
            </a:r>
            <a:r>
              <a:rPr sz="2000" b="1" spc="-10" dirty="0">
                <a:latin typeface="Calibri"/>
                <a:cs typeface="Calibri"/>
              </a:rPr>
              <a:t>operation </a:t>
            </a:r>
            <a:r>
              <a:rPr sz="2000" b="1" spc="-15" dirty="0">
                <a:latin typeface="Calibri"/>
                <a:cs typeface="Calibri"/>
              </a:rPr>
              <a:t>for </a:t>
            </a:r>
            <a:r>
              <a:rPr sz="2000" b="1" spc="-5" dirty="0">
                <a:latin typeface="Calibri"/>
                <a:cs typeface="Calibri"/>
              </a:rPr>
              <a:t>each </a:t>
            </a:r>
            <a:r>
              <a:rPr sz="2000" b="1" dirty="0">
                <a:latin typeface="Calibri"/>
                <a:cs typeface="Calibri"/>
              </a:rPr>
              <a:t>object in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collection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Calibri"/>
                <a:cs typeface="Calibri"/>
              </a:rPr>
              <a:t>Sort – sort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output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10" dirty="0">
                <a:latin typeface="Calibri"/>
                <a:cs typeface="Calibri"/>
              </a:rPr>
              <a:t>Where </a:t>
            </a:r>
            <a:r>
              <a:rPr sz="2000" b="1" dirty="0">
                <a:latin typeface="Calibri"/>
                <a:cs typeface="Calibri"/>
              </a:rPr>
              <a:t>– </a:t>
            </a:r>
            <a:r>
              <a:rPr sz="2000" b="1" spc="-10" dirty="0">
                <a:latin typeface="Calibri"/>
                <a:cs typeface="Calibri"/>
              </a:rPr>
              <a:t>filter </a:t>
            </a:r>
            <a:r>
              <a:rPr sz="2000" b="1" dirty="0">
                <a:latin typeface="Calibri"/>
                <a:cs typeface="Calibri"/>
              </a:rPr>
              <a:t>output based on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condition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Calibri"/>
                <a:cs typeface="Calibri"/>
              </a:rPr>
              <a:t>Select – select </a:t>
            </a:r>
            <a:r>
              <a:rPr sz="2000" b="1" spc="-5" dirty="0">
                <a:latin typeface="Calibri"/>
                <a:cs typeface="Calibri"/>
              </a:rPr>
              <a:t>specific </a:t>
            </a:r>
            <a:r>
              <a:rPr sz="2000" b="1" dirty="0">
                <a:latin typeface="Calibri"/>
                <a:cs typeface="Calibri"/>
              </a:rPr>
              <a:t>number or </a:t>
            </a:r>
            <a:r>
              <a:rPr sz="2000" b="1" spc="-20" dirty="0">
                <a:latin typeface="Calibri"/>
                <a:cs typeface="Calibri"/>
              </a:rPr>
              <a:t>range </a:t>
            </a:r>
            <a:r>
              <a:rPr sz="2000" b="1" dirty="0">
                <a:latin typeface="Calibri"/>
                <a:cs typeface="Calibri"/>
              </a:rPr>
              <a:t>output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elements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10" dirty="0">
                <a:latin typeface="Calibri"/>
                <a:cs typeface="Calibri"/>
              </a:rPr>
              <a:t>Group </a:t>
            </a:r>
            <a:r>
              <a:rPr sz="2000" b="1" dirty="0">
                <a:latin typeface="Calibri"/>
                <a:cs typeface="Calibri"/>
              </a:rPr>
              <a:t>– </a:t>
            </a:r>
            <a:r>
              <a:rPr sz="2000" b="1" spc="-10" dirty="0">
                <a:latin typeface="Calibri"/>
                <a:cs typeface="Calibri"/>
              </a:rPr>
              <a:t>group </a:t>
            </a:r>
            <a:r>
              <a:rPr sz="2000" b="1" dirty="0">
                <a:latin typeface="Calibri"/>
                <a:cs typeface="Calibri"/>
              </a:rPr>
              <a:t>output </a:t>
            </a:r>
            <a:r>
              <a:rPr sz="2000" b="1" spc="-5" dirty="0">
                <a:latin typeface="Calibri"/>
                <a:cs typeface="Calibri"/>
              </a:rPr>
              <a:t>elements </a:t>
            </a:r>
            <a:r>
              <a:rPr sz="2000" b="1" spc="-10" dirty="0">
                <a:latin typeface="Calibri"/>
                <a:cs typeface="Calibri"/>
              </a:rPr>
              <a:t>by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characteristic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39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60" dirty="0">
                <a:latin typeface="Calibri"/>
                <a:cs typeface="Calibri"/>
              </a:rPr>
              <a:t>Tee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10" dirty="0">
                <a:latin typeface="Calibri"/>
                <a:cs typeface="Calibri"/>
              </a:rPr>
              <a:t>redirect </a:t>
            </a:r>
            <a:r>
              <a:rPr sz="2000" dirty="0">
                <a:latin typeface="Calibri"/>
                <a:cs typeface="Calibri"/>
              </a:rPr>
              <a:t>input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6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latin typeface="Calibri"/>
                <a:cs typeface="Calibri"/>
              </a:rPr>
              <a:t>Let’s </a:t>
            </a:r>
            <a:r>
              <a:rPr sz="2200" spc="-15" dirty="0">
                <a:latin typeface="Calibri"/>
                <a:cs typeface="Calibri"/>
              </a:rPr>
              <a:t>explore </a:t>
            </a:r>
            <a:r>
              <a:rPr sz="2200" spc="-5" dirty="0">
                <a:latin typeface="Calibri"/>
                <a:cs typeface="Calibri"/>
              </a:rPr>
              <a:t>a selection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them </a:t>
            </a:r>
            <a:r>
              <a:rPr sz="2200" spc="-10" dirty="0">
                <a:latin typeface="Calibri"/>
                <a:cs typeface="Calibri"/>
              </a:rPr>
              <a:t>(most </a:t>
            </a:r>
            <a:r>
              <a:rPr sz="2200" spc="-20" dirty="0">
                <a:latin typeface="Calibri"/>
                <a:cs typeface="Calibri"/>
              </a:rPr>
              <a:t>have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aliases)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5" dirty="0">
                <a:latin typeface="Calibri"/>
                <a:cs typeface="Calibri"/>
              </a:rPr>
              <a:t>e.g. </a:t>
            </a:r>
            <a:r>
              <a:rPr sz="2000" spc="-5" dirty="0">
                <a:latin typeface="Calibri"/>
                <a:cs typeface="Calibri"/>
              </a:rPr>
              <a:t>where </a:t>
            </a:r>
            <a:r>
              <a:rPr sz="2000" dirty="0">
                <a:latin typeface="Calibri"/>
                <a:cs typeface="Calibri"/>
              </a:rPr>
              <a:t>is an </a:t>
            </a:r>
            <a:r>
              <a:rPr sz="2000" spc="-5" dirty="0">
                <a:latin typeface="Calibri"/>
                <a:cs typeface="Calibri"/>
              </a:rPr>
              <a:t>alias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where-object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  <a:hlinkClick r:id="rId2"/>
              </a:rPr>
              <a:t>Full </a:t>
            </a:r>
            <a:r>
              <a:rPr sz="2000" spc="-5" dirty="0">
                <a:latin typeface="Calibri"/>
                <a:cs typeface="Calibri"/>
                <a:hlinkClick r:id="rId2"/>
              </a:rPr>
              <a:t>documentation: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https://technet.microsoft.com/en-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6301232"/>
            <a:ext cx="2684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us/library/hh847741.aspx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9217" y="6427114"/>
            <a:ext cx="1846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onstantia"/>
                <a:cs typeface="Constantia"/>
                <a:hlinkClick r:id="rId2"/>
              </a:rPr>
              <a:t>Operating </a:t>
            </a:r>
            <a:r>
              <a:rPr sz="1200" spc="-15" dirty="0">
                <a:solidFill>
                  <a:srgbClr val="888888"/>
                </a:solidFill>
                <a:latin typeface="Constantia"/>
                <a:cs typeface="Constantia"/>
                <a:hlinkClick r:id="rId2"/>
              </a:rPr>
              <a:t>System</a:t>
            </a:r>
            <a:r>
              <a:rPr sz="1200" dirty="0">
                <a:solidFill>
                  <a:srgbClr val="888888"/>
                </a:solidFill>
                <a:latin typeface="Constantia"/>
                <a:cs typeface="Constantia"/>
                <a:hlinkClick r:id="rId2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onstantia"/>
                <a:cs typeface="Constantia"/>
                <a:hlinkClick r:id="rId2"/>
              </a:rPr>
              <a:t>Concepts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6957" y="6427114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onstantia"/>
                <a:cs typeface="Constantia"/>
              </a:rPr>
              <a:t>28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2B9745-D489-4D8E-86E9-CBEDF2615AC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lang="en-NZ"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BB66CE-55E3-46E5-8273-15F400F21C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lang="en-NZ" smtClean="0"/>
              <a:t>22</a:t>
            </a:fld>
            <a:endParaRPr lang="en-NZ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8403081" y="6465065"/>
            <a:ext cx="2330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30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4839" marR="5080" indent="-1771014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‘</a:t>
            </a:r>
            <a:r>
              <a:rPr b="1" spc="-15" dirty="0">
                <a:latin typeface="Constantia"/>
                <a:cs typeface="Constantia"/>
              </a:rPr>
              <a:t>measure</a:t>
            </a:r>
            <a:r>
              <a:rPr spc="-15" dirty="0"/>
              <a:t>’ </a:t>
            </a:r>
            <a:r>
              <a:rPr spc="-5" dirty="0"/>
              <a:t>– </a:t>
            </a:r>
            <a:r>
              <a:rPr spc="-10" dirty="0"/>
              <a:t>taking basic </a:t>
            </a:r>
            <a:r>
              <a:rPr spc="-15" dirty="0"/>
              <a:t>measures  across </a:t>
            </a:r>
            <a:r>
              <a:rPr spc="-5" dirty="0"/>
              <a:t>piped</a:t>
            </a:r>
            <a:r>
              <a:rPr spc="-80" dirty="0"/>
              <a:t> </a:t>
            </a:r>
            <a:r>
              <a:rPr spc="-10" dirty="0"/>
              <a:t>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3495"/>
            <a:ext cx="7543165" cy="44983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42265" marR="4727575" indent="-342265" algn="r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3000" dirty="0">
                <a:latin typeface="Calibri"/>
                <a:cs typeface="Calibri"/>
              </a:rPr>
              <a:t>Measu</a:t>
            </a:r>
            <a:r>
              <a:rPr sz="3000" spc="-35" dirty="0">
                <a:latin typeface="Calibri"/>
                <a:cs typeface="Calibri"/>
              </a:rPr>
              <a:t>r</a:t>
            </a:r>
            <a:r>
              <a:rPr sz="3000" spc="-20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spc="-5" dirty="0">
                <a:latin typeface="Calibri"/>
                <a:cs typeface="Calibri"/>
              </a:rPr>
              <a:t>object</a:t>
            </a:r>
            <a:endParaRPr sz="3000">
              <a:latin typeface="Calibri"/>
              <a:cs typeface="Calibri"/>
            </a:endParaRPr>
          </a:p>
          <a:p>
            <a:pPr marL="287020" marR="4818380" lvl="1" indent="-287020" algn="r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287020" algn="l"/>
              </a:tabLst>
            </a:pPr>
            <a:r>
              <a:rPr sz="2600" dirty="0">
                <a:latin typeface="Calibri"/>
                <a:cs typeface="Calibri"/>
              </a:rPr>
              <a:t>Alias: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measure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25" dirty="0">
                <a:latin typeface="Calibri"/>
                <a:cs typeface="Calibri"/>
              </a:rPr>
              <a:t>Offers </a:t>
            </a:r>
            <a:r>
              <a:rPr sz="2600" spc="-5" dirty="0">
                <a:latin typeface="Calibri"/>
                <a:cs typeface="Calibri"/>
              </a:rPr>
              <a:t>various </a:t>
            </a:r>
            <a:r>
              <a:rPr sz="2600" spc="-15" dirty="0">
                <a:latin typeface="Calibri"/>
                <a:cs typeface="Calibri"/>
              </a:rPr>
              <a:t>aggregate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functions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Count, </a:t>
            </a:r>
            <a:r>
              <a:rPr sz="2200" spc="-20" dirty="0">
                <a:latin typeface="Calibri"/>
                <a:cs typeface="Calibri"/>
              </a:rPr>
              <a:t>Average, </a:t>
            </a:r>
            <a:r>
              <a:rPr sz="2200" spc="-10" dirty="0">
                <a:latin typeface="Calibri"/>
                <a:cs typeface="Calibri"/>
              </a:rPr>
              <a:t>Sum, </a:t>
            </a:r>
            <a:r>
              <a:rPr sz="2200" spc="-15" dirty="0">
                <a:latin typeface="Calibri"/>
                <a:cs typeface="Calibri"/>
              </a:rPr>
              <a:t>Maximum,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Minimum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20" dirty="0">
                <a:latin typeface="Calibri"/>
                <a:cs typeface="Calibri"/>
              </a:rPr>
              <a:t>Syntax: </a:t>
            </a:r>
            <a:r>
              <a:rPr sz="2600" spc="-5" dirty="0">
                <a:latin typeface="Calibri"/>
                <a:cs typeface="Calibri"/>
              </a:rPr>
              <a:t>measure </a:t>
            </a:r>
            <a:r>
              <a:rPr sz="2600" spc="-10" dirty="0">
                <a:latin typeface="Calibri"/>
                <a:cs typeface="Calibri"/>
              </a:rPr>
              <a:t>&lt;Property&gt; </a:t>
            </a:r>
            <a:r>
              <a:rPr sz="2600" spc="-15" dirty="0">
                <a:latin typeface="Calibri"/>
                <a:cs typeface="Calibri"/>
              </a:rPr>
              <a:t>&lt;aggregate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function&gt;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Examples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ts val="2510"/>
              </a:lnSpc>
              <a:spcBef>
                <a:spcPts val="33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latin typeface="Consolas"/>
                <a:cs typeface="Consolas"/>
              </a:rPr>
              <a:t>get-EventLog –LogName Application |</a:t>
            </a:r>
            <a:r>
              <a:rPr sz="2200" b="1" spc="9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Measure-</a:t>
            </a:r>
            <a:endParaRPr sz="2200">
              <a:latin typeface="Consolas"/>
              <a:cs typeface="Consolas"/>
            </a:endParaRPr>
          </a:p>
          <a:p>
            <a:pPr marL="756285">
              <a:lnSpc>
                <a:spcPts val="2510"/>
              </a:lnSpc>
            </a:pPr>
            <a:r>
              <a:rPr sz="2200" b="1" spc="-5" dirty="0">
                <a:latin typeface="Consolas"/>
                <a:cs typeface="Consolas"/>
              </a:rPr>
              <a:t>Object</a:t>
            </a:r>
            <a:endParaRPr sz="220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spcBef>
                <a:spcPts val="2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dirty="0">
                <a:latin typeface="Consolas"/>
                <a:cs typeface="Consolas"/>
              </a:rPr>
              <a:t>get-Process </a:t>
            </a:r>
            <a:r>
              <a:rPr sz="2200" b="1" spc="-5" dirty="0">
                <a:latin typeface="Consolas"/>
                <a:cs typeface="Consolas"/>
              </a:rPr>
              <a:t>| </a:t>
            </a:r>
            <a:r>
              <a:rPr sz="2200" b="1" dirty="0">
                <a:latin typeface="Consolas"/>
                <a:cs typeface="Consolas"/>
              </a:rPr>
              <a:t>measure </a:t>
            </a:r>
            <a:r>
              <a:rPr sz="2200" b="1" spc="-5" dirty="0">
                <a:latin typeface="Consolas"/>
                <a:cs typeface="Consolas"/>
              </a:rPr>
              <a:t>VirtualMemorySize</a:t>
            </a:r>
            <a:r>
              <a:rPr sz="2200" b="1" spc="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–Sum</a:t>
            </a:r>
            <a:endParaRPr sz="220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latin typeface="Consolas"/>
                <a:cs typeface="Consolas"/>
              </a:rPr>
              <a:t>dir D:\ </a:t>
            </a:r>
            <a:r>
              <a:rPr sz="2200" b="1" dirty="0">
                <a:latin typeface="Consolas"/>
                <a:cs typeface="Consolas"/>
              </a:rPr>
              <a:t>-File </a:t>
            </a:r>
            <a:r>
              <a:rPr sz="2200" b="1" spc="-5" dirty="0">
                <a:latin typeface="Consolas"/>
                <a:cs typeface="Consolas"/>
              </a:rPr>
              <a:t>–Recurse | </a:t>
            </a:r>
            <a:r>
              <a:rPr sz="2200" b="1" dirty="0">
                <a:latin typeface="Consolas"/>
                <a:cs typeface="Consolas"/>
              </a:rPr>
              <a:t>measure</a:t>
            </a:r>
            <a:r>
              <a:rPr sz="2200" b="1" spc="3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Length</a:t>
            </a:r>
            <a:endParaRPr sz="220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latin typeface="Consolas"/>
                <a:cs typeface="Consolas"/>
              </a:rPr>
              <a:t>get-content C:\bootmgr | measure</a:t>
            </a:r>
            <a:r>
              <a:rPr sz="2200" b="1" spc="4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-Line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60DE8-DDD1-48C7-AAE8-AEF026F045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lang="en-NZ" smtClean="0"/>
              <a:t>23</a:t>
            </a:fld>
            <a:endParaRPr lang="en-NZ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8401557" y="6465065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21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91105" marR="5080" indent="-168021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File </a:t>
            </a:r>
            <a:r>
              <a:rPr spc="-10" dirty="0"/>
              <a:t>abstractions </a:t>
            </a:r>
            <a:r>
              <a:rPr spc="-15" dirty="0"/>
              <a:t>for</a:t>
            </a:r>
            <a:r>
              <a:rPr spc="-490" dirty="0"/>
              <a:t> </a:t>
            </a:r>
            <a:r>
              <a:rPr spc="-5" dirty="0"/>
              <a:t>runtime  </a:t>
            </a:r>
            <a:r>
              <a:rPr spc="-15" dirty="0"/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7712075" cy="420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Uniform representation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10" dirty="0">
                <a:latin typeface="Calibri"/>
                <a:cs typeface="Calibri"/>
              </a:rPr>
              <a:t>file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system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File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system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ts val="2630"/>
              </a:lnSpc>
              <a:spcBef>
                <a:spcPts val="1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Drive </a:t>
            </a:r>
            <a:r>
              <a:rPr sz="2200" spc="-25" dirty="0">
                <a:latin typeface="Calibri"/>
                <a:cs typeface="Calibri"/>
              </a:rPr>
              <a:t>letters </a:t>
            </a:r>
            <a:r>
              <a:rPr sz="2200" spc="-5" dirty="0">
                <a:latin typeface="Calibri"/>
                <a:cs typeface="Calibri"/>
              </a:rPr>
              <a:t>(e.g.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C: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ts val="311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Environment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ts val="2630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b="1" spc="-5" dirty="0">
                <a:latin typeface="Consolas"/>
                <a:cs typeface="Consolas"/>
              </a:rPr>
              <a:t>Env:</a:t>
            </a:r>
            <a:endParaRPr sz="2200">
              <a:latin typeface="Consolas"/>
              <a:cs typeface="Consolas"/>
            </a:endParaRPr>
          </a:p>
          <a:p>
            <a:pPr marL="756285" lvl="1" indent="-287020">
              <a:lnSpc>
                <a:spcPts val="311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Registry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b="1" spc="-5" dirty="0">
                <a:latin typeface="Consolas"/>
                <a:cs typeface="Consolas"/>
              </a:rPr>
              <a:t>HKLM:</a:t>
            </a:r>
            <a:r>
              <a:rPr sz="2200" b="1" spc="-695" dirty="0">
                <a:latin typeface="Consolas"/>
                <a:cs typeface="Consolas"/>
              </a:rPr>
              <a:t> </a:t>
            </a:r>
            <a:r>
              <a:rPr sz="2200" spc="-5" dirty="0">
                <a:latin typeface="Calibri"/>
                <a:cs typeface="Calibri"/>
              </a:rPr>
              <a:t>– </a:t>
            </a:r>
            <a:r>
              <a:rPr sz="2200" spc="-10" dirty="0">
                <a:latin typeface="Calibri"/>
                <a:cs typeface="Calibri"/>
              </a:rPr>
              <a:t>Registry information </a:t>
            </a:r>
            <a:r>
              <a:rPr sz="2200" spc="-15" dirty="0">
                <a:latin typeface="Calibri"/>
                <a:cs typeface="Calibri"/>
              </a:rPr>
              <a:t>regarding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local </a:t>
            </a:r>
            <a:r>
              <a:rPr sz="2200" spc="-5" dirty="0">
                <a:latin typeface="Calibri"/>
                <a:cs typeface="Calibri"/>
              </a:rPr>
              <a:t>machine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63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b="1" spc="-5" dirty="0">
                <a:latin typeface="Consolas"/>
                <a:cs typeface="Consolas"/>
              </a:rPr>
              <a:t>HKCU:</a:t>
            </a:r>
            <a:r>
              <a:rPr sz="2200" b="1" spc="-645" dirty="0">
                <a:latin typeface="Consolas"/>
                <a:cs typeface="Consolas"/>
              </a:rPr>
              <a:t> </a:t>
            </a:r>
            <a:r>
              <a:rPr sz="2200" spc="-5" dirty="0">
                <a:latin typeface="Calibri"/>
                <a:cs typeface="Calibri"/>
              </a:rPr>
              <a:t>– </a:t>
            </a:r>
            <a:r>
              <a:rPr sz="2200" spc="-10" dirty="0">
                <a:latin typeface="Calibri"/>
                <a:cs typeface="Calibri"/>
              </a:rPr>
              <a:t>Registry </a:t>
            </a:r>
            <a:r>
              <a:rPr sz="2200" spc="-15" dirty="0">
                <a:latin typeface="Calibri"/>
                <a:cs typeface="Calibri"/>
              </a:rPr>
              <a:t>information regarding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current user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ts val="3115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Variables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ts val="2625"/>
              </a:lnSpc>
              <a:spcBef>
                <a:spcPts val="1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b="1" spc="-5" dirty="0">
                <a:latin typeface="Consolas"/>
                <a:cs typeface="Consolas"/>
              </a:rPr>
              <a:t>Variable:</a:t>
            </a:r>
            <a:endParaRPr sz="2200">
              <a:latin typeface="Consolas"/>
              <a:cs typeface="Consolas"/>
            </a:endParaRPr>
          </a:p>
          <a:p>
            <a:pPr marL="355600" indent="-342900">
              <a:lnSpc>
                <a:spcPts val="358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Overview: </a:t>
            </a:r>
            <a:r>
              <a:rPr sz="2800" b="1" spc="-10" dirty="0">
                <a:latin typeface="Consolas"/>
                <a:cs typeface="Consolas"/>
              </a:rPr>
              <a:t>Get-PSDrive</a:t>
            </a:r>
            <a:r>
              <a:rPr sz="2800" b="1" spc="-865" dirty="0">
                <a:latin typeface="Consolas"/>
                <a:cs typeface="Consolas"/>
              </a:rPr>
              <a:t> </a:t>
            </a:r>
            <a:r>
              <a:rPr sz="3000" spc="-5" dirty="0">
                <a:latin typeface="Calibri"/>
                <a:cs typeface="Calibri"/>
              </a:rPr>
              <a:t>or </a:t>
            </a:r>
            <a:r>
              <a:rPr sz="2800" b="1" spc="-10" dirty="0">
                <a:latin typeface="Consolas"/>
                <a:cs typeface="Consolas"/>
              </a:rPr>
              <a:t>PSDrive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3C123-5DDD-408F-9508-8472FC0C34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lang="en-NZ" smtClean="0"/>
              <a:t>24</a:t>
            </a:fld>
            <a:endParaRPr lang="en-NZ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8403081" y="6465065"/>
            <a:ext cx="2330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32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8804" y="461899"/>
            <a:ext cx="5408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‘</a:t>
            </a:r>
            <a:r>
              <a:rPr sz="4400" b="1" dirty="0">
                <a:latin typeface="Constantia"/>
                <a:cs typeface="Constantia"/>
              </a:rPr>
              <a:t>sort</a:t>
            </a:r>
            <a:r>
              <a:rPr sz="4400" dirty="0"/>
              <a:t>’ – Sorting</a:t>
            </a:r>
            <a:r>
              <a:rPr sz="4400" spc="-220" dirty="0"/>
              <a:t> </a:t>
            </a:r>
            <a:r>
              <a:rPr sz="4400" dirty="0"/>
              <a:t>output</a:t>
            </a:r>
            <a:endParaRPr sz="44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98895"/>
            <a:ext cx="7375525" cy="331279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Returns </a:t>
            </a:r>
            <a:r>
              <a:rPr sz="3200" spc="-10" dirty="0">
                <a:latin typeface="Calibri"/>
                <a:cs typeface="Calibri"/>
              </a:rPr>
              <a:t>processes sorted by process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name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Consolas"/>
                <a:cs typeface="Consolas"/>
              </a:rPr>
              <a:t>get-process | </a:t>
            </a:r>
            <a:r>
              <a:rPr sz="2400" b="1" spc="5" dirty="0">
                <a:latin typeface="Consolas"/>
                <a:cs typeface="Consolas"/>
              </a:rPr>
              <a:t>Sort</a:t>
            </a:r>
            <a:r>
              <a:rPr sz="2400" b="1" spc="3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ProcessName</a:t>
            </a:r>
            <a:endParaRPr sz="2400">
              <a:latin typeface="Consolas"/>
              <a:cs typeface="Consolas"/>
            </a:endParaRPr>
          </a:p>
          <a:p>
            <a:pPr marL="355600" marR="370205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Returns processes sorted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filtered </a:t>
            </a:r>
            <a:r>
              <a:rPr sz="3200" spc="-5" dirty="0">
                <a:latin typeface="Calibri"/>
                <a:cs typeface="Calibri"/>
              </a:rPr>
              <a:t>by  </a:t>
            </a:r>
            <a:r>
              <a:rPr sz="3200" spc="-10" dirty="0">
                <a:latin typeface="Calibri"/>
                <a:cs typeface="Calibri"/>
              </a:rPr>
              <a:t>selected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columns</a:t>
            </a:r>
            <a:endParaRPr sz="3200">
              <a:latin typeface="Calibri"/>
              <a:cs typeface="Calibri"/>
            </a:endParaRPr>
          </a:p>
          <a:p>
            <a:pPr marL="756285" marR="214629" lvl="1" indent="-28702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Consolas"/>
                <a:cs typeface="Consolas"/>
              </a:rPr>
              <a:t>get-process | </a:t>
            </a:r>
            <a:r>
              <a:rPr sz="2400" b="1" spc="5" dirty="0">
                <a:latin typeface="Consolas"/>
                <a:cs typeface="Consolas"/>
              </a:rPr>
              <a:t>Sort </a:t>
            </a:r>
            <a:r>
              <a:rPr sz="2400" b="1" dirty="0">
                <a:latin typeface="Consolas"/>
                <a:cs typeface="Consolas"/>
              </a:rPr>
              <a:t>PrivateMemorySize -  Descending | ft </a:t>
            </a:r>
            <a:r>
              <a:rPr sz="2400" b="1" spc="5" dirty="0">
                <a:latin typeface="Consolas"/>
                <a:cs typeface="Consolas"/>
              </a:rPr>
              <a:t>ProcessName,  </a:t>
            </a:r>
            <a:r>
              <a:rPr sz="2400" b="1" dirty="0">
                <a:latin typeface="Consolas"/>
                <a:cs typeface="Consolas"/>
              </a:rPr>
              <a:t>PrivateMemorySize</a:t>
            </a:r>
            <a:r>
              <a:rPr sz="2400" b="1" spc="3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-AutoSize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BE37-24F9-49EA-8BE6-ADC5E17B99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lang="en-NZ" smtClean="0"/>
              <a:t>25</a:t>
            </a:fld>
            <a:endParaRPr lang="en-NZ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8403081" y="6465065"/>
            <a:ext cx="2330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33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5740" marR="5080" indent="-272732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‘</a:t>
            </a:r>
            <a:r>
              <a:rPr b="1" spc="-20" dirty="0">
                <a:latin typeface="Constantia"/>
                <a:cs typeface="Constantia"/>
              </a:rPr>
              <a:t>where</a:t>
            </a:r>
            <a:r>
              <a:rPr spc="-20" dirty="0"/>
              <a:t>’ </a:t>
            </a:r>
            <a:r>
              <a:rPr spc="-5" dirty="0"/>
              <a:t>– </a:t>
            </a:r>
            <a:r>
              <a:rPr spc="-15" dirty="0"/>
              <a:t>Filtering </a:t>
            </a:r>
            <a:r>
              <a:rPr spc="-5" dirty="0"/>
              <a:t>objects based</a:t>
            </a:r>
            <a:r>
              <a:rPr spc="-245" dirty="0"/>
              <a:t> </a:t>
            </a:r>
            <a:r>
              <a:rPr spc="-5" dirty="0"/>
              <a:t>on  </a:t>
            </a:r>
            <a:r>
              <a:rPr spc="-10" dirty="0"/>
              <a:t>conditions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157"/>
            <a:ext cx="6761480" cy="42310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marR="5080" indent="-342900">
              <a:lnSpc>
                <a:spcPts val="26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20" dirty="0">
                <a:latin typeface="Calibri"/>
                <a:cs typeface="Calibri"/>
              </a:rPr>
              <a:t>Syntax: </a:t>
            </a:r>
            <a:r>
              <a:rPr sz="2700" spc="-10" dirty="0">
                <a:latin typeface="Calibri"/>
                <a:cs typeface="Calibri"/>
              </a:rPr>
              <a:t>Where &lt;boolean </a:t>
            </a:r>
            <a:r>
              <a:rPr sz="2700" spc="-5" dirty="0">
                <a:latin typeface="Calibri"/>
                <a:cs typeface="Calibri"/>
              </a:rPr>
              <a:t>function on object </a:t>
            </a:r>
            <a:r>
              <a:rPr sz="2700" spc="-15" dirty="0">
                <a:latin typeface="Calibri"/>
                <a:cs typeface="Calibri"/>
              </a:rPr>
              <a:t>to  evaluate&gt;</a:t>
            </a:r>
            <a:endParaRPr sz="2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Iterates over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Resolves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either true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false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25" dirty="0">
                <a:latin typeface="Calibri"/>
                <a:cs typeface="Calibri"/>
              </a:rPr>
              <a:t>True: </a:t>
            </a:r>
            <a:r>
              <a:rPr sz="2000" spc="-5" dirty="0">
                <a:latin typeface="Calibri"/>
                <a:cs typeface="Calibri"/>
              </a:rPr>
              <a:t>object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passed </a:t>
            </a:r>
            <a:r>
              <a:rPr sz="2000" dirty="0">
                <a:latin typeface="Calibri"/>
                <a:cs typeface="Calibri"/>
              </a:rPr>
              <a:t>on </a:t>
            </a:r>
            <a:r>
              <a:rPr sz="2000" spc="-10" dirty="0">
                <a:latin typeface="Calibri"/>
                <a:cs typeface="Calibri"/>
              </a:rPr>
              <a:t>to next </a:t>
            </a:r>
            <a:r>
              <a:rPr sz="2000" spc="-5" dirty="0">
                <a:latin typeface="Calibri"/>
                <a:cs typeface="Calibri"/>
              </a:rPr>
              <a:t>element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pipe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False: </a:t>
            </a:r>
            <a:r>
              <a:rPr sz="2000" spc="-5" dirty="0">
                <a:latin typeface="Calibri"/>
                <a:cs typeface="Calibri"/>
              </a:rPr>
              <a:t>object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discarded</a:t>
            </a:r>
            <a:endParaRPr sz="20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Examples</a:t>
            </a:r>
            <a:endParaRPr sz="2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Show processes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name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‘system’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ts val="2390"/>
              </a:lnSpc>
              <a:spcBef>
                <a:spcPts val="1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gps | </a:t>
            </a:r>
            <a:r>
              <a:rPr sz="2000" spc="-5" dirty="0">
                <a:latin typeface="Calibri"/>
                <a:cs typeface="Calibri"/>
              </a:rPr>
              <a:t>where name –eq</a:t>
            </a:r>
            <a:r>
              <a:rPr sz="2000" spc="-15" dirty="0">
                <a:latin typeface="Calibri"/>
                <a:cs typeface="Calibri"/>
              </a:rPr>
              <a:t> “System”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87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Ask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user: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gps | </a:t>
            </a:r>
            <a:r>
              <a:rPr sz="2000" spc="-5" dirty="0">
                <a:latin typeface="Calibri"/>
                <a:cs typeface="Calibri"/>
              </a:rPr>
              <a:t>where {read-host </a:t>
            </a:r>
            <a:r>
              <a:rPr sz="2000" spc="-10" dirty="0">
                <a:latin typeface="Calibri"/>
                <a:cs typeface="Calibri"/>
              </a:rPr>
              <a:t>-prompt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{$_}}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5A739-FC4E-44D5-AA74-A68359F722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lang="en-NZ" smtClean="0"/>
              <a:t>26</a:t>
            </a:fld>
            <a:endParaRPr lang="en-NZ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8403081" y="6465065"/>
            <a:ext cx="2330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34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70" y="321640"/>
            <a:ext cx="7752080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marR="5080" indent="-18161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‘</a:t>
            </a:r>
            <a:r>
              <a:rPr b="1" spc="-5" dirty="0">
                <a:latin typeface="Constantia"/>
                <a:cs typeface="Constantia"/>
              </a:rPr>
              <a:t>select</a:t>
            </a:r>
            <a:r>
              <a:rPr spc="-5" dirty="0"/>
              <a:t>’ – selecting </a:t>
            </a:r>
            <a:r>
              <a:rPr spc="5" dirty="0"/>
              <a:t>specific </a:t>
            </a:r>
            <a:r>
              <a:rPr spc="-5" dirty="0"/>
              <a:t>index</a:t>
            </a:r>
            <a:r>
              <a:rPr spc="-415" dirty="0"/>
              <a:t> </a:t>
            </a:r>
            <a:r>
              <a:rPr spc="-5" dirty="0"/>
              <a:t>or  </a:t>
            </a:r>
            <a:r>
              <a:rPr spc="-35" dirty="0"/>
              <a:t>range </a:t>
            </a:r>
            <a:r>
              <a:rPr spc="-20" dirty="0"/>
              <a:t>from </a:t>
            </a:r>
            <a:r>
              <a:rPr spc="-5" dirty="0"/>
              <a:t>output based on</a:t>
            </a:r>
            <a:r>
              <a:rPr spc="-585" dirty="0"/>
              <a:t> </a:t>
            </a:r>
            <a:r>
              <a:rPr spc="-20" dirty="0"/>
              <a:t>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42011"/>
            <a:ext cx="7461250" cy="9715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Selects specific elements </a:t>
            </a:r>
            <a:r>
              <a:rPr sz="3000" spc="-20" dirty="0">
                <a:latin typeface="Calibri"/>
                <a:cs typeface="Calibri"/>
              </a:rPr>
              <a:t>from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set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objects</a:t>
            </a:r>
            <a:endParaRPr sz="3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5" dirty="0">
                <a:latin typeface="Calibri"/>
                <a:cs typeface="Calibri"/>
              </a:rPr>
              <a:t>e.g. </a:t>
            </a:r>
            <a:r>
              <a:rPr sz="2600" spc="-10" dirty="0">
                <a:latin typeface="Calibri"/>
                <a:cs typeface="Calibri"/>
              </a:rPr>
              <a:t>first/last </a:t>
            </a:r>
            <a:r>
              <a:rPr sz="2600" spc="-5" dirty="0">
                <a:latin typeface="Calibri"/>
                <a:cs typeface="Calibri"/>
              </a:rPr>
              <a:t>objects, unique,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index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6890" y="3381524"/>
          <a:ext cx="6530972" cy="190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7359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3315"/>
                        </a:lnSpc>
                        <a:buFont typeface="Arial"/>
                        <a:buChar char="•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3000" spc="-10" dirty="0">
                          <a:latin typeface="Calibri"/>
                          <a:cs typeface="Calibri"/>
                        </a:rPr>
                        <a:t>Examples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731">
                <a:tc>
                  <a:txBody>
                    <a:bodyPr/>
                    <a:lstStyle/>
                    <a:p>
                      <a:pPr marL="775335" marR="76200" indent="-287020">
                        <a:lnSpc>
                          <a:spcPts val="2590"/>
                        </a:lnSpc>
                        <a:spcBef>
                          <a:spcPts val="3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2400" b="1" dirty="0">
                          <a:latin typeface="Consolas"/>
                          <a:cs typeface="Consolas"/>
                        </a:rPr>
                        <a:t>get-process  Pr</a:t>
                      </a:r>
                      <a:r>
                        <a:rPr sz="2400" b="1" spc="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2400" b="1" dirty="0">
                          <a:latin typeface="Consolas"/>
                          <a:cs typeface="Consolas"/>
                        </a:rPr>
                        <a:t>ce</a:t>
                      </a:r>
                      <a:r>
                        <a:rPr sz="2400" b="1" spc="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2400" b="1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2400" b="1" spc="10" dirty="0">
                          <a:latin typeface="Consolas"/>
                          <a:cs typeface="Consolas"/>
                        </a:rPr>
                        <a:t>Na</a:t>
                      </a:r>
                      <a:r>
                        <a:rPr sz="2400" b="1" dirty="0">
                          <a:latin typeface="Consolas"/>
                          <a:cs typeface="Consolas"/>
                        </a:rPr>
                        <a:t>me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865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|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2865"/>
                        </a:lnSpc>
                      </a:pPr>
                      <a:r>
                        <a:rPr sz="2400" b="1" spc="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2400" b="1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2400" b="1" spc="10" dirty="0">
                          <a:latin typeface="Consolas"/>
                          <a:cs typeface="Consolas"/>
                        </a:rPr>
                        <a:t>le</a:t>
                      </a:r>
                      <a:r>
                        <a:rPr sz="2400" b="1" dirty="0">
                          <a:latin typeface="Consolas"/>
                          <a:cs typeface="Consolas"/>
                        </a:rPr>
                        <a:t>ct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65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–first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5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65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|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865"/>
                        </a:lnSpc>
                      </a:pPr>
                      <a:r>
                        <a:rPr sz="2400" b="1" spc="10" dirty="0">
                          <a:latin typeface="Consolas"/>
                          <a:cs typeface="Consolas"/>
                        </a:rPr>
                        <a:t>ft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 marL="775335" marR="76200" indent="-287020">
                        <a:lnSpc>
                          <a:spcPts val="259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2400" b="1" dirty="0">
                          <a:latin typeface="Consolas"/>
                          <a:cs typeface="Consolas"/>
                        </a:rPr>
                        <a:t>get-process  Pr</a:t>
                      </a:r>
                      <a:r>
                        <a:rPr sz="2400" b="1" spc="5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2400" b="1" dirty="0">
                          <a:latin typeface="Consolas"/>
                          <a:cs typeface="Consolas"/>
                        </a:rPr>
                        <a:t>ce</a:t>
                      </a:r>
                      <a:r>
                        <a:rPr sz="2400" b="1" spc="5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2400" b="1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2400" b="1" spc="5" dirty="0">
                          <a:latin typeface="Consolas"/>
                          <a:cs typeface="Consolas"/>
                        </a:rPr>
                        <a:t>Na</a:t>
                      </a:r>
                      <a:r>
                        <a:rPr sz="2400" b="1" dirty="0">
                          <a:latin typeface="Consolas"/>
                          <a:cs typeface="Consolas"/>
                        </a:rPr>
                        <a:t>me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840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|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2840"/>
                        </a:lnSpc>
                      </a:pPr>
                      <a:r>
                        <a:rPr sz="2400" b="1" spc="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2400" b="1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2400" b="1" spc="10" dirty="0">
                          <a:latin typeface="Consolas"/>
                          <a:cs typeface="Consolas"/>
                        </a:rPr>
                        <a:t>le</a:t>
                      </a:r>
                      <a:r>
                        <a:rPr sz="2400" b="1" dirty="0">
                          <a:latin typeface="Consolas"/>
                          <a:cs typeface="Consolas"/>
                        </a:rPr>
                        <a:t>ct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40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–Index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0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5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40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|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840"/>
                        </a:lnSpc>
                      </a:pPr>
                      <a:r>
                        <a:rPr sz="2400" b="1" spc="10" dirty="0">
                          <a:latin typeface="Consolas"/>
                          <a:cs typeface="Consolas"/>
                        </a:rPr>
                        <a:t>ft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93444" y="5297830"/>
            <a:ext cx="637286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5080" indent="-28702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b="1" dirty="0">
                <a:latin typeface="Consolas"/>
                <a:cs typeface="Consolas"/>
              </a:rPr>
              <a:t>get-process | </a:t>
            </a:r>
            <a:r>
              <a:rPr sz="2400" b="1" spc="5" dirty="0">
                <a:latin typeface="Consolas"/>
                <a:cs typeface="Consolas"/>
              </a:rPr>
              <a:t>select </a:t>
            </a:r>
            <a:r>
              <a:rPr sz="2400" b="1" dirty="0">
                <a:latin typeface="Consolas"/>
                <a:cs typeface="Consolas"/>
              </a:rPr>
              <a:t>–Index </a:t>
            </a:r>
            <a:r>
              <a:rPr sz="2400" b="1" spc="5" dirty="0">
                <a:latin typeface="Consolas"/>
                <a:cs typeface="Consolas"/>
              </a:rPr>
              <a:t>1,5 </a:t>
            </a:r>
            <a:r>
              <a:rPr sz="2400" b="1" dirty="0">
                <a:latin typeface="Consolas"/>
                <a:cs typeface="Consolas"/>
              </a:rPr>
              <a:t>| </a:t>
            </a:r>
            <a:r>
              <a:rPr sz="2400" b="1" spc="10" dirty="0">
                <a:latin typeface="Consolas"/>
                <a:cs typeface="Consolas"/>
              </a:rPr>
              <a:t>ft  </a:t>
            </a:r>
            <a:r>
              <a:rPr sz="2400" b="1" dirty="0">
                <a:latin typeface="Consolas"/>
                <a:cs typeface="Consolas"/>
              </a:rPr>
              <a:t>ProcessName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0559D5-CAAA-4F9A-8861-AF96FA51B2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lang="en-NZ" smtClean="0"/>
              <a:t>27</a:t>
            </a:fld>
            <a:endParaRPr lang="en-NZ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8403081" y="6465065"/>
            <a:ext cx="2330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35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3375" marR="5080" indent="-15392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‘</a:t>
            </a:r>
            <a:r>
              <a:rPr b="1" spc="-10" dirty="0">
                <a:latin typeface="Constantia"/>
                <a:cs typeface="Constantia"/>
              </a:rPr>
              <a:t>group</a:t>
            </a:r>
            <a:r>
              <a:rPr spc="-10" dirty="0"/>
              <a:t>’ </a:t>
            </a:r>
            <a:r>
              <a:rPr spc="-5" dirty="0"/>
              <a:t>– </a:t>
            </a:r>
            <a:r>
              <a:rPr spc="-15" dirty="0"/>
              <a:t>Group </a:t>
            </a:r>
            <a:r>
              <a:rPr spc="-5" dirty="0"/>
              <a:t>elements based</a:t>
            </a:r>
            <a:r>
              <a:rPr spc="-405" dirty="0"/>
              <a:t> </a:t>
            </a:r>
            <a:r>
              <a:rPr spc="-5" dirty="0"/>
              <a:t>on  </a:t>
            </a:r>
            <a:r>
              <a:rPr spc="-10" dirty="0"/>
              <a:t>chosen</a:t>
            </a:r>
            <a:r>
              <a:rPr spc="-160" dirty="0"/>
              <a:t> </a:t>
            </a:r>
            <a:r>
              <a:rPr spc="-15" dirty="0"/>
              <a:t>characteristic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7800975" cy="3823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9918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Group </a:t>
            </a:r>
            <a:r>
              <a:rPr sz="3200" spc="-5" dirty="0">
                <a:latin typeface="Calibri"/>
                <a:cs typeface="Calibri"/>
              </a:rPr>
              <a:t>elements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output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specified  </a:t>
            </a:r>
            <a:r>
              <a:rPr sz="3200" spc="-10" dirty="0">
                <a:latin typeface="Calibri"/>
                <a:cs typeface="Calibri"/>
              </a:rPr>
              <a:t>property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latin typeface="Consolas"/>
                <a:cs typeface="Consolas"/>
              </a:rPr>
              <a:t>get-process | Group-Object -Property  ProcessName |</a:t>
            </a:r>
            <a:r>
              <a:rPr sz="2800" b="1" spc="-10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Measure-Object</a:t>
            </a:r>
            <a:endParaRPr sz="2800">
              <a:latin typeface="Consolas"/>
              <a:cs typeface="Consolas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latin typeface="Consolas"/>
                <a:cs typeface="Consolas"/>
              </a:rPr>
              <a:t>get-process | group-object -property  PriorityClass</a:t>
            </a:r>
            <a:endParaRPr sz="2800">
              <a:latin typeface="Consolas"/>
              <a:cs typeface="Consolas"/>
            </a:endParaRPr>
          </a:p>
          <a:p>
            <a:pPr marL="756285" marR="156845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latin typeface="Consolas"/>
                <a:cs typeface="Consolas"/>
              </a:rPr>
              <a:t>get-childItem |</a:t>
            </a:r>
            <a:r>
              <a:rPr sz="2800" b="1" spc="-70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group-object  extension</a:t>
            </a:r>
            <a:r>
              <a:rPr sz="2800" b="1" spc="-15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-noelement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2DDB8-970A-4187-8CB3-AD2FA37C69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lang="en-NZ" smtClean="0"/>
              <a:t>28</a:t>
            </a:fld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7421" y="461899"/>
            <a:ext cx="16287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/>
              <a:t>S</a:t>
            </a:r>
            <a:r>
              <a:rPr sz="4400" spc="-5" dirty="0"/>
              <a:t>yn</a:t>
            </a:r>
            <a:r>
              <a:rPr sz="4400" spc="10" dirty="0"/>
              <a:t>t</a:t>
            </a:r>
            <a:r>
              <a:rPr sz="4400" dirty="0"/>
              <a:t>ax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717804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Commands </a:t>
            </a:r>
            <a:r>
              <a:rPr sz="3000" spc="-20" dirty="0">
                <a:latin typeface="Calibri"/>
                <a:cs typeface="Calibri"/>
              </a:rPr>
              <a:t>have </a:t>
            </a:r>
            <a:r>
              <a:rPr sz="3000" b="1" spc="-10" dirty="0">
                <a:latin typeface="Consolas"/>
                <a:cs typeface="Consolas"/>
              </a:rPr>
              <a:t>verb-noun</a:t>
            </a:r>
            <a:r>
              <a:rPr sz="3000" b="1" spc="-955" dirty="0">
                <a:latin typeface="Consolas"/>
                <a:cs typeface="Consolas"/>
              </a:rPr>
              <a:t> </a:t>
            </a:r>
            <a:r>
              <a:rPr sz="3000" spc="-10" dirty="0">
                <a:latin typeface="Calibri"/>
                <a:cs typeface="Calibri"/>
              </a:rPr>
              <a:t>structure</a:t>
            </a:r>
            <a:endParaRPr sz="3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2600" spc="-5" dirty="0">
                <a:latin typeface="Calibri"/>
                <a:cs typeface="Calibri"/>
              </a:rPr>
              <a:t>Example: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onsolas"/>
                <a:cs typeface="Consolas"/>
              </a:rPr>
              <a:t>Get-Process</a:t>
            </a:r>
            <a:endParaRPr sz="26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Singular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noun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Assures </a:t>
            </a:r>
            <a:r>
              <a:rPr sz="2200" spc="-15" dirty="0">
                <a:latin typeface="Calibri"/>
                <a:cs typeface="Calibri"/>
              </a:rPr>
              <a:t>standardization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ts val="263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Allows </a:t>
            </a:r>
            <a:r>
              <a:rPr sz="2200" spc="-5" dirty="0">
                <a:latin typeface="Calibri"/>
                <a:cs typeface="Calibri"/>
              </a:rPr>
              <a:t>guessing and easier </a:t>
            </a:r>
            <a:r>
              <a:rPr sz="2200" spc="-15" dirty="0">
                <a:latin typeface="Calibri"/>
                <a:cs typeface="Calibri"/>
              </a:rPr>
              <a:t>code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completion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3110"/>
              </a:lnSpc>
              <a:buFont typeface="Arial"/>
              <a:buChar char="•"/>
              <a:tabLst>
                <a:tab pos="354965" algn="l"/>
                <a:tab pos="355600" algn="l"/>
                <a:tab pos="2632710" algn="l"/>
              </a:tabLst>
            </a:pPr>
            <a:r>
              <a:rPr sz="2600" spc="-10" dirty="0">
                <a:latin typeface="Calibri"/>
                <a:cs typeface="Calibri"/>
              </a:rPr>
              <a:t>Standard</a:t>
            </a:r>
            <a:r>
              <a:rPr sz="2600" spc="-5" dirty="0">
                <a:latin typeface="Calibri"/>
                <a:cs typeface="Calibri"/>
              </a:rPr>
              <a:t> verbs:	</a:t>
            </a:r>
            <a:r>
              <a:rPr sz="2600" b="1" spc="-5" dirty="0">
                <a:latin typeface="Consolas"/>
                <a:cs typeface="Consolas"/>
              </a:rPr>
              <a:t>get-verb</a:t>
            </a:r>
            <a:endParaRPr sz="2600">
              <a:latin typeface="Consolas"/>
              <a:cs typeface="Consolas"/>
            </a:endParaRPr>
          </a:p>
          <a:p>
            <a:pPr marL="355600" indent="-342900">
              <a:lnSpc>
                <a:spcPts val="312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spc="-10" dirty="0">
                <a:latin typeface="Consolas"/>
                <a:cs typeface="Consolas"/>
              </a:rPr>
              <a:t>Get-command –verb</a:t>
            </a:r>
            <a:r>
              <a:rPr sz="2600" b="1" spc="-5" dirty="0">
                <a:latin typeface="Consolas"/>
                <a:cs typeface="Consolas"/>
              </a:rPr>
              <a:t> get</a:t>
            </a:r>
            <a:endParaRPr sz="2600">
              <a:latin typeface="Consolas"/>
              <a:cs typeface="Consolas"/>
            </a:endParaRPr>
          </a:p>
          <a:p>
            <a:pPr marL="756285" lvl="1" indent="-287020">
              <a:lnSpc>
                <a:spcPts val="3240"/>
              </a:lnSpc>
              <a:buFont typeface="Arial"/>
              <a:buChar char="–"/>
              <a:tabLst>
                <a:tab pos="756920" algn="l"/>
              </a:tabLst>
            </a:pPr>
            <a:r>
              <a:rPr sz="2700" dirty="0">
                <a:latin typeface="Calibri"/>
                <a:cs typeface="Calibri"/>
              </a:rPr>
              <a:t>All </a:t>
            </a:r>
            <a:r>
              <a:rPr sz="2700" spc="-10" dirty="0">
                <a:latin typeface="Calibri"/>
                <a:cs typeface="Calibri"/>
              </a:rPr>
              <a:t>commands </a:t>
            </a:r>
            <a:r>
              <a:rPr sz="2700" spc="-15" dirty="0">
                <a:latin typeface="Calibri"/>
                <a:cs typeface="Calibri"/>
              </a:rPr>
              <a:t>starting </a:t>
            </a:r>
            <a:r>
              <a:rPr sz="2700" dirty="0">
                <a:latin typeface="Calibri"/>
                <a:cs typeface="Calibri"/>
              </a:rPr>
              <a:t>with </a:t>
            </a:r>
            <a:r>
              <a:rPr sz="2700" spc="-10" dirty="0">
                <a:latin typeface="Calibri"/>
                <a:cs typeface="Calibri"/>
              </a:rPr>
              <a:t>the verb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‘get’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dirty="0">
                <a:latin typeface="Consolas"/>
                <a:cs typeface="Consolas"/>
              </a:rPr>
              <a:t>Get-command –noun</a:t>
            </a:r>
            <a:r>
              <a:rPr sz="2700" b="1" spc="-5" dirty="0">
                <a:latin typeface="Consolas"/>
                <a:cs typeface="Consolas"/>
              </a:rPr>
              <a:t> </a:t>
            </a:r>
            <a:r>
              <a:rPr sz="2700" b="1" dirty="0">
                <a:latin typeface="Consolas"/>
                <a:cs typeface="Consolas"/>
              </a:rPr>
              <a:t>service</a:t>
            </a:r>
            <a:endParaRPr sz="2700">
              <a:latin typeface="Consolas"/>
              <a:cs typeface="Consolas"/>
            </a:endParaRPr>
          </a:p>
          <a:p>
            <a:pPr marL="756285" lvl="1" indent="-287020">
              <a:lnSpc>
                <a:spcPts val="311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" dirty="0">
                <a:latin typeface="Calibri"/>
                <a:cs typeface="Calibri"/>
              </a:rPr>
              <a:t>commands </a:t>
            </a:r>
            <a:r>
              <a:rPr sz="2600" dirty="0">
                <a:latin typeface="Calibri"/>
                <a:cs typeface="Calibri"/>
              </a:rPr>
              <a:t>with the </a:t>
            </a:r>
            <a:r>
              <a:rPr sz="2600" spc="-5" dirty="0">
                <a:latin typeface="Calibri"/>
                <a:cs typeface="Calibri"/>
              </a:rPr>
              <a:t>noun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‘service’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ts val="3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latin typeface="Consolas"/>
                <a:cs typeface="Consolas"/>
              </a:rPr>
              <a:t>|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pipeline commands (above </a:t>
            </a:r>
            <a:r>
              <a:rPr sz="3000" spc="5" dirty="0">
                <a:latin typeface="Calibri"/>
                <a:cs typeface="Calibri"/>
              </a:rPr>
              <a:t>‘Enter’</a:t>
            </a:r>
            <a:r>
              <a:rPr sz="3000" spc="245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key)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9429" y="461899"/>
            <a:ext cx="30257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Help</a:t>
            </a:r>
            <a:r>
              <a:rPr sz="4400" spc="-185" dirty="0"/>
              <a:t> </a:t>
            </a:r>
            <a:r>
              <a:rPr sz="4400" spc="-35" dirty="0"/>
              <a:t>System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7453630" cy="3177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Best </a:t>
            </a:r>
            <a:r>
              <a:rPr sz="3200" spc="-5" dirty="0">
                <a:latin typeface="Calibri"/>
                <a:cs typeface="Calibri"/>
              </a:rPr>
              <a:t>friend: fully </a:t>
            </a:r>
            <a:r>
              <a:rPr sz="3200" spc="-20" dirty="0">
                <a:latin typeface="Calibri"/>
                <a:cs typeface="Calibri"/>
              </a:rPr>
              <a:t>integrated </a:t>
            </a:r>
            <a:r>
              <a:rPr sz="3200" spc="-5" dirty="0">
                <a:latin typeface="Calibri"/>
                <a:cs typeface="Calibri"/>
              </a:rPr>
              <a:t>help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Help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5" dirty="0">
                <a:latin typeface="Calibri"/>
                <a:cs typeface="Calibri"/>
              </a:rPr>
              <a:t>constantly </a:t>
            </a:r>
            <a:r>
              <a:rPr sz="3200" spc="-10" dirty="0">
                <a:latin typeface="Calibri"/>
                <a:cs typeface="Calibri"/>
              </a:rPr>
              <a:t>updated. Update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local  </a:t>
            </a:r>
            <a:r>
              <a:rPr sz="3200" spc="-5" dirty="0">
                <a:latin typeface="Calibri"/>
                <a:cs typeface="Calibri"/>
              </a:rPr>
              <a:t>help </a:t>
            </a:r>
            <a:r>
              <a:rPr sz="3200" dirty="0">
                <a:latin typeface="Calibri"/>
                <a:cs typeface="Calibri"/>
              </a:rPr>
              <a:t>via </a:t>
            </a:r>
            <a:r>
              <a:rPr sz="3200" spc="-5" dirty="0">
                <a:latin typeface="Calibri"/>
                <a:cs typeface="Calibri"/>
              </a:rPr>
              <a:t>(run </a:t>
            </a:r>
            <a:r>
              <a:rPr sz="3200" spc="-20" dirty="0">
                <a:latin typeface="Calibri"/>
                <a:cs typeface="Calibri"/>
              </a:rPr>
              <a:t>Powershell </a:t>
            </a:r>
            <a:r>
              <a:rPr sz="3200" spc="-5" dirty="0">
                <a:latin typeface="Calibri"/>
                <a:cs typeface="Calibri"/>
              </a:rPr>
              <a:t>CLI or </a:t>
            </a:r>
            <a:r>
              <a:rPr sz="3200" dirty="0">
                <a:latin typeface="Calibri"/>
                <a:cs typeface="Calibri"/>
              </a:rPr>
              <a:t>ISE as  </a:t>
            </a:r>
            <a:r>
              <a:rPr sz="3200" spc="-15" dirty="0">
                <a:latin typeface="Calibri"/>
                <a:cs typeface="Calibri"/>
              </a:rPr>
              <a:t>administrator!)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2800" b="1" spc="-10" dirty="0">
                <a:latin typeface="Consolas"/>
                <a:cs typeface="Consolas"/>
              </a:rPr>
              <a:t>Update-Help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9915" marR="5080" indent="-12509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Essential </a:t>
            </a:r>
            <a:r>
              <a:rPr spc="-15" dirty="0"/>
              <a:t>commands </a:t>
            </a:r>
            <a:r>
              <a:rPr spc="-5" dirty="0"/>
              <a:t>- </a:t>
            </a:r>
            <a:r>
              <a:rPr spc="-10" dirty="0"/>
              <a:t>One</a:t>
            </a:r>
            <a:r>
              <a:rPr spc="-325" dirty="0"/>
              <a:t> </a:t>
            </a:r>
            <a:r>
              <a:rPr spc="-20" dirty="0"/>
              <a:t>stop  </a:t>
            </a:r>
            <a:r>
              <a:rPr spc="-5" dirty="0"/>
              <a:t>shop </a:t>
            </a:r>
            <a:r>
              <a:rPr spc="-15" dirty="0"/>
              <a:t>for </a:t>
            </a:r>
            <a:r>
              <a:rPr spc="-20" dirty="0"/>
              <a:t>unknown</a:t>
            </a:r>
            <a:r>
              <a:rPr spc="-509" dirty="0"/>
              <a:t> </a:t>
            </a:r>
            <a:r>
              <a:rPr spc="-10" dirty="0"/>
              <a:t>commands!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2569"/>
            <a:ext cx="7713345" cy="493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Get-Help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Commands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topics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39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Learn </a:t>
            </a:r>
            <a:r>
              <a:rPr sz="2000" spc="-15" dirty="0">
                <a:latin typeface="Calibri"/>
                <a:cs typeface="Calibri"/>
              </a:rPr>
              <a:t>from examples: </a:t>
            </a:r>
            <a:r>
              <a:rPr sz="2000" b="1" dirty="0">
                <a:latin typeface="Consolas"/>
                <a:cs typeface="Consolas"/>
              </a:rPr>
              <a:t>get-help get-process -examples</a:t>
            </a:r>
            <a:endParaRPr sz="2000">
              <a:latin typeface="Consolas"/>
              <a:cs typeface="Consolas"/>
            </a:endParaRPr>
          </a:p>
          <a:p>
            <a:pPr marL="355600" indent="-342900">
              <a:lnSpc>
                <a:spcPts val="26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Get-Command</a:t>
            </a:r>
            <a:endParaRPr sz="2200">
              <a:latin typeface="Calibri"/>
              <a:cs typeface="Calibri"/>
            </a:endParaRPr>
          </a:p>
          <a:p>
            <a:pPr marL="756285" marR="280670" lvl="1" indent="-287020">
              <a:lnSpc>
                <a:spcPts val="1920"/>
              </a:lnSpc>
              <a:spcBef>
                <a:spcPts val="4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Get </a:t>
            </a:r>
            <a:r>
              <a:rPr sz="2000" spc="-10" dirty="0">
                <a:latin typeface="Calibri"/>
                <a:cs typeface="Calibri"/>
              </a:rPr>
              <a:t>information </a:t>
            </a:r>
            <a:r>
              <a:rPr sz="2000" spc="-5" dirty="0">
                <a:latin typeface="Calibri"/>
                <a:cs typeface="Calibri"/>
              </a:rPr>
              <a:t>about anything that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can do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20" dirty="0">
                <a:latin typeface="Calibri"/>
                <a:cs typeface="Calibri"/>
              </a:rPr>
              <a:t>my </a:t>
            </a:r>
            <a:r>
              <a:rPr sz="2000" spc="-10" dirty="0">
                <a:latin typeface="Calibri"/>
                <a:cs typeface="Calibri"/>
              </a:rPr>
              <a:t>current  </a:t>
            </a:r>
            <a:r>
              <a:rPr sz="2000" spc="-5" dirty="0">
                <a:latin typeface="Calibri"/>
                <a:cs typeface="Calibri"/>
              </a:rPr>
              <a:t>location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Get-Alias</a:t>
            </a:r>
            <a:endParaRPr sz="2200">
              <a:latin typeface="Calibri"/>
              <a:cs typeface="Calibri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48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Lookup </a:t>
            </a:r>
            <a:r>
              <a:rPr sz="2000" spc="-5" dirty="0">
                <a:latin typeface="Calibri"/>
                <a:cs typeface="Calibri"/>
              </a:rPr>
              <a:t>up alias/abbreviation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commands </a:t>
            </a:r>
            <a:r>
              <a:rPr sz="2000" dirty="0">
                <a:latin typeface="Calibri"/>
                <a:cs typeface="Calibri"/>
              </a:rPr>
              <a:t>(e.g. </a:t>
            </a:r>
            <a:r>
              <a:rPr sz="2000" spc="-5" dirty="0">
                <a:latin typeface="Calibri"/>
                <a:cs typeface="Calibri"/>
              </a:rPr>
              <a:t>ls, </a:t>
            </a:r>
            <a:r>
              <a:rPr sz="2000" spc="-45" dirty="0">
                <a:latin typeface="Calibri"/>
                <a:cs typeface="Calibri"/>
              </a:rPr>
              <a:t>dir, </a:t>
            </a:r>
            <a:r>
              <a:rPr sz="2000" dirty="0">
                <a:latin typeface="Calibri"/>
                <a:cs typeface="Calibri"/>
              </a:rPr>
              <a:t>ft) – </a:t>
            </a:r>
            <a:r>
              <a:rPr sz="2000" spc="-10" dirty="0">
                <a:latin typeface="Calibri"/>
                <a:cs typeface="Calibri"/>
              </a:rPr>
              <a:t>lists </a:t>
            </a:r>
            <a:r>
              <a:rPr sz="2000" dirty="0">
                <a:latin typeface="Calibri"/>
                <a:cs typeface="Calibri"/>
              </a:rPr>
              <a:t>all  aliases if </a:t>
            </a:r>
            <a:r>
              <a:rPr sz="2000" spc="-5" dirty="0">
                <a:latin typeface="Calibri"/>
                <a:cs typeface="Calibri"/>
              </a:rPr>
              <a:t>no </a:t>
            </a:r>
            <a:r>
              <a:rPr sz="2000" spc="-10" dirty="0">
                <a:latin typeface="Calibri"/>
                <a:cs typeface="Calibri"/>
              </a:rPr>
              <a:t>parameter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given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Example: </a:t>
            </a:r>
            <a:r>
              <a:rPr sz="2000" b="1" dirty="0">
                <a:latin typeface="Consolas"/>
                <a:cs typeface="Consolas"/>
              </a:rPr>
              <a:t>get-alias</a:t>
            </a:r>
            <a:r>
              <a:rPr sz="2000" b="1" spc="-35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ft</a:t>
            </a:r>
            <a:endParaRPr sz="2000">
              <a:latin typeface="Consolas"/>
              <a:cs typeface="Consolas"/>
            </a:endParaRPr>
          </a:p>
          <a:p>
            <a:pPr marL="756285" lvl="1" indent="-287020">
              <a:lnSpc>
                <a:spcPts val="239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5" dirty="0">
                <a:latin typeface="Calibri"/>
                <a:cs typeface="Calibri"/>
              </a:rPr>
              <a:t>Works </a:t>
            </a:r>
            <a:r>
              <a:rPr sz="2000" spc="-5" dirty="0">
                <a:latin typeface="Calibri"/>
                <a:cs typeface="Calibri"/>
              </a:rPr>
              <a:t>both </a:t>
            </a:r>
            <a:r>
              <a:rPr sz="2000" spc="-20" dirty="0">
                <a:latin typeface="Calibri"/>
                <a:cs typeface="Calibri"/>
              </a:rPr>
              <a:t>ways: </a:t>
            </a:r>
            <a:r>
              <a:rPr sz="2000" spc="-5" dirty="0">
                <a:latin typeface="Calibri"/>
                <a:cs typeface="Calibri"/>
              </a:rPr>
              <a:t>alias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full name; full command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alias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6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Get-Member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Show what can be </a:t>
            </a:r>
            <a:r>
              <a:rPr sz="2000" dirty="0">
                <a:latin typeface="Calibri"/>
                <a:cs typeface="Calibri"/>
              </a:rPr>
              <a:t>done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object </a:t>
            </a:r>
            <a:r>
              <a:rPr sz="2000" spc="-10" dirty="0">
                <a:latin typeface="Calibri"/>
                <a:cs typeface="Calibri"/>
              </a:rPr>
              <a:t>(Properties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Methods)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39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Example: </a:t>
            </a:r>
            <a:r>
              <a:rPr sz="2000" b="1" dirty="0">
                <a:latin typeface="Consolas"/>
                <a:cs typeface="Consolas"/>
              </a:rPr>
              <a:t>get-process |</a:t>
            </a:r>
            <a:r>
              <a:rPr sz="2000" b="1" spc="-50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get-member</a:t>
            </a:r>
            <a:endParaRPr sz="2000">
              <a:latin typeface="Consolas"/>
              <a:cs typeface="Consolas"/>
            </a:endParaRPr>
          </a:p>
          <a:p>
            <a:pPr marL="355600" indent="-342900">
              <a:lnSpc>
                <a:spcPts val="26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Get-Module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Available </a:t>
            </a:r>
            <a:r>
              <a:rPr sz="2000" dirty="0">
                <a:latin typeface="Calibri"/>
                <a:cs typeface="Calibri"/>
              </a:rPr>
              <a:t>loaded </a:t>
            </a:r>
            <a:r>
              <a:rPr sz="2000" spc="-5" dirty="0">
                <a:latin typeface="Calibri"/>
                <a:cs typeface="Calibri"/>
              </a:rPr>
              <a:t>modules </a:t>
            </a:r>
            <a:r>
              <a:rPr sz="2000" dirty="0">
                <a:latin typeface="Calibri"/>
                <a:cs typeface="Calibri"/>
              </a:rPr>
              <a:t>(Modules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‘packages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commands’)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834" y="461899"/>
            <a:ext cx="68681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Examples </a:t>
            </a:r>
            <a:r>
              <a:rPr sz="4400" spc="-10" dirty="0"/>
              <a:t>for </a:t>
            </a:r>
            <a:r>
              <a:rPr sz="4400" dirty="0"/>
              <a:t>help</a:t>
            </a:r>
            <a:r>
              <a:rPr sz="4400" spc="-540" dirty="0"/>
              <a:t> </a:t>
            </a:r>
            <a:r>
              <a:rPr sz="4400" spc="-15" dirty="0"/>
              <a:t>command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16988"/>
            <a:ext cx="7757159" cy="446532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onsolas"/>
                <a:cs typeface="Consolas"/>
              </a:rPr>
              <a:t>Help </a:t>
            </a:r>
            <a:r>
              <a:rPr sz="3000" spc="-10" dirty="0">
                <a:latin typeface="Calibri"/>
                <a:cs typeface="Calibri"/>
              </a:rPr>
              <a:t>&lt;concept&gt;</a:t>
            </a:r>
            <a:endParaRPr sz="3000">
              <a:latin typeface="Calibri"/>
              <a:cs typeface="Calibri"/>
            </a:endParaRPr>
          </a:p>
          <a:p>
            <a:pPr marL="355600" marR="362585" indent="-342900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onsolas"/>
                <a:cs typeface="Consolas"/>
              </a:rPr>
              <a:t>Help </a:t>
            </a:r>
            <a:r>
              <a:rPr sz="3000" spc="-10" dirty="0">
                <a:latin typeface="Consolas"/>
                <a:cs typeface="Consolas"/>
              </a:rPr>
              <a:t>about_EventLogs </a:t>
            </a:r>
            <a:r>
              <a:rPr sz="3000" spc="-15" dirty="0">
                <a:latin typeface="Calibri"/>
                <a:cs typeface="Calibri"/>
              </a:rPr>
              <a:t>(here </a:t>
            </a:r>
            <a:r>
              <a:rPr sz="3000" spc="-20" dirty="0">
                <a:latin typeface="Calibri"/>
                <a:cs typeface="Calibri"/>
              </a:rPr>
              <a:t>EventLog </a:t>
            </a:r>
            <a:r>
              <a:rPr sz="3000" dirty="0">
                <a:latin typeface="Calibri"/>
                <a:cs typeface="Calibri"/>
              </a:rPr>
              <a:t>is  </a:t>
            </a:r>
            <a:r>
              <a:rPr sz="3000" spc="-15" dirty="0">
                <a:latin typeface="Calibri"/>
                <a:cs typeface="Calibri"/>
              </a:rPr>
              <a:t>example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concept)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onsolas"/>
                <a:cs typeface="Consolas"/>
              </a:rPr>
              <a:t>Get-Help About_*</a:t>
            </a:r>
            <a:r>
              <a:rPr sz="3000" spc="-910" dirty="0">
                <a:latin typeface="Consolas"/>
                <a:cs typeface="Consolas"/>
              </a:rPr>
              <a:t> </a:t>
            </a:r>
            <a:r>
              <a:rPr sz="3000" spc="-5" dirty="0">
                <a:latin typeface="Calibri"/>
                <a:cs typeface="Calibri"/>
              </a:rPr>
              <a:t>(Help </a:t>
            </a:r>
            <a:r>
              <a:rPr sz="3000" dirty="0">
                <a:latin typeface="Calibri"/>
                <a:cs typeface="Calibri"/>
              </a:rPr>
              <a:t>about about </a:t>
            </a:r>
            <a:r>
              <a:rPr sz="3000" spc="-10" dirty="0">
                <a:latin typeface="Calibri"/>
                <a:cs typeface="Calibri"/>
              </a:rPr>
              <a:t>topics)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onsolas"/>
                <a:cs typeface="Consolas"/>
              </a:rPr>
              <a:t>Get-Help Get-* </a:t>
            </a:r>
            <a:r>
              <a:rPr sz="3000" dirty="0">
                <a:latin typeface="Consolas"/>
                <a:cs typeface="Consolas"/>
              </a:rPr>
              <a:t>| </a:t>
            </a:r>
            <a:r>
              <a:rPr sz="3000" spc="-5" dirty="0">
                <a:latin typeface="Consolas"/>
                <a:cs typeface="Consolas"/>
              </a:rPr>
              <a:t>Format-table</a:t>
            </a:r>
            <a:r>
              <a:rPr sz="3000" spc="-20" dirty="0">
                <a:latin typeface="Consolas"/>
                <a:cs typeface="Consolas"/>
              </a:rPr>
              <a:t> </a:t>
            </a:r>
            <a:r>
              <a:rPr sz="3000" dirty="0">
                <a:latin typeface="Consolas"/>
                <a:cs typeface="Consolas"/>
              </a:rPr>
              <a:t>Name</a:t>
            </a:r>
            <a:endParaRPr sz="30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onsolas"/>
                <a:cs typeface="Consolas"/>
              </a:rPr>
              <a:t>Get-Help Get-Help</a:t>
            </a:r>
            <a:r>
              <a:rPr sz="3000" spc="-20" dirty="0">
                <a:latin typeface="Consolas"/>
                <a:cs typeface="Consolas"/>
              </a:rPr>
              <a:t> </a:t>
            </a:r>
            <a:r>
              <a:rPr sz="3000" dirty="0">
                <a:latin typeface="Consolas"/>
                <a:cs typeface="Consolas"/>
              </a:rPr>
              <a:t>-online</a:t>
            </a:r>
            <a:endParaRPr sz="30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onsolas"/>
                <a:cs typeface="Consolas"/>
              </a:rPr>
              <a:t>Get-Help Get-EventLog</a:t>
            </a:r>
            <a:r>
              <a:rPr sz="3000" spc="5" dirty="0">
                <a:latin typeface="Consolas"/>
                <a:cs typeface="Consolas"/>
              </a:rPr>
              <a:t> </a:t>
            </a:r>
            <a:r>
              <a:rPr sz="3000" spc="-5" dirty="0">
                <a:latin typeface="Consolas"/>
                <a:cs typeface="Consolas"/>
              </a:rPr>
              <a:t>–examples</a:t>
            </a:r>
            <a:endParaRPr sz="30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onsolas"/>
                <a:cs typeface="Consolas"/>
              </a:rPr>
              <a:t>Get-Help Get-EventLog</a:t>
            </a:r>
            <a:r>
              <a:rPr sz="3000" spc="5" dirty="0">
                <a:latin typeface="Consolas"/>
                <a:cs typeface="Consolas"/>
              </a:rPr>
              <a:t> </a:t>
            </a:r>
            <a:r>
              <a:rPr sz="3000" spc="-5" dirty="0">
                <a:latin typeface="Consolas"/>
                <a:cs typeface="Consolas"/>
              </a:rPr>
              <a:t>–detailed</a:t>
            </a:r>
            <a:endParaRPr sz="30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onsolas"/>
                <a:cs typeface="Consolas"/>
              </a:rPr>
              <a:t>Get-Help Get-EventLog</a:t>
            </a:r>
            <a:r>
              <a:rPr sz="3000" spc="-10" dirty="0">
                <a:latin typeface="Consolas"/>
                <a:cs typeface="Consolas"/>
              </a:rPr>
              <a:t> </a:t>
            </a:r>
            <a:r>
              <a:rPr sz="3000" spc="-5" dirty="0">
                <a:latin typeface="Consolas"/>
                <a:cs typeface="Consolas"/>
              </a:rPr>
              <a:t>–full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7344" y="461899"/>
            <a:ext cx="5910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5" dirty="0"/>
              <a:t>How </a:t>
            </a:r>
            <a:r>
              <a:rPr sz="4400" spc="-30" dirty="0"/>
              <a:t>to </a:t>
            </a:r>
            <a:r>
              <a:rPr sz="4400" spc="-15" dirty="0"/>
              <a:t>read </a:t>
            </a:r>
            <a:r>
              <a:rPr sz="4400" dirty="0"/>
              <a:t>help</a:t>
            </a:r>
            <a:r>
              <a:rPr sz="4400" spc="-515" dirty="0"/>
              <a:t> </a:t>
            </a:r>
            <a:r>
              <a:rPr sz="4400" dirty="0"/>
              <a:t>output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7157"/>
            <a:ext cx="8028940" cy="431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onsolas"/>
                <a:cs typeface="Consolas"/>
              </a:rPr>
              <a:t>get-help</a:t>
            </a:r>
            <a:r>
              <a:rPr sz="2400" b="1" spc="-705" dirty="0">
                <a:latin typeface="Consolas"/>
                <a:cs typeface="Consolas"/>
              </a:rPr>
              <a:t> </a:t>
            </a:r>
            <a:r>
              <a:rPr sz="2700" dirty="0">
                <a:latin typeface="Calibri"/>
                <a:cs typeface="Calibri"/>
              </a:rPr>
              <a:t>without </a:t>
            </a:r>
            <a:r>
              <a:rPr sz="2700" spc="-20" dirty="0">
                <a:latin typeface="Calibri"/>
                <a:cs typeface="Calibri"/>
              </a:rPr>
              <a:t>parameters</a:t>
            </a:r>
            <a:endParaRPr sz="2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Get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brief </a:t>
            </a:r>
            <a:r>
              <a:rPr sz="2400" spc="-5" dirty="0">
                <a:latin typeface="Calibri"/>
                <a:cs typeface="Calibri"/>
              </a:rPr>
              <a:t>overview </a:t>
            </a:r>
            <a:r>
              <a:rPr sz="2400" spc="-15" dirty="0">
                <a:latin typeface="Calibri"/>
                <a:cs typeface="Calibri"/>
              </a:rPr>
              <a:t>over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command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Consolas"/>
                <a:cs typeface="Consolas"/>
              </a:rPr>
              <a:t>-examples</a:t>
            </a:r>
            <a:endParaRPr sz="240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Gather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quick </a:t>
            </a:r>
            <a:r>
              <a:rPr sz="2400" spc="-10" dirty="0">
                <a:latin typeface="Calibri"/>
                <a:cs typeface="Calibri"/>
              </a:rPr>
              <a:t>understanding </a:t>
            </a:r>
            <a:r>
              <a:rPr sz="2400" spc="-5" dirty="0">
                <a:latin typeface="Calibri"/>
                <a:cs typeface="Calibri"/>
              </a:rPr>
              <a:t>based 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Good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35" dirty="0">
                <a:latin typeface="Calibri"/>
                <a:cs typeface="Calibri"/>
              </a:rPr>
              <a:t>‘get </a:t>
            </a:r>
            <a:r>
              <a:rPr sz="2400" spc="5" dirty="0">
                <a:latin typeface="Calibri"/>
                <a:cs typeface="Calibri"/>
              </a:rPr>
              <a:t>going’ </a:t>
            </a:r>
            <a:r>
              <a:rPr sz="2400" dirty="0">
                <a:latin typeface="Calibri"/>
                <a:cs typeface="Calibri"/>
              </a:rPr>
              <a:t>with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command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Consolas"/>
                <a:cs typeface="Consolas"/>
              </a:rPr>
              <a:t>-full</a:t>
            </a:r>
            <a:endParaRPr sz="2400">
              <a:latin typeface="Consolas"/>
              <a:cs typeface="Consolas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Get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full </a:t>
            </a:r>
            <a:r>
              <a:rPr sz="2400" spc="-10" dirty="0">
                <a:latin typeface="Calibri"/>
                <a:cs typeface="Calibri"/>
              </a:rPr>
              <a:t>documentation </a:t>
            </a:r>
            <a:r>
              <a:rPr sz="2400" dirty="0">
                <a:latin typeface="Calibri"/>
                <a:cs typeface="Calibri"/>
              </a:rPr>
              <a:t>necessary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command  </a:t>
            </a:r>
            <a:r>
              <a:rPr sz="2400" dirty="0">
                <a:latin typeface="Calibri"/>
                <a:cs typeface="Calibri"/>
              </a:rPr>
              <a:t>without </a:t>
            </a:r>
            <a:r>
              <a:rPr sz="2400" spc="-10" dirty="0">
                <a:latin typeface="Calibri"/>
                <a:cs typeface="Calibri"/>
              </a:rPr>
              <a:t>having </a:t>
            </a:r>
            <a:r>
              <a:rPr sz="2400" spc="-5" dirty="0">
                <a:latin typeface="Calibri"/>
                <a:cs typeface="Calibri"/>
              </a:rPr>
              <a:t>prior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knowledge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Contains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Consolas"/>
                <a:cs typeface="Consolas"/>
              </a:rPr>
              <a:t>-detailed</a:t>
            </a:r>
            <a:endParaRPr sz="2400">
              <a:latin typeface="Consolas"/>
              <a:cs typeface="Consolas"/>
            </a:endParaRPr>
          </a:p>
          <a:p>
            <a:pPr marL="756285" marR="715645" lvl="1" indent="-287020">
              <a:lnSpc>
                <a:spcPct val="8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addition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full </a:t>
            </a:r>
            <a:r>
              <a:rPr sz="2400" spc="-15" dirty="0">
                <a:latin typeface="Calibri"/>
                <a:cs typeface="Calibri"/>
              </a:rPr>
              <a:t>contains </a:t>
            </a:r>
            <a:r>
              <a:rPr sz="2400" spc="-10" dirty="0">
                <a:latin typeface="Calibri"/>
                <a:cs typeface="Calibri"/>
              </a:rPr>
              <a:t>specification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inputs and  </a:t>
            </a:r>
            <a:r>
              <a:rPr sz="2400" spc="-5" dirty="0">
                <a:latin typeface="Calibri"/>
                <a:cs typeface="Calibri"/>
              </a:rPr>
              <a:t>outputs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3420" marR="5080" indent="-277304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Find </a:t>
            </a:r>
            <a:r>
              <a:rPr spc="-10" dirty="0"/>
              <a:t>properties </a:t>
            </a:r>
            <a:r>
              <a:rPr spc="-5" dirty="0"/>
              <a:t>and </a:t>
            </a:r>
            <a:r>
              <a:rPr spc="-10" dirty="0"/>
              <a:t>methods</a:t>
            </a:r>
            <a:r>
              <a:rPr spc="-375" dirty="0"/>
              <a:t> </a:t>
            </a:r>
            <a:r>
              <a:rPr spc="-5" dirty="0"/>
              <a:t>of  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355"/>
            <a:ext cx="6652895" cy="229743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Example: </a:t>
            </a:r>
            <a:r>
              <a:rPr sz="2800" b="1" spc="-10" dirty="0">
                <a:latin typeface="Consolas"/>
                <a:cs typeface="Consolas"/>
              </a:rPr>
              <a:t>get-process </a:t>
            </a:r>
            <a:r>
              <a:rPr sz="2800" b="1" spc="-5" dirty="0">
                <a:latin typeface="Consolas"/>
                <a:cs typeface="Consolas"/>
              </a:rPr>
              <a:t>|</a:t>
            </a:r>
            <a:r>
              <a:rPr sz="2800" b="1" spc="35" dirty="0">
                <a:latin typeface="Consolas"/>
                <a:cs typeface="Consolas"/>
              </a:rPr>
              <a:t> </a:t>
            </a:r>
            <a:r>
              <a:rPr sz="2800" b="1" spc="-10" dirty="0">
                <a:latin typeface="Consolas"/>
                <a:cs typeface="Consolas"/>
              </a:rPr>
              <a:t>get-member</a:t>
            </a:r>
            <a:endParaRPr sz="2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Shows properties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65" dirty="0">
                <a:latin typeface="Calibri"/>
                <a:cs typeface="Calibri"/>
              </a:rPr>
              <a:t>Try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Operations Engineering 1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5145" marR="5080" indent="-480059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You </a:t>
            </a:r>
            <a:r>
              <a:rPr spc="-10" dirty="0"/>
              <a:t>can </a:t>
            </a:r>
            <a:r>
              <a:rPr spc="-5" dirty="0"/>
              <a:t>still </a:t>
            </a:r>
            <a:r>
              <a:rPr spc="-10" dirty="0"/>
              <a:t>use </a:t>
            </a:r>
            <a:r>
              <a:rPr spc="-15" dirty="0"/>
              <a:t>batch commands</a:t>
            </a:r>
            <a:r>
              <a:rPr spc="-515" dirty="0"/>
              <a:t> </a:t>
            </a:r>
            <a:r>
              <a:rPr spc="-5" dirty="0"/>
              <a:t>–  but also some </a:t>
            </a:r>
            <a:r>
              <a:rPr b="1" spc="-5" dirty="0">
                <a:latin typeface="Constantia"/>
                <a:cs typeface="Constantia"/>
              </a:rPr>
              <a:t>bash</a:t>
            </a:r>
            <a:r>
              <a:rPr b="1" spc="-509" dirty="0">
                <a:latin typeface="Constantia"/>
                <a:cs typeface="Constantia"/>
              </a:rPr>
              <a:t> </a:t>
            </a:r>
            <a:r>
              <a:rPr spc="-15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2544"/>
            <a:ext cx="1714500" cy="412305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onsolas"/>
                <a:cs typeface="Consolas"/>
              </a:rPr>
              <a:t>|</a:t>
            </a:r>
            <a:r>
              <a:rPr sz="3200" b="1" spc="-75" dirty="0">
                <a:latin typeface="Consolas"/>
                <a:cs typeface="Consolas"/>
              </a:rPr>
              <a:t> </a:t>
            </a:r>
            <a:r>
              <a:rPr sz="3200" b="1" dirty="0">
                <a:latin typeface="Consolas"/>
                <a:cs typeface="Consolas"/>
              </a:rPr>
              <a:t>more</a:t>
            </a:r>
            <a:endParaRPr sz="32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onsolas"/>
                <a:cs typeface="Consolas"/>
              </a:rPr>
              <a:t>dir</a:t>
            </a:r>
            <a:endParaRPr sz="32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onsolas"/>
                <a:cs typeface="Consolas"/>
              </a:rPr>
              <a:t>cls</a:t>
            </a:r>
            <a:endParaRPr sz="32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onsolas"/>
                <a:cs typeface="Consolas"/>
              </a:rPr>
              <a:t>md</a:t>
            </a:r>
            <a:endParaRPr sz="32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onsolas"/>
                <a:cs typeface="Consolas"/>
              </a:rPr>
              <a:t>rd</a:t>
            </a:r>
            <a:endParaRPr sz="32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onsolas"/>
                <a:cs typeface="Consolas"/>
              </a:rPr>
              <a:t>ls</a:t>
            </a:r>
            <a:endParaRPr sz="32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onsolas"/>
                <a:cs typeface="Consolas"/>
              </a:rPr>
              <a:t>cat</a:t>
            </a:r>
            <a:endParaRPr sz="3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1656</Words>
  <Application>Microsoft Office PowerPoint</Application>
  <PresentationFormat>On-screen Show (4:3)</PresentationFormat>
  <Paragraphs>338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Constantia</vt:lpstr>
      <vt:lpstr>Times New Roman</vt:lpstr>
      <vt:lpstr>Wingdings</vt:lpstr>
      <vt:lpstr>Office Theme</vt:lpstr>
      <vt:lpstr>PowerPoint Presentation</vt:lpstr>
      <vt:lpstr>        Introduction PowerShell</vt:lpstr>
      <vt:lpstr>Syntax</vt:lpstr>
      <vt:lpstr>Help System</vt:lpstr>
      <vt:lpstr>Essential commands - One stop  shop for unknown commands!</vt:lpstr>
      <vt:lpstr>Examples for help command</vt:lpstr>
      <vt:lpstr>How to read help output</vt:lpstr>
      <vt:lpstr>Find properties and methods of  object</vt:lpstr>
      <vt:lpstr>You can still use batch commands –  but also some bash commands</vt:lpstr>
      <vt:lpstr>Built-in constants</vt:lpstr>
      <vt:lpstr>Important CmdLets</vt:lpstr>
      <vt:lpstr>Principles of Piping</vt:lpstr>
      <vt:lpstr>Classes, Objects and Collections (of</vt:lpstr>
      <vt:lpstr>Processing scheme</vt:lpstr>
      <vt:lpstr>Data Flow Execution Engine</vt:lpstr>
      <vt:lpstr>Examples for Process Management</vt:lpstr>
      <vt:lpstr>Variables, User Input and Output</vt:lpstr>
      <vt:lpstr>Some Features</vt:lpstr>
      <vt:lpstr>Execution Policy</vt:lpstr>
      <vt:lpstr>Introductory Videos (also on I drive)</vt:lpstr>
      <vt:lpstr>Saveguards</vt:lpstr>
      <vt:lpstr>Object Manipulation</vt:lpstr>
      <vt:lpstr>‘measure’ – taking basic measures  across piped input</vt:lpstr>
      <vt:lpstr>File abstractions for runtime  environment</vt:lpstr>
      <vt:lpstr>‘sort’ – Sorting output</vt:lpstr>
      <vt:lpstr>‘where’ – Filtering objects based on  conditions</vt:lpstr>
      <vt:lpstr>‘select’ – selecting specific index or  range from output based on order</vt:lpstr>
      <vt:lpstr>‘group’ – Group elements based on  chosen characteristic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Concepts</dc:title>
  <dc:creator>Christopher Frantz</dc:creator>
  <cp:lastModifiedBy>Faisal Hasan</cp:lastModifiedBy>
  <cp:revision>6</cp:revision>
  <dcterms:created xsi:type="dcterms:W3CDTF">2020-07-21T11:00:52Z</dcterms:created>
  <dcterms:modified xsi:type="dcterms:W3CDTF">2021-07-20T12:00:17Z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2020-07-21T00:00:00Z</vt:filetime>
  </property>
</Properties>
</file>