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5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96" r:id="rId11"/>
    <p:sldId id="272" r:id="rId12"/>
    <p:sldId id="273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E92D0-8698-4DDE-B665-7DDE5E68D759}" type="datetimeFigureOut">
              <a:rPr lang="en-NZ" smtClean="0"/>
              <a:t>28/07/2021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2DD4-3E78-4219-8CC4-02245E56F3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837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266" y="2617241"/>
            <a:ext cx="681735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49831" y="3797423"/>
            <a:ext cx="5444337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5A54-A731-42D1-A437-C1E5B9A6D3D8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30CD-6C70-4FD9-9B37-362204E048B1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EE52-6C2A-4BB1-B160-864912EF02BC}" type="datetime1">
              <a:rPr lang="en-US" smtClean="0"/>
              <a:t>7/28/2021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3F0A-FB10-4712-AD61-D09D664636EE}" type="datetime1">
              <a:rPr lang="en-US" smtClean="0"/>
              <a:t>7/28/2021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B486-12CF-4772-9884-BFBEB81DE6C1}" type="datetime1">
              <a:rPr lang="en-US" smtClean="0"/>
              <a:t>7/28/2021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4590" y="461594"/>
            <a:ext cx="427481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540" y="1629321"/>
            <a:ext cx="7868919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9217" y="6465065"/>
            <a:ext cx="1846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CE988-849F-4F27-8BDA-ED657DDCE415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06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proquestcombo.safaribooksonline.com/book/-/978144935919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library/hh849695.aspx" TargetMode="External"/><Relationship Id="rId2" Type="http://schemas.openxmlformats.org/officeDocument/2006/relationships/hyperlink" Target="https://technet.microsoft.com/en-us/library/hh847741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technet.com/b/heyscriptinggu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4043" y="1828800"/>
            <a:ext cx="5736907" cy="140695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IN609 </a:t>
            </a:r>
          </a:p>
          <a:p>
            <a:pPr algn="ctr">
              <a:spcBef>
                <a:spcPts val="71"/>
              </a:spcBef>
            </a:pPr>
            <a:r>
              <a:rPr lang="en-NZ" sz="3000" spc="-11" dirty="0">
                <a:latin typeface="Constantia"/>
                <a:cs typeface="Constantia"/>
              </a:rPr>
              <a:t>Operations Engineering 1</a:t>
            </a:r>
            <a:endParaRPr sz="3000" dirty="0">
              <a:latin typeface="Constantia"/>
              <a:cs typeface="Constantia"/>
            </a:endParaRPr>
          </a:p>
          <a:p>
            <a:pPr algn="ctr">
              <a:spcBef>
                <a:spcPts val="4"/>
              </a:spcBef>
            </a:pPr>
            <a:r>
              <a:rPr sz="3000" spc="-23" dirty="0">
                <a:latin typeface="Constantia"/>
                <a:cs typeface="Constantia"/>
              </a:rPr>
              <a:t>PowerShell</a:t>
            </a:r>
            <a:r>
              <a:rPr lang="en-NZ" sz="3000" spc="-150" dirty="0">
                <a:latin typeface="Constantia"/>
                <a:cs typeface="Constantia"/>
              </a:rPr>
              <a:t> Controls</a:t>
            </a:r>
            <a:endParaRPr sz="30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530365" y="4114800"/>
            <a:ext cx="4083272" cy="11644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lang="en-NZ" spc="-4" dirty="0"/>
              <a:t>Lecture 2-2</a:t>
            </a:r>
          </a:p>
          <a:p>
            <a:pPr marL="80010" marR="3810" algn="ctr">
              <a:lnSpc>
                <a:spcPct val="120100"/>
              </a:lnSpc>
              <a:spcBef>
                <a:spcPts val="71"/>
              </a:spcBef>
            </a:pPr>
            <a:r>
              <a:rPr spc="-4" dirty="0"/>
              <a:t>Semester </a:t>
            </a:r>
            <a:r>
              <a:rPr lang="en-NZ" spc="-4" dirty="0"/>
              <a:t>2</a:t>
            </a:r>
            <a:r>
              <a:t>,</a:t>
            </a:r>
            <a:r>
              <a:rPr spc="-26"/>
              <a:t> </a:t>
            </a:r>
            <a:r>
              <a:rPr spc="4" dirty="0"/>
              <a:t>20</a:t>
            </a:r>
            <a:r>
              <a:rPr lang="en-NZ" spc="4" dirty="0"/>
              <a:t>21</a:t>
            </a:r>
            <a:endParaRPr spc="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600950" y="5697828"/>
            <a:ext cx="2057400" cy="1272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5243">
              <a:lnSpc>
                <a:spcPts val="930"/>
              </a:lnSpc>
            </a:pPr>
            <a:fld id="{81D60167-4931-47E6-BA6A-407CBD079E47}" type="slidenum">
              <a:rPr dirty="0"/>
              <a:pPr marL="35243">
                <a:lnSpc>
                  <a:spcPts val="930"/>
                </a:lnSpc>
              </a:pPr>
              <a:t>1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22E33-0CD0-4B51-98A3-12AA9B5D13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lang="en-NZ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85" y="461899"/>
            <a:ext cx="3653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Parsing</a:t>
            </a:r>
            <a:r>
              <a:rPr spc="-65" dirty="0"/>
              <a:t> </a:t>
            </a:r>
            <a:r>
              <a:rPr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0261"/>
            <a:ext cx="7957820" cy="519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$x = </a:t>
            </a:r>
            <a:r>
              <a:rPr sz="2200" spc="-20" dirty="0">
                <a:latin typeface="Calibri"/>
                <a:cs typeface="Calibri"/>
              </a:rPr>
              <a:t>get-content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&lt;filename&gt;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4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Variable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file </a:t>
            </a:r>
            <a:r>
              <a:rPr sz="2000" spc="-15" dirty="0">
                <a:latin typeface="Calibri"/>
                <a:cs typeface="Calibri"/>
              </a:rPr>
              <a:t>content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20" dirty="0">
                <a:latin typeface="Calibri"/>
                <a:cs typeface="Calibri"/>
              </a:rPr>
              <a:t>array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ts val="264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Lines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accessed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15" dirty="0">
                <a:latin typeface="Calibri"/>
                <a:cs typeface="Calibri"/>
              </a:rPr>
              <a:t>index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(zero-based)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dirty="0">
                <a:latin typeface="Calibri"/>
                <a:cs typeface="Calibri"/>
              </a:rPr>
              <a:t>6: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$x[5]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Only </a:t>
            </a:r>
            <a:r>
              <a:rPr sz="2000" spc="-5" dirty="0">
                <a:latin typeface="Calibri"/>
                <a:cs typeface="Calibri"/>
              </a:rPr>
              <a:t>line </a:t>
            </a:r>
            <a:r>
              <a:rPr sz="2000" i="1" dirty="0">
                <a:latin typeface="Calibri"/>
                <a:cs typeface="Calibri"/>
              </a:rPr>
              <a:t>2 </a:t>
            </a:r>
            <a:r>
              <a:rPr sz="2000" i="1" spc="-5" dirty="0">
                <a:latin typeface="Calibri"/>
                <a:cs typeface="Calibri"/>
              </a:rPr>
              <a:t>and </a:t>
            </a:r>
            <a:r>
              <a:rPr sz="2000" i="1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$x[1,5]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Range </a:t>
            </a:r>
            <a:r>
              <a:rPr sz="2000" spc="-5" dirty="0">
                <a:latin typeface="Calibri"/>
                <a:cs typeface="Calibri"/>
              </a:rPr>
              <a:t>of line </a:t>
            </a:r>
            <a:r>
              <a:rPr sz="2000" i="1" dirty="0">
                <a:latin typeface="Calibri"/>
                <a:cs typeface="Calibri"/>
              </a:rPr>
              <a:t>2 </a:t>
            </a:r>
            <a:r>
              <a:rPr sz="2000" i="1" spc="-15" dirty="0">
                <a:latin typeface="Calibri"/>
                <a:cs typeface="Calibri"/>
              </a:rPr>
              <a:t>to </a:t>
            </a:r>
            <a:r>
              <a:rPr sz="2000" i="1" spc="-5" dirty="0">
                <a:latin typeface="Calibri"/>
                <a:cs typeface="Calibri"/>
              </a:rPr>
              <a:t>6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b="1" dirty="0">
                <a:latin typeface="Calibri"/>
                <a:cs typeface="Calibri"/>
              </a:rPr>
              <a:t>$x[1..5]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ts val="26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One liner </a:t>
            </a:r>
            <a:r>
              <a:rPr sz="2200" spc="-25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5 lines of file: </a:t>
            </a:r>
            <a:r>
              <a:rPr sz="2200" b="1" spc="-20" dirty="0">
                <a:latin typeface="Calibri"/>
                <a:cs typeface="Calibri"/>
              </a:rPr>
              <a:t>(get-content</a:t>
            </a:r>
            <a:r>
              <a:rPr sz="2200" b="1" spc="1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&lt;filename&gt;)[0..4]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Select-string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match </a:t>
            </a:r>
            <a:r>
              <a:rPr sz="2200" spc="-5" dirty="0">
                <a:latin typeface="Calibri"/>
                <a:cs typeface="Calibri"/>
              </a:rPr>
              <a:t>lines </a:t>
            </a:r>
            <a:r>
              <a:rPr sz="2200" spc="-15" dirty="0">
                <a:latin typeface="Calibri"/>
                <a:cs typeface="Calibri"/>
              </a:rPr>
              <a:t>against </a:t>
            </a:r>
            <a:r>
              <a:rPr sz="2200" spc="-5" dirty="0">
                <a:latin typeface="Calibri"/>
                <a:cs typeface="Calibri"/>
              </a:rPr>
              <a:t>strings </a:t>
            </a:r>
            <a:r>
              <a:rPr sz="2200" spc="-10" dirty="0">
                <a:latin typeface="Calibri"/>
                <a:cs typeface="Calibri"/>
              </a:rPr>
              <a:t>(-SimpleMatch)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25" dirty="0">
                <a:latin typeface="Calibri"/>
                <a:cs typeface="Calibri"/>
              </a:rPr>
              <a:t>Regex  </a:t>
            </a:r>
            <a:r>
              <a:rPr sz="2200" spc="-15" dirty="0">
                <a:latin typeface="Calibri"/>
                <a:cs typeface="Calibri"/>
              </a:rPr>
              <a:t>patterns </a:t>
            </a:r>
            <a:r>
              <a:rPr sz="2200" spc="-20" dirty="0">
                <a:latin typeface="Calibri"/>
                <a:cs typeface="Calibri"/>
              </a:rPr>
              <a:t>(-Pattern) </a:t>
            </a:r>
            <a:r>
              <a:rPr sz="2200" spc="-5" dirty="0">
                <a:latin typeface="Calibri"/>
                <a:cs typeface="Calibri"/>
              </a:rPr>
              <a:t>along with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options</a:t>
            </a:r>
            <a:endParaRPr sz="2200">
              <a:latin typeface="Calibri"/>
              <a:cs typeface="Calibri"/>
            </a:endParaRPr>
          </a:p>
          <a:p>
            <a:pPr marL="927100" marR="1256030">
              <a:lnSpc>
                <a:spcPct val="80000"/>
              </a:lnSpc>
              <a:spcBef>
                <a:spcPts val="465"/>
              </a:spcBef>
            </a:pPr>
            <a:r>
              <a:rPr sz="1800" b="1" spc="-5" dirty="0">
                <a:latin typeface="Consolas"/>
                <a:cs typeface="Consolas"/>
              </a:rPr>
              <a:t>$x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select-string -SimpleMatch -CaseSensitive  “PoWeRShell"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ts val="215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Returns </a:t>
            </a:r>
            <a:r>
              <a:rPr sz="2000" spc="-10" dirty="0">
                <a:latin typeface="Calibri"/>
                <a:cs typeface="Calibri"/>
              </a:rPr>
              <a:t>MatchInfo </a:t>
            </a:r>
            <a:r>
              <a:rPr sz="2000" spc="-5" dirty="0">
                <a:latin typeface="Calibri"/>
                <a:cs typeface="Calibri"/>
              </a:rPr>
              <a:t>object that has further </a:t>
            </a:r>
            <a:r>
              <a:rPr sz="2000" spc="-10" dirty="0">
                <a:latin typeface="Calibri"/>
                <a:cs typeface="Calibri"/>
              </a:rPr>
              <a:t>properties </a:t>
            </a:r>
            <a:r>
              <a:rPr sz="2000" dirty="0">
                <a:latin typeface="Calibri"/>
                <a:cs typeface="Calibri"/>
              </a:rPr>
              <a:t>(e.g.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content </a:t>
            </a:r>
            <a:r>
              <a:rPr sz="2000" spc="-5" dirty="0">
                <a:latin typeface="Calibri"/>
                <a:cs typeface="Calibri"/>
              </a:rPr>
              <a:t>(.Line), line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(.LineNumber))</a:t>
            </a:r>
            <a:endParaRPr sz="2000">
              <a:latin typeface="Calibri"/>
              <a:cs typeface="Calibri"/>
            </a:endParaRPr>
          </a:p>
          <a:p>
            <a:pPr marL="927100" marR="628650">
              <a:lnSpc>
                <a:spcPct val="80000"/>
              </a:lnSpc>
              <a:spcBef>
                <a:spcPts val="440"/>
              </a:spcBef>
            </a:pPr>
            <a:r>
              <a:rPr sz="1800" b="1" spc="-5" dirty="0">
                <a:latin typeface="Consolas"/>
                <a:cs typeface="Consolas"/>
              </a:rPr>
              <a:t>$x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select-string -SimpleMatch “PoWeRShell“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get-  member</a:t>
            </a:r>
            <a:endParaRPr sz="1800">
              <a:latin typeface="Consolas"/>
              <a:cs typeface="Consolas"/>
            </a:endParaRPr>
          </a:p>
          <a:p>
            <a:pPr marL="756285" lvl="1" indent="-287020">
              <a:lnSpc>
                <a:spcPts val="239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Example </a:t>
            </a:r>
            <a:r>
              <a:rPr sz="2000" spc="-5" dirty="0">
                <a:latin typeface="Calibri"/>
                <a:cs typeface="Calibri"/>
              </a:rPr>
              <a:t>returning </a:t>
            </a:r>
            <a:r>
              <a:rPr sz="2000" dirty="0">
                <a:latin typeface="Calibri"/>
                <a:cs typeface="Calibri"/>
              </a:rPr>
              <a:t>the line </a:t>
            </a:r>
            <a:r>
              <a:rPr sz="2000" spc="-5" dirty="0">
                <a:latin typeface="Calibri"/>
                <a:cs typeface="Calibri"/>
              </a:rPr>
              <a:t>number(s!)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matching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1945"/>
              </a:lnSpc>
              <a:spcBef>
                <a:spcPts val="10"/>
              </a:spcBef>
            </a:pPr>
            <a:r>
              <a:rPr sz="1800" b="1" spc="-5" dirty="0">
                <a:latin typeface="Consolas"/>
                <a:cs typeface="Consolas"/>
              </a:rPr>
              <a:t>$x </a:t>
            </a:r>
            <a:r>
              <a:rPr sz="1800" b="1" dirty="0">
                <a:latin typeface="Consolas"/>
                <a:cs typeface="Consolas"/>
              </a:rPr>
              <a:t>| </a:t>
            </a:r>
            <a:r>
              <a:rPr sz="1800" b="1" spc="-5" dirty="0">
                <a:latin typeface="Consolas"/>
                <a:cs typeface="Consolas"/>
              </a:rPr>
              <a:t>select-string -SimpleMatch “PoWeRShell“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|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ts val="1945"/>
              </a:lnSpc>
            </a:pPr>
            <a:r>
              <a:rPr sz="1800" b="1" spc="-5" dirty="0">
                <a:latin typeface="Consolas"/>
                <a:cs typeface="Consolas"/>
              </a:rPr>
              <a:t>foreach-object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{$_.LineNumber}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6246367"/>
            <a:ext cx="6338570" cy="49275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500"/>
              </a:spcBef>
            </a:pPr>
            <a:r>
              <a:rPr sz="1700" b="1" spc="-5" dirty="0">
                <a:latin typeface="Consolas"/>
                <a:cs typeface="Consolas"/>
              </a:rPr>
              <a:t>$x </a:t>
            </a:r>
            <a:r>
              <a:rPr sz="1700" b="1" dirty="0">
                <a:latin typeface="Consolas"/>
                <a:cs typeface="Consolas"/>
              </a:rPr>
              <a:t>| select-string -SimpleMatch “PoWeRShell“ | select  </a:t>
            </a:r>
            <a:r>
              <a:rPr sz="1700" b="1" spc="-5" dirty="0">
                <a:latin typeface="Consolas"/>
                <a:cs typeface="Consolas"/>
              </a:rPr>
              <a:t>LineNumber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1595" y="6427114"/>
            <a:ext cx="155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onstantia"/>
                <a:cs typeface="Constantia"/>
              </a:rPr>
              <a:t>19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10DC0-8A37-4394-835C-3374C8F1B98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lang="en-NZ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2BF35-3B2D-460F-92E2-73018D76C9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NZ" smtClean="0"/>
              <a:t>10</a:t>
            </a:fld>
            <a:endParaRPr lang="en-N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029" y="319862"/>
            <a:ext cx="801115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7710" marR="5080" indent="-715645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Lee </a:t>
            </a:r>
            <a:r>
              <a:rPr sz="3200" spc="-10" dirty="0"/>
              <a:t>Holmes: Windows </a:t>
            </a:r>
            <a:r>
              <a:rPr sz="3200" spc="-25" dirty="0"/>
              <a:t>PowerShell</a:t>
            </a:r>
            <a:r>
              <a:rPr sz="3200" spc="-245" dirty="0"/>
              <a:t> </a:t>
            </a:r>
            <a:r>
              <a:rPr sz="3200" spc="-5" dirty="0"/>
              <a:t>Cookbook,  </a:t>
            </a:r>
            <a:r>
              <a:rPr sz="3200" spc="-15" dirty="0"/>
              <a:t>3rd </a:t>
            </a:r>
            <a:r>
              <a:rPr sz="3200" spc="-5" dirty="0"/>
              <a:t>Edition, </a:t>
            </a:r>
            <a:r>
              <a:rPr sz="3200" spc="-10" dirty="0"/>
              <a:t>O'Reilly Media, </a:t>
            </a:r>
            <a:r>
              <a:rPr sz="3200" spc="-5" dirty="0"/>
              <a:t>Inc.,</a:t>
            </a:r>
            <a:r>
              <a:rPr sz="3200" spc="-65" dirty="0"/>
              <a:t> </a:t>
            </a:r>
            <a:r>
              <a:rPr sz="3200" spc="-10" dirty="0"/>
              <a:t>2013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5266740"/>
            <a:ext cx="802259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URL: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40"/>
              </a:lnSpc>
            </a:pPr>
            <a:r>
              <a:rPr sz="3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http://proquestcombo.safaribooksonline.com/book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420"/>
              </a:lnSpc>
            </a:pPr>
            <a:r>
              <a:rPr sz="3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/-/9781449359195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9217" y="6427114"/>
            <a:ext cx="184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Operating </a:t>
            </a:r>
            <a:r>
              <a:rPr sz="1200" spc="-15" dirty="0">
                <a:solidFill>
                  <a:srgbClr val="888888"/>
                </a:solidFill>
                <a:latin typeface="Constantia"/>
                <a:cs typeface="Constantia"/>
              </a:rPr>
              <a:t>System</a:t>
            </a: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Concepts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6102" y="6427114"/>
            <a:ext cx="17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22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8622" y="1635251"/>
            <a:ext cx="28956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7D2FFE-ACB5-4261-A122-49BCBCCDB9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lang="en-NZ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1D3766-C4B0-4827-92B6-9BEF1241E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NZ" smtClean="0"/>
              <a:t>11</a:t>
            </a:fld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101" y="461594"/>
            <a:ext cx="5248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PowerShell</a:t>
            </a:r>
            <a:r>
              <a:rPr spc="-55" dirty="0"/>
              <a:t> </a:t>
            </a:r>
            <a:r>
              <a:rPr spc="-2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889" y="1506394"/>
            <a:ext cx="7915275" cy="381825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Default </a:t>
            </a:r>
            <a:r>
              <a:rPr sz="3200" spc="-10" dirty="0">
                <a:latin typeface="Calibri"/>
                <a:cs typeface="Calibri"/>
              </a:rPr>
              <a:t>Reference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PowerShell:</a:t>
            </a:r>
            <a:endParaRPr sz="3200">
              <a:latin typeface="Calibri"/>
              <a:cs typeface="Calibri"/>
            </a:endParaRPr>
          </a:p>
          <a:p>
            <a:pPr marL="756285" marR="2131695" lvl="1" indent="-287020">
              <a:lnSpc>
                <a:spcPts val="3020"/>
              </a:lnSpc>
              <a:spcBef>
                <a:spcPts val="740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https://technet.microsoft.com/en-  us/library/hh847741.aspx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0" dirty="0">
                <a:latin typeface="Calibri"/>
                <a:cs typeface="Calibri"/>
              </a:rPr>
              <a:t>information </a:t>
            </a:r>
            <a:r>
              <a:rPr sz="3200" dirty="0">
                <a:latin typeface="Calibri"/>
                <a:cs typeface="Calibri"/>
              </a:rPr>
              <a:t>about core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modules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35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https://technet.microsoft.com/library/hh849695. 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aspx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Good </a:t>
            </a:r>
            <a:r>
              <a:rPr sz="3200" spc="-5" dirty="0">
                <a:latin typeface="Calibri"/>
                <a:cs typeface="Calibri"/>
              </a:rPr>
              <a:t>blog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dirty="0">
                <a:latin typeface="Calibri"/>
                <a:cs typeface="Calibri"/>
              </a:rPr>
              <a:t>PowerShell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tips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http://blogs.technet.com/b/heyscriptingguy/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9217" y="6427114"/>
            <a:ext cx="1846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Operating </a:t>
            </a:r>
            <a:r>
              <a:rPr sz="1200" spc="-15" dirty="0">
                <a:solidFill>
                  <a:srgbClr val="888888"/>
                </a:solidFill>
                <a:latin typeface="Constantia"/>
                <a:cs typeface="Constantia"/>
              </a:rPr>
              <a:t>System</a:t>
            </a:r>
            <a:r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onstantia"/>
                <a:cs typeface="Constantia"/>
              </a:rPr>
              <a:t>Concepts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0673" y="6427114"/>
            <a:ext cx="16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Constantia"/>
                <a:cs typeface="Constantia"/>
              </a:rPr>
              <a:t>23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D8C71-1B38-441F-A0DA-F13ED5C677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lang="en-NZ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4903-C3A1-460C-8E3C-897F3ABE80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NZ" smtClean="0"/>
              <a:t>12</a:t>
            </a:fld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83854" y="6465065"/>
            <a:ext cx="1504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2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902" y="461594"/>
            <a:ext cx="2332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3495"/>
            <a:ext cx="7620000" cy="28123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Last</a:t>
            </a:r>
            <a:r>
              <a:rPr sz="3000" spc="-5" dirty="0">
                <a:latin typeface="Calibri"/>
                <a:cs typeface="Calibri"/>
              </a:rPr>
              <a:t> session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Functions</a:t>
            </a:r>
          </a:p>
          <a:p>
            <a:pPr marL="12700" marR="912494">
              <a:lnSpc>
                <a:spcPts val="324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Reminder: string parsing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comparison  </a:t>
            </a:r>
            <a:r>
              <a:rPr sz="3000" spc="-25" dirty="0">
                <a:latin typeface="Calibri"/>
                <a:cs typeface="Calibri"/>
              </a:rPr>
              <a:t>operators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Control</a:t>
            </a:r>
            <a:r>
              <a:rPr sz="3000" spc="-10" dirty="0">
                <a:latin typeface="Calibri"/>
                <a:cs typeface="Calibri"/>
              </a:rPr>
              <a:t> flow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Loops (while, </a:t>
            </a:r>
            <a:r>
              <a:rPr sz="2600" spc="-75" dirty="0">
                <a:latin typeface="Calibri"/>
                <a:cs typeface="Calibri"/>
              </a:rPr>
              <a:t>for,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counted)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C1B9-234C-4C7C-BF2A-FA502AE619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NZ" smtClean="0"/>
              <a:t>2</a:t>
            </a:fld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473185" y="6465065"/>
            <a:ext cx="1606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onstantia"/>
                <a:cs typeface="Constantia"/>
              </a:rPr>
              <a:t>3</a:t>
            </a:fld>
            <a:endParaRPr sz="1200">
              <a:latin typeface="Constantia"/>
              <a:cs typeface="Constant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2961" y="461594"/>
            <a:ext cx="5965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(Some) Special</a:t>
            </a:r>
            <a:r>
              <a:rPr spc="-160" dirty="0"/>
              <a:t> </a:t>
            </a:r>
            <a:r>
              <a:rPr spc="-3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971790" cy="37757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$_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Contains </a:t>
            </a:r>
            <a:r>
              <a:rPr sz="3000" dirty="0">
                <a:latin typeface="Calibri"/>
                <a:cs typeface="Calibri"/>
              </a:rPr>
              <a:t>the current </a:t>
            </a:r>
            <a:r>
              <a:rPr sz="3000" spc="-5" dirty="0">
                <a:latin typeface="Calibri"/>
                <a:cs typeface="Calibri"/>
              </a:rPr>
              <a:t>pipeline object, used </a:t>
            </a:r>
            <a:r>
              <a:rPr sz="3000" dirty="0">
                <a:latin typeface="Calibri"/>
                <a:cs typeface="Calibri"/>
              </a:rPr>
              <a:t>in  </a:t>
            </a:r>
            <a:r>
              <a:rPr sz="3000" spc="-5" dirty="0">
                <a:latin typeface="Calibri"/>
                <a:cs typeface="Calibri"/>
              </a:rPr>
              <a:t>script blocks, filters, </a:t>
            </a:r>
            <a:r>
              <a:rPr sz="3000" dirty="0">
                <a:latin typeface="Calibri"/>
                <a:cs typeface="Calibri"/>
              </a:rPr>
              <a:t>and the where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statement.</a:t>
            </a:r>
            <a:endParaRPr sz="3000">
              <a:latin typeface="Calibri"/>
              <a:cs typeface="Calibri"/>
            </a:endParaRPr>
          </a:p>
          <a:p>
            <a:pPr marL="355600" marR="763905" indent="-342900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$Args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Contains </a:t>
            </a:r>
            <a:r>
              <a:rPr sz="3000" dirty="0">
                <a:latin typeface="Calibri"/>
                <a:cs typeface="Calibri"/>
              </a:rPr>
              <a:t>an array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parameters  passed </a:t>
            </a:r>
            <a:r>
              <a:rPr sz="3000" dirty="0">
                <a:latin typeface="Calibri"/>
                <a:cs typeface="Calibri"/>
              </a:rPr>
              <a:t>to 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function.</a:t>
            </a:r>
            <a:endParaRPr sz="3000">
              <a:latin typeface="Calibri"/>
              <a:cs typeface="Calibri"/>
            </a:endParaRPr>
          </a:p>
          <a:p>
            <a:pPr marL="355600" marR="81153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$Error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Contains objects for </a:t>
            </a:r>
            <a:r>
              <a:rPr sz="3000" dirty="0">
                <a:latin typeface="Calibri"/>
                <a:cs typeface="Calibri"/>
              </a:rPr>
              <a:t>which an error  </a:t>
            </a:r>
            <a:r>
              <a:rPr sz="3000" spc="-5" dirty="0">
                <a:latin typeface="Calibri"/>
                <a:cs typeface="Calibri"/>
              </a:rPr>
              <a:t>occurred </a:t>
            </a:r>
            <a:r>
              <a:rPr sz="3000" dirty="0">
                <a:latin typeface="Calibri"/>
                <a:cs typeface="Calibri"/>
              </a:rPr>
              <a:t>while </a:t>
            </a:r>
            <a:r>
              <a:rPr sz="3000" spc="-5" dirty="0">
                <a:latin typeface="Calibri"/>
                <a:cs typeface="Calibri"/>
              </a:rPr>
              <a:t>being processed </a:t>
            </a:r>
            <a:r>
              <a:rPr sz="3000" dirty="0">
                <a:latin typeface="Calibri"/>
                <a:cs typeface="Calibri"/>
              </a:rPr>
              <a:t>in 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cmdlet.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$Home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Specifies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user’s </a:t>
            </a:r>
            <a:r>
              <a:rPr sz="3000" spc="-5" dirty="0">
                <a:latin typeface="Calibri"/>
                <a:cs typeface="Calibri"/>
              </a:rPr>
              <a:t>home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directory.</a:t>
            </a:r>
            <a:endParaRPr sz="3000">
              <a:latin typeface="Calibri"/>
              <a:cs typeface="Calibri"/>
            </a:endParaRPr>
          </a:p>
          <a:p>
            <a:pPr marL="355600" marR="471805" indent="-3429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$PsHome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5" dirty="0">
                <a:latin typeface="Calibri"/>
                <a:cs typeface="Calibri"/>
              </a:rPr>
              <a:t>The directory </a:t>
            </a:r>
            <a:r>
              <a:rPr sz="3000" dirty="0">
                <a:latin typeface="Calibri"/>
                <a:cs typeface="Calibri"/>
              </a:rPr>
              <a:t>where the Windows  PowerShell 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installed.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6EC7-BA4E-4E0A-8169-97546BDF83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NZ" smtClean="0"/>
              <a:t>3</a:t>
            </a:fld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461594"/>
            <a:ext cx="3169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Flow</a:t>
            </a:r>
            <a:r>
              <a:rPr spc="-135" dirty="0"/>
              <a:t> </a:t>
            </a:r>
            <a:r>
              <a:rPr spc="-1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431405" cy="44945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Comparison </a:t>
            </a:r>
            <a:r>
              <a:rPr sz="3200" spc="-25" dirty="0">
                <a:latin typeface="Calibri"/>
                <a:cs typeface="Calibri"/>
              </a:rPr>
              <a:t>Operators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Equals, greater </a:t>
            </a:r>
            <a:r>
              <a:rPr sz="2800" spc="-5" dirty="0">
                <a:latin typeface="Calibri"/>
                <a:cs typeface="Calibri"/>
              </a:rPr>
              <a:t>than, and, </a:t>
            </a:r>
            <a:r>
              <a:rPr sz="2800" spc="-10" dirty="0">
                <a:latin typeface="Calibri"/>
                <a:cs typeface="Calibri"/>
              </a:rPr>
              <a:t>not,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4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Conditional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60" dirty="0">
                <a:latin typeface="Calibri"/>
                <a:cs typeface="Calibri"/>
              </a:rPr>
              <a:t>If,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4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Loops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75" dirty="0">
                <a:latin typeface="Calibri"/>
                <a:cs typeface="Calibri"/>
              </a:rPr>
              <a:t>For, </a:t>
            </a:r>
            <a:r>
              <a:rPr sz="2800" spc="-20" dirty="0">
                <a:latin typeface="Calibri"/>
                <a:cs typeface="Calibri"/>
              </a:rPr>
              <a:t>foreach, </a:t>
            </a:r>
            <a:r>
              <a:rPr sz="2800" spc="-5" dirty="0">
                <a:latin typeface="Calibri"/>
                <a:cs typeface="Calibri"/>
              </a:rPr>
              <a:t>while </a:t>
            </a:r>
            <a:r>
              <a:rPr sz="2800" spc="-15" dirty="0">
                <a:latin typeface="Calibri"/>
                <a:cs typeface="Calibri"/>
              </a:rPr>
              <a:t>(do..while,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do..until)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225" y="461594"/>
            <a:ext cx="5551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Comparison</a:t>
            </a:r>
            <a:r>
              <a:rPr spc="-140" dirty="0"/>
              <a:t> </a:t>
            </a:r>
            <a:r>
              <a:rPr spc="-1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0561"/>
            <a:ext cx="7613015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cannot </a:t>
            </a:r>
            <a:r>
              <a:rPr sz="2200" spc="-5" dirty="0">
                <a:latin typeface="Calibri"/>
                <a:cs typeface="Calibri"/>
              </a:rPr>
              <a:t>use the usual comparison </a:t>
            </a:r>
            <a:r>
              <a:rPr sz="2200" spc="-10" dirty="0">
                <a:latin typeface="Calibri"/>
                <a:cs typeface="Calibri"/>
              </a:rPr>
              <a:t>symbols </a:t>
            </a:r>
            <a:r>
              <a:rPr sz="2200" spc="-5" dirty="0">
                <a:latin typeface="Calibri"/>
                <a:cs typeface="Calibri"/>
              </a:rPr>
              <a:t>(&lt;,&gt;)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-eq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equals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-ne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-ge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-gt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-le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-lt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-in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contained </a:t>
            </a:r>
            <a:r>
              <a:rPr sz="2000" dirty="0">
                <a:latin typeface="Calibri"/>
                <a:cs typeface="Calibri"/>
              </a:rPr>
              <a:t>in collection </a:t>
            </a:r>
            <a:r>
              <a:rPr sz="2000" spc="-5" dirty="0">
                <a:latin typeface="Calibri"/>
                <a:cs typeface="Calibri"/>
              </a:rPr>
              <a:t>(“Bicycle” </a:t>
            </a:r>
            <a:r>
              <a:rPr sz="2000" dirty="0">
                <a:latin typeface="Calibri"/>
                <a:cs typeface="Calibri"/>
              </a:rPr>
              <a:t>–in </a:t>
            </a:r>
            <a:r>
              <a:rPr sz="2000" spc="-10" dirty="0">
                <a:latin typeface="Calibri"/>
                <a:cs typeface="Calibri"/>
              </a:rPr>
              <a:t>get-content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file.txt)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-notin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contained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-like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similar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(“bicycle” </a:t>
            </a:r>
            <a:r>
              <a:rPr sz="2000" spc="-15" dirty="0">
                <a:latin typeface="Calibri"/>
                <a:cs typeface="Calibri"/>
              </a:rPr>
              <a:t>–like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“bicyc*”))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-match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spc="-10" dirty="0">
                <a:latin typeface="Calibri"/>
                <a:cs typeface="Calibri"/>
              </a:rPr>
              <a:t>pattern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“bicycle </a:t>
            </a:r>
            <a:r>
              <a:rPr sz="2000" spc="-10" dirty="0">
                <a:latin typeface="Calibri"/>
                <a:cs typeface="Calibri"/>
              </a:rPr>
              <a:t>–match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“bic?cle”)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-notMatch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does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match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given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case-sensitive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10" dirty="0">
                <a:latin typeface="Calibri"/>
                <a:cs typeface="Calibri"/>
              </a:rPr>
              <a:t>variants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case-sensitivity </a:t>
            </a:r>
            <a:r>
              <a:rPr sz="2000" dirty="0">
                <a:latin typeface="Calibri"/>
                <a:cs typeface="Calibri"/>
              </a:rPr>
              <a:t>(e.g. </a:t>
            </a:r>
            <a:r>
              <a:rPr sz="2000" spc="-5" dirty="0">
                <a:latin typeface="Calibri"/>
                <a:cs typeface="Calibri"/>
              </a:rPr>
              <a:t>–cmatch, </a:t>
            </a:r>
            <a:r>
              <a:rPr sz="2000" spc="-10" dirty="0">
                <a:latin typeface="Calibri"/>
                <a:cs typeface="Calibri"/>
              </a:rPr>
              <a:t>-clike,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-ceq)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Let PowerShell </a:t>
            </a:r>
            <a:r>
              <a:rPr sz="2200" spc="-15" dirty="0">
                <a:latin typeface="Calibri"/>
                <a:cs typeface="Calibri"/>
              </a:rPr>
              <a:t>code </a:t>
            </a:r>
            <a:r>
              <a:rPr sz="2200" spc="-10" dirty="0">
                <a:latin typeface="Calibri"/>
                <a:cs typeface="Calibri"/>
              </a:rPr>
              <a:t>completion help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632" y="461594"/>
            <a:ext cx="4356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Logical</a:t>
            </a:r>
            <a:r>
              <a:rPr spc="-35" dirty="0"/>
              <a:t> </a:t>
            </a:r>
            <a:r>
              <a:rPr spc="-1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44420"/>
            <a:ext cx="6967220" cy="36868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-and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-or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and/or (inclusive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-xor </a:t>
            </a: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either </a:t>
            </a:r>
            <a:r>
              <a:rPr sz="3200" dirty="0">
                <a:latin typeface="Calibri"/>
                <a:cs typeface="Calibri"/>
              </a:rPr>
              <a:t>… or… </a:t>
            </a:r>
            <a:r>
              <a:rPr sz="3200" spc="-20" dirty="0">
                <a:latin typeface="Calibri"/>
                <a:cs typeface="Calibri"/>
              </a:rPr>
              <a:t>(exclusive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-not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BitWise </a:t>
            </a:r>
            <a:r>
              <a:rPr sz="3200" spc="-15" dirty="0">
                <a:latin typeface="Calibri"/>
                <a:cs typeface="Calibri"/>
              </a:rPr>
              <a:t>operations </a:t>
            </a:r>
            <a:r>
              <a:rPr sz="3200" spc="-5" dirty="0">
                <a:latin typeface="Calibri"/>
                <a:cs typeface="Calibri"/>
              </a:rPr>
              <a:t>use b-variants </a:t>
            </a:r>
            <a:r>
              <a:rPr sz="3200" dirty="0">
                <a:latin typeface="Calibri"/>
                <a:cs typeface="Calibri"/>
              </a:rPr>
              <a:t>of  </a:t>
            </a:r>
            <a:r>
              <a:rPr sz="3200" spc="-25" dirty="0">
                <a:latin typeface="Calibri"/>
                <a:cs typeface="Calibri"/>
              </a:rPr>
              <a:t>operators </a:t>
            </a:r>
            <a:r>
              <a:rPr sz="3200" dirty="0">
                <a:latin typeface="Calibri"/>
                <a:cs typeface="Calibri"/>
              </a:rPr>
              <a:t>(e.g. </a:t>
            </a:r>
            <a:r>
              <a:rPr sz="3200" spc="-5" dirty="0">
                <a:latin typeface="Calibri"/>
                <a:cs typeface="Calibri"/>
              </a:rPr>
              <a:t>-band,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-bxor)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461594"/>
            <a:ext cx="5755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Conditional</a:t>
            </a:r>
            <a:r>
              <a:rPr spc="-4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1400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If/else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49065"/>
            <a:ext cx="2424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70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else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-65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else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5542" y="1772792"/>
            <a:ext cx="2838449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1191" y="1768094"/>
            <a:ext cx="3067050" cy="1485900"/>
          </a:xfrm>
          <a:custGeom>
            <a:avLst/>
            <a:gdLst/>
            <a:ahLst/>
            <a:cxnLst/>
            <a:rect l="l" t="t" r="r" b="b"/>
            <a:pathLst>
              <a:path w="3067050" h="1485900">
                <a:moveTo>
                  <a:pt x="0" y="1485900"/>
                </a:moveTo>
                <a:lnTo>
                  <a:pt x="3067050" y="1485900"/>
                </a:lnTo>
                <a:lnTo>
                  <a:pt x="306705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3981119"/>
            <a:ext cx="2638424" cy="223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1191" y="3947782"/>
            <a:ext cx="3019425" cy="2324100"/>
          </a:xfrm>
          <a:custGeom>
            <a:avLst/>
            <a:gdLst/>
            <a:ahLst/>
            <a:cxnLst/>
            <a:rect l="l" t="t" r="r" b="b"/>
            <a:pathLst>
              <a:path w="3019425" h="2324100">
                <a:moveTo>
                  <a:pt x="0" y="2324100"/>
                </a:moveTo>
                <a:lnTo>
                  <a:pt x="3019425" y="2324100"/>
                </a:lnTo>
                <a:lnTo>
                  <a:pt x="3019425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461594"/>
            <a:ext cx="5319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Combining</a:t>
            </a:r>
            <a:r>
              <a:rPr spc="-60" dirty="0"/>
              <a:t> </a:t>
            </a:r>
            <a:r>
              <a:rPr spc="-1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27583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Using </a:t>
            </a:r>
            <a:r>
              <a:rPr sz="3200" spc="-10" dirty="0">
                <a:latin typeface="Calibri"/>
                <a:cs typeface="Calibri"/>
              </a:rPr>
              <a:t>parentheses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indicate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precedence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libri"/>
                <a:cs typeface="Calibri"/>
              </a:rPr>
              <a:t>(x –eq y) –and (y –eq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z)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5089" y="3356990"/>
            <a:ext cx="6279361" cy="149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8847" y="3352165"/>
            <a:ext cx="6530340" cy="1593850"/>
          </a:xfrm>
          <a:custGeom>
            <a:avLst/>
            <a:gdLst/>
            <a:ahLst/>
            <a:cxnLst/>
            <a:rect l="l" t="t" r="r" b="b"/>
            <a:pathLst>
              <a:path w="6530340" h="1593850">
                <a:moveTo>
                  <a:pt x="0" y="1593723"/>
                </a:moveTo>
                <a:lnTo>
                  <a:pt x="6529958" y="1593723"/>
                </a:lnTo>
                <a:lnTo>
                  <a:pt x="6529958" y="0"/>
                </a:lnTo>
                <a:lnTo>
                  <a:pt x="0" y="0"/>
                </a:lnTo>
                <a:lnTo>
                  <a:pt x="0" y="15937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461594"/>
            <a:ext cx="1485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L</a:t>
            </a:r>
            <a:r>
              <a:rPr dirty="0"/>
              <a:t>oo</a:t>
            </a:r>
            <a:r>
              <a:rPr spc="-20" dirty="0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50009"/>
            <a:ext cx="7230745" cy="488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For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Foreach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While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Further loops: </a:t>
            </a:r>
            <a:r>
              <a:rPr sz="2700" spc="-10" dirty="0">
                <a:latin typeface="Calibri"/>
                <a:cs typeface="Calibri"/>
              </a:rPr>
              <a:t>do..while </a:t>
            </a:r>
            <a:r>
              <a:rPr sz="2700" dirty="0">
                <a:latin typeface="Calibri"/>
                <a:cs typeface="Calibri"/>
              </a:rPr>
              <a:t>loop, </a:t>
            </a:r>
            <a:r>
              <a:rPr sz="2700" spc="-5" dirty="0">
                <a:latin typeface="Calibri"/>
                <a:cs typeface="Calibri"/>
              </a:rPr>
              <a:t>do..until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loop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Wingdings"/>
                <a:cs typeface="Wingdings"/>
              </a:rPr>
              <a:t>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see </a:t>
            </a:r>
            <a:r>
              <a:rPr sz="2700" dirty="0">
                <a:latin typeface="Calibri"/>
                <a:cs typeface="Calibri"/>
              </a:rPr>
              <a:t>Book </a:t>
            </a:r>
            <a:r>
              <a:rPr sz="2700" spc="-5" dirty="0">
                <a:latin typeface="Calibri"/>
                <a:cs typeface="Calibri"/>
              </a:rPr>
              <a:t>‘Windows </a:t>
            </a:r>
            <a:r>
              <a:rPr sz="2700" spc="-15" dirty="0">
                <a:latin typeface="Calibri"/>
                <a:cs typeface="Calibri"/>
              </a:rPr>
              <a:t>PowerShell </a:t>
            </a:r>
            <a:r>
              <a:rPr sz="2700" spc="-5" dirty="0">
                <a:latin typeface="Calibri"/>
                <a:cs typeface="Calibri"/>
              </a:rPr>
              <a:t>Cookbook,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3rd  </a:t>
            </a:r>
            <a:r>
              <a:rPr sz="2700" spc="-40" dirty="0">
                <a:latin typeface="Calibri"/>
                <a:cs typeface="Calibri"/>
              </a:rPr>
              <a:t>Edition’, </a:t>
            </a:r>
            <a:r>
              <a:rPr sz="2700" spc="-20" dirty="0">
                <a:latin typeface="Calibri"/>
                <a:cs typeface="Calibri"/>
              </a:rPr>
              <a:t>Part </a:t>
            </a:r>
            <a:r>
              <a:rPr sz="2700" dirty="0">
                <a:latin typeface="Calibri"/>
                <a:cs typeface="Calibri"/>
              </a:rPr>
              <a:t>II, </a:t>
            </a:r>
            <a:r>
              <a:rPr sz="2700" spc="-10" dirty="0">
                <a:latin typeface="Calibri"/>
                <a:cs typeface="Calibri"/>
              </a:rPr>
              <a:t>Chapter </a:t>
            </a:r>
            <a:r>
              <a:rPr sz="2700" dirty="0">
                <a:latin typeface="Calibri"/>
                <a:cs typeface="Calibri"/>
              </a:rPr>
              <a:t>4 </a:t>
            </a:r>
            <a:r>
              <a:rPr sz="2700" spc="-5" dirty="0">
                <a:latin typeface="Calibri"/>
                <a:cs typeface="Calibri"/>
              </a:rPr>
              <a:t>(see </a:t>
            </a:r>
            <a:r>
              <a:rPr sz="2700" spc="-15" dirty="0">
                <a:latin typeface="Calibri"/>
                <a:cs typeface="Calibri"/>
              </a:rPr>
              <a:t>next </a:t>
            </a:r>
            <a:r>
              <a:rPr sz="2700" spc="-5" dirty="0">
                <a:latin typeface="Calibri"/>
                <a:cs typeface="Calibri"/>
              </a:rPr>
              <a:t>slide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link)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408" y="3573017"/>
            <a:ext cx="2047875" cy="103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184" y="3568191"/>
            <a:ext cx="2286000" cy="1066800"/>
          </a:xfrm>
          <a:custGeom>
            <a:avLst/>
            <a:gdLst/>
            <a:ahLst/>
            <a:cxnLst/>
            <a:rect l="l" t="t" r="r" b="b"/>
            <a:pathLst>
              <a:path w="2286000" h="1066800">
                <a:moveTo>
                  <a:pt x="0" y="1066799"/>
                </a:moveTo>
                <a:lnTo>
                  <a:pt x="2286000" y="1066799"/>
                </a:lnTo>
                <a:lnTo>
                  <a:pt x="2286000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65601" y="2655951"/>
            <a:ext cx="3629025" cy="781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1725" y="2632201"/>
            <a:ext cx="3743325" cy="847725"/>
          </a:xfrm>
          <a:custGeom>
            <a:avLst/>
            <a:gdLst/>
            <a:ahLst/>
            <a:cxnLst/>
            <a:rect l="l" t="t" r="r" b="b"/>
            <a:pathLst>
              <a:path w="3743325" h="847725">
                <a:moveTo>
                  <a:pt x="0" y="847725"/>
                </a:moveTo>
                <a:lnTo>
                  <a:pt x="3743325" y="847725"/>
                </a:lnTo>
                <a:lnTo>
                  <a:pt x="3743325" y="0"/>
                </a:lnTo>
                <a:lnTo>
                  <a:pt x="0" y="0"/>
                </a:lnTo>
                <a:lnTo>
                  <a:pt x="0" y="847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5883" y="1484757"/>
            <a:ext cx="5210174" cy="81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184" y="1480058"/>
            <a:ext cx="5324475" cy="876300"/>
          </a:xfrm>
          <a:custGeom>
            <a:avLst/>
            <a:gdLst/>
            <a:ahLst/>
            <a:cxnLst/>
            <a:rect l="l" t="t" r="r" b="b"/>
            <a:pathLst>
              <a:path w="5324475" h="876300">
                <a:moveTo>
                  <a:pt x="0" y="876300"/>
                </a:moveTo>
                <a:lnTo>
                  <a:pt x="5324475" y="876300"/>
                </a:lnTo>
                <a:lnTo>
                  <a:pt x="5324475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NZ" spc="-10"/>
              <a:t>Operatioons Engineering 1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731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Constantia</vt:lpstr>
      <vt:lpstr>Times New Roman</vt:lpstr>
      <vt:lpstr>Wingdings</vt:lpstr>
      <vt:lpstr>Office Theme</vt:lpstr>
      <vt:lpstr>PowerPoint Presentation</vt:lpstr>
      <vt:lpstr>Overview</vt:lpstr>
      <vt:lpstr>(Some) Special Variables</vt:lpstr>
      <vt:lpstr>Flow Control</vt:lpstr>
      <vt:lpstr>Comparison Operators</vt:lpstr>
      <vt:lpstr>Logical Operators</vt:lpstr>
      <vt:lpstr>Conditional Statements</vt:lpstr>
      <vt:lpstr>Combining Operators</vt:lpstr>
      <vt:lpstr>Loops</vt:lpstr>
      <vt:lpstr>Parsing Strings</vt:lpstr>
      <vt:lpstr>Lee Holmes: Windows PowerShell Cookbook,  3rd Edition, O'Reilly Media, Inc., 2013</vt:lpstr>
      <vt:lpstr>PowerShell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creator>Christopher Frantz</dc:creator>
  <cp:lastModifiedBy>Faisal Hasan</cp:lastModifiedBy>
  <cp:revision>6</cp:revision>
  <dcterms:created xsi:type="dcterms:W3CDTF">2020-07-30T13:02:57Z</dcterms:created>
  <dcterms:modified xsi:type="dcterms:W3CDTF">2021-07-27T20:20:56Z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2020-07-30T00:00:00Z</vt:filetime>
  </property>
</Properties>
</file>