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57" r:id="rId3"/>
    <p:sldId id="284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72" r:id="rId13"/>
    <p:sldId id="263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Operating </a:t>
            </a:r>
            <a:r>
              <a:rPr spc="-15" dirty="0"/>
              <a:t>System</a:t>
            </a:r>
            <a:r>
              <a:rPr dirty="0"/>
              <a:t> </a:t>
            </a:r>
            <a:r>
              <a:rPr spc="-10" dirty="0"/>
              <a:t>Concepts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6609" y="461899"/>
            <a:ext cx="24307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202" y="1993263"/>
            <a:ext cx="6029960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9217" y="6465065"/>
            <a:ext cx="1846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Operating </a:t>
            </a:r>
            <a:r>
              <a:rPr spc="-15" dirty="0"/>
              <a:t>System</a:t>
            </a:r>
            <a:r>
              <a:rPr dirty="0"/>
              <a:t> </a:t>
            </a:r>
            <a:r>
              <a:rPr spc="-10" dirty="0"/>
              <a:t>Concepts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7719" y="646506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pro.comO/ppeorwatienrgsShyestlel-mtuCtoonrcieapl-tsintroduction/powershell-functions-filt7er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library/hh849695.aspx" TargetMode="External"/><Relationship Id="rId2" Type="http://schemas.openxmlformats.org/officeDocument/2006/relationships/hyperlink" Target="https://technet.microsoft.com/en-us/library/hh84774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technet.com/b/heyscriptinggu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4043" y="1828800"/>
            <a:ext cx="5736907" cy="140695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IN609 </a:t>
            </a:r>
          </a:p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Operations Engineering 1</a:t>
            </a:r>
            <a:endParaRPr sz="3000" dirty="0">
              <a:latin typeface="Constantia"/>
              <a:cs typeface="Constantia"/>
            </a:endParaRPr>
          </a:p>
          <a:p>
            <a:pPr algn="ctr">
              <a:spcBef>
                <a:spcPts val="4"/>
              </a:spcBef>
            </a:pPr>
            <a:r>
              <a:rPr sz="3000" spc="-23" dirty="0">
                <a:latin typeface="Constantia"/>
                <a:cs typeface="Constantia"/>
              </a:rPr>
              <a:t>PowerShell</a:t>
            </a:r>
            <a:r>
              <a:rPr sz="3000" spc="-150" dirty="0">
                <a:latin typeface="Constantia"/>
                <a:cs typeface="Constantia"/>
              </a:rPr>
              <a:t> </a:t>
            </a:r>
            <a:r>
              <a:rPr lang="en-NZ" sz="3000" spc="-4" dirty="0">
                <a:latin typeface="Constantia"/>
                <a:cs typeface="Constantia"/>
              </a:rPr>
              <a:t>Functions</a:t>
            </a:r>
            <a:endParaRPr sz="30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530365" y="4114800"/>
            <a:ext cx="4083272" cy="66303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lang="en-NZ" spc="-4" dirty="0"/>
              <a:t>Lecture 2-1</a:t>
            </a:r>
          </a:p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spc="-4" dirty="0"/>
              <a:t>Semester </a:t>
            </a:r>
            <a:r>
              <a:rPr lang="en-NZ" spc="-4" dirty="0"/>
              <a:t>2</a:t>
            </a:r>
            <a:r>
              <a:rPr dirty="0"/>
              <a:t>,</a:t>
            </a:r>
            <a:r>
              <a:rPr spc="-26" dirty="0"/>
              <a:t> </a:t>
            </a:r>
            <a:r>
              <a:rPr spc="4" dirty="0"/>
              <a:t>20</a:t>
            </a:r>
            <a:r>
              <a:rPr lang="en-NZ" spc="4" dirty="0"/>
              <a:t>21</a:t>
            </a:r>
            <a:endParaRPr spc="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600950" y="5697828"/>
            <a:ext cx="2057400" cy="1272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5243">
              <a:lnSpc>
                <a:spcPts val="930"/>
              </a:lnSpc>
            </a:pPr>
            <a:fld id="{81D60167-4931-47E6-BA6A-407CBD079E47}" type="slidenum">
              <a:rPr dirty="0"/>
              <a:pPr marL="35243">
                <a:lnSpc>
                  <a:spcPts val="93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317" y="461899"/>
            <a:ext cx="5593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Datatypes in</a:t>
            </a:r>
            <a:r>
              <a:rPr spc="-26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55471" y="1745394"/>
            <a:ext cx="7686907" cy="3502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6454317"/>
            <a:ext cx="84791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 dirty="0">
                <a:latin typeface="Calibri"/>
                <a:cs typeface="Calibri"/>
              </a:rPr>
              <a:t>Source: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35" dirty="0">
                <a:latin typeface="Calibri"/>
                <a:cs typeface="Calibri"/>
                <a:hlinkClick r:id="rId3"/>
              </a:rPr>
              <a:t>http://www.powershellpro.com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O</a:t>
            </a:r>
            <a:r>
              <a:rPr sz="1600" spc="-135" dirty="0">
                <a:latin typeface="Calibri"/>
                <a:cs typeface="Calibri"/>
                <a:hlinkClick r:id="rId3"/>
              </a:rPr>
              <a:t>/p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pe</a:t>
            </a:r>
            <a:r>
              <a:rPr sz="1600" spc="-135" dirty="0">
                <a:latin typeface="Calibri"/>
                <a:cs typeface="Calibri"/>
                <a:hlinkClick r:id="rId3"/>
              </a:rPr>
              <a:t>o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r</a:t>
            </a:r>
            <a:r>
              <a:rPr sz="1600" spc="-135" dirty="0">
                <a:latin typeface="Calibri"/>
                <a:cs typeface="Calibri"/>
                <a:hlinkClick r:id="rId3"/>
              </a:rPr>
              <a:t>w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ati</a:t>
            </a:r>
            <a:r>
              <a:rPr sz="1600" spc="-135" dirty="0">
                <a:latin typeface="Calibri"/>
                <a:cs typeface="Calibri"/>
                <a:hlinkClick r:id="rId3"/>
              </a:rPr>
              <a:t>e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n</a:t>
            </a:r>
            <a:r>
              <a:rPr sz="1600" spc="-135" dirty="0">
                <a:latin typeface="Calibri"/>
                <a:cs typeface="Calibri"/>
                <a:hlinkClick r:id="rId3"/>
              </a:rPr>
              <a:t>r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g</a:t>
            </a:r>
            <a:r>
              <a:rPr sz="1600" spc="-135" dirty="0">
                <a:latin typeface="Calibri"/>
                <a:cs typeface="Calibri"/>
                <a:hlinkClick r:id="rId3"/>
              </a:rPr>
              <a:t>s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S</a:t>
            </a:r>
            <a:r>
              <a:rPr sz="1600" spc="-135" dirty="0">
                <a:latin typeface="Calibri"/>
                <a:cs typeface="Calibri"/>
                <a:hlinkClick r:id="rId3"/>
              </a:rPr>
              <a:t>h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y</a:t>
            </a:r>
            <a:r>
              <a:rPr sz="1600" spc="-135" dirty="0">
                <a:latin typeface="Calibri"/>
                <a:cs typeface="Calibri"/>
                <a:hlinkClick r:id="rId3"/>
              </a:rPr>
              <a:t>e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st</a:t>
            </a:r>
            <a:r>
              <a:rPr sz="1600" spc="-135" dirty="0">
                <a:latin typeface="Calibri"/>
                <a:cs typeface="Calibri"/>
                <a:hlinkClick r:id="rId3"/>
              </a:rPr>
              <a:t>l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e</a:t>
            </a:r>
            <a:r>
              <a:rPr sz="1600" spc="-135" dirty="0">
                <a:latin typeface="Calibri"/>
                <a:cs typeface="Calibri"/>
                <a:hlinkClick r:id="rId3"/>
              </a:rPr>
              <a:t>l-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m</a:t>
            </a:r>
            <a:r>
              <a:rPr sz="1600" spc="-135" dirty="0">
                <a:latin typeface="Calibri"/>
                <a:cs typeface="Calibri"/>
                <a:hlinkClick r:id="rId3"/>
              </a:rPr>
              <a:t>tu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C</a:t>
            </a:r>
            <a:r>
              <a:rPr sz="1600" spc="-135" dirty="0">
                <a:latin typeface="Calibri"/>
                <a:cs typeface="Calibri"/>
                <a:hlinkClick r:id="rId3"/>
              </a:rPr>
              <a:t>t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o</a:t>
            </a:r>
            <a:r>
              <a:rPr sz="1600" spc="-135" dirty="0">
                <a:latin typeface="Calibri"/>
                <a:cs typeface="Calibri"/>
                <a:hlinkClick r:id="rId3"/>
              </a:rPr>
              <a:t>o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n</a:t>
            </a:r>
            <a:r>
              <a:rPr sz="1600" spc="-135" dirty="0">
                <a:latin typeface="Calibri"/>
                <a:cs typeface="Calibri"/>
                <a:hlinkClick r:id="rId3"/>
              </a:rPr>
              <a:t>r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c</a:t>
            </a:r>
            <a:r>
              <a:rPr sz="1600" spc="-135" dirty="0">
                <a:latin typeface="Calibri"/>
                <a:cs typeface="Calibri"/>
                <a:hlinkClick r:id="rId3"/>
              </a:rPr>
              <a:t>i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e</a:t>
            </a:r>
            <a:r>
              <a:rPr sz="1600" spc="-135" dirty="0">
                <a:latin typeface="Calibri"/>
                <a:cs typeface="Calibri"/>
                <a:hlinkClick r:id="rId3"/>
              </a:rPr>
              <a:t>a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p</a:t>
            </a:r>
            <a:r>
              <a:rPr sz="1600" spc="-135" dirty="0">
                <a:latin typeface="Calibri"/>
                <a:cs typeface="Calibri"/>
                <a:hlinkClick r:id="rId3"/>
              </a:rPr>
              <a:t>l-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ts</a:t>
            </a:r>
            <a:r>
              <a:rPr sz="1600" spc="-135" dirty="0">
                <a:latin typeface="Calibri"/>
                <a:cs typeface="Calibri"/>
                <a:hlinkClick r:id="rId3"/>
              </a:rPr>
              <a:t>introduction/powershell-functions-filt</a:t>
            </a:r>
            <a:r>
              <a:rPr sz="1800" spc="-202" baseline="9259" dirty="0">
                <a:solidFill>
                  <a:srgbClr val="888888"/>
                </a:solidFill>
                <a:latin typeface="Constantia"/>
                <a:cs typeface="Constantia"/>
                <a:hlinkClick r:id="rId3"/>
              </a:rPr>
              <a:t>7</a:t>
            </a:r>
            <a:r>
              <a:rPr sz="1600" spc="-135" dirty="0">
                <a:latin typeface="Calibri"/>
                <a:cs typeface="Calibri"/>
                <a:hlinkClick r:id="rId3"/>
              </a:rPr>
              <a:t>ers/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336" y="461899"/>
            <a:ext cx="4516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Typing</a:t>
            </a:r>
            <a:r>
              <a:rPr spc="-140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09473"/>
            <a:ext cx="7696200" cy="23253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Best practice: </a:t>
            </a:r>
            <a:r>
              <a:rPr sz="3000" spc="-25" dirty="0">
                <a:latin typeface="Calibri"/>
                <a:cs typeface="Calibri"/>
              </a:rPr>
              <a:t>Always </a:t>
            </a:r>
            <a:r>
              <a:rPr sz="3000" spc="-5" dirty="0">
                <a:latin typeface="Calibri"/>
                <a:cs typeface="Calibri"/>
              </a:rPr>
              <a:t>specify </a:t>
            </a:r>
            <a:r>
              <a:rPr sz="3000" spc="-15" dirty="0">
                <a:latin typeface="Calibri"/>
                <a:cs typeface="Calibri"/>
              </a:rPr>
              <a:t>datatype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scripts</a:t>
            </a:r>
            <a:endParaRPr sz="3000">
              <a:latin typeface="Calibri"/>
              <a:cs typeface="Calibri"/>
            </a:endParaRPr>
          </a:p>
          <a:p>
            <a:pPr marL="756285" marR="203200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Hardens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5" dirty="0">
                <a:latin typeface="Calibri"/>
                <a:cs typeface="Calibri"/>
              </a:rPr>
              <a:t>script: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give error </a:t>
            </a:r>
            <a:r>
              <a:rPr sz="2600" spc="-5" dirty="0">
                <a:latin typeface="Calibri"/>
                <a:cs typeface="Calibri"/>
              </a:rPr>
              <a:t>message </a:t>
            </a:r>
            <a:r>
              <a:rPr sz="2600" dirty="0">
                <a:latin typeface="Calibri"/>
                <a:cs typeface="Calibri"/>
              </a:rPr>
              <a:t>when  </a:t>
            </a:r>
            <a:r>
              <a:rPr sz="2600" spc="-5" dirty="0">
                <a:latin typeface="Calibri"/>
                <a:cs typeface="Calibri"/>
              </a:rPr>
              <a:t>receiving </a:t>
            </a:r>
            <a:r>
              <a:rPr sz="2600" spc="-10" dirty="0">
                <a:latin typeface="Calibri"/>
                <a:cs typeface="Calibri"/>
              </a:rPr>
              <a:t>unexpected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datatype</a:t>
            </a:r>
            <a:endParaRPr sz="2600">
              <a:latin typeface="Calibri"/>
              <a:cs typeface="Calibri"/>
            </a:endParaRPr>
          </a:p>
          <a:p>
            <a:pPr marL="756285" marR="449580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Documentation: Third </a:t>
            </a:r>
            <a:r>
              <a:rPr sz="2600" spc="-5" dirty="0">
                <a:latin typeface="Calibri"/>
                <a:cs typeface="Calibri"/>
              </a:rPr>
              <a:t>party </a:t>
            </a:r>
            <a:r>
              <a:rPr sz="2600" spc="-10" dirty="0">
                <a:latin typeface="Calibri"/>
                <a:cs typeface="Calibri"/>
              </a:rPr>
              <a:t>knows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expected  datatype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2458" y="1670906"/>
            <a:ext cx="5395596" cy="1862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85" y="461899"/>
            <a:ext cx="365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Parsing</a:t>
            </a:r>
            <a:r>
              <a:rPr spc="-65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0261"/>
            <a:ext cx="7957820" cy="5191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$x = </a:t>
            </a:r>
            <a:r>
              <a:rPr sz="2200" spc="-20" dirty="0">
                <a:latin typeface="Calibri"/>
                <a:cs typeface="Calibri"/>
              </a:rPr>
              <a:t>get-content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&lt;filename&gt;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4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Variable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file </a:t>
            </a:r>
            <a:r>
              <a:rPr sz="2000" spc="-15" dirty="0">
                <a:latin typeface="Calibri"/>
                <a:cs typeface="Calibri"/>
              </a:rPr>
              <a:t>content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20" dirty="0">
                <a:latin typeface="Calibri"/>
                <a:cs typeface="Calibri"/>
              </a:rPr>
              <a:t>array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ts val="264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Lines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accessed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spc="-15" dirty="0">
                <a:latin typeface="Calibri"/>
                <a:cs typeface="Calibri"/>
              </a:rPr>
              <a:t>index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(zero-based)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dirty="0">
                <a:latin typeface="Calibri"/>
                <a:cs typeface="Calibri"/>
              </a:rPr>
              <a:t>6: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$x[5]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Only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i="1" dirty="0">
                <a:latin typeface="Calibri"/>
                <a:cs typeface="Calibri"/>
              </a:rPr>
              <a:t>2 </a:t>
            </a:r>
            <a:r>
              <a:rPr sz="2000" i="1" spc="-5" dirty="0">
                <a:latin typeface="Calibri"/>
                <a:cs typeface="Calibri"/>
              </a:rPr>
              <a:t>and </a:t>
            </a:r>
            <a:r>
              <a:rPr sz="2000" i="1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$x[1,5]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Range </a:t>
            </a:r>
            <a:r>
              <a:rPr sz="2000" spc="-5" dirty="0">
                <a:latin typeface="Calibri"/>
                <a:cs typeface="Calibri"/>
              </a:rPr>
              <a:t>of line </a:t>
            </a:r>
            <a:r>
              <a:rPr sz="2000" i="1" dirty="0">
                <a:latin typeface="Calibri"/>
                <a:cs typeface="Calibri"/>
              </a:rPr>
              <a:t>2 </a:t>
            </a:r>
            <a:r>
              <a:rPr sz="2000" i="1" spc="-15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6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b="1" dirty="0">
                <a:latin typeface="Calibri"/>
                <a:cs typeface="Calibri"/>
              </a:rPr>
              <a:t>$x[1..5]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ts val="26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One liner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5 lines of file: </a:t>
            </a:r>
            <a:r>
              <a:rPr sz="2200" b="1" spc="-20" dirty="0">
                <a:latin typeface="Calibri"/>
                <a:cs typeface="Calibri"/>
              </a:rPr>
              <a:t>(get-content</a:t>
            </a:r>
            <a:r>
              <a:rPr sz="2200" b="1" spc="1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&lt;filename&gt;)[0..4]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Select-string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match </a:t>
            </a:r>
            <a:r>
              <a:rPr sz="2200" spc="-5" dirty="0">
                <a:latin typeface="Calibri"/>
                <a:cs typeface="Calibri"/>
              </a:rPr>
              <a:t>lines </a:t>
            </a:r>
            <a:r>
              <a:rPr sz="2200" spc="-15" dirty="0">
                <a:latin typeface="Calibri"/>
                <a:cs typeface="Calibri"/>
              </a:rPr>
              <a:t>against </a:t>
            </a:r>
            <a:r>
              <a:rPr sz="2200" spc="-5" dirty="0">
                <a:latin typeface="Calibri"/>
                <a:cs typeface="Calibri"/>
              </a:rPr>
              <a:t>strings </a:t>
            </a:r>
            <a:r>
              <a:rPr sz="2200" spc="-10" dirty="0">
                <a:latin typeface="Calibri"/>
                <a:cs typeface="Calibri"/>
              </a:rPr>
              <a:t>(-SimpleMatch)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25" dirty="0">
                <a:latin typeface="Calibri"/>
                <a:cs typeface="Calibri"/>
              </a:rPr>
              <a:t>Regex  </a:t>
            </a:r>
            <a:r>
              <a:rPr sz="2200" spc="-15" dirty="0">
                <a:latin typeface="Calibri"/>
                <a:cs typeface="Calibri"/>
              </a:rPr>
              <a:t>patterns </a:t>
            </a:r>
            <a:r>
              <a:rPr sz="2200" spc="-20" dirty="0">
                <a:latin typeface="Calibri"/>
                <a:cs typeface="Calibri"/>
              </a:rPr>
              <a:t>(-Pattern) </a:t>
            </a:r>
            <a:r>
              <a:rPr sz="2200" spc="-5" dirty="0">
                <a:latin typeface="Calibri"/>
                <a:cs typeface="Calibri"/>
              </a:rPr>
              <a:t>along with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options</a:t>
            </a:r>
            <a:endParaRPr sz="2200">
              <a:latin typeface="Calibri"/>
              <a:cs typeface="Calibri"/>
            </a:endParaRPr>
          </a:p>
          <a:p>
            <a:pPr marL="927100" marR="1256030">
              <a:lnSpc>
                <a:spcPct val="80000"/>
              </a:lnSpc>
              <a:spcBef>
                <a:spcPts val="465"/>
              </a:spcBef>
            </a:pPr>
            <a:r>
              <a:rPr sz="1800" b="1" spc="-5" dirty="0">
                <a:latin typeface="Consolas"/>
                <a:cs typeface="Consolas"/>
              </a:rPr>
              <a:t>$x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select-string -SimpleMatch -CaseSensitive  “PoWeRShell"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Returns </a:t>
            </a:r>
            <a:r>
              <a:rPr sz="2000" spc="-10" dirty="0">
                <a:latin typeface="Calibri"/>
                <a:cs typeface="Calibri"/>
              </a:rPr>
              <a:t>MatchInfo </a:t>
            </a:r>
            <a:r>
              <a:rPr sz="2000" spc="-5" dirty="0">
                <a:latin typeface="Calibri"/>
                <a:cs typeface="Calibri"/>
              </a:rPr>
              <a:t>object that has further </a:t>
            </a:r>
            <a:r>
              <a:rPr sz="2000" spc="-10" dirty="0">
                <a:latin typeface="Calibri"/>
                <a:cs typeface="Calibri"/>
              </a:rPr>
              <a:t>properties </a:t>
            </a:r>
            <a:r>
              <a:rPr sz="2000" dirty="0">
                <a:latin typeface="Calibri"/>
                <a:cs typeface="Calibri"/>
              </a:rPr>
              <a:t>(e.g.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content </a:t>
            </a:r>
            <a:r>
              <a:rPr sz="2000" spc="-5" dirty="0">
                <a:latin typeface="Calibri"/>
                <a:cs typeface="Calibri"/>
              </a:rPr>
              <a:t>(.Line), line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(.LineNumber))</a:t>
            </a:r>
            <a:endParaRPr sz="2000">
              <a:latin typeface="Calibri"/>
              <a:cs typeface="Calibri"/>
            </a:endParaRPr>
          </a:p>
          <a:p>
            <a:pPr marL="927100" marR="628650">
              <a:lnSpc>
                <a:spcPct val="80000"/>
              </a:lnSpc>
              <a:spcBef>
                <a:spcPts val="440"/>
              </a:spcBef>
            </a:pPr>
            <a:r>
              <a:rPr sz="1800" b="1" spc="-5" dirty="0">
                <a:latin typeface="Consolas"/>
                <a:cs typeface="Consolas"/>
              </a:rPr>
              <a:t>$x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select-string -SimpleMatch “PoWeRShell“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get-  member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ts val="239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Example </a:t>
            </a:r>
            <a:r>
              <a:rPr sz="2000" spc="-5" dirty="0">
                <a:latin typeface="Calibri"/>
                <a:cs typeface="Calibri"/>
              </a:rPr>
              <a:t>returning </a:t>
            </a:r>
            <a:r>
              <a:rPr sz="2000" dirty="0">
                <a:latin typeface="Calibri"/>
                <a:cs typeface="Calibri"/>
              </a:rPr>
              <a:t>the line </a:t>
            </a:r>
            <a:r>
              <a:rPr sz="2000" spc="-5" dirty="0">
                <a:latin typeface="Calibri"/>
                <a:cs typeface="Calibri"/>
              </a:rPr>
              <a:t>number(s!)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matching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1945"/>
              </a:lnSpc>
              <a:spcBef>
                <a:spcPts val="10"/>
              </a:spcBef>
            </a:pPr>
            <a:r>
              <a:rPr sz="1800" b="1" spc="-5" dirty="0">
                <a:latin typeface="Consolas"/>
                <a:cs typeface="Consolas"/>
              </a:rPr>
              <a:t>$x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select-string -SimpleMatch “PoWeRShell“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|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ts val="1945"/>
              </a:lnSpc>
            </a:pPr>
            <a:r>
              <a:rPr sz="1800" b="1" spc="-5" dirty="0">
                <a:latin typeface="Consolas"/>
                <a:cs typeface="Consolas"/>
              </a:rPr>
              <a:t>foreach-object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{$_.LineNumber}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6246367"/>
            <a:ext cx="6338570" cy="49275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500"/>
              </a:spcBef>
            </a:pPr>
            <a:r>
              <a:rPr sz="1700" b="1" spc="-5" dirty="0">
                <a:latin typeface="Consolas"/>
                <a:cs typeface="Consolas"/>
              </a:rPr>
              <a:t>$x </a:t>
            </a:r>
            <a:r>
              <a:rPr sz="1700" b="1" dirty="0">
                <a:latin typeface="Consolas"/>
                <a:cs typeface="Consolas"/>
              </a:rPr>
              <a:t>| select-string -SimpleMatch “PoWeRShell“ | select  </a:t>
            </a:r>
            <a:r>
              <a:rPr sz="1700" b="1" spc="-5" dirty="0">
                <a:latin typeface="Consolas"/>
                <a:cs typeface="Consolas"/>
              </a:rPr>
              <a:t>LineNumber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1595" y="6427114"/>
            <a:ext cx="15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onstantia"/>
                <a:cs typeface="Constantia"/>
              </a:rPr>
              <a:t>19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426" y="461899"/>
            <a:ext cx="3852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Documentation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2218944"/>
            <a:ext cx="7962900" cy="3515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065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5" y="461899"/>
            <a:ext cx="2433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R</a:t>
            </a:r>
            <a:r>
              <a:rPr dirty="0"/>
              <a:t>esou</a:t>
            </a:r>
            <a:r>
              <a:rPr spc="-70" dirty="0"/>
              <a:t>r</a:t>
            </a:r>
            <a:r>
              <a:rPr spc="-90" dirty="0"/>
              <a:t>c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906384" cy="41783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Default </a:t>
            </a:r>
            <a:r>
              <a:rPr sz="3200" spc="-25" dirty="0">
                <a:latin typeface="Calibri"/>
                <a:cs typeface="Calibri"/>
              </a:rPr>
              <a:t>Reference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PowerShell:</a:t>
            </a:r>
            <a:endParaRPr sz="3200">
              <a:latin typeface="Calibri"/>
              <a:cs typeface="Calibri"/>
            </a:endParaRPr>
          </a:p>
          <a:p>
            <a:pPr marL="756285" marR="2143125" lvl="1" indent="-28702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2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s://</a:t>
            </a:r>
            <a:r>
              <a:rPr sz="2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echn</a:t>
            </a:r>
            <a:r>
              <a:rPr sz="2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t.mi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800" u="heavy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osof</a:t>
            </a:r>
            <a:r>
              <a:rPr sz="2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sz="2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2800" u="heavy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28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us/library/hh847741.aspx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20" dirty="0">
                <a:latin typeface="Calibri"/>
                <a:cs typeface="Calibri"/>
              </a:rPr>
              <a:t>core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https://technet.microsoft.com/library/hh849695.  </a:t>
            </a:r>
            <a:r>
              <a:rPr sz="2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aspx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Good </a:t>
            </a:r>
            <a:r>
              <a:rPr sz="3200" spc="-5" dirty="0">
                <a:latin typeface="Calibri"/>
                <a:cs typeface="Calibri"/>
              </a:rPr>
              <a:t>blog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0" dirty="0">
                <a:latin typeface="Calibri"/>
                <a:cs typeface="Calibri"/>
              </a:rPr>
              <a:t>PowerShell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tips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http://blogs.technet.com/b/heyscriptingguy/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2331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114" dirty="0"/>
              <a:t>v</a:t>
            </a:r>
            <a:r>
              <a:rPr dirty="0"/>
              <a:t>e</a:t>
            </a:r>
            <a:r>
              <a:rPr spc="85" dirty="0"/>
              <a:t>r</a:t>
            </a:r>
            <a:r>
              <a:rPr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304405" cy="4047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Up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now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spc="-30" dirty="0">
                <a:latin typeface="Calibri"/>
                <a:cs typeface="Calibri"/>
              </a:rPr>
              <a:t>talked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essential  </a:t>
            </a:r>
            <a:r>
              <a:rPr sz="3200" spc="-10" dirty="0">
                <a:latin typeface="Calibri"/>
                <a:cs typeface="Calibri"/>
              </a:rPr>
              <a:t>concepts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NZ" sz="2800" spc="-10" dirty="0">
                <a:latin typeface="Calibri"/>
                <a:cs typeface="Calibri"/>
              </a:rPr>
              <a:t>Review 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NZ" sz="2800" spc="-10" dirty="0">
                <a:latin typeface="Calibri"/>
                <a:cs typeface="Calibri"/>
              </a:rPr>
              <a:t>Seeking help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NZ" sz="2800" spc="-10" dirty="0">
                <a:latin typeface="Calibri"/>
                <a:cs typeface="Calibri"/>
              </a:rPr>
              <a:t>File output and conversion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Piping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Function objects (special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objects)</a:t>
            </a:r>
            <a:endParaRPr sz="2800" dirty="0">
              <a:latin typeface="Calibri"/>
              <a:cs typeface="Calibri"/>
            </a:endParaRPr>
          </a:p>
          <a:p>
            <a:pPr marL="926465" lvl="2">
              <a:lnSpc>
                <a:spcPct val="100000"/>
              </a:lnSpc>
              <a:spcBef>
                <a:spcPts val="605"/>
              </a:spcBef>
              <a:tabLst>
                <a:tab pos="11563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650" y="946503"/>
            <a:ext cx="7886700" cy="1363354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1862614" marR="3810" indent="-1483995">
              <a:spcBef>
                <a:spcPts val="71"/>
              </a:spcBef>
            </a:pPr>
            <a:r>
              <a:rPr spc="-11" dirty="0"/>
              <a:t>‘</a:t>
            </a:r>
            <a:r>
              <a:rPr b="1" spc="-11" dirty="0"/>
              <a:t>foreach</a:t>
            </a:r>
            <a:r>
              <a:rPr spc="-11" dirty="0"/>
              <a:t>’ </a:t>
            </a:r>
            <a:r>
              <a:rPr spc="-4" dirty="0"/>
              <a:t>– </a:t>
            </a:r>
            <a:r>
              <a:rPr spc="-23" dirty="0"/>
              <a:t>Iterating </a:t>
            </a:r>
            <a:r>
              <a:rPr spc="-34" dirty="0"/>
              <a:t>over</a:t>
            </a:r>
            <a:r>
              <a:rPr spc="-191" dirty="0"/>
              <a:t> </a:t>
            </a:r>
            <a:r>
              <a:rPr spc="-4" dirty="0"/>
              <a:t>piped  </a:t>
            </a:r>
            <a:r>
              <a:rPr spc="-8" dirty="0"/>
              <a:t>input</a:t>
            </a:r>
            <a:r>
              <a:rPr spc="-153" dirty="0"/>
              <a:t> </a:t>
            </a:r>
            <a:r>
              <a:rPr spc="-4" dirty="0"/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71650" y="2226469"/>
            <a:ext cx="7886700" cy="967251"/>
          </a:xfrm>
          <a:prstGeom prst="rect">
            <a:avLst/>
          </a:prstGeom>
        </p:spPr>
        <p:txBody>
          <a:bodyPr vert="horz" wrap="square" lIns="0" tIns="48577" rIns="0" bIns="0" rtlCol="0">
            <a:spAutoFit/>
          </a:bodyPr>
          <a:lstStyle/>
          <a:p>
            <a:pPr marL="266700" marR="3810" indent="-257175">
              <a:lnSpc>
                <a:spcPts val="2430"/>
              </a:lnSpc>
              <a:spcBef>
                <a:spcPts val="382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-15" dirty="0"/>
              <a:t>Iterates </a:t>
            </a:r>
            <a:r>
              <a:rPr spc="-8" dirty="0"/>
              <a:t>over </a:t>
            </a:r>
            <a:r>
              <a:rPr spc="-4" dirty="0"/>
              <a:t>input objects </a:t>
            </a:r>
            <a:r>
              <a:rPr dirty="0"/>
              <a:t>and </a:t>
            </a:r>
            <a:r>
              <a:rPr spc="-4" dirty="0"/>
              <a:t>applies </a:t>
            </a:r>
            <a:r>
              <a:rPr spc="-11" dirty="0"/>
              <a:t>operation  to </a:t>
            </a:r>
            <a:r>
              <a:rPr spc="-4" dirty="0"/>
              <a:t>individual</a:t>
            </a:r>
            <a:r>
              <a:rPr spc="4" dirty="0"/>
              <a:t> </a:t>
            </a:r>
            <a:r>
              <a:rPr spc="-4" dirty="0"/>
              <a:t>objects</a:t>
            </a:r>
          </a:p>
          <a:p>
            <a:pPr marL="266700" indent="-257175">
              <a:spcBef>
                <a:spcPts val="23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pc="-8" dirty="0"/>
              <a:t>Example: </a:t>
            </a:r>
            <a:r>
              <a:rPr spc="-4" dirty="0"/>
              <a:t>Show full pathname </a:t>
            </a:r>
            <a:r>
              <a:rPr spc="-19" dirty="0"/>
              <a:t>for </a:t>
            </a:r>
            <a:r>
              <a:rPr dirty="0"/>
              <a:t>all </a:t>
            </a:r>
            <a:r>
              <a:rPr spc="-4" dirty="0"/>
              <a:t>files</a:t>
            </a:r>
            <a:r>
              <a:rPr spc="-15" dirty="0"/>
              <a:t> </a:t>
            </a:r>
            <a:r>
              <a:rPr dirty="0"/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2128" y="3024245"/>
            <a:ext cx="1816417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4" dirty="0">
                <a:latin typeface="Consolas"/>
              </a:rPr>
              <a:t>folders</a:t>
            </a:r>
            <a:r>
              <a:rPr sz="1600" b="1" spc="-15" dirty="0">
                <a:latin typeface="Consolas" panose="020B0609020204030204" pitchFamily="49" charset="0"/>
                <a:cs typeface="Calibri"/>
              </a:rPr>
              <a:t> </a:t>
            </a:r>
            <a:r>
              <a:rPr sz="1600" b="1" dirty="0">
                <a:latin typeface="Consolas" panose="020B0609020204030204" pitchFamily="49" charset="0"/>
                <a:cs typeface="Calibri"/>
              </a:rPr>
              <a:t>in</a:t>
            </a:r>
            <a:r>
              <a:rPr lang="en-NZ" sz="1600" b="1" spc="-45" dirty="0">
                <a:latin typeface="Consolas" panose="020B0609020204030204" pitchFamily="49" charset="0"/>
                <a:cs typeface="Calibri"/>
              </a:rPr>
              <a:t> </a:t>
            </a:r>
            <a:r>
              <a:rPr sz="1600" b="1" spc="-4" dirty="0">
                <a:latin typeface="Consolas" panose="020B0609020204030204" pitchFamily="49" charset="0"/>
                <a:cs typeface="Calibri"/>
              </a:rPr>
              <a:t>D</a:t>
            </a:r>
            <a:r>
              <a:rPr sz="2250" spc="-4" dirty="0">
                <a:latin typeface="Calibri"/>
                <a:cs typeface="Calibri"/>
              </a:rPr>
              <a:t>:</a:t>
            </a:r>
            <a:endParaRPr sz="22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8083" y="3400711"/>
            <a:ext cx="5529738" cy="3101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950" dirty="0">
                <a:latin typeface="Arial"/>
                <a:cs typeface="Arial"/>
              </a:rPr>
              <a:t>– </a:t>
            </a:r>
            <a:r>
              <a:rPr sz="1950" b="1" spc="-4" dirty="0">
                <a:latin typeface="Consolas"/>
                <a:cs typeface="Consolas"/>
              </a:rPr>
              <a:t>dir </a:t>
            </a:r>
            <a:r>
              <a:rPr sz="1950" b="1" spc="-8" dirty="0">
                <a:latin typeface="Consolas"/>
                <a:cs typeface="Consolas"/>
              </a:rPr>
              <a:t>D: -Recurse </a:t>
            </a:r>
            <a:r>
              <a:rPr sz="1950" b="1" dirty="0">
                <a:latin typeface="Consolas"/>
                <a:cs typeface="Consolas"/>
              </a:rPr>
              <a:t>| </a:t>
            </a:r>
            <a:r>
              <a:rPr sz="1950" b="1" spc="-8" dirty="0">
                <a:latin typeface="Consolas"/>
                <a:cs typeface="Consolas"/>
              </a:rPr>
              <a:t>foreach</a:t>
            </a:r>
            <a:r>
              <a:rPr sz="1950" b="1" spc="60" dirty="0">
                <a:latin typeface="Consolas"/>
                <a:cs typeface="Consolas"/>
              </a:rPr>
              <a:t> </a:t>
            </a:r>
            <a:r>
              <a:rPr sz="1950" b="1" spc="-8" dirty="0">
                <a:latin typeface="Consolas"/>
                <a:cs typeface="Consolas"/>
              </a:rPr>
              <a:t>{$_.FullName}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955" y="4106228"/>
            <a:ext cx="1334453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250" spc="-4" dirty="0">
                <a:latin typeface="Calibri"/>
                <a:cs typeface="Calibri"/>
              </a:rPr>
              <a:t>E</a:t>
            </a:r>
            <a:r>
              <a:rPr sz="2250" spc="-38" dirty="0">
                <a:latin typeface="Calibri"/>
                <a:cs typeface="Calibri"/>
              </a:rPr>
              <a:t>x</a:t>
            </a:r>
            <a:r>
              <a:rPr sz="2250" dirty="0">
                <a:latin typeface="Calibri"/>
                <a:cs typeface="Calibri"/>
              </a:rPr>
              <a:t>a</a:t>
            </a:r>
            <a:r>
              <a:rPr sz="2250" spc="4" dirty="0">
                <a:latin typeface="Calibri"/>
                <a:cs typeface="Calibri"/>
              </a:rPr>
              <a:t>m</a:t>
            </a:r>
            <a:r>
              <a:rPr sz="2250" spc="-4" dirty="0">
                <a:latin typeface="Calibri"/>
                <a:cs typeface="Calibri"/>
              </a:rPr>
              <a:t>pl</a:t>
            </a:r>
            <a:r>
              <a:rPr sz="2250" spc="-11" dirty="0">
                <a:latin typeface="Calibri"/>
                <a:cs typeface="Calibri"/>
              </a:rPr>
              <a:t>e</a:t>
            </a:r>
            <a:r>
              <a:rPr sz="2250" dirty="0">
                <a:latin typeface="Calibri"/>
                <a:cs typeface="Calibri"/>
              </a:rPr>
              <a:t>: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084" y="4446435"/>
            <a:ext cx="5660707" cy="857767"/>
          </a:xfrm>
          <a:prstGeom prst="rect">
            <a:avLst/>
          </a:prstGeom>
        </p:spPr>
        <p:txBody>
          <a:bodyPr vert="horz" wrap="square" lIns="0" tIns="44291" rIns="0" bIns="0" rtlCol="0">
            <a:spAutoFit/>
          </a:bodyPr>
          <a:lstStyle/>
          <a:p>
            <a:pPr marL="224314" indent="-215265">
              <a:spcBef>
                <a:spcPts val="349"/>
              </a:spcBef>
              <a:buFont typeface="Arial"/>
              <a:buChar char="–"/>
              <a:tabLst>
                <a:tab pos="224790" algn="l"/>
              </a:tabLst>
            </a:pPr>
            <a:r>
              <a:rPr sz="1950" spc="-4" dirty="0">
                <a:latin typeface="Calibri"/>
                <a:cs typeface="Calibri"/>
              </a:rPr>
              <a:t>Copying </a:t>
            </a:r>
            <a:r>
              <a:rPr sz="1950" spc="-11" dirty="0">
                <a:latin typeface="Calibri"/>
                <a:cs typeface="Calibri"/>
              </a:rPr>
              <a:t>folder </a:t>
            </a:r>
            <a:r>
              <a:rPr sz="1950" spc="-4" dirty="0">
                <a:latin typeface="Calibri"/>
                <a:cs typeface="Calibri"/>
              </a:rPr>
              <a:t>C:\source </a:t>
            </a:r>
            <a:r>
              <a:rPr sz="1950" spc="-11" dirty="0">
                <a:latin typeface="Calibri"/>
                <a:cs typeface="Calibri"/>
              </a:rPr>
              <a:t>to </a:t>
            </a:r>
            <a:r>
              <a:rPr sz="1950" dirty="0">
                <a:latin typeface="Calibri"/>
                <a:cs typeface="Calibri"/>
              </a:rPr>
              <a:t>multiple</a:t>
            </a:r>
            <a:r>
              <a:rPr sz="1950" spc="-34" dirty="0">
                <a:latin typeface="Calibri"/>
                <a:cs typeface="Calibri"/>
              </a:rPr>
              <a:t> </a:t>
            </a:r>
            <a:r>
              <a:rPr sz="1950" spc="-4" dirty="0">
                <a:latin typeface="Calibri"/>
                <a:cs typeface="Calibri"/>
              </a:rPr>
              <a:t>destinations</a:t>
            </a:r>
            <a:endParaRPr sz="1950">
              <a:latin typeface="Calibri"/>
              <a:cs typeface="Calibri"/>
            </a:endParaRPr>
          </a:p>
          <a:p>
            <a:pPr marL="224314" indent="-215265">
              <a:lnSpc>
                <a:spcPts val="1883"/>
              </a:lnSpc>
              <a:spcBef>
                <a:spcPts val="229"/>
              </a:spcBef>
              <a:buFont typeface="Arial"/>
              <a:buChar char="–"/>
              <a:tabLst>
                <a:tab pos="224314" algn="l"/>
                <a:tab pos="224790" algn="l"/>
              </a:tabLst>
            </a:pPr>
            <a:r>
              <a:rPr sz="1650" b="1" spc="-4" dirty="0">
                <a:latin typeface="Consolas"/>
                <a:cs typeface="Consolas"/>
              </a:rPr>
              <a:t>"c:\dest1","c:\dest2","c:\dest3" | %</a:t>
            </a:r>
            <a:r>
              <a:rPr sz="1650" b="1" spc="71" dirty="0">
                <a:latin typeface="Consolas"/>
                <a:cs typeface="Consolas"/>
              </a:rPr>
              <a:t> </a:t>
            </a:r>
            <a:r>
              <a:rPr sz="1650" b="1" spc="-4" dirty="0">
                <a:latin typeface="Consolas"/>
                <a:cs typeface="Consolas"/>
              </a:rPr>
              <a:t>{Copy-Item</a:t>
            </a:r>
            <a:endParaRPr sz="1650">
              <a:latin typeface="Consolas"/>
              <a:cs typeface="Consolas"/>
            </a:endParaRPr>
          </a:p>
          <a:p>
            <a:pPr marL="224314">
              <a:lnSpc>
                <a:spcPts val="1883"/>
              </a:lnSpc>
            </a:pPr>
            <a:r>
              <a:rPr sz="1650" b="1" spc="-4" dirty="0">
                <a:latin typeface="Consolas"/>
                <a:cs typeface="Consolas"/>
              </a:rPr>
              <a:t>c:\source </a:t>
            </a:r>
            <a:r>
              <a:rPr sz="1650" b="1" dirty="0">
                <a:latin typeface="Consolas"/>
                <a:cs typeface="Consolas"/>
              </a:rPr>
              <a:t>-Recurse </a:t>
            </a:r>
            <a:r>
              <a:rPr sz="1650" b="1" spc="-4" dirty="0">
                <a:latin typeface="Consolas"/>
                <a:cs typeface="Consolas"/>
              </a:rPr>
              <a:t>-Destination</a:t>
            </a:r>
            <a:r>
              <a:rPr sz="1650" b="1" dirty="0">
                <a:latin typeface="Consolas"/>
                <a:cs typeface="Consolas"/>
              </a:rPr>
              <a:t> </a:t>
            </a:r>
            <a:r>
              <a:rPr sz="1650" b="1" spc="-4" dirty="0">
                <a:latin typeface="Consolas"/>
                <a:cs typeface="Consolas"/>
              </a:rPr>
              <a:t>$_}</a:t>
            </a:r>
            <a:endParaRPr sz="16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2707" y="3322129"/>
            <a:ext cx="539591" cy="485775"/>
          </a:xfrm>
          <a:custGeom>
            <a:avLst/>
            <a:gdLst/>
            <a:ahLst/>
            <a:cxnLst/>
            <a:rect l="l" t="t" r="r" b="b"/>
            <a:pathLst>
              <a:path w="719454" h="647700">
                <a:moveTo>
                  <a:pt x="0" y="323850"/>
                </a:moveTo>
                <a:lnTo>
                  <a:pt x="3283" y="279914"/>
                </a:lnTo>
                <a:lnTo>
                  <a:pt x="12848" y="237772"/>
                </a:lnTo>
                <a:lnTo>
                  <a:pt x="28265" y="197810"/>
                </a:lnTo>
                <a:lnTo>
                  <a:pt x="49106" y="160415"/>
                </a:lnTo>
                <a:lnTo>
                  <a:pt x="74943" y="125972"/>
                </a:lnTo>
                <a:lnTo>
                  <a:pt x="105346" y="94868"/>
                </a:lnTo>
                <a:lnTo>
                  <a:pt x="139887" y="67490"/>
                </a:lnTo>
                <a:lnTo>
                  <a:pt x="178138" y="44224"/>
                </a:lnTo>
                <a:lnTo>
                  <a:pt x="219670" y="25455"/>
                </a:lnTo>
                <a:lnTo>
                  <a:pt x="264054" y="11571"/>
                </a:lnTo>
                <a:lnTo>
                  <a:pt x="310861" y="2957"/>
                </a:lnTo>
                <a:lnTo>
                  <a:pt x="359663" y="0"/>
                </a:lnTo>
                <a:lnTo>
                  <a:pt x="408466" y="2957"/>
                </a:lnTo>
                <a:lnTo>
                  <a:pt x="455273" y="11571"/>
                </a:lnTo>
                <a:lnTo>
                  <a:pt x="499657" y="25455"/>
                </a:lnTo>
                <a:lnTo>
                  <a:pt x="541189" y="44224"/>
                </a:lnTo>
                <a:lnTo>
                  <a:pt x="579440" y="67490"/>
                </a:lnTo>
                <a:lnTo>
                  <a:pt x="613981" y="94868"/>
                </a:lnTo>
                <a:lnTo>
                  <a:pt x="644384" y="125972"/>
                </a:lnTo>
                <a:lnTo>
                  <a:pt x="670221" y="160415"/>
                </a:lnTo>
                <a:lnTo>
                  <a:pt x="691062" y="197810"/>
                </a:lnTo>
                <a:lnTo>
                  <a:pt x="706479" y="237772"/>
                </a:lnTo>
                <a:lnTo>
                  <a:pt x="716044" y="279914"/>
                </a:lnTo>
                <a:lnTo>
                  <a:pt x="719328" y="323850"/>
                </a:lnTo>
                <a:lnTo>
                  <a:pt x="716044" y="367785"/>
                </a:lnTo>
                <a:lnTo>
                  <a:pt x="706479" y="409927"/>
                </a:lnTo>
                <a:lnTo>
                  <a:pt x="691062" y="449889"/>
                </a:lnTo>
                <a:lnTo>
                  <a:pt x="670221" y="487284"/>
                </a:lnTo>
                <a:lnTo>
                  <a:pt x="644384" y="521727"/>
                </a:lnTo>
                <a:lnTo>
                  <a:pt x="613981" y="552831"/>
                </a:lnTo>
                <a:lnTo>
                  <a:pt x="579440" y="580209"/>
                </a:lnTo>
                <a:lnTo>
                  <a:pt x="541189" y="603475"/>
                </a:lnTo>
                <a:lnTo>
                  <a:pt x="499657" y="622244"/>
                </a:lnTo>
                <a:lnTo>
                  <a:pt x="455273" y="636128"/>
                </a:lnTo>
                <a:lnTo>
                  <a:pt x="408466" y="644742"/>
                </a:lnTo>
                <a:lnTo>
                  <a:pt x="359663" y="647700"/>
                </a:lnTo>
                <a:lnTo>
                  <a:pt x="310861" y="644742"/>
                </a:lnTo>
                <a:lnTo>
                  <a:pt x="264054" y="636128"/>
                </a:lnTo>
                <a:lnTo>
                  <a:pt x="219670" y="622244"/>
                </a:lnTo>
                <a:lnTo>
                  <a:pt x="178138" y="603475"/>
                </a:lnTo>
                <a:lnTo>
                  <a:pt x="139887" y="580209"/>
                </a:lnTo>
                <a:lnTo>
                  <a:pt x="105346" y="552831"/>
                </a:lnTo>
                <a:lnTo>
                  <a:pt x="74943" y="521727"/>
                </a:lnTo>
                <a:lnTo>
                  <a:pt x="49106" y="487284"/>
                </a:lnTo>
                <a:lnTo>
                  <a:pt x="28265" y="449889"/>
                </a:lnTo>
                <a:lnTo>
                  <a:pt x="12848" y="409927"/>
                </a:lnTo>
                <a:lnTo>
                  <a:pt x="3283" y="367785"/>
                </a:lnTo>
                <a:lnTo>
                  <a:pt x="0" y="32385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192108" y="3261169"/>
            <a:ext cx="275749" cy="155258"/>
          </a:xfrm>
          <a:custGeom>
            <a:avLst/>
            <a:gdLst/>
            <a:ahLst/>
            <a:cxnLst/>
            <a:rect l="l" t="t" r="r" b="b"/>
            <a:pathLst>
              <a:path w="367665" h="207010">
                <a:moveTo>
                  <a:pt x="90892" y="75007"/>
                </a:moveTo>
                <a:lnTo>
                  <a:pt x="84772" y="75136"/>
                </a:lnTo>
                <a:lnTo>
                  <a:pt x="79128" y="77575"/>
                </a:lnTo>
                <a:lnTo>
                  <a:pt x="74675" y="82169"/>
                </a:lnTo>
                <a:lnTo>
                  <a:pt x="0" y="198882"/>
                </a:lnTo>
                <a:lnTo>
                  <a:pt x="147320" y="206883"/>
                </a:lnTo>
                <a:lnTo>
                  <a:pt x="154812" y="200151"/>
                </a:lnTo>
                <a:lnTo>
                  <a:pt x="154900" y="198627"/>
                </a:lnTo>
                <a:lnTo>
                  <a:pt x="35559" y="198627"/>
                </a:lnTo>
                <a:lnTo>
                  <a:pt x="20954" y="170179"/>
                </a:lnTo>
                <a:lnTo>
                  <a:pt x="73768" y="143095"/>
                </a:lnTo>
                <a:lnTo>
                  <a:pt x="101726" y="99440"/>
                </a:lnTo>
                <a:lnTo>
                  <a:pt x="103989" y="93487"/>
                </a:lnTo>
                <a:lnTo>
                  <a:pt x="103822" y="87344"/>
                </a:lnTo>
                <a:lnTo>
                  <a:pt x="101369" y="81724"/>
                </a:lnTo>
                <a:lnTo>
                  <a:pt x="96774" y="77343"/>
                </a:lnTo>
                <a:lnTo>
                  <a:pt x="90892" y="75007"/>
                </a:lnTo>
                <a:close/>
              </a:path>
              <a:path w="367665" h="207010">
                <a:moveTo>
                  <a:pt x="73768" y="143095"/>
                </a:moveTo>
                <a:lnTo>
                  <a:pt x="20954" y="170179"/>
                </a:lnTo>
                <a:lnTo>
                  <a:pt x="35559" y="198627"/>
                </a:lnTo>
                <a:lnTo>
                  <a:pt x="46456" y="193039"/>
                </a:lnTo>
                <a:lnTo>
                  <a:pt x="41782" y="193039"/>
                </a:lnTo>
                <a:lnTo>
                  <a:pt x="29209" y="168401"/>
                </a:lnTo>
                <a:lnTo>
                  <a:pt x="57562" y="168401"/>
                </a:lnTo>
                <a:lnTo>
                  <a:pt x="73768" y="143095"/>
                </a:lnTo>
                <a:close/>
              </a:path>
              <a:path w="367665" h="207010">
                <a:moveTo>
                  <a:pt x="88184" y="171640"/>
                </a:moveTo>
                <a:lnTo>
                  <a:pt x="35559" y="198627"/>
                </a:lnTo>
                <a:lnTo>
                  <a:pt x="154900" y="198627"/>
                </a:lnTo>
                <a:lnTo>
                  <a:pt x="155321" y="191262"/>
                </a:lnTo>
                <a:lnTo>
                  <a:pt x="155701" y="182499"/>
                </a:lnTo>
                <a:lnTo>
                  <a:pt x="148971" y="175006"/>
                </a:lnTo>
                <a:lnTo>
                  <a:pt x="88184" y="171640"/>
                </a:lnTo>
                <a:close/>
              </a:path>
              <a:path w="367665" h="207010">
                <a:moveTo>
                  <a:pt x="29209" y="168401"/>
                </a:moveTo>
                <a:lnTo>
                  <a:pt x="41782" y="193039"/>
                </a:lnTo>
                <a:lnTo>
                  <a:pt x="56598" y="169906"/>
                </a:lnTo>
                <a:lnTo>
                  <a:pt x="29209" y="168401"/>
                </a:lnTo>
                <a:close/>
              </a:path>
              <a:path w="367665" h="207010">
                <a:moveTo>
                  <a:pt x="56598" y="169906"/>
                </a:moveTo>
                <a:lnTo>
                  <a:pt x="41782" y="193039"/>
                </a:lnTo>
                <a:lnTo>
                  <a:pt x="46456" y="193039"/>
                </a:lnTo>
                <a:lnTo>
                  <a:pt x="88184" y="171640"/>
                </a:lnTo>
                <a:lnTo>
                  <a:pt x="56598" y="169906"/>
                </a:lnTo>
                <a:close/>
              </a:path>
              <a:path w="367665" h="207010">
                <a:moveTo>
                  <a:pt x="352805" y="0"/>
                </a:moveTo>
                <a:lnTo>
                  <a:pt x="73768" y="143095"/>
                </a:lnTo>
                <a:lnTo>
                  <a:pt x="56598" y="169906"/>
                </a:lnTo>
                <a:lnTo>
                  <a:pt x="88184" y="171640"/>
                </a:lnTo>
                <a:lnTo>
                  <a:pt x="367410" y="28448"/>
                </a:lnTo>
                <a:lnTo>
                  <a:pt x="352805" y="0"/>
                </a:lnTo>
                <a:close/>
              </a:path>
              <a:path w="367665" h="207010">
                <a:moveTo>
                  <a:pt x="57562" y="168401"/>
                </a:moveTo>
                <a:lnTo>
                  <a:pt x="29209" y="168401"/>
                </a:lnTo>
                <a:lnTo>
                  <a:pt x="56598" y="169906"/>
                </a:lnTo>
                <a:lnTo>
                  <a:pt x="57562" y="16840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6110573" y="3057810"/>
            <a:ext cx="18164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latin typeface="Calibri"/>
                <a:cs typeface="Calibri"/>
              </a:rPr>
              <a:t>Individual object</a:t>
            </a:r>
            <a:r>
              <a:rPr sz="1350" b="1" spc="-56" dirty="0">
                <a:latin typeface="Calibri"/>
                <a:cs typeface="Calibri"/>
              </a:rPr>
              <a:t> </a:t>
            </a:r>
            <a:r>
              <a:rPr sz="1350" b="1" spc="-4" dirty="0">
                <a:latin typeface="Calibri"/>
                <a:cs typeface="Calibri"/>
              </a:rPr>
              <a:t>variable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1036" y="4018407"/>
            <a:ext cx="13111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latin typeface="Calibri"/>
                <a:cs typeface="Calibri"/>
              </a:rPr>
              <a:t>Property </a:t>
            </a:r>
            <a:r>
              <a:rPr sz="1350" b="1" dirty="0">
                <a:latin typeface="Calibri"/>
                <a:cs typeface="Calibri"/>
              </a:rPr>
              <a:t>of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spc="-4" dirty="0">
                <a:latin typeface="Calibri"/>
                <a:cs typeface="Calibri"/>
              </a:rPr>
              <a:t>object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5862" y="3752945"/>
            <a:ext cx="157639" cy="305753"/>
          </a:xfrm>
          <a:custGeom>
            <a:avLst/>
            <a:gdLst/>
            <a:ahLst/>
            <a:cxnLst/>
            <a:rect l="l" t="t" r="r" b="b"/>
            <a:pathLst>
              <a:path w="210184" h="407670">
                <a:moveTo>
                  <a:pt x="168613" y="57955"/>
                </a:moveTo>
                <a:lnTo>
                  <a:pt x="142764" y="76434"/>
                </a:lnTo>
                <a:lnTo>
                  <a:pt x="0" y="394208"/>
                </a:lnTo>
                <a:lnTo>
                  <a:pt x="29210" y="407416"/>
                </a:lnTo>
                <a:lnTo>
                  <a:pt x="171957" y="89573"/>
                </a:lnTo>
                <a:lnTo>
                  <a:pt x="168613" y="57955"/>
                </a:lnTo>
                <a:close/>
              </a:path>
              <a:path w="210184" h="407670">
                <a:moveTo>
                  <a:pt x="197071" y="22479"/>
                </a:moveTo>
                <a:lnTo>
                  <a:pt x="167004" y="22479"/>
                </a:lnTo>
                <a:lnTo>
                  <a:pt x="196215" y="35560"/>
                </a:lnTo>
                <a:lnTo>
                  <a:pt x="171957" y="89573"/>
                </a:lnTo>
                <a:lnTo>
                  <a:pt x="177419" y="141224"/>
                </a:lnTo>
                <a:lnTo>
                  <a:pt x="178435" y="149987"/>
                </a:lnTo>
                <a:lnTo>
                  <a:pt x="186309" y="156464"/>
                </a:lnTo>
                <a:lnTo>
                  <a:pt x="195072" y="155448"/>
                </a:lnTo>
                <a:lnTo>
                  <a:pt x="203835" y="154559"/>
                </a:lnTo>
                <a:lnTo>
                  <a:pt x="210185" y="146685"/>
                </a:lnTo>
                <a:lnTo>
                  <a:pt x="209296" y="137922"/>
                </a:lnTo>
                <a:lnTo>
                  <a:pt x="197071" y="22479"/>
                </a:lnTo>
                <a:close/>
              </a:path>
              <a:path w="210184" h="407670">
                <a:moveTo>
                  <a:pt x="194691" y="0"/>
                </a:moveTo>
                <a:lnTo>
                  <a:pt x="81915" y="80645"/>
                </a:lnTo>
                <a:lnTo>
                  <a:pt x="77553" y="85262"/>
                </a:lnTo>
                <a:lnTo>
                  <a:pt x="75406" y="91011"/>
                </a:lnTo>
                <a:lnTo>
                  <a:pt x="75592" y="97164"/>
                </a:lnTo>
                <a:lnTo>
                  <a:pt x="78232" y="102997"/>
                </a:lnTo>
                <a:lnTo>
                  <a:pt x="82847" y="107287"/>
                </a:lnTo>
                <a:lnTo>
                  <a:pt x="88582" y="109410"/>
                </a:lnTo>
                <a:lnTo>
                  <a:pt x="94698" y="109247"/>
                </a:lnTo>
                <a:lnTo>
                  <a:pt x="100457" y="106680"/>
                </a:lnTo>
                <a:lnTo>
                  <a:pt x="142764" y="76434"/>
                </a:lnTo>
                <a:lnTo>
                  <a:pt x="167004" y="22479"/>
                </a:lnTo>
                <a:lnTo>
                  <a:pt x="197071" y="22479"/>
                </a:lnTo>
                <a:lnTo>
                  <a:pt x="194691" y="0"/>
                </a:lnTo>
                <a:close/>
              </a:path>
              <a:path w="210184" h="407670">
                <a:moveTo>
                  <a:pt x="185438" y="30734"/>
                </a:moveTo>
                <a:lnTo>
                  <a:pt x="165735" y="30734"/>
                </a:lnTo>
                <a:lnTo>
                  <a:pt x="190880" y="42037"/>
                </a:lnTo>
                <a:lnTo>
                  <a:pt x="168613" y="57955"/>
                </a:lnTo>
                <a:lnTo>
                  <a:pt x="171957" y="89573"/>
                </a:lnTo>
                <a:lnTo>
                  <a:pt x="196215" y="35560"/>
                </a:lnTo>
                <a:lnTo>
                  <a:pt x="185438" y="30734"/>
                </a:lnTo>
                <a:close/>
              </a:path>
              <a:path w="210184" h="407670">
                <a:moveTo>
                  <a:pt x="167004" y="22479"/>
                </a:moveTo>
                <a:lnTo>
                  <a:pt x="142764" y="76434"/>
                </a:lnTo>
                <a:lnTo>
                  <a:pt x="168613" y="57955"/>
                </a:lnTo>
                <a:lnTo>
                  <a:pt x="165735" y="30734"/>
                </a:lnTo>
                <a:lnTo>
                  <a:pt x="185438" y="30734"/>
                </a:lnTo>
                <a:lnTo>
                  <a:pt x="167004" y="22479"/>
                </a:lnTo>
                <a:close/>
              </a:path>
              <a:path w="210184" h="407670">
                <a:moveTo>
                  <a:pt x="165735" y="30734"/>
                </a:moveTo>
                <a:lnTo>
                  <a:pt x="168613" y="57955"/>
                </a:lnTo>
                <a:lnTo>
                  <a:pt x="190880" y="42037"/>
                </a:lnTo>
                <a:lnTo>
                  <a:pt x="165735" y="3073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7445312" y="5706049"/>
            <a:ext cx="174784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8">
              <a:lnSpc>
                <a:spcPts val="930"/>
              </a:lnSpc>
            </a:pPr>
            <a:r>
              <a:rPr sz="900" dirty="0">
                <a:solidFill>
                  <a:srgbClr val="888888"/>
                </a:solidFill>
                <a:latin typeface="Constantia"/>
                <a:cs typeface="Constantia"/>
              </a:rPr>
              <a:t>31</a:t>
            </a:r>
            <a:endParaRPr sz="9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13" y="461899"/>
            <a:ext cx="5659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Data </a:t>
            </a:r>
            <a:r>
              <a:rPr spc="-5" dirty="0"/>
              <a:t>format</a:t>
            </a:r>
            <a:r>
              <a:rPr spc="-430" dirty="0"/>
              <a:t> </a:t>
            </a:r>
            <a:r>
              <a:rPr spc="-3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667625" cy="466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0" dirty="0">
                <a:latin typeface="Calibri"/>
                <a:cs typeface="Calibri"/>
              </a:rPr>
              <a:t>ConvertTo-Html</a:t>
            </a:r>
            <a:endParaRPr sz="300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20"/>
              </a:spcBef>
              <a:buSzPct val="118181"/>
              <a:buFont typeface="Arial"/>
              <a:buChar char="–"/>
              <a:tabLst>
                <a:tab pos="831215" algn="l"/>
                <a:tab pos="831850" algn="l"/>
              </a:tabLst>
            </a:pPr>
            <a:r>
              <a:rPr sz="2200" b="1" spc="-5" dirty="0">
                <a:latin typeface="Consolas"/>
                <a:cs typeface="Consolas"/>
              </a:rPr>
              <a:t>gps | ConvertTo-Html &gt;</a:t>
            </a:r>
            <a:r>
              <a:rPr sz="2200" b="1" spc="35" dirty="0">
                <a:latin typeface="Consolas"/>
                <a:cs typeface="Consolas"/>
              </a:rPr>
              <a:t> </a:t>
            </a:r>
            <a:r>
              <a:rPr sz="2200" b="1" dirty="0">
                <a:latin typeface="Consolas"/>
                <a:cs typeface="Consolas"/>
              </a:rPr>
              <a:t>"Test.html"</a:t>
            </a:r>
            <a:endParaRPr sz="22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305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0" dirty="0">
                <a:latin typeface="Calibri"/>
                <a:cs typeface="Calibri"/>
              </a:rPr>
              <a:t>ConvertTo-Xml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5" dirty="0">
                <a:latin typeface="Calibri"/>
                <a:cs typeface="Calibri"/>
              </a:rPr>
              <a:t>ConvertTo-Csv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onsolas"/>
                <a:cs typeface="Consolas"/>
              </a:rPr>
              <a:t>gps | </a:t>
            </a:r>
            <a:r>
              <a:rPr sz="2400" b="1" spc="5" dirty="0">
                <a:latin typeface="Consolas"/>
                <a:cs typeface="Consolas"/>
              </a:rPr>
              <a:t>ConvertTo-Csv </a:t>
            </a:r>
            <a:r>
              <a:rPr sz="2400" b="1" dirty="0">
                <a:latin typeface="Consolas"/>
                <a:cs typeface="Consolas"/>
              </a:rPr>
              <a:t>| </a:t>
            </a:r>
            <a:r>
              <a:rPr sz="2400" b="1" spc="5" dirty="0">
                <a:latin typeface="Consolas"/>
                <a:cs typeface="Consolas"/>
              </a:rPr>
              <a:t>out-file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“Test.csv”</a:t>
            </a:r>
            <a:endParaRPr sz="2400">
              <a:latin typeface="Consolas"/>
              <a:cs typeface="Consolas"/>
            </a:endParaRPr>
          </a:p>
          <a:p>
            <a:pPr marL="1155700" lvl="2" indent="-229235">
              <a:lnSpc>
                <a:spcPts val="2395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Note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i="1" spc="-5" dirty="0">
                <a:latin typeface="Calibri"/>
                <a:cs typeface="Calibri"/>
              </a:rPr>
              <a:t>out-file </a:t>
            </a:r>
            <a:r>
              <a:rPr sz="2000" dirty="0">
                <a:latin typeface="Calibri"/>
                <a:cs typeface="Calibri"/>
              </a:rPr>
              <a:t>as an </a:t>
            </a:r>
            <a:r>
              <a:rPr sz="2000" spc="-10" dirty="0">
                <a:latin typeface="Calibri"/>
                <a:cs typeface="Calibri"/>
              </a:rPr>
              <a:t>alternative 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875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onsolas"/>
                <a:cs typeface="Consolas"/>
              </a:rPr>
              <a:t>gps | </a:t>
            </a:r>
            <a:r>
              <a:rPr sz="2400" b="1" spc="5" dirty="0">
                <a:latin typeface="Consolas"/>
                <a:cs typeface="Consolas"/>
              </a:rPr>
              <a:t>Export-Csv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“Test.csv”</a:t>
            </a:r>
            <a:endParaRPr sz="24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buChar char="–"/>
            </a:pPr>
            <a:endParaRPr sz="305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0" dirty="0">
                <a:latin typeface="Calibri"/>
                <a:cs typeface="Calibri"/>
              </a:rPr>
              <a:t>ConvertTo-Json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496950"/>
            <a:ext cx="765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Powershell </a:t>
            </a:r>
            <a:r>
              <a:rPr sz="4000" spc="-5" dirty="0"/>
              <a:t>as </a:t>
            </a:r>
            <a:r>
              <a:rPr sz="4000" spc="15" dirty="0"/>
              <a:t>file </a:t>
            </a:r>
            <a:r>
              <a:rPr sz="4000" spc="-15" dirty="0"/>
              <a:t>processing</a:t>
            </a:r>
            <a:r>
              <a:rPr sz="4000" spc="-415" dirty="0"/>
              <a:t> </a:t>
            </a:r>
            <a:r>
              <a:rPr sz="4000" spc="-10" dirty="0"/>
              <a:t>utility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040880" cy="41382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10" dirty="0">
                <a:latin typeface="Calibri"/>
                <a:cs typeface="Calibri"/>
              </a:rPr>
              <a:t>could we </a:t>
            </a:r>
            <a:r>
              <a:rPr sz="3200" spc="-5" dirty="0">
                <a:latin typeface="Calibri"/>
                <a:cs typeface="Calibri"/>
              </a:rPr>
              <a:t>find out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commands </a:t>
            </a:r>
            <a:r>
              <a:rPr sz="3200" spc="-30" dirty="0">
                <a:latin typeface="Calibri"/>
                <a:cs typeface="Calibri"/>
              </a:rPr>
              <a:t>for  </a:t>
            </a:r>
            <a:r>
              <a:rPr sz="3200" spc="-5" dirty="0">
                <a:latin typeface="Calibri"/>
                <a:cs typeface="Calibri"/>
              </a:rPr>
              <a:t>importing/exporting file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ts val="3190"/>
              </a:lnSpc>
              <a:spcBef>
                <a:spcPts val="3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onsolas"/>
                <a:cs typeface="Consolas"/>
              </a:rPr>
              <a:t>Get-command |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where</a:t>
            </a:r>
            <a:endParaRPr sz="2800">
              <a:latin typeface="Consolas"/>
              <a:cs typeface="Consolas"/>
            </a:endParaRPr>
          </a:p>
          <a:p>
            <a:pPr marL="756285">
              <a:lnSpc>
                <a:spcPts val="3190"/>
              </a:lnSpc>
            </a:pPr>
            <a:r>
              <a:rPr sz="2800" b="1" spc="-5" dirty="0">
                <a:latin typeface="Consolas"/>
                <a:cs typeface="Consolas"/>
              </a:rPr>
              <a:t>{$_.Name.StartsWith(“Import”)}</a:t>
            </a:r>
            <a:endParaRPr sz="2800">
              <a:latin typeface="Consolas"/>
              <a:cs typeface="Consolas"/>
            </a:endParaRPr>
          </a:p>
          <a:p>
            <a:pPr marL="756285" lvl="1" indent="-287020">
              <a:lnSpc>
                <a:spcPts val="319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onsolas"/>
                <a:cs typeface="Consolas"/>
              </a:rPr>
              <a:t>Get-command |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where</a:t>
            </a:r>
            <a:endParaRPr sz="2800">
              <a:latin typeface="Consolas"/>
              <a:cs typeface="Consolas"/>
            </a:endParaRPr>
          </a:p>
          <a:p>
            <a:pPr marL="756285">
              <a:lnSpc>
                <a:spcPts val="3190"/>
              </a:lnSpc>
            </a:pPr>
            <a:r>
              <a:rPr sz="2800" b="1" spc="-5" dirty="0">
                <a:latin typeface="Consolas"/>
                <a:cs typeface="Consolas"/>
              </a:rPr>
              <a:t>{$_.Name.StartsWith(“Export”)}</a:t>
            </a:r>
            <a:endParaRPr sz="28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Examples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Import-Csv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&lt;filename.csv&gt;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Export-Csv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&lt;filename.csv&gt;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27719" y="6465065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18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2" y="461899"/>
            <a:ext cx="794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Reading </a:t>
            </a:r>
            <a:r>
              <a:rPr spc="-15" dirty="0"/>
              <a:t>from </a:t>
            </a:r>
            <a:r>
              <a:rPr dirty="0"/>
              <a:t>and writing </a:t>
            </a:r>
            <a:r>
              <a:rPr spc="-30" dirty="0"/>
              <a:t>to</a:t>
            </a:r>
            <a:r>
              <a:rPr spc="-550" dirty="0"/>
              <a:t> </a:t>
            </a:r>
            <a:r>
              <a:rPr spc="15" dirty="0"/>
              <a:t>files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1544" y="2907413"/>
          <a:ext cx="6141719" cy="626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556">
                <a:tc>
                  <a:txBody>
                    <a:bodyPr/>
                    <a:lstStyle/>
                    <a:p>
                      <a:pPr marL="227965" marR="69215" indent="-227965" algn="r">
                        <a:lnSpc>
                          <a:spcPts val="2430"/>
                        </a:lnSpc>
                        <a:buFont typeface="Arial"/>
                        <a:buChar char="•"/>
                        <a:tabLst>
                          <a:tab pos="227965" algn="l"/>
                          <a:tab pos="228600" algn="l"/>
                        </a:tabLst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Get-</a:t>
                      </a:r>
                      <a:r>
                        <a:rPr sz="2200" b="1" spc="5" dirty="0">
                          <a:latin typeface="Consolas"/>
                          <a:cs typeface="Consolas"/>
                        </a:rPr>
                        <a:t>Content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3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test.txt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3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|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30"/>
                        </a:lnSpc>
                      </a:pPr>
                      <a:r>
                        <a:rPr sz="2200" b="1" spc="-5" dirty="0">
                          <a:latin typeface="Consolas"/>
                          <a:cs typeface="Consolas"/>
                        </a:rPr>
                        <a:t>foreach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30"/>
                        </a:lnSpc>
                      </a:pPr>
                      <a:r>
                        <a:rPr sz="2200" b="1" spc="-5" dirty="0">
                          <a:latin typeface="Consolas"/>
                          <a:cs typeface="Consolas"/>
                        </a:rPr>
                        <a:t>{Write-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R="69215" algn="r">
                        <a:lnSpc>
                          <a:spcPts val="2160"/>
                        </a:lnSpc>
                      </a:pPr>
                      <a:r>
                        <a:rPr sz="2200" b="1" dirty="0">
                          <a:latin typeface="Consolas"/>
                          <a:cs typeface="Consolas"/>
                        </a:rPr>
                        <a:t>host("Line: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160"/>
                        </a:lnSpc>
                      </a:pPr>
                      <a:r>
                        <a:rPr sz="2200" b="1" spc="-5" dirty="0">
                          <a:latin typeface="Consolas"/>
                          <a:cs typeface="Consolas"/>
                        </a:rPr>
                        <a:t>$_")}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1513495"/>
            <a:ext cx="7097395" cy="42627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Reading: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Get-content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Retrieves </a:t>
            </a:r>
            <a:r>
              <a:rPr sz="2200" spc="-20" dirty="0">
                <a:latin typeface="Calibri"/>
                <a:cs typeface="Calibri"/>
              </a:rPr>
              <a:t>content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plain </a:t>
            </a:r>
            <a:r>
              <a:rPr sz="2200" spc="-5" dirty="0">
                <a:latin typeface="Calibri"/>
                <a:cs typeface="Calibri"/>
              </a:rPr>
              <a:t>(i.e. </a:t>
            </a:r>
            <a:r>
              <a:rPr sz="2200" spc="-10" dirty="0">
                <a:latin typeface="Calibri"/>
                <a:cs typeface="Calibri"/>
              </a:rPr>
              <a:t>unstructured) </a:t>
            </a:r>
            <a:r>
              <a:rPr sz="2200" spc="-20" dirty="0">
                <a:latin typeface="Calibri"/>
                <a:cs typeface="Calibri"/>
              </a:rPr>
              <a:t>text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Writing </a:t>
            </a:r>
            <a:r>
              <a:rPr sz="3000" spc="-5" dirty="0">
                <a:latin typeface="Calibri"/>
                <a:cs typeface="Calibri"/>
              </a:rPr>
              <a:t>(if not using </a:t>
            </a:r>
            <a:r>
              <a:rPr sz="3000" spc="-25" dirty="0">
                <a:latin typeface="Calibri"/>
                <a:cs typeface="Calibri"/>
              </a:rPr>
              <a:t>‘export-’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cmdlets):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alibri"/>
                <a:cs typeface="Calibri"/>
              </a:rPr>
              <a:t>&gt;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&lt;filename&gt;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Similar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writing </a:t>
            </a:r>
            <a:r>
              <a:rPr sz="2600" spc="-10" dirty="0">
                <a:latin typeface="Calibri"/>
                <a:cs typeface="Calibri"/>
              </a:rPr>
              <a:t>to stdout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stderr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bash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onsolas"/>
                <a:cs typeface="Consolas"/>
              </a:rPr>
              <a:t>Get-process &gt;</a:t>
            </a:r>
            <a:r>
              <a:rPr sz="2400" b="1" spc="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processes.txt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F</a:t>
            </a:r>
            <a:r>
              <a:rPr spc="-5" dirty="0"/>
              <a:t>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482205" cy="312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spc="-10" dirty="0">
                <a:latin typeface="Calibri"/>
                <a:cs typeface="Calibri"/>
              </a:rPr>
              <a:t>allows </a:t>
            </a: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encapsulate </a:t>
            </a:r>
            <a:r>
              <a:rPr sz="3200" spc="-5" dirty="0">
                <a:latin typeface="Calibri"/>
                <a:cs typeface="Calibri"/>
              </a:rPr>
              <a:t>specific  functionality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Why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useful?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modularise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same functionality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repeatedly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F</a:t>
            </a:r>
            <a:r>
              <a:rPr spc="-5" dirty="0"/>
              <a:t>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1772"/>
            <a:ext cx="7329170" cy="2229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Inline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specification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Calibri"/>
                <a:cs typeface="Calibri"/>
              </a:rPr>
              <a:t>function </a:t>
            </a:r>
            <a:r>
              <a:rPr sz="2400" b="1" spc="-20" dirty="0">
                <a:latin typeface="Calibri"/>
                <a:cs typeface="Calibri"/>
              </a:rPr>
              <a:t>day </a:t>
            </a:r>
            <a:r>
              <a:rPr sz="2400" b="1" spc="-25" dirty="0">
                <a:latin typeface="Calibri"/>
                <a:cs typeface="Calibri"/>
              </a:rPr>
              <a:t>{“Today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$((get-date).DayOfWeek)”}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Functions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arguments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8802" y="3933444"/>
            <a:ext cx="4747935" cy="1311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F</a:t>
            </a:r>
            <a:r>
              <a:rPr spc="-5" dirty="0"/>
              <a:t>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104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Functions with in-code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parameters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49065"/>
            <a:ext cx="75380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Using special </a:t>
            </a:r>
            <a:r>
              <a:rPr sz="3200" spc="-10" dirty="0">
                <a:latin typeface="Calibri"/>
                <a:cs typeface="Calibri"/>
              </a:rPr>
              <a:t>variable </a:t>
            </a:r>
            <a:r>
              <a:rPr sz="3200" spc="-5" dirty="0">
                <a:latin typeface="Calibri"/>
                <a:cs typeface="Calibri"/>
              </a:rPr>
              <a:t>$</a:t>
            </a:r>
            <a:r>
              <a:rPr sz="2800" b="1" spc="-5" dirty="0">
                <a:latin typeface="Consolas"/>
                <a:cs typeface="Consolas"/>
              </a:rPr>
              <a:t>Args</a:t>
            </a:r>
            <a:r>
              <a:rPr sz="2800" b="1" spc="-740" dirty="0">
                <a:latin typeface="Consolas"/>
                <a:cs typeface="Consolas"/>
              </a:rPr>
              <a:t>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parameters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160" y="4660029"/>
            <a:ext cx="5236768" cy="1404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827" y="2121407"/>
            <a:ext cx="4957572" cy="1883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4964" y="6465065"/>
            <a:ext cx="158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637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Constantia</vt:lpstr>
      <vt:lpstr>Times New Roman</vt:lpstr>
      <vt:lpstr>Office Theme</vt:lpstr>
      <vt:lpstr>PowerPoint Presentation</vt:lpstr>
      <vt:lpstr>Overview</vt:lpstr>
      <vt:lpstr>‘foreach’ – Iterating over piped  input objects</vt:lpstr>
      <vt:lpstr>Data format conversion</vt:lpstr>
      <vt:lpstr>Powershell as file processing utility</vt:lpstr>
      <vt:lpstr>Reading from and writing to files</vt:lpstr>
      <vt:lpstr>Functions</vt:lpstr>
      <vt:lpstr>Functions</vt:lpstr>
      <vt:lpstr>Functions</vt:lpstr>
      <vt:lpstr>Datatypes in Functions</vt:lpstr>
      <vt:lpstr>Typing parameters</vt:lpstr>
      <vt:lpstr>Parsing Strings</vt:lpstr>
      <vt:lpstr>Documentation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creator>Christopher Frantz</dc:creator>
  <cp:lastModifiedBy>Faisal Hasan</cp:lastModifiedBy>
  <cp:revision>9</cp:revision>
  <dcterms:created xsi:type="dcterms:W3CDTF">2020-07-28T06:42:03Z</dcterms:created>
  <dcterms:modified xsi:type="dcterms:W3CDTF">2021-07-27T09:21:03Z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2020-07-28T00:00:00Z</vt:filetime>
  </property>
</Properties>
</file>