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2"/>
    <p:sldId id="257" r:id="rId3"/>
    <p:sldId id="269" r:id="rId4"/>
    <p:sldId id="271" r:id="rId5"/>
    <p:sldId id="270" r:id="rId6"/>
    <p:sldId id="258" r:id="rId7"/>
    <p:sldId id="263" r:id="rId8"/>
    <p:sldId id="274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Operating </a:t>
            </a:r>
            <a:r>
              <a:rPr spc="-15" dirty="0"/>
              <a:t>System</a:t>
            </a:r>
            <a:r>
              <a:rPr dirty="0"/>
              <a:t> </a:t>
            </a:r>
            <a:r>
              <a:rPr spc="-10" dirty="0"/>
              <a:t>Concepts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6609" y="461899"/>
            <a:ext cx="243078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202" y="1993263"/>
            <a:ext cx="6029960" cy="181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9217" y="6465065"/>
            <a:ext cx="18465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Operating </a:t>
            </a:r>
            <a:r>
              <a:rPr spc="-15" dirty="0"/>
              <a:t>System</a:t>
            </a:r>
            <a:r>
              <a:rPr dirty="0"/>
              <a:t> </a:t>
            </a:r>
            <a:r>
              <a:rPr spc="-10" dirty="0"/>
              <a:t>Concepts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7719" y="646506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library/hh849695.aspx" TargetMode="External"/><Relationship Id="rId2" Type="http://schemas.openxmlformats.org/officeDocument/2006/relationships/hyperlink" Target="https://technet.microsoft.com/en-us/library/hh847741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technet.com/b/heyscriptinggu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4043" y="1828800"/>
            <a:ext cx="5736907" cy="140695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algn="ctr">
              <a:spcBef>
                <a:spcPts val="71"/>
              </a:spcBef>
            </a:pPr>
            <a:r>
              <a:rPr lang="en-NZ" sz="3000" spc="-11" dirty="0">
                <a:latin typeface="Constantia"/>
                <a:cs typeface="Constantia"/>
              </a:rPr>
              <a:t>IN609 </a:t>
            </a:r>
          </a:p>
          <a:p>
            <a:pPr algn="ctr">
              <a:spcBef>
                <a:spcPts val="71"/>
              </a:spcBef>
            </a:pPr>
            <a:r>
              <a:rPr lang="en-NZ" sz="3000" spc="-11" dirty="0">
                <a:latin typeface="Constantia"/>
                <a:cs typeface="Constantia"/>
              </a:rPr>
              <a:t>Operations Engineering 1</a:t>
            </a:r>
            <a:endParaRPr sz="3000" dirty="0">
              <a:latin typeface="Constantia"/>
              <a:cs typeface="Constantia"/>
            </a:endParaRPr>
          </a:p>
          <a:p>
            <a:pPr algn="ctr">
              <a:spcBef>
                <a:spcPts val="4"/>
              </a:spcBef>
            </a:pPr>
            <a:r>
              <a:rPr sz="3000" spc="-23" dirty="0">
                <a:latin typeface="Constantia"/>
                <a:cs typeface="Constantia"/>
              </a:rPr>
              <a:t>PowerShell</a:t>
            </a:r>
            <a:r>
              <a:rPr sz="3000" spc="-150" dirty="0">
                <a:latin typeface="Constantia"/>
                <a:cs typeface="Constantia"/>
              </a:rPr>
              <a:t> </a:t>
            </a:r>
            <a:r>
              <a:rPr lang="en-NZ" sz="3000" spc="-4" dirty="0">
                <a:latin typeface="Constantia"/>
                <a:cs typeface="Constantia"/>
              </a:rPr>
              <a:t>Modules</a:t>
            </a:r>
            <a:endParaRPr sz="30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530365" y="4114800"/>
            <a:ext cx="4083272" cy="66303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80010" marR="3810" algn="ctr">
              <a:lnSpc>
                <a:spcPct val="120100"/>
              </a:lnSpc>
              <a:spcBef>
                <a:spcPts val="71"/>
              </a:spcBef>
            </a:pPr>
            <a:r>
              <a:rPr lang="en-NZ" spc="-4" dirty="0"/>
              <a:t>Lecture 4-1</a:t>
            </a:r>
          </a:p>
          <a:p>
            <a:pPr marL="80010" marR="3810" algn="ctr">
              <a:lnSpc>
                <a:spcPct val="120100"/>
              </a:lnSpc>
              <a:spcBef>
                <a:spcPts val="71"/>
              </a:spcBef>
            </a:pPr>
            <a:r>
              <a:rPr spc="-4" dirty="0"/>
              <a:t>Semester </a:t>
            </a:r>
            <a:r>
              <a:rPr lang="en-NZ" spc="-4" dirty="0"/>
              <a:t>2</a:t>
            </a:r>
            <a:r>
              <a:rPr dirty="0"/>
              <a:t>,</a:t>
            </a:r>
            <a:r>
              <a:rPr spc="-26" dirty="0"/>
              <a:t> </a:t>
            </a:r>
            <a:r>
              <a:rPr spc="4" dirty="0"/>
              <a:t>20</a:t>
            </a:r>
            <a:r>
              <a:rPr lang="en-NZ" spc="4" dirty="0"/>
              <a:t>21</a:t>
            </a:r>
            <a:endParaRPr spc="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600950" y="5697828"/>
            <a:ext cx="2057400" cy="12721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5243">
              <a:lnSpc>
                <a:spcPts val="930"/>
              </a:lnSpc>
            </a:pPr>
            <a:fld id="{81D60167-4931-47E6-BA6A-407CBD079E47}" type="slidenum">
              <a:rPr dirty="0"/>
              <a:pPr marL="35243">
                <a:lnSpc>
                  <a:spcPts val="93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4964" y="6465065"/>
            <a:ext cx="158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2331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114" dirty="0"/>
              <a:t>v</a:t>
            </a:r>
            <a:r>
              <a:rPr dirty="0"/>
              <a:t>e</a:t>
            </a:r>
            <a:r>
              <a:rPr spc="85" dirty="0"/>
              <a:t>r</a:t>
            </a:r>
            <a:r>
              <a:rPr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304405" cy="3034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15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 </a:t>
            </a:r>
            <a:r>
              <a:rPr lang="en-NZ" sz="3200" spc="-15" dirty="0">
                <a:latin typeface="Calibri"/>
                <a:cs typeface="Calibri"/>
              </a:rPr>
              <a:t>Will </a:t>
            </a:r>
            <a:r>
              <a:rPr sz="3200" spc="-30" dirty="0">
                <a:latin typeface="Calibri"/>
                <a:cs typeface="Calibri"/>
              </a:rPr>
              <a:t>talk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lang="en-NZ" sz="3200" spc="-10" dirty="0">
                <a:latin typeface="Calibri"/>
                <a:cs typeface="Calibri"/>
              </a:rPr>
              <a:t>powershell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lang="en-NZ" sz="3200" spc="-5" dirty="0">
                <a:latin typeface="Calibri"/>
                <a:cs typeface="Calibri"/>
              </a:rPr>
              <a:t>modules</a:t>
            </a:r>
            <a:r>
              <a:rPr sz="3200" spc="-5" dirty="0">
                <a:latin typeface="Calibri"/>
                <a:cs typeface="Calibri"/>
              </a:rPr>
              <a:t>  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NZ" sz="2800" spc="-10" dirty="0">
                <a:latin typeface="Calibri"/>
                <a:cs typeface="Calibri"/>
              </a:rPr>
              <a:t>Powershell modules</a:t>
            </a: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NZ" sz="2800" spc="-10" dirty="0">
                <a:latin typeface="Calibri"/>
                <a:cs typeface="Calibri"/>
              </a:rPr>
              <a:t>Commands to work with modules</a:t>
            </a: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NZ" sz="2800" spc="-10" dirty="0">
                <a:latin typeface="Calibri"/>
                <a:cs typeface="Calibri"/>
              </a:rPr>
              <a:t>Writing a module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lang="en-NZ" sz="2800" spc="-10" dirty="0">
                <a:latin typeface="Calibri"/>
                <a:cs typeface="Calibri"/>
              </a:rPr>
              <a:t>Documentation</a:t>
            </a:r>
            <a:endParaRPr sz="2800" dirty="0">
              <a:latin typeface="Calibri"/>
              <a:cs typeface="Calibri"/>
            </a:endParaRPr>
          </a:p>
          <a:p>
            <a:pPr marL="926465" lvl="2">
              <a:lnSpc>
                <a:spcPct val="100000"/>
              </a:lnSpc>
              <a:spcBef>
                <a:spcPts val="605"/>
              </a:spcBef>
              <a:tabLst>
                <a:tab pos="115633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27719" y="6465065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313" y="461899"/>
            <a:ext cx="5659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NZ" spc="-10" dirty="0"/>
              <a:t>Powershell Modules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667625" cy="420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30" dirty="0">
                <a:latin typeface="Calibri"/>
                <a:cs typeface="Calibri"/>
              </a:rPr>
              <a:t>Modules are essential for organizing code</a:t>
            </a:r>
          </a:p>
          <a:p>
            <a:pPr marL="812800" lvl="1" indent="-343535"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30" dirty="0">
                <a:latin typeface="Calibri"/>
                <a:cs typeface="Calibri"/>
              </a:rPr>
              <a:t>Partition, organize and organize code into self contained reusable units</a:t>
            </a:r>
          </a:p>
          <a:p>
            <a:pPr marL="812800" lvl="1" indent="-343535"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30" dirty="0">
                <a:latin typeface="Calibri"/>
                <a:cs typeface="Calibri"/>
              </a:rPr>
              <a:t>Allows you to control scope of variables</a:t>
            </a:r>
            <a:endParaRPr sz="3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30" dirty="0">
                <a:latin typeface="Calibri"/>
                <a:cs typeface="Calibri"/>
              </a:rPr>
              <a:t>Modules can have number of functions, variables and scripts</a:t>
            </a: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30" dirty="0">
                <a:latin typeface="Calibri"/>
                <a:cs typeface="Calibri"/>
              </a:rPr>
              <a:t>Powershell modules have extension .psm1</a:t>
            </a: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27719" y="6465065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18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62" y="461899"/>
            <a:ext cx="794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NZ" spc="-10" dirty="0"/>
              <a:t>Commands related to modules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1158494"/>
            <a:ext cx="7589519" cy="3674083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10" dirty="0">
                <a:latin typeface="Consolas" panose="020B0609020204030204" pitchFamily="49" charset="0"/>
                <a:cs typeface="Calibri"/>
              </a:rPr>
              <a:t>Get-</a:t>
            </a:r>
            <a:r>
              <a:rPr lang="en-NZ" sz="3000" spc="-10" dirty="0" err="1">
                <a:latin typeface="Consolas" panose="020B0609020204030204" pitchFamily="49" charset="0"/>
                <a:cs typeface="Calibri"/>
              </a:rPr>
              <a:t>installedmodule</a:t>
            </a:r>
            <a:r>
              <a:rPr lang="en-NZ" sz="3000" spc="-10" dirty="0">
                <a:latin typeface="Calibri"/>
                <a:cs typeface="Calibri"/>
              </a:rPr>
              <a:t> : find all installed modules on the local computer</a:t>
            </a:r>
          </a:p>
          <a:p>
            <a:pPr marL="355600" indent="-3435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10" dirty="0">
                <a:latin typeface="Consolas" panose="020B0609020204030204" pitchFamily="49" charset="0"/>
                <a:cs typeface="Calibri"/>
              </a:rPr>
              <a:t>find-module –name “Azure*” –repository </a:t>
            </a:r>
            <a:r>
              <a:rPr lang="en-NZ" sz="3000" spc="-10" dirty="0" err="1">
                <a:latin typeface="Consolas" panose="020B0609020204030204" pitchFamily="49" charset="0"/>
                <a:cs typeface="Calibri"/>
              </a:rPr>
              <a:t>psgallery</a:t>
            </a:r>
            <a:r>
              <a:rPr lang="en-NZ" sz="3000" spc="-10" dirty="0">
                <a:latin typeface="Calibri"/>
                <a:cs typeface="Calibri"/>
              </a:rPr>
              <a:t> : finds all Azure modules from powershell gallery</a:t>
            </a:r>
            <a:endParaRPr sz="30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15" dirty="0">
                <a:latin typeface="Consolas" panose="020B0609020204030204" pitchFamily="49" charset="0"/>
                <a:cs typeface="Calibri"/>
              </a:rPr>
              <a:t>Install-module</a:t>
            </a:r>
            <a:r>
              <a:rPr lang="en-NZ" sz="3000" spc="-15" dirty="0">
                <a:latin typeface="Calibri"/>
                <a:cs typeface="Calibri"/>
              </a:rPr>
              <a:t>: will install module</a:t>
            </a: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15" dirty="0">
                <a:latin typeface="Consolas" panose="020B0609020204030204" pitchFamily="49" charset="0"/>
                <a:cs typeface="Calibri"/>
              </a:rPr>
              <a:t>Import-module</a:t>
            </a:r>
            <a:r>
              <a:rPr lang="en-NZ" sz="3000" spc="-15" dirty="0">
                <a:latin typeface="Calibri"/>
                <a:cs typeface="Calibri"/>
              </a:rPr>
              <a:t>: will import module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27719" y="6465065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17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642" y="496950"/>
            <a:ext cx="765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NZ" sz="4000" spc="-30" dirty="0"/>
              <a:t>Module Components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10541" y="1303572"/>
            <a:ext cx="7040880" cy="552394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30" dirty="0">
                <a:latin typeface="Calibri"/>
                <a:cs typeface="Calibri"/>
              </a:rPr>
              <a:t>Modules can have only a script file with .psm1 extension or can have manifests files that describe the module files and metadata</a:t>
            </a: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30" dirty="0">
                <a:latin typeface="Calibri"/>
                <a:cs typeface="Calibri"/>
              </a:rPr>
              <a:t>Dynamic modules are not loaded  from or saved to a file.</a:t>
            </a:r>
          </a:p>
          <a:p>
            <a:pPr marL="812800" lvl="1" indent="-343535"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30" dirty="0">
                <a:latin typeface="Calibri"/>
                <a:cs typeface="Calibri"/>
              </a:rPr>
              <a:t>Created dynamically using new-module</a:t>
            </a:r>
            <a:endParaRPr lang="en-NZ"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10" dirty="0">
                <a:latin typeface="Calibri"/>
                <a:cs typeface="Calibri"/>
              </a:rPr>
              <a:t>Binary modules are .NET framework assembly (.</a:t>
            </a:r>
            <a:r>
              <a:rPr lang="en-NZ" sz="3200" spc="-10" dirty="0" err="1">
                <a:latin typeface="Calibri"/>
                <a:cs typeface="Calibri"/>
              </a:rPr>
              <a:t>dll</a:t>
            </a:r>
            <a:r>
              <a:rPr lang="en-NZ" sz="3200" spc="-10" dirty="0">
                <a:latin typeface="Calibri"/>
                <a:cs typeface="Calibri"/>
              </a:rPr>
              <a:t>) that contains compiled code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4964" y="6465065"/>
            <a:ext cx="158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61899"/>
            <a:ext cx="38823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NZ" spc="-60" dirty="0"/>
              <a:t>Writing module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114"/>
            <a:ext cx="7482205" cy="44710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5" dirty="0">
                <a:latin typeface="Consolas" panose="020B0609020204030204" pitchFamily="49" charset="0"/>
                <a:cs typeface="Calibri"/>
              </a:rPr>
              <a:t>$</a:t>
            </a:r>
            <a:r>
              <a:rPr lang="en-NZ" sz="3200" spc="-5" dirty="0" err="1">
                <a:latin typeface="Consolas" panose="020B0609020204030204" pitchFamily="49" charset="0"/>
                <a:cs typeface="Calibri"/>
              </a:rPr>
              <a:t>env:psmodulepath</a:t>
            </a:r>
            <a:r>
              <a:rPr lang="en-NZ" sz="3200" spc="-5">
                <a:latin typeface="Consolas" panose="020B0609020204030204" pitchFamily="49" charset="0"/>
                <a:cs typeface="Calibri"/>
              </a:rPr>
              <a:t> </a:t>
            </a:r>
            <a:r>
              <a:rPr lang="en-NZ" sz="3200" spc="-5">
                <a:latin typeface="Calibri"/>
                <a:cs typeface="Calibri"/>
              </a:rPr>
              <a:t>will </a:t>
            </a:r>
            <a:r>
              <a:rPr lang="en-NZ" sz="3200" spc="-5" dirty="0">
                <a:latin typeface="Calibri"/>
                <a:cs typeface="Calibri"/>
              </a:rPr>
              <a:t>show the paths where you should keep your modules</a:t>
            </a: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5" dirty="0">
                <a:latin typeface="Calibri"/>
                <a:cs typeface="Calibri"/>
              </a:rPr>
              <a:t>The module directory name should be same as the script (.psm1), manifesto files (.psd1)</a:t>
            </a: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5" dirty="0">
                <a:latin typeface="Consolas" panose="020B0609020204030204" pitchFamily="49" charset="0"/>
                <a:cs typeface="Calibri"/>
              </a:rPr>
              <a:t>Export-</a:t>
            </a:r>
            <a:r>
              <a:rPr lang="en-NZ" sz="3200" spc="-5" dirty="0" err="1">
                <a:latin typeface="Consolas" panose="020B0609020204030204" pitchFamily="49" charset="0"/>
                <a:cs typeface="Calibri"/>
              </a:rPr>
              <a:t>moduleMember</a:t>
            </a:r>
            <a:r>
              <a:rPr lang="en-NZ" sz="3200" spc="-5" dirty="0">
                <a:latin typeface="Consolas" panose="020B0609020204030204" pitchFamily="49" charset="0"/>
                <a:cs typeface="Calibri"/>
              </a:rPr>
              <a:t> </a:t>
            </a:r>
            <a:r>
              <a:rPr lang="en-NZ" sz="3200" spc="-5" dirty="0">
                <a:latin typeface="Calibri"/>
                <a:cs typeface="Calibri"/>
              </a:rPr>
              <a:t>is used to export functions, variables and aliases from the module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426" y="461899"/>
            <a:ext cx="3852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Documentation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2218944"/>
            <a:ext cx="7962900" cy="3515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06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21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085" y="461899"/>
            <a:ext cx="2433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R</a:t>
            </a:r>
            <a:r>
              <a:rPr dirty="0"/>
              <a:t>esou</a:t>
            </a:r>
            <a:r>
              <a:rPr spc="-70" dirty="0"/>
              <a:t>r</a:t>
            </a:r>
            <a:r>
              <a:rPr spc="-90" dirty="0"/>
              <a:t>c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906384" cy="41783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Default </a:t>
            </a:r>
            <a:r>
              <a:rPr sz="3200" spc="-25" dirty="0">
                <a:latin typeface="Calibri"/>
                <a:cs typeface="Calibri"/>
              </a:rPr>
              <a:t>Reference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PowerShell:</a:t>
            </a:r>
            <a:endParaRPr sz="3200">
              <a:latin typeface="Calibri"/>
              <a:cs typeface="Calibri"/>
            </a:endParaRPr>
          </a:p>
          <a:p>
            <a:pPr marL="756285" marR="2143125" lvl="1" indent="-28702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</a:t>
            </a:r>
            <a:r>
              <a:rPr sz="28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s://</a:t>
            </a:r>
            <a:r>
              <a:rPr sz="28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echn</a:t>
            </a:r>
            <a:r>
              <a:rPr sz="2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t.mi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800" u="heavy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r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osof</a:t>
            </a:r>
            <a:r>
              <a:rPr sz="28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.</a:t>
            </a:r>
            <a:r>
              <a:rPr sz="2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</a:t>
            </a:r>
            <a:r>
              <a:rPr sz="2800" u="heavy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28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us/library/hh847741.aspx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20" dirty="0">
                <a:latin typeface="Calibri"/>
                <a:cs typeface="Calibri"/>
              </a:rPr>
              <a:t>core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https://technet.microsoft.com/library/hh849695.  </a:t>
            </a:r>
            <a:r>
              <a:rPr sz="2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aspx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Good </a:t>
            </a:r>
            <a:r>
              <a:rPr sz="3200" spc="-5" dirty="0">
                <a:latin typeface="Calibri"/>
                <a:cs typeface="Calibri"/>
              </a:rPr>
              <a:t>blog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spc="-10" dirty="0">
                <a:latin typeface="Calibri"/>
                <a:cs typeface="Calibri"/>
              </a:rPr>
              <a:t>PowerShell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tips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http://blogs.technet.com/b/heyscriptingguy/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284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Constantia</vt:lpstr>
      <vt:lpstr>Office Theme</vt:lpstr>
      <vt:lpstr>PowerPoint Presentation</vt:lpstr>
      <vt:lpstr>Overview</vt:lpstr>
      <vt:lpstr>Powershell Modules</vt:lpstr>
      <vt:lpstr>Commands related to modules</vt:lpstr>
      <vt:lpstr>Module Components</vt:lpstr>
      <vt:lpstr>Writing module</vt:lpstr>
      <vt:lpstr>Documentation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creator>Christopher Frantz</dc:creator>
  <cp:lastModifiedBy>Faisal Hasan</cp:lastModifiedBy>
  <cp:revision>20</cp:revision>
  <dcterms:created xsi:type="dcterms:W3CDTF">2020-07-28T06:42:03Z</dcterms:created>
  <dcterms:modified xsi:type="dcterms:W3CDTF">2021-08-10T08:51:01Z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2020-07-28T00:00:00Z</vt:filetime>
  </property>
</Properties>
</file>