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95" r:id="rId2"/>
    <p:sldId id="257" r:id="rId3"/>
    <p:sldId id="269" r:id="rId4"/>
    <p:sldId id="271" r:id="rId5"/>
    <p:sldId id="270" r:id="rId6"/>
    <p:sldId id="258" r:id="rId7"/>
    <p:sldId id="263" r:id="rId8"/>
    <p:sldId id="296" r:id="rId9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onstantia"/>
                <a:cs typeface="Constantia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0" dirty="0"/>
              <a:t>Operating </a:t>
            </a:r>
            <a:r>
              <a:rPr spc="-15" dirty="0"/>
              <a:t>System</a:t>
            </a:r>
            <a:r>
              <a:rPr dirty="0"/>
              <a:t> </a:t>
            </a:r>
            <a:r>
              <a:rPr spc="-10" dirty="0"/>
              <a:t>Concepts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onstantia"/>
                <a:cs typeface="Constantia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onstantia"/>
                <a:cs typeface="Constant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onstantia"/>
                <a:cs typeface="Constantia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onstantia"/>
                <a:cs typeface="Constant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8/12/2021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onstantia"/>
                <a:cs typeface="Constantia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onstantia"/>
                <a:cs typeface="Constant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8/12/2021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onstantia"/>
                <a:cs typeface="Constantia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8/12/2021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onstantia"/>
                <a:cs typeface="Constantia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56609" y="461899"/>
            <a:ext cx="2430780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onstantia"/>
                <a:cs typeface="Constant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73202" y="1993263"/>
            <a:ext cx="6029960" cy="1816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49217" y="6465065"/>
            <a:ext cx="1846579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onstantia"/>
                <a:cs typeface="Constantia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0" dirty="0"/>
              <a:t>Operating </a:t>
            </a:r>
            <a:r>
              <a:rPr spc="-15" dirty="0"/>
              <a:t>System</a:t>
            </a:r>
            <a:r>
              <a:rPr dirty="0"/>
              <a:t> </a:t>
            </a:r>
            <a:r>
              <a:rPr spc="-10" dirty="0"/>
              <a:t>Concepts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27719" y="6465065"/>
            <a:ext cx="20637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onstantia"/>
                <a:cs typeface="Constantia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64043" y="1828800"/>
            <a:ext cx="5736907" cy="1868621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algn="ctr">
              <a:spcBef>
                <a:spcPts val="71"/>
              </a:spcBef>
            </a:pPr>
            <a:r>
              <a:rPr lang="en-NZ" sz="3000" spc="-11" dirty="0">
                <a:latin typeface="Constantia"/>
                <a:cs typeface="Constantia"/>
              </a:rPr>
              <a:t>IN609 </a:t>
            </a:r>
          </a:p>
          <a:p>
            <a:pPr algn="ctr">
              <a:spcBef>
                <a:spcPts val="71"/>
              </a:spcBef>
            </a:pPr>
            <a:r>
              <a:rPr lang="en-NZ" sz="3000" spc="-11" dirty="0">
                <a:latin typeface="Constantia"/>
                <a:cs typeface="Constantia"/>
              </a:rPr>
              <a:t>Operations Engineering 1</a:t>
            </a:r>
            <a:endParaRPr sz="3000" dirty="0">
              <a:latin typeface="Constantia"/>
              <a:cs typeface="Constantia"/>
            </a:endParaRPr>
          </a:p>
          <a:p>
            <a:pPr algn="ctr">
              <a:spcBef>
                <a:spcPts val="4"/>
              </a:spcBef>
            </a:pPr>
            <a:r>
              <a:rPr lang="en-NZ" sz="3000" spc="-23" dirty="0">
                <a:latin typeface="Constantia"/>
                <a:cs typeface="Constantia"/>
              </a:rPr>
              <a:t>Introduction to Azure with Power Shells</a:t>
            </a:r>
            <a:endParaRPr sz="3000" dirty="0">
              <a:latin typeface="Constantia"/>
              <a:cs typeface="Constant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xfrm>
            <a:off x="2530365" y="4114800"/>
            <a:ext cx="4083272" cy="663034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80010" marR="3810" algn="ctr">
              <a:lnSpc>
                <a:spcPct val="120100"/>
              </a:lnSpc>
              <a:spcBef>
                <a:spcPts val="71"/>
              </a:spcBef>
            </a:pPr>
            <a:r>
              <a:rPr lang="en-NZ" spc="-4" dirty="0"/>
              <a:t>Lecture 4-1</a:t>
            </a:r>
          </a:p>
          <a:p>
            <a:pPr marL="80010" marR="3810" algn="ctr">
              <a:lnSpc>
                <a:spcPct val="120100"/>
              </a:lnSpc>
              <a:spcBef>
                <a:spcPts val="71"/>
              </a:spcBef>
            </a:pPr>
            <a:r>
              <a:rPr spc="-4" dirty="0"/>
              <a:t>Semester </a:t>
            </a:r>
            <a:r>
              <a:rPr lang="en-NZ" spc="-4" dirty="0"/>
              <a:t>2</a:t>
            </a:r>
            <a:r>
              <a:rPr dirty="0"/>
              <a:t>,</a:t>
            </a:r>
            <a:r>
              <a:rPr spc="-26" dirty="0"/>
              <a:t> </a:t>
            </a:r>
            <a:r>
              <a:rPr spc="4" dirty="0"/>
              <a:t>20</a:t>
            </a:r>
            <a:r>
              <a:rPr lang="en-NZ" spc="4" dirty="0"/>
              <a:t>21</a:t>
            </a:r>
            <a:endParaRPr spc="4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7600950" y="5697828"/>
            <a:ext cx="2057400" cy="12721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5243">
              <a:lnSpc>
                <a:spcPts val="930"/>
              </a:lnSpc>
            </a:pPr>
            <a:fld id="{81D60167-4931-47E6-BA6A-407CBD079E47}" type="slidenum">
              <a:rPr dirty="0"/>
              <a:pPr marL="35243">
                <a:lnSpc>
                  <a:spcPts val="930"/>
                </a:lnSpc>
              </a:pPr>
              <a:t>1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474964" y="6465065"/>
            <a:ext cx="158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onstantia"/>
                <a:cs typeface="Constantia"/>
              </a:rPr>
              <a:t>3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06902" y="443046"/>
            <a:ext cx="233108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O</a:t>
            </a:r>
            <a:r>
              <a:rPr spc="-114" dirty="0"/>
              <a:t>v</a:t>
            </a:r>
            <a:r>
              <a:rPr dirty="0"/>
              <a:t>e</a:t>
            </a:r>
            <a:r>
              <a:rPr spc="85" dirty="0"/>
              <a:t>r</a:t>
            </a:r>
            <a:r>
              <a:rPr dirty="0"/>
              <a:t>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261"/>
            <a:ext cx="7304405" cy="248850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Calibri"/>
                <a:cs typeface="Calibri"/>
              </a:rPr>
              <a:t>Up </a:t>
            </a:r>
            <a:r>
              <a:rPr sz="3200" spc="-20" dirty="0">
                <a:latin typeface="Calibri"/>
                <a:cs typeface="Calibri"/>
              </a:rPr>
              <a:t>to </a:t>
            </a:r>
            <a:r>
              <a:rPr sz="3200" dirty="0">
                <a:latin typeface="Calibri"/>
                <a:cs typeface="Calibri"/>
              </a:rPr>
              <a:t>now </a:t>
            </a:r>
            <a:r>
              <a:rPr sz="3200" spc="-15" dirty="0">
                <a:latin typeface="Calibri"/>
                <a:cs typeface="Calibri"/>
              </a:rPr>
              <a:t>we </a:t>
            </a:r>
            <a:r>
              <a:rPr sz="3200" spc="-30" dirty="0">
                <a:latin typeface="Calibri"/>
                <a:cs typeface="Calibri"/>
              </a:rPr>
              <a:t>talked </a:t>
            </a:r>
            <a:r>
              <a:rPr sz="3200" dirty="0">
                <a:latin typeface="Calibri"/>
                <a:cs typeface="Calibri"/>
              </a:rPr>
              <a:t>about </a:t>
            </a:r>
            <a:r>
              <a:rPr sz="3200" spc="-10" dirty="0">
                <a:latin typeface="Calibri"/>
                <a:cs typeface="Calibri"/>
              </a:rPr>
              <a:t>most </a:t>
            </a:r>
            <a:r>
              <a:rPr sz="3200" spc="-5" dirty="0">
                <a:latin typeface="Calibri"/>
                <a:cs typeface="Calibri"/>
              </a:rPr>
              <a:t>essential  </a:t>
            </a:r>
            <a:r>
              <a:rPr sz="3200" spc="-10" dirty="0">
                <a:latin typeface="Calibri"/>
                <a:cs typeface="Calibri"/>
              </a:rPr>
              <a:t>concepts</a:t>
            </a:r>
            <a:r>
              <a:rPr lang="en-NZ" sz="3200" spc="-10" dirty="0">
                <a:latin typeface="Calibri"/>
                <a:cs typeface="Calibri"/>
              </a:rPr>
              <a:t> with Powershell</a:t>
            </a:r>
            <a:endParaRPr lang="en-NZ" sz="3200" dirty="0">
              <a:latin typeface="Calibri"/>
              <a:cs typeface="Calibri"/>
            </a:endParaRPr>
          </a:p>
          <a:p>
            <a:pPr marL="355600" marR="5080" indent="-34353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en-NZ" sz="3200" spc="-10" dirty="0">
                <a:latin typeface="Calibri"/>
                <a:cs typeface="Calibri"/>
              </a:rPr>
              <a:t>Today we will see how powershell can be used to do operations on Microsoft’s Azure Cloud platform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427719" y="6465065"/>
            <a:ext cx="20574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onstantia"/>
                <a:cs typeface="Constantia"/>
              </a:rPr>
              <a:t>16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42313" y="461899"/>
            <a:ext cx="565975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NZ" spc="-10" dirty="0"/>
              <a:t>Learning Outcomes</a:t>
            </a:r>
            <a:endParaRPr spc="-3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26489"/>
            <a:ext cx="7667625" cy="327012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en-NZ" sz="3000" spc="-30" dirty="0">
                <a:latin typeface="Calibri"/>
                <a:cs typeface="Calibri"/>
              </a:rPr>
              <a:t>Identify key tools/services for operating cloud platforms</a:t>
            </a:r>
          </a:p>
          <a:p>
            <a:pPr marL="355600" indent="-3435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en-NZ" sz="3000" spc="-30" dirty="0">
                <a:latin typeface="Calibri"/>
                <a:cs typeface="Calibri"/>
              </a:rPr>
              <a:t>Investigate Cloud Services for enterprise computing</a:t>
            </a:r>
          </a:p>
          <a:p>
            <a:pPr marL="355600" indent="-3435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en-NZ" sz="3000" spc="-30" dirty="0">
                <a:latin typeface="Calibri"/>
                <a:cs typeface="Calibri"/>
              </a:rPr>
              <a:t>Develop powershell scripts to administer services on Microsoft Azure cloud</a:t>
            </a:r>
          </a:p>
          <a:p>
            <a:pPr marL="12065">
              <a:lnSpc>
                <a:spcPct val="100000"/>
              </a:lnSpc>
              <a:tabLst>
                <a:tab pos="355600" algn="l"/>
                <a:tab pos="356235" algn="l"/>
              </a:tabLst>
            </a:pPr>
            <a:endParaRPr sz="3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8427719" y="6465065"/>
            <a:ext cx="20574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onstantia"/>
                <a:cs typeface="Constantia"/>
              </a:rPr>
              <a:t>18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0862" y="461899"/>
            <a:ext cx="79419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NZ" spc="-10" dirty="0"/>
              <a:t>Cloud Overview</a:t>
            </a:r>
            <a:endParaRPr spc="15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957F6157-CCBE-4F0D-9351-06E3EA7C71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1371600"/>
            <a:ext cx="6172200" cy="50517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2FCA1D8-26F8-4246-B6FC-DC815D6DC39E}"/>
              </a:ext>
            </a:extLst>
          </p:cNvPr>
          <p:cNvSpPr txBox="1"/>
          <p:nvPr/>
        </p:nvSpPr>
        <p:spPr>
          <a:xfrm>
            <a:off x="573367" y="6396101"/>
            <a:ext cx="9448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dirty="0"/>
              <a:t> </a:t>
            </a:r>
            <a:r>
              <a:rPr lang="en-NZ" sz="1100" dirty="0"/>
              <a:t>Created by Sam Johnston  CC BY-SA 3.0, https://commons.wikimedia.org/w/index.php?curid=6080417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427719" y="6465065"/>
            <a:ext cx="20574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onstantia"/>
                <a:cs typeface="Constantia"/>
              </a:rPr>
              <a:t>17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5642" y="496950"/>
            <a:ext cx="76504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NZ" sz="4000" spc="-30" dirty="0"/>
              <a:t>Cloud Computing Services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510541" y="1303572"/>
            <a:ext cx="8122918" cy="4623702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en-NZ" sz="2800" spc="-30" dirty="0">
                <a:latin typeface="Calibri"/>
                <a:cs typeface="Calibri"/>
              </a:rPr>
              <a:t>Software As a service (SaaS)</a:t>
            </a:r>
          </a:p>
          <a:p>
            <a:pPr marL="469265" lvl="1">
              <a:spcBef>
                <a:spcPts val="5"/>
              </a:spcBef>
              <a:tabLst>
                <a:tab pos="355600" algn="l"/>
                <a:tab pos="356235" algn="l"/>
              </a:tabLst>
            </a:pPr>
            <a:r>
              <a:rPr lang="en-NZ" sz="3200" spc="-30" dirty="0">
                <a:latin typeface="Calibri"/>
                <a:cs typeface="Calibri"/>
              </a:rPr>
              <a:t>-	</a:t>
            </a:r>
            <a:r>
              <a:rPr lang="en-NZ" sz="2400" spc="-30" dirty="0">
                <a:latin typeface="Calibri"/>
                <a:cs typeface="Calibri"/>
              </a:rPr>
              <a:t>Applications are hosted and maintained by vendors for use by customers. Example: Gmail, Messenger</a:t>
            </a:r>
          </a:p>
          <a:p>
            <a:pPr marL="355600" indent="-3435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en-NZ" sz="2800" spc="-30" dirty="0">
                <a:latin typeface="Calibri"/>
                <a:cs typeface="Calibri"/>
              </a:rPr>
              <a:t>Platform as a service (PaaS)</a:t>
            </a:r>
          </a:p>
          <a:p>
            <a:pPr marL="469265" lvl="1">
              <a:spcBef>
                <a:spcPts val="5"/>
              </a:spcBef>
              <a:tabLst>
                <a:tab pos="355600" algn="l"/>
                <a:tab pos="356235" algn="l"/>
              </a:tabLst>
            </a:pPr>
            <a:r>
              <a:rPr lang="en-NZ" sz="3200" spc="-30" dirty="0">
                <a:latin typeface="Calibri"/>
                <a:cs typeface="Calibri"/>
              </a:rPr>
              <a:t>-	</a:t>
            </a:r>
            <a:r>
              <a:rPr lang="en-NZ" sz="2400" spc="-30" dirty="0">
                <a:latin typeface="Calibri"/>
                <a:cs typeface="Calibri"/>
              </a:rPr>
              <a:t>This gives the option for customers to focus on applications without worrying about the underlying infrastructure (hardware, OS, networking, Databases etc) : Google app engine</a:t>
            </a:r>
            <a:endParaRPr lang="en-NZ" sz="3200" spc="-30" dirty="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en-NZ" sz="2800" spc="-30" dirty="0">
                <a:latin typeface="Calibri"/>
                <a:cs typeface="Calibri"/>
              </a:rPr>
              <a:t>Infrastructure as a service (IaaS)</a:t>
            </a:r>
          </a:p>
          <a:p>
            <a:pPr marL="469265" lvl="1">
              <a:spcBef>
                <a:spcPts val="5"/>
              </a:spcBef>
              <a:tabLst>
                <a:tab pos="355600" algn="l"/>
                <a:tab pos="356235" algn="l"/>
              </a:tabLst>
            </a:pPr>
            <a:r>
              <a:rPr lang="en-NZ" sz="2800" spc="-30" dirty="0">
                <a:latin typeface="Calibri"/>
                <a:cs typeface="Calibri"/>
              </a:rPr>
              <a:t>- </a:t>
            </a:r>
            <a:r>
              <a:rPr lang="en-NZ" sz="2400" spc="-30" dirty="0">
                <a:latin typeface="Calibri"/>
                <a:cs typeface="Calibri"/>
              </a:rPr>
              <a:t>Provides the basic building blocks of any IT infrastructure like computing (</a:t>
            </a:r>
            <a:r>
              <a:rPr lang="en-NZ" sz="2400" spc="-30" dirty="0" err="1">
                <a:latin typeface="Calibri"/>
                <a:cs typeface="Calibri"/>
              </a:rPr>
              <a:t>vms</a:t>
            </a:r>
            <a:r>
              <a:rPr lang="en-NZ" sz="2400" spc="-30" dirty="0">
                <a:latin typeface="Calibri"/>
                <a:cs typeface="Calibri"/>
              </a:rPr>
              <a:t>), networking, storage and Backup etc. AWS EC2, Azure VMs, Networks etc.</a:t>
            </a:r>
            <a:endParaRPr sz="2400" spc="-3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474964" y="6465065"/>
            <a:ext cx="158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onstantia"/>
                <a:cs typeface="Constantia"/>
              </a:rPr>
              <a:t>4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443045"/>
            <a:ext cx="784860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NZ" spc="-60" dirty="0"/>
              <a:t>Benefits of Cloud computing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26114"/>
            <a:ext cx="7482205" cy="202170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en-NZ" sz="3200" spc="-5" dirty="0">
                <a:latin typeface="Calibri"/>
                <a:cs typeface="Calibri"/>
              </a:rPr>
              <a:t>Agility</a:t>
            </a:r>
          </a:p>
          <a:p>
            <a:pPr marL="355600" marR="5080" indent="-34353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en-NZ" sz="3200" spc="-5" dirty="0">
                <a:latin typeface="Calibri"/>
                <a:cs typeface="Calibri"/>
              </a:rPr>
              <a:t>Elasticity</a:t>
            </a:r>
          </a:p>
          <a:p>
            <a:pPr marL="355600" marR="5080" indent="-34353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en-NZ" sz="3200" spc="-5" dirty="0">
                <a:latin typeface="Calibri"/>
                <a:cs typeface="Calibri"/>
              </a:rPr>
              <a:t>Cost Savings </a:t>
            </a:r>
          </a:p>
          <a:p>
            <a:pPr marL="355600" marR="5080" indent="-34353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en-NZ" sz="3200" spc="-5" dirty="0">
                <a:latin typeface="Calibri"/>
                <a:cs typeface="Calibri"/>
              </a:rPr>
              <a:t>Deploy Globally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461899"/>
            <a:ext cx="7437119" cy="136768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NZ" dirty="0"/>
              <a:t>Virtualization and Cloud Computing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9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727B9CA1-5859-49AF-B7FB-AD8DBDAC511C}"/>
              </a:ext>
            </a:extLst>
          </p:cNvPr>
          <p:cNvSpPr txBox="1"/>
          <p:nvPr/>
        </p:nvSpPr>
        <p:spPr>
          <a:xfrm>
            <a:off x="738277" y="1897174"/>
            <a:ext cx="8122918" cy="1792157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en-NZ" sz="2800" spc="-30" dirty="0">
                <a:latin typeface="Calibri"/>
                <a:cs typeface="Calibri"/>
              </a:rPr>
              <a:t>Virtualization is the underlying technology behind cloud computing.</a:t>
            </a:r>
          </a:p>
          <a:p>
            <a:pPr marL="812800" lvl="1" indent="-343535">
              <a:spcBef>
                <a:spcPts val="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en-NZ" sz="2800" spc="-30" dirty="0">
                <a:latin typeface="Calibri"/>
                <a:cs typeface="Calibri"/>
              </a:rPr>
              <a:t>Allows unused compute/ hosting resources to be used</a:t>
            </a:r>
            <a:endParaRPr sz="2400" spc="-3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5B16D-6DB3-4D3F-9AF5-F025DC74B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204389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1116</TotalTime>
  <Words>247</Words>
  <Application>Microsoft Office PowerPoint</Application>
  <PresentationFormat>On-screen Show (4:3)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Consolas</vt:lpstr>
      <vt:lpstr>Constantia</vt:lpstr>
      <vt:lpstr>Office Theme</vt:lpstr>
      <vt:lpstr>PowerPoint Presentation</vt:lpstr>
      <vt:lpstr>Overview</vt:lpstr>
      <vt:lpstr>Learning Outcomes</vt:lpstr>
      <vt:lpstr>Cloud Overview</vt:lpstr>
      <vt:lpstr>Cloud Computing Services</vt:lpstr>
      <vt:lpstr>Benefits of Cloud computing</vt:lpstr>
      <vt:lpstr>Virtualization and Cloud Computing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 Concepts</dc:title>
  <dc:creator>Christopher Frantz</dc:creator>
  <cp:lastModifiedBy>Faisal Hasan</cp:lastModifiedBy>
  <cp:revision>26</cp:revision>
  <dcterms:created xsi:type="dcterms:W3CDTF">2020-07-28T06:42:03Z</dcterms:created>
  <dcterms:modified xsi:type="dcterms:W3CDTF">2021-08-12T04:12:36Z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2017-05-18T00:00:00Z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2020-07-28T00:00:00Z</vt:filetime>
  </property>
</Properties>
</file>