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7" r:id="rId6"/>
    <p:sldId id="258" r:id="rId7"/>
    <p:sldId id="290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98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99" r:id="rId31"/>
    <p:sldId id="281" r:id="rId32"/>
    <p:sldId id="282" r:id="rId33"/>
    <p:sldId id="283" r:id="rId34"/>
    <p:sldId id="297" r:id="rId35"/>
    <p:sldId id="285" r:id="rId36"/>
    <p:sldId id="286" r:id="rId37"/>
    <p:sldId id="287" r:id="rId38"/>
    <p:sldId id="300" r:id="rId39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12" autoAdjust="0"/>
  </p:normalViewPr>
  <p:slideViewPr>
    <p:cSldViewPr>
      <p:cViewPr varScale="1">
        <p:scale>
          <a:sx n="50" d="100"/>
          <a:sy n="50" d="100"/>
        </p:scale>
        <p:origin x="17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543D8864-7E46-496A-B8AF-3C3FA624451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428EB003-1328-4418-9435-217E8A0A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63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595B6D8F-D510-4E5B-8EBF-AFBFDD8E6AB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559" tIns="45779" rIns="91559" bIns="457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D6794353-A112-4B56-8B21-87301ADC7A7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4833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DES &amp; TECHNICAL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SPITALITY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ENERIC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LTH &amp; WELLBEING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FE SCIENCE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RT &amp; ADVENTUR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DB70A89-8AD1-469F-BA0F-4EC8AF1F6ACA}" type="datetimeFigureOut">
              <a:rPr lang="en-US" smtClean="0"/>
              <a:pPr/>
              <a:t>8/23/2021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fade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Nulls and Modifications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432814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Add nulls – add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61394"/>
              </p:ext>
            </p:extLst>
          </p:nvPr>
        </p:nvGraphicFramePr>
        <p:xfrm>
          <a:off x="467544" y="1628800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b="0" i="1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22125"/>
              </p:ext>
            </p:extLst>
          </p:nvPr>
        </p:nvGraphicFramePr>
        <p:xfrm>
          <a:off x="1331640" y="331379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b="0" i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21782"/>
              </p:ext>
            </p:extLst>
          </p:nvPr>
        </p:nvGraphicFramePr>
        <p:xfrm>
          <a:off x="2555776" y="5085184"/>
          <a:ext cx="6096000" cy="1483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NZ" b="0" i="1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2722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Nulls give unexpected behaviours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1" cy="4092575"/>
          </a:xfrm>
        </p:spPr>
        <p:txBody>
          <a:bodyPr/>
          <a:lstStyle/>
          <a:p>
            <a:r>
              <a:rPr lang="en-NZ" sz="2000" dirty="0">
                <a:latin typeface="Courier New" pitchFamily="49" charset="0"/>
                <a:cs typeface="Courier New" pitchFamily="49" charset="0"/>
              </a:rPr>
              <a:t>Select distinct GPA from student;</a:t>
            </a:r>
          </a:p>
          <a:p>
            <a:r>
              <a:rPr lang="en-NZ" sz="2000" dirty="0">
                <a:latin typeface="Courier New" pitchFamily="49" charset="0"/>
                <a:cs typeface="Courier New" pitchFamily="49" charset="0"/>
              </a:rPr>
              <a:t>Select count(distinct </a:t>
            </a:r>
            <a:r>
              <a:rPr lang="en-NZ" sz="2000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NZ" sz="2000" dirty="0">
                <a:latin typeface="Courier New" pitchFamily="49" charset="0"/>
                <a:cs typeface="Courier New" pitchFamily="49" charset="0"/>
              </a:rPr>
              <a:t>) from student;</a:t>
            </a:r>
          </a:p>
        </p:txBody>
      </p:sp>
    </p:spTree>
    <p:extLst>
      <p:ext uri="{BB962C8B-B14F-4D97-AF65-F5344CB8AC3E}">
        <p14:creationId xmlns:p14="http://schemas.microsoft.com/office/powerpoint/2010/main" val="229042634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NULL – try and avoid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7866831" cy="409257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NZ" dirty="0"/>
              <a:t>They add complexity to logic</a:t>
            </a:r>
          </a:p>
          <a:p>
            <a:pPr lvl="1">
              <a:spcAft>
                <a:spcPts val="0"/>
              </a:spcAft>
            </a:pPr>
            <a:r>
              <a:rPr lang="en-NZ" dirty="0"/>
              <a:t>Vastly increases the risk you may make a mistake in your query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NZ" dirty="0"/>
              <a:t>Perform unexpectedly</a:t>
            </a:r>
          </a:p>
          <a:p>
            <a:pPr lvl="1">
              <a:spcAft>
                <a:spcPts val="0"/>
              </a:spcAft>
            </a:pPr>
            <a:r>
              <a:rPr lang="en-NZ" dirty="0"/>
              <a:t>Vastly increases the risk you may misinterpret the results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NZ" dirty="0"/>
              <a:t>May perform inconsistently</a:t>
            </a:r>
          </a:p>
          <a:p>
            <a:pPr lvl="1">
              <a:spcAft>
                <a:spcPts val="0"/>
              </a:spcAft>
            </a:pPr>
            <a:r>
              <a:rPr lang="en-NZ" dirty="0"/>
              <a:t>Very good chance that different </a:t>
            </a:r>
            <a:r>
              <a:rPr lang="en-NZ" dirty="0" err="1"/>
              <a:t>sql</a:t>
            </a:r>
            <a:r>
              <a:rPr lang="en-NZ" dirty="0"/>
              <a:t> implementations may vary</a:t>
            </a:r>
          </a:p>
        </p:txBody>
      </p:sp>
    </p:spTree>
    <p:extLst>
      <p:ext uri="{BB962C8B-B14F-4D97-AF65-F5344CB8AC3E}">
        <p14:creationId xmlns:p14="http://schemas.microsoft.com/office/powerpoint/2010/main" val="297814403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Data modification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856625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Ways to update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Insert</a:t>
            </a:r>
          </a:p>
          <a:p>
            <a:pPr lvl="1"/>
            <a:r>
              <a:rPr lang="en-NZ" dirty="0"/>
              <a:t>Create new row</a:t>
            </a:r>
          </a:p>
          <a:p>
            <a:r>
              <a:rPr lang="en-NZ" dirty="0"/>
              <a:t>Delete</a:t>
            </a:r>
          </a:p>
          <a:p>
            <a:pPr lvl="1"/>
            <a:r>
              <a:rPr lang="en-NZ" dirty="0"/>
              <a:t>Remove Rows</a:t>
            </a:r>
          </a:p>
          <a:p>
            <a:r>
              <a:rPr lang="en-NZ" dirty="0"/>
              <a:t>Update</a:t>
            </a:r>
          </a:p>
          <a:p>
            <a:pPr lvl="1"/>
            <a:r>
              <a:rPr lang="en-NZ" dirty="0"/>
              <a:t>Alter the values of fields in a row</a:t>
            </a:r>
          </a:p>
        </p:txBody>
      </p:sp>
    </p:spTree>
    <p:extLst>
      <p:ext uri="{BB962C8B-B14F-4D97-AF65-F5344CB8AC3E}">
        <p14:creationId xmlns:p14="http://schemas.microsoft.com/office/powerpoint/2010/main" val="277260350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 – Two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One record at a time</a:t>
            </a:r>
          </a:p>
          <a:p>
            <a:pPr marL="457200" lvl="1" indent="0"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SomeTable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dirty="0">
                <a:latin typeface="Courier New" pitchFamily="49" charset="0"/>
                <a:cs typeface="Courier New" pitchFamily="49" charset="0"/>
              </a:rPr>
              <a:t>	VALUES (v1, v2, v3 …);</a:t>
            </a:r>
          </a:p>
          <a:p>
            <a:pPr lvl="1"/>
            <a:r>
              <a:rPr lang="en-NZ" dirty="0">
                <a:cs typeface="ＭＳ Ｐゴシック" pitchFamily="-109" charset="-128"/>
              </a:rPr>
              <a:t>The fields must be in the order of the table</a:t>
            </a:r>
          </a:p>
          <a:p>
            <a:r>
              <a:rPr lang="en-NZ" dirty="0"/>
              <a:t>Multiple records using a query</a:t>
            </a:r>
          </a:p>
          <a:p>
            <a:pPr marL="457200" lvl="1" indent="0"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SomeTable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dirty="0">
                <a:latin typeface="Courier New" pitchFamily="49" charset="0"/>
                <a:cs typeface="Courier New" pitchFamily="49" charset="0"/>
              </a:rPr>
              <a:t>		select …</a:t>
            </a:r>
          </a:p>
          <a:p>
            <a:pPr lvl="1"/>
            <a:r>
              <a:rPr lang="en-NZ" dirty="0">
                <a:cs typeface="ＭＳ Ｐゴシック" pitchFamily="-109" charset="-128"/>
              </a:rPr>
              <a:t>The table returned by select must match the schema of the table</a:t>
            </a:r>
          </a:p>
          <a:p>
            <a:pPr lvl="1"/>
            <a:endParaRPr lang="en-NZ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9830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6563"/>
            <a:ext cx="8352927" cy="4092575"/>
          </a:xfrm>
        </p:spPr>
        <p:txBody>
          <a:bodyPr/>
          <a:lstStyle/>
          <a:p>
            <a:pPr marL="0" indent="0">
              <a:buNone/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SomeTable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b="1" i="1" dirty="0" err="1">
                <a:latin typeface="Courier New" pitchFamily="49" charset="0"/>
                <a:cs typeface="Courier New" pitchFamily="49" charset="0"/>
              </a:rPr>
              <a:t>SomeCondition</a:t>
            </a:r>
            <a:r>
              <a:rPr lang="en-NZ" b="1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NZ" dirty="0"/>
              <a:t>This will delete all rows from the table where </a:t>
            </a:r>
            <a:r>
              <a:rPr lang="en-NZ" dirty="0" err="1"/>
              <a:t>SomeCondition</a:t>
            </a:r>
            <a:r>
              <a:rPr lang="en-NZ" dirty="0"/>
              <a:t> is true</a:t>
            </a:r>
          </a:p>
          <a:p>
            <a:pPr lvl="1"/>
            <a:r>
              <a:rPr lang="en-NZ" dirty="0"/>
              <a:t>Watch out!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33281290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SomeTable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b="1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someAttribute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someValue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someCondition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NZ" dirty="0"/>
              <a:t>This will change the attribute ‘</a:t>
            </a:r>
            <a:r>
              <a:rPr lang="en-NZ" dirty="0" err="1"/>
              <a:t>someAttribute</a:t>
            </a:r>
            <a:r>
              <a:rPr lang="en-NZ" dirty="0"/>
              <a:t>’ to have the value ‘</a:t>
            </a:r>
            <a:r>
              <a:rPr lang="en-NZ" dirty="0" err="1"/>
              <a:t>someValue</a:t>
            </a:r>
            <a:r>
              <a:rPr lang="en-NZ" dirty="0"/>
              <a:t>’ if the condition is true for that row</a:t>
            </a:r>
          </a:p>
          <a:p>
            <a:pPr lvl="1"/>
            <a:r>
              <a:rPr lang="en-NZ" dirty="0"/>
              <a:t>Again – watch out!!</a:t>
            </a:r>
          </a:p>
          <a:p>
            <a:r>
              <a:rPr lang="en-NZ" dirty="0"/>
              <a:t>The value can be the result of a query or complex expression</a:t>
            </a:r>
          </a:p>
        </p:txBody>
      </p:sp>
    </p:spTree>
    <p:extLst>
      <p:ext uri="{BB962C8B-B14F-4D97-AF65-F5344CB8AC3E}">
        <p14:creationId xmlns:p14="http://schemas.microsoft.com/office/powerpoint/2010/main" val="60947115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Multiple value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You can update multiple attributes at the same time – each separated by a comma</a:t>
            </a:r>
          </a:p>
          <a:p>
            <a:pPr marL="400050" lvl="1" indent="0">
              <a:buNone/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SomeTable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b="1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a1=1, a2=2, a3=3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someCondition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213843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Insert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463783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Null – Unknown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24" y="1600200"/>
            <a:ext cx="3412576" cy="4525963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Z" dirty="0"/>
              <a:t>What do we do when we do not know the value of a field?</a:t>
            </a:r>
          </a:p>
          <a:p>
            <a:r>
              <a:rPr lang="en-NZ" dirty="0"/>
              <a:t>We use NULL</a:t>
            </a:r>
          </a:p>
          <a:p>
            <a:pPr lvl="1"/>
            <a:r>
              <a:rPr lang="en-NZ" dirty="0"/>
              <a:t>Null is </a:t>
            </a:r>
            <a:r>
              <a:rPr lang="en-NZ" b="1" i="1" dirty="0"/>
              <a:t>not </a:t>
            </a:r>
            <a:r>
              <a:rPr lang="en-NZ" dirty="0"/>
              <a:t>0</a:t>
            </a:r>
          </a:p>
          <a:p>
            <a:pPr lvl="1"/>
            <a:r>
              <a:rPr lang="en-NZ" dirty="0"/>
              <a:t>Null is not even a value really</a:t>
            </a:r>
          </a:p>
          <a:p>
            <a:r>
              <a:rPr lang="en-NZ" dirty="0"/>
              <a:t>It means: </a:t>
            </a:r>
            <a:r>
              <a:rPr lang="en-NZ" b="1" i="1" dirty="0"/>
              <a:t>“we don’t know”</a:t>
            </a:r>
          </a:p>
        </p:txBody>
      </p:sp>
    </p:spTree>
    <p:extLst>
      <p:ext uri="{BB962C8B-B14F-4D97-AF65-F5344CB8AC3E}">
        <p14:creationId xmlns:p14="http://schemas.microsoft.com/office/powerpoint/2010/main" val="1916257158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 – simple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new ITP ‘</a:t>
            </a:r>
            <a:r>
              <a:rPr lang="en-NZ" dirty="0" err="1"/>
              <a:t>Matatini</a:t>
            </a:r>
            <a:r>
              <a:rPr lang="en-NZ" dirty="0"/>
              <a:t>’ starts up in Otago – but we don’t know the size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itp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VALUES (‘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Matatini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’, ‘Otago’, NULL);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0560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 – insert with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8154863" cy="4092575"/>
          </a:xfrm>
        </p:spPr>
        <p:txBody>
          <a:bodyPr/>
          <a:lstStyle/>
          <a:p>
            <a:r>
              <a:rPr lang="en-NZ" dirty="0"/>
              <a:t>Lets make everyone who has not applied anywhere apply to </a:t>
            </a:r>
            <a:r>
              <a:rPr lang="en-NZ" dirty="0" err="1"/>
              <a:t>Matatini</a:t>
            </a:r>
            <a:r>
              <a:rPr lang="en-NZ" dirty="0"/>
              <a:t> and enrol them in dairy farming.</a:t>
            </a:r>
          </a:p>
          <a:p>
            <a:r>
              <a:rPr lang="en-NZ" b="1" i="1" dirty="0"/>
              <a:t>Before</a:t>
            </a:r>
            <a:r>
              <a:rPr lang="en-NZ" dirty="0"/>
              <a:t> we actually do that – lets see who would be affected</a:t>
            </a:r>
          </a:p>
          <a:p>
            <a:pPr lvl="1"/>
            <a:r>
              <a:rPr lang="en-NZ" dirty="0"/>
              <a:t>Lets edit the statements create in notepad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student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NOT IN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	(SELECT DISTINCT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FROM apply);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521093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 need to construct a select statement that will return the data in the format we need for the apply table</a:t>
            </a:r>
          </a:p>
          <a:p>
            <a:pPr lvl="1"/>
            <a:r>
              <a:rPr lang="en-NZ" dirty="0"/>
              <a:t>Lets leave the decision as unknown for the moment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Matatini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', ‘Dairy’, null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student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NOT IN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	(SELECT DISTINCT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FROM apply);</a:t>
            </a:r>
          </a:p>
          <a:p>
            <a:pPr marL="400050" lvl="1" indent="0">
              <a:spcAft>
                <a:spcPts val="0"/>
              </a:spcAft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57903786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That looks ok – now use within an insert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INSERT into APPLY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Matatini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', ‘Dairy’, null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student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NOT IN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(SELECT DISTINCT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FROM apply);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6997185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Lets also accept anyone who has been declined from engineering somewhere.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apply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major = 'Engineering' AND decision = 'N';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8082006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Now make the query return something that will insert into the apply table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‘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Matatini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’, ‘Engineering’, ‘Y’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apply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major = 'Engineering' AND decision = 'N';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6" y="4869160"/>
            <a:ext cx="816815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043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Then turn into an insert statement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INSERT INTO apply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‘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Matatini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’, ‘Engineering’, ‘Y’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apply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major = 'Engineering' AND decision = 'N';</a:t>
            </a:r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33776511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Deletion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596147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Lets get rid of people who applied to more than two majors</a:t>
            </a:r>
          </a:p>
          <a:p>
            <a:pPr lvl="1"/>
            <a:r>
              <a:rPr lang="en-NZ" dirty="0"/>
              <a:t>Unreliable – we don’t want them</a:t>
            </a:r>
          </a:p>
          <a:p>
            <a:r>
              <a:rPr lang="en-NZ" dirty="0"/>
              <a:t>FIRST – form the query to find those you want to get rid of: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count(distinct major)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apply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Having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count(distinct major) &gt; 2;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8873197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DELETE FROM student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IN (SELECT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apply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HAVING count(distinct major) &gt; 2);</a:t>
            </a:r>
          </a:p>
        </p:txBody>
      </p:sp>
    </p:spTree>
    <p:extLst>
      <p:ext uri="{BB962C8B-B14F-4D97-AF65-F5344CB8AC3E}">
        <p14:creationId xmlns:p14="http://schemas.microsoft.com/office/powerpoint/2010/main" val="264282630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Lets insert two students Kevin &amp; Lori – where we don’t know their GPA</a:t>
            </a:r>
          </a:p>
          <a:p>
            <a:r>
              <a:rPr lang="en-NZ" dirty="0"/>
              <a:t>On SQLite NULL shows as blanks, on </a:t>
            </a:r>
            <a:r>
              <a:rPr lang="en-NZ" dirty="0" err="1"/>
              <a:t>mysql</a:t>
            </a:r>
            <a:r>
              <a:rPr lang="en-NZ" dirty="0"/>
              <a:t> you see NULL (not to be interpreted as the string ‘null’</a:t>
            </a:r>
          </a:p>
          <a:p>
            <a:pPr lvl="1"/>
            <a:r>
              <a:rPr lang="en-NZ" dirty="0"/>
              <a:t>You can change this with:</a:t>
            </a:r>
          </a:p>
          <a:p>
            <a:pPr marL="914400" lvl="2" indent="0">
              <a:buNone/>
            </a:pPr>
            <a:r>
              <a:rPr lang="en-NZ" sz="28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nullvalue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NULL</a:t>
            </a:r>
          </a:p>
          <a:p>
            <a:pPr lvl="1"/>
            <a:r>
              <a:rPr lang="en-NZ" dirty="0"/>
              <a:t>Or whatever string you want instead of NULL</a:t>
            </a:r>
          </a:p>
        </p:txBody>
      </p:sp>
    </p:spTree>
    <p:extLst>
      <p:ext uri="{BB962C8B-B14F-4D97-AF65-F5344CB8AC3E}">
        <p14:creationId xmlns:p14="http://schemas.microsoft.com/office/powerpoint/2010/main" val="2508578551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And from apply</a:t>
            </a:r>
          </a:p>
          <a:p>
            <a:pPr marL="0" indent="0">
              <a:spcAft>
                <a:spcPts val="0"/>
              </a:spcAft>
              <a:buNone/>
            </a:pP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delete from apply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in (SELECT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apply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Having count(distinct major) &gt; 2);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07678789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Update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5251579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Lets change some records.</a:t>
            </a:r>
          </a:p>
          <a:p>
            <a:r>
              <a:rPr lang="en-NZ" dirty="0"/>
              <a:t>Any student who applies to </a:t>
            </a:r>
            <a:r>
              <a:rPr lang="en-NZ" dirty="0" err="1"/>
              <a:t>Matatini</a:t>
            </a:r>
            <a:r>
              <a:rPr lang="en-NZ" dirty="0"/>
              <a:t> with a GPA less than 3.6 is automatically accepted – but their major is changed to ‘Economics’</a:t>
            </a:r>
          </a:p>
          <a:p>
            <a:r>
              <a:rPr lang="en-NZ" dirty="0"/>
              <a:t>Lets see who’s affected …</a:t>
            </a:r>
          </a:p>
        </p:txBody>
      </p:sp>
    </p:spTree>
    <p:extLst>
      <p:ext uri="{BB962C8B-B14F-4D97-AF65-F5344CB8AC3E}">
        <p14:creationId xmlns:p14="http://schemas.microsoft.com/office/powerpoint/2010/main" val="407986831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	apply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itpname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= ‘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Matatini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’ and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in (select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from student where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&lt; 3.6);</a:t>
            </a:r>
          </a:p>
        </p:txBody>
      </p:sp>
    </p:spTree>
    <p:extLst>
      <p:ext uri="{BB962C8B-B14F-4D97-AF65-F5344CB8AC3E}">
        <p14:creationId xmlns:p14="http://schemas.microsoft.com/office/powerpoint/2010/main" val="2419520996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So we change the select to an update which:</a:t>
            </a:r>
          </a:p>
          <a:p>
            <a:pPr lvl="1"/>
            <a:r>
              <a:rPr lang="en-NZ" dirty="0"/>
              <a:t>Changes the decision to ‘Y</a:t>
            </a:r>
            <a:r>
              <a:rPr lang="en-NZ"/>
              <a:t>’ and </a:t>
            </a:r>
            <a:endParaRPr lang="en-NZ" dirty="0"/>
          </a:p>
          <a:p>
            <a:pPr lvl="1"/>
            <a:r>
              <a:rPr lang="en-NZ" dirty="0"/>
              <a:t>Changes the major to ‘Economics’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update	apply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Set decision = ‘Y’, major = ‘Economics’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itpname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= ‘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Matatini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’ and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in (select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from student where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&lt; 3.6);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5187838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17F6-CADD-4A5A-8837-F2F6D972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Lab 2 Week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68FA-155D-4A01-AA51-47885CD6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SQL Worksheet Day</a:t>
            </a:r>
          </a:p>
          <a:p>
            <a:r>
              <a:rPr lang="en-NZ" dirty="0"/>
              <a:t>We will unpack question 7 together</a:t>
            </a:r>
          </a:p>
          <a:p>
            <a:r>
              <a:rPr lang="en-NZ" dirty="0"/>
              <a:t>Email me if you are working from home.(lol)</a:t>
            </a:r>
          </a:p>
        </p:txBody>
      </p:sp>
    </p:spTree>
    <p:extLst>
      <p:ext uri="{BB962C8B-B14F-4D97-AF65-F5344CB8AC3E}">
        <p14:creationId xmlns:p14="http://schemas.microsoft.com/office/powerpoint/2010/main" val="325074848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Insert into Student values (432, ‘Kevin’, null, 1500);</a:t>
            </a:r>
          </a:p>
          <a:p>
            <a:pPr lvl="1">
              <a:buFont typeface="Wingdings" pitchFamily="2" charset="2"/>
              <a:buChar char="Ø"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Insert into Student values (321, ‘Lori’, null, 2500);</a:t>
            </a:r>
          </a:p>
          <a:p>
            <a:pPr lvl="1">
              <a:buFont typeface="Wingdings" pitchFamily="2" charset="2"/>
              <a:buChar char="Ø"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* from student;</a:t>
            </a:r>
          </a:p>
        </p:txBody>
      </p:sp>
    </p:spTree>
    <p:extLst>
      <p:ext uri="{BB962C8B-B14F-4D97-AF65-F5344CB8AC3E}">
        <p14:creationId xmlns:p14="http://schemas.microsoft.com/office/powerpoint/2010/main" val="422040861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Queries on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Find everyone with GPA over 3.5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GPA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Student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GPA &gt; 3.5;</a:t>
            </a:r>
          </a:p>
        </p:txBody>
      </p:sp>
    </p:spTree>
    <p:extLst>
      <p:ext uri="{BB962C8B-B14F-4D97-AF65-F5344CB8AC3E}">
        <p14:creationId xmlns:p14="http://schemas.microsoft.com/office/powerpoint/2010/main" val="427667659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Queries on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Find everyone with GPA over 3.5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GPA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Student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GPA &gt; 3.5;</a:t>
            </a:r>
          </a:p>
          <a:p>
            <a:pPr marL="457200" lvl="1" indent="0">
              <a:spcAft>
                <a:spcPts val="0"/>
              </a:spcAft>
              <a:buNone/>
            </a:pP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r>
              <a:rPr lang="en-NZ" dirty="0"/>
              <a:t>Find everyone with GPA 3.5 or under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GPA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Student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GPA &lt;= 3.5;</a:t>
            </a:r>
          </a:p>
        </p:txBody>
      </p:sp>
    </p:spTree>
    <p:extLst>
      <p:ext uri="{BB962C8B-B14F-4D97-AF65-F5344CB8AC3E}">
        <p14:creationId xmlns:p14="http://schemas.microsoft.com/office/powerpoint/2010/main" val="61584860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Ok – how about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Find everyone’s GPA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GPA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Student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GPA &lt;= 3.5 OR GPA &gt; 3.5;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-- the WHERE expression is ALWAYS true, so shouldn’t it have Lori &amp; Kevin?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3218238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Ok – how about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Find everyone’s GPA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 GPA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From Student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Where GPA &lt;= 3.5 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OR GPA &gt; 3.5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	OR GPA 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IS NULL;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-- test for null with 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IS NULL 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-- or 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IS NOT NULL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873547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Logic – normally two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 logic – we normally have two values</a:t>
            </a:r>
          </a:p>
          <a:p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90174"/>
              </p:ext>
            </p:extLst>
          </p:nvPr>
        </p:nvGraphicFramePr>
        <p:xfrm>
          <a:off x="1428328" y="35730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b="0" i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03150"/>
              </p:ext>
            </p:extLst>
          </p:nvPr>
        </p:nvGraphicFramePr>
        <p:xfrm>
          <a:off x="2699792" y="48691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b="0" i="1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51700"/>
              </p:ext>
            </p:extLst>
          </p:nvPr>
        </p:nvGraphicFramePr>
        <p:xfrm>
          <a:off x="827584" y="2276872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b="0" i="1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NZ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464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eckedOut xmlns="4ead3e30-d430-4bd6-8c58-30b78065e881">
      <UserInfo>
        <DisplayName/>
        <AccountId xsi:nil="true"/>
        <AccountType/>
      </UserInfo>
    </CheckedOu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11" ma:contentTypeDescription="Create a new document." ma:contentTypeScope="" ma:versionID="4afdea4937caa451437a8cd471d8acb9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8576f45ce779261eb22f4d05e048c308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heckedOu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CheckedOut" ma:index="18" nillable="true" ma:displayName="Checked Out" ma:format="Dropdown" ma:list="UserInfo" ma:SharePointGroup="0" ma:internalName="CheckedOu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5B50D1-A60A-429D-8791-AB6A102BBE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E26BE9-5FE6-43E0-8262-A584202848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174030-BCD5-4140-92B4-A5BA5C5E36B7}"/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9874</TotalTime>
  <Words>1139</Words>
  <Application>Microsoft Office PowerPoint</Application>
  <PresentationFormat>On-screen Show (4:3)</PresentationFormat>
  <Paragraphs>225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OP_PPT_Template</vt:lpstr>
      <vt:lpstr>Nulls and Modifications</vt:lpstr>
      <vt:lpstr>Null – Unknown Data</vt:lpstr>
      <vt:lpstr>Example</vt:lpstr>
      <vt:lpstr>Example</vt:lpstr>
      <vt:lpstr>Queries on NULL</vt:lpstr>
      <vt:lpstr>Queries on NULL</vt:lpstr>
      <vt:lpstr>Ok – how about all</vt:lpstr>
      <vt:lpstr>Ok – how about all</vt:lpstr>
      <vt:lpstr>Logic – normally two values</vt:lpstr>
      <vt:lpstr>Add nulls – add complexity</vt:lpstr>
      <vt:lpstr>Nulls give unexpected behaviours</vt:lpstr>
      <vt:lpstr>NULL – try and avoid them</vt:lpstr>
      <vt:lpstr>Data modification</vt:lpstr>
      <vt:lpstr>Ways to update data</vt:lpstr>
      <vt:lpstr>Insert – Two methods</vt:lpstr>
      <vt:lpstr>Deleting Data</vt:lpstr>
      <vt:lpstr>Updating Data</vt:lpstr>
      <vt:lpstr>Multiple value updates</vt:lpstr>
      <vt:lpstr>Insert</vt:lpstr>
      <vt:lpstr>Example – simple insert</vt:lpstr>
      <vt:lpstr>Example – insert with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Deletion</vt:lpstr>
      <vt:lpstr>Deletion</vt:lpstr>
      <vt:lpstr>PowerPoint Presentation</vt:lpstr>
      <vt:lpstr>PowerPoint Presentation</vt:lpstr>
      <vt:lpstr>Update</vt:lpstr>
      <vt:lpstr>Update</vt:lpstr>
      <vt:lpstr>PowerPoint Presentation</vt:lpstr>
      <vt:lpstr>PowerPoint Presentation</vt:lpstr>
      <vt:lpstr>Lab 2 Week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lastModifiedBy>Krissi Wood</cp:lastModifiedBy>
  <cp:revision>278</cp:revision>
  <cp:lastPrinted>2015-03-24T22:22:56Z</cp:lastPrinted>
  <dcterms:created xsi:type="dcterms:W3CDTF">2009-12-07T23:20:52Z</dcterms:created>
  <dcterms:modified xsi:type="dcterms:W3CDTF">2021-08-23T00:06:59Z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