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3"/>
  </p:notesMasterIdLst>
  <p:sldIdLst>
    <p:sldId id="256" r:id="rId5"/>
    <p:sldId id="257" r:id="rId6"/>
    <p:sldId id="258" r:id="rId7"/>
    <p:sldId id="268" r:id="rId8"/>
    <p:sldId id="270" r:id="rId9"/>
    <p:sldId id="259" r:id="rId10"/>
    <p:sldId id="260" r:id="rId11"/>
    <p:sldId id="261" r:id="rId12"/>
    <p:sldId id="262" r:id="rId13"/>
    <p:sldId id="264" r:id="rId14"/>
    <p:sldId id="265" r:id="rId15"/>
    <p:sldId id="272" r:id="rId16"/>
    <p:sldId id="266" r:id="rId17"/>
    <p:sldId id="269" r:id="rId18"/>
    <p:sldId id="267" r:id="rId19"/>
    <p:sldId id="283" r:id="rId20"/>
    <p:sldId id="271" r:id="rId21"/>
    <p:sldId id="273" r:id="rId22"/>
    <p:sldId id="276" r:id="rId23"/>
    <p:sldId id="274" r:id="rId24"/>
    <p:sldId id="275" r:id="rId25"/>
    <p:sldId id="277" r:id="rId26"/>
    <p:sldId id="278" r:id="rId27"/>
    <p:sldId id="279" r:id="rId28"/>
    <p:sldId id="280" r:id="rId29"/>
    <p:sldId id="284" r:id="rId30"/>
    <p:sldId id="281" r:id="rId31"/>
    <p:sldId id="282" r:id="rId3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8B7AD-8158-4BC1-8CD2-C4882ADB26CA}" v="3" dt="2021-09-15T00:36:02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78092" autoAdjust="0"/>
  </p:normalViewPr>
  <p:slideViewPr>
    <p:cSldViewPr>
      <p:cViewPr varScale="1">
        <p:scale>
          <a:sx n="52" d="100"/>
          <a:sy n="52" d="100"/>
        </p:scale>
        <p:origin x="160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Robinson (08001072)" userId="S::robinja4@student.op.ac.nz::9ccad907-c0c3-4110-a067-5bb78cb27d8e" providerId="AD" clId="Web-{00A8B7AD-8158-4BC1-8CD2-C4882ADB26CA}"/>
    <pc:docChg chg="modSld">
      <pc:chgData name="Jamie Robinson (08001072)" userId="S::robinja4@student.op.ac.nz::9ccad907-c0c3-4110-a067-5bb78cb27d8e" providerId="AD" clId="Web-{00A8B7AD-8158-4BC1-8CD2-C4882ADB26CA}" dt="2021-09-15T00:36:02.009" v="2" actId="20577"/>
      <pc:docMkLst>
        <pc:docMk/>
      </pc:docMkLst>
      <pc:sldChg chg="modSp">
        <pc:chgData name="Jamie Robinson (08001072)" userId="S::robinja4@student.op.ac.nz::9ccad907-c0c3-4110-a067-5bb78cb27d8e" providerId="AD" clId="Web-{00A8B7AD-8158-4BC1-8CD2-C4882ADB26CA}" dt="2021-09-15T00:36:02.009" v="2" actId="20577"/>
        <pc:sldMkLst>
          <pc:docMk/>
          <pc:sldMk cId="0" sldId="261"/>
        </pc:sldMkLst>
        <pc:spChg chg="mod">
          <ac:chgData name="Jamie Robinson (08001072)" userId="S::robinja4@student.op.ac.nz::9ccad907-c0c3-4110-a067-5bb78cb27d8e" providerId="AD" clId="Web-{00A8B7AD-8158-4BC1-8CD2-C4882ADB26CA}" dt="2021-09-15T00:36:02.009" v="2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17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312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 stored routine is held on the database server, rather than in the application.  	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For applications based on a client-server architecture, calling a stored routine is faster and requires less network bandwidth than transmitting an entire series of SQL statements and taking decisions on the result sets.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Stored routines also reduce code duplication by allowing developers to extract commonly used SQL operations into a single component. </a:t>
            </a:r>
          </a:p>
          <a:p>
            <a:endParaRPr lang="en-NZ" dirty="0"/>
          </a:p>
          <a:p>
            <a:r>
              <a:rPr lang="en-NZ" dirty="0"/>
              <a:t>A stored routine is created once but used many times, often from more than one program. </a:t>
            </a:r>
          </a:p>
          <a:p>
            <a:endParaRPr lang="en-NZ" dirty="0"/>
          </a:p>
          <a:p>
            <a:r>
              <a:rPr lang="en-NZ" dirty="0"/>
              <a:t>Implementing database operations as stored routines can improve application security,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because application modules can be denied access to particular tables and only granted access to the routines that manipulate those tables.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not only ensures that an application only sees the data it needs, but also ensures consistent implementation of specific tasks or </a:t>
            </a:r>
            <a:r>
              <a:rPr lang="en-NZ" dirty="0" err="1"/>
              <a:t>submodules</a:t>
            </a:r>
            <a:r>
              <a:rPr lang="en-NZ" dirty="0"/>
              <a:t> across the application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Using stored routines encourages abstract thinking, because packaging SQL operations into a stored routine is nothing more or less than understanding how a specific task may be encapsulated into a generic component. </a:t>
            </a:r>
          </a:p>
          <a:p>
            <a:pPr lvl="1">
              <a:buFont typeface="Arial" pitchFamily="34" charset="0"/>
              <a:buNone/>
            </a:pPr>
            <a:r>
              <a:rPr lang="en-NZ" dirty="0"/>
              <a:t>In this sense, using stored routines encourages the creation of more robust and extensible application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799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DATE_FORMAT() function formats a date as specified by a format mask.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DATE_FORMAT(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format_mask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653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9E01D-1FA0-4F42-BE30-7F842BDE2B93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D54D4-2BA3-4ADE-B271-50CF34B77A48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222B0-E319-455B-ABB7-C8BD009E8E89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1D55C7-C889-426C-A764-7E9BA797531B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128D0-DCBE-497D-BDB3-673BDF76593B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B693C-F5EE-441D-B413-D533CE40A3EE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2C08C-DE27-4681-8572-5199F963E6CF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6596C-F3C8-4E77-80D3-E2C2116D70B9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FDAC0-75DA-45D1-916A-CBEE9BAF2268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ADC6E-6DFA-4D96-BD87-35EA16C80FDE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2A9C8-F44A-47D1-9CEE-E42DC3193D85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51AD2AA-E4B3-4487-97DA-57AF31F6B51D}" type="datetime1">
              <a:rPr lang="en-US" smtClean="0"/>
              <a:pPr/>
              <a:t>9/14/2021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slow">
    <p:fad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1500"/>
        </a:spcBef>
        <a:spcAft>
          <a:spcPts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ate.ict.op.ac.nz/~daveb/pet.sq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Stored Routines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View Metadata of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6563"/>
            <a:ext cx="8715403" cy="40925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SHOW PROCEDURE STATUS WHERE name = '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count_pets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'\G</a:t>
            </a:r>
          </a:p>
          <a:p>
            <a:pPr marL="0">
              <a:spcBef>
                <a:spcPts val="0"/>
              </a:spcBef>
              <a:buNone/>
            </a:pPr>
            <a:endParaRPr lang="en-NZ" sz="14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*************************** 1. row ***************************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      Db: </a:t>
            </a:r>
            <a:r>
              <a:rPr lang="en-NZ" sz="1800" dirty="0" err="1">
                <a:latin typeface="Courier New" pitchFamily="49" charset="0"/>
                <a:cs typeface="Courier New" pitchFamily="49" charset="0"/>
              </a:rPr>
              <a:t>krissiw_pets</a:t>
            </a:r>
            <a:endParaRPr lang="en-NZ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    Name: </a:t>
            </a:r>
            <a:r>
              <a:rPr lang="en-NZ" sz="1800" dirty="0" err="1">
                <a:latin typeface="Courier New" pitchFamily="49" charset="0"/>
                <a:cs typeface="Courier New" pitchFamily="49" charset="0"/>
              </a:rPr>
              <a:t>count_pets</a:t>
            </a:r>
            <a:endParaRPr lang="en-NZ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    Type: PROCEDURE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 Definer: </a:t>
            </a:r>
            <a:r>
              <a:rPr lang="en-NZ" sz="1800" dirty="0" err="1">
                <a:latin typeface="Courier New" pitchFamily="49" charset="0"/>
                <a:cs typeface="Courier New" pitchFamily="49" charset="0"/>
              </a:rPr>
              <a:t>krissiw</a:t>
            </a:r>
            <a:r>
              <a:rPr lang="en-NZ" sz="1800" dirty="0">
                <a:latin typeface="Courier New" pitchFamily="49" charset="0"/>
                <a:cs typeface="Courier New" pitchFamily="49" charset="0"/>
              </a:rPr>
              <a:t>@%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Modified: 2017-05-21 21:10:28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 Created: 2017-05-21 21:10:28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 err="1">
                <a:latin typeface="Courier New" pitchFamily="49" charset="0"/>
                <a:cs typeface="Courier New" pitchFamily="49" charset="0"/>
              </a:rPr>
              <a:t>Security_type</a:t>
            </a:r>
            <a:r>
              <a:rPr lang="en-NZ" sz="1800" dirty="0">
                <a:latin typeface="Courier New" pitchFamily="49" charset="0"/>
                <a:cs typeface="Courier New" pitchFamily="49" charset="0"/>
              </a:rPr>
              <a:t>: DEFINER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      Comment:</a:t>
            </a:r>
          </a:p>
          <a:p>
            <a:pPr marL="0">
              <a:spcBef>
                <a:spcPts val="0"/>
              </a:spcBef>
              <a:buNone/>
            </a:pPr>
            <a:r>
              <a:rPr lang="en-NZ" sz="1800" dirty="0">
                <a:latin typeface="Courier New" pitchFamily="49" charset="0"/>
                <a:cs typeface="Courier New" pitchFamily="49" charset="0"/>
              </a:rPr>
              <a:t>1 row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10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Complete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06563"/>
            <a:ext cx="8643966" cy="5151437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SELECT * FROM INFORMATION_SCHEMA.ROUTINES WHERE SPECIFIC_NAME='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count_pets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'\G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*************************** 1. row ***************************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SPECIFIC_NAME: </a:t>
            </a:r>
            <a:r>
              <a:rPr lang="en-NZ" sz="1200" dirty="0" err="1">
                <a:latin typeface="Courier New" pitchFamily="49" charset="0"/>
                <a:cs typeface="Courier New" pitchFamily="49" charset="0"/>
              </a:rPr>
              <a:t>count_pets</a:t>
            </a:r>
            <a:endParaRPr lang="en-NZ" sz="12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ROUTINE_CATALOG: NULL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ROUTINE_SCHEMA: </a:t>
            </a:r>
            <a:r>
              <a:rPr lang="en-NZ" sz="1200" dirty="0" err="1">
                <a:latin typeface="Courier New" pitchFamily="49" charset="0"/>
                <a:cs typeface="Courier New" pitchFamily="49" charset="0"/>
              </a:rPr>
              <a:t>krissiw_pets</a:t>
            </a:r>
            <a:endParaRPr lang="en-NZ" sz="12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ROUTINE_NAME: </a:t>
            </a:r>
            <a:r>
              <a:rPr lang="en-NZ" sz="1200" dirty="0" err="1">
                <a:latin typeface="Courier New" pitchFamily="49" charset="0"/>
                <a:cs typeface="Courier New" pitchFamily="49" charset="0"/>
              </a:rPr>
              <a:t>count_pets</a:t>
            </a:r>
            <a:endParaRPr lang="en-NZ" sz="12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ROUTINE_TYPE: PROCEDURE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DTD_IDENTIFIER: NULL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ROUTINE_BODY: SQL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ROUTINE_DEFINITION: BEGIN SELECT COUNT(*) FROM pet; END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EXTERNAL_NAME: NULL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EXTERNAL_LANGUAGE: NULL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PARAMETER_STYLE: SQL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IS_DETERMINISTIC: NO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SQL_DATA_ACCESS: CONTAINS SQL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    SQL_PATH: NULL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SECURITY_TYPE: DEFINER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     CREATED: 2010-05-21 21:10:28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LAST_ALTERED: 2010-05-21 21:10:28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    SQL_MODE: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ROUTINE_COMMENT: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           DEFINER: </a:t>
            </a:r>
            <a:r>
              <a:rPr lang="en-NZ" sz="1200" dirty="0" err="1">
                <a:latin typeface="Courier New" pitchFamily="49" charset="0"/>
                <a:cs typeface="Courier New" pitchFamily="49" charset="0"/>
              </a:rPr>
              <a:t>krissiw</a:t>
            </a:r>
            <a:r>
              <a:rPr lang="en-NZ" sz="1200" dirty="0">
                <a:latin typeface="Courier New" pitchFamily="49" charset="0"/>
                <a:cs typeface="Courier New" pitchFamily="49" charset="0"/>
              </a:rPr>
              <a:t>@%</a:t>
            </a:r>
          </a:p>
          <a:p>
            <a:pPr marL="0">
              <a:spcBef>
                <a:spcPts val="0"/>
              </a:spcBef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1 row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11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Putting stuff in, getting stuff out</a:t>
            </a:r>
          </a:p>
          <a:p>
            <a:r>
              <a:rPr lang="en-NZ" dirty="0"/>
              <a:t>Parameter Types:</a:t>
            </a:r>
          </a:p>
          <a:p>
            <a:pPr lvl="1"/>
            <a:r>
              <a:rPr lang="en-NZ" dirty="0"/>
              <a:t>IN</a:t>
            </a:r>
          </a:p>
          <a:p>
            <a:pPr lvl="1"/>
            <a:r>
              <a:rPr lang="en-NZ" dirty="0"/>
              <a:t>OUT</a:t>
            </a:r>
          </a:p>
          <a:p>
            <a:pPr lvl="1"/>
            <a:r>
              <a:rPr lang="en-NZ" dirty="0"/>
              <a:t>INOUT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12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905779" cy="5151437"/>
          </a:xfrm>
          <a:solidFill>
            <a:schemeClr val="bg1"/>
          </a:solidFill>
        </p:spPr>
        <p:txBody>
          <a:bodyPr/>
          <a:lstStyle/>
          <a:p>
            <a:r>
              <a:rPr lang="en-NZ" dirty="0"/>
              <a:t>IN identifies values received by the procedure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DELIMITER //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get_pet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pet_id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SELECT * FROM pet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pet_id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END //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get_pet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13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Another 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06563"/>
            <a:ext cx="8501122" cy="4937147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DELIMITER //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NZ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add_pet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(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pName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 VARCHAR(20),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pOwner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 VARCHAR(20),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pSpecies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 VARCHAR(20),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pSex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 CHAR(1),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pBirth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 DATE,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pDeath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 DATE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)BEGIN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INSERT INTO pet (name, owner, species, sex, birth, death)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VALUES(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pName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pOwner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pSpecies,pSex,pBirth,pDeath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);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SELECT * FROM pet WHERE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p_id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=LAST_INSERT_ID();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END //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NZ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add_pet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('Scarface','Bob','cat','m','1999-8-17',NULL);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6" name="Left Arrow Callout 5"/>
          <p:cNvSpPr/>
          <p:nvPr/>
        </p:nvSpPr>
        <p:spPr>
          <a:xfrm rot="5400000">
            <a:off x="5172088" y="7043754"/>
            <a:ext cx="1285860" cy="162878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NZ" dirty="0"/>
              <a:t>BTW Did you notice this?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10541E-6 L -0.00209 -0.2778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6563"/>
            <a:ext cx="8820472" cy="5151437"/>
          </a:xfrm>
          <a:solidFill>
            <a:schemeClr val="bg1"/>
          </a:solidFill>
        </p:spPr>
        <p:txBody>
          <a:bodyPr/>
          <a:lstStyle/>
          <a:p>
            <a:r>
              <a:rPr lang="en-NZ" dirty="0"/>
              <a:t>The OUT keyword is used to mark a procedure’s output parameters.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DELIMITER //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get_petName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(IN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pet_id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OUT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VARCHAR(20))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SELECT name INTO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pet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p_id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pet_id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END //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get_petName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(3, @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SELECT @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theName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5" name="Oval 4"/>
          <p:cNvSpPr/>
          <p:nvPr/>
        </p:nvSpPr>
        <p:spPr>
          <a:xfrm>
            <a:off x="2267744" y="3861048"/>
            <a:ext cx="1571636" cy="5000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Session Variables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can set a variable which is available for a session with</a:t>
            </a: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set @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r>
              <a:rPr lang="en-NZ" dirty="0"/>
              <a:t>All session variables must start with 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40522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INOUT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477151" cy="4794271"/>
          </a:xfrm>
          <a:solidFill>
            <a:schemeClr val="bg1"/>
          </a:solidFill>
        </p:spPr>
        <p:txBody>
          <a:bodyPr/>
          <a:lstStyle/>
          <a:p>
            <a:r>
              <a:rPr lang="en-NZ" dirty="0"/>
              <a:t>Variables which are processed and altered by the procedure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DELIMITER // 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double_it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( INOUT num INT )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SELECT (num*2) INTO num;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END//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Set @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theVal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double_it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(@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theVal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Select @</a:t>
            </a:r>
            <a:r>
              <a:rPr lang="en-NZ" sz="1800" b="1" dirty="0" err="1">
                <a:latin typeface="Courier New" pitchFamily="49" charset="0"/>
                <a:cs typeface="Courier New" pitchFamily="49" charset="0"/>
              </a:rPr>
              <a:t>theVal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17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Stored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function always returns a result, </a:t>
            </a:r>
          </a:p>
          <a:p>
            <a:pPr lvl="1"/>
            <a:r>
              <a:rPr lang="en-NZ" dirty="0"/>
              <a:t>can be called inside an SQL statement.</a:t>
            </a:r>
          </a:p>
          <a:p>
            <a:pPr>
              <a:buFont typeface="Wingdings" pitchFamily="2" charset="2"/>
              <a:buChar char="Ø"/>
            </a:pPr>
            <a:r>
              <a:rPr lang="en-NZ" dirty="0"/>
              <a:t> 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DELIMITER // 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CREATE FUNCTION today()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RETURNS VARCHAR(9)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NOT DETERMINISTIC NO SQL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RETURN DATE_FORMAT(NOW(), '%W'); </a:t>
            </a:r>
            <a:br>
              <a:rPr lang="en-NZ" sz="1800" b="1" dirty="0">
                <a:latin typeface="Courier New" pitchFamily="49" charset="0"/>
                <a:cs typeface="Courier New" pitchFamily="49" charset="0"/>
              </a:rPr>
            </a:br>
            <a:r>
              <a:rPr lang="en-NZ" sz="1800" b="1" dirty="0">
                <a:latin typeface="Courier New" pitchFamily="49" charset="0"/>
                <a:cs typeface="Courier New" pitchFamily="49" charset="0"/>
              </a:rPr>
              <a:t>END//</a:t>
            </a:r>
          </a:p>
          <a:p>
            <a:pPr>
              <a:buFont typeface="Wingdings" pitchFamily="2" charset="2"/>
              <a:buChar char="Ø"/>
            </a:pPr>
            <a:r>
              <a:rPr lang="en-NZ" sz="1800" dirty="0"/>
              <a:t> </a:t>
            </a:r>
            <a:r>
              <a:rPr lang="en-NZ" sz="1800" b="1" dirty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>
              <a:buFont typeface="Wingdings" pitchFamily="2" charset="2"/>
              <a:buChar char="Ø"/>
            </a:pPr>
            <a:r>
              <a:rPr lang="en-NZ" sz="1800" b="1" dirty="0">
                <a:latin typeface="Courier New" pitchFamily="49" charset="0"/>
                <a:cs typeface="Courier New" pitchFamily="49" charset="0"/>
              </a:rPr>
              <a:t>SELECT today();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18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Parameters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parameters are input parameters</a:t>
            </a:r>
          </a:p>
          <a:p>
            <a:pPr lvl="1"/>
            <a:r>
              <a:rPr lang="en-NZ" dirty="0"/>
              <a:t>No IN keyword</a:t>
            </a:r>
          </a:p>
          <a:p>
            <a:pPr lvl="1"/>
            <a:r>
              <a:rPr lang="en-NZ" dirty="0"/>
              <a:t>OUT and INOUT are not supported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19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 stored procedure?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Simply code which is stored in the database which can be called/executed:</a:t>
            </a:r>
          </a:p>
          <a:p>
            <a:pPr lvl="1"/>
            <a:r>
              <a:rPr lang="en-NZ" dirty="0"/>
              <a:t>When called manually</a:t>
            </a:r>
          </a:p>
          <a:p>
            <a:pPr lvl="1"/>
            <a:r>
              <a:rPr lang="en-NZ" dirty="0"/>
              <a:t>By a trigger</a:t>
            </a:r>
          </a:p>
          <a:p>
            <a:pPr lvl="1"/>
            <a:r>
              <a:rPr lang="en-NZ" dirty="0"/>
              <a:t>When called from another stored procedure</a:t>
            </a:r>
          </a:p>
          <a:p>
            <a:r>
              <a:rPr lang="en-NZ" dirty="0"/>
              <a:t>Most Relational  DBMS's have stored procedures</a:t>
            </a:r>
          </a:p>
          <a:p>
            <a:pPr lvl="1"/>
            <a:r>
              <a:rPr lang="en-NZ" dirty="0" err="1"/>
              <a:t>MySQL's</a:t>
            </a:r>
            <a:r>
              <a:rPr lang="en-NZ" dirty="0"/>
              <a:t> support isn't great - but it's there.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Long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977218" cy="4151329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NZ" sz="2000" dirty="0"/>
              <a:t> </a:t>
            </a:r>
            <a:r>
              <a:rPr lang="en-NZ" sz="2000" b="1" dirty="0">
                <a:latin typeface="Courier New" pitchFamily="49" charset="0"/>
                <a:cs typeface="Courier New" pitchFamily="49" charset="0"/>
              </a:rPr>
              <a:t>DELIMITER // </a:t>
            </a:r>
          </a:p>
          <a:p>
            <a:pPr>
              <a:buFont typeface="Wingdings" pitchFamily="2" charset="2"/>
              <a:buChar char="Ø"/>
            </a:pPr>
            <a:r>
              <a:rPr lang="en-NZ" sz="2000" b="1" dirty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en-NZ" sz="2000" b="1" dirty="0" err="1">
                <a:latin typeface="Courier New" pitchFamily="49" charset="0"/>
                <a:cs typeface="Courier New" pitchFamily="49" charset="0"/>
              </a:rPr>
              <a:t>long_date</a:t>
            </a:r>
            <a:r>
              <a:rPr lang="en-NZ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2000" b="1" dirty="0" err="1">
                <a:latin typeface="Courier New" pitchFamily="49" charset="0"/>
                <a:cs typeface="Courier New" pitchFamily="49" charset="0"/>
              </a:rPr>
              <a:t>theDate</a:t>
            </a:r>
            <a:r>
              <a:rPr lang="en-NZ" sz="2000" b="1" dirty="0">
                <a:latin typeface="Courier New" pitchFamily="49" charset="0"/>
                <a:cs typeface="Courier New" pitchFamily="49" charset="0"/>
              </a:rPr>
              <a:t> date) RETURNS VARCHAR(40) </a:t>
            </a:r>
            <a:br>
              <a:rPr lang="en-NZ" sz="2000" b="1" dirty="0">
                <a:latin typeface="Courier New" pitchFamily="49" charset="0"/>
                <a:cs typeface="Courier New" pitchFamily="49" charset="0"/>
              </a:rPr>
            </a:br>
            <a:r>
              <a:rPr lang="en-NZ" sz="2000" b="1" dirty="0">
                <a:latin typeface="Courier New" pitchFamily="49" charset="0"/>
                <a:cs typeface="Courier New" pitchFamily="49" charset="0"/>
              </a:rPr>
              <a:t>DETERMINISTIC </a:t>
            </a:r>
            <a:br>
              <a:rPr lang="en-NZ" sz="2000" b="1" dirty="0">
                <a:latin typeface="Courier New" pitchFamily="49" charset="0"/>
                <a:cs typeface="Courier New" pitchFamily="49" charset="0"/>
              </a:rPr>
            </a:br>
            <a:r>
              <a:rPr lang="en-NZ" sz="2000" b="1" dirty="0">
                <a:latin typeface="Courier New" pitchFamily="49" charset="0"/>
                <a:cs typeface="Courier New" pitchFamily="49" charset="0"/>
              </a:rPr>
              <a:t>BEGIN </a:t>
            </a:r>
            <a:br>
              <a:rPr lang="en-NZ" sz="2000" b="1" dirty="0">
                <a:latin typeface="Courier New" pitchFamily="49" charset="0"/>
                <a:cs typeface="Courier New" pitchFamily="49" charset="0"/>
              </a:rPr>
            </a:br>
            <a:r>
              <a:rPr lang="en-NZ" sz="2000" b="1" dirty="0">
                <a:latin typeface="Courier New" pitchFamily="49" charset="0"/>
                <a:cs typeface="Courier New" pitchFamily="49" charset="0"/>
              </a:rPr>
              <a:t>RETURN DATE_FORMAT(</a:t>
            </a:r>
            <a:r>
              <a:rPr lang="en-NZ" sz="2000" b="1" dirty="0" err="1">
                <a:latin typeface="Courier New" pitchFamily="49" charset="0"/>
                <a:cs typeface="Courier New" pitchFamily="49" charset="0"/>
              </a:rPr>
              <a:t>theDate</a:t>
            </a:r>
            <a:r>
              <a:rPr lang="en-NZ" sz="2000" b="1" dirty="0">
                <a:latin typeface="Courier New" pitchFamily="49" charset="0"/>
                <a:cs typeface="Courier New" pitchFamily="49" charset="0"/>
              </a:rPr>
              <a:t>, '%W %D of %M %Y'); </a:t>
            </a:r>
            <a:br>
              <a:rPr lang="en-NZ" sz="2000" b="1" dirty="0">
                <a:latin typeface="Courier New" pitchFamily="49" charset="0"/>
                <a:cs typeface="Courier New" pitchFamily="49" charset="0"/>
              </a:rPr>
            </a:br>
            <a:r>
              <a:rPr lang="en-NZ" sz="2000" b="1" dirty="0">
                <a:latin typeface="Courier New" pitchFamily="49" charset="0"/>
                <a:cs typeface="Courier New" pitchFamily="49" charset="0"/>
              </a:rPr>
              <a:t>END//</a:t>
            </a:r>
            <a:r>
              <a:rPr lang="en-NZ" sz="20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NZ" sz="2000" b="1" dirty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>
              <a:buFont typeface="Wingdings" pitchFamily="2" charset="2"/>
              <a:buChar char="Ø"/>
            </a:pPr>
            <a:r>
              <a:rPr lang="en-NZ" sz="20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sz="2000" b="1" dirty="0" err="1">
                <a:latin typeface="Courier New" pitchFamily="49" charset="0"/>
                <a:cs typeface="Courier New" pitchFamily="49" charset="0"/>
              </a:rPr>
              <a:t>long_date</a:t>
            </a:r>
            <a:r>
              <a:rPr lang="en-NZ" sz="2000" b="1" dirty="0">
                <a:latin typeface="Courier New" pitchFamily="49" charset="0"/>
                <a:cs typeface="Courier New" pitchFamily="49" charset="0"/>
              </a:rPr>
              <a:t>('2017-04-02');</a:t>
            </a:r>
          </a:p>
          <a:p>
            <a:pPr>
              <a:buFont typeface="Wingdings" pitchFamily="2" charset="2"/>
              <a:buChar char="Ø"/>
            </a:pPr>
            <a:r>
              <a:rPr lang="en-NZ" sz="2000" b="1" dirty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NZ" sz="2000" b="1" dirty="0" err="1">
                <a:latin typeface="Courier New" pitchFamily="49" charset="0"/>
                <a:cs typeface="Courier New" pitchFamily="49" charset="0"/>
              </a:rPr>
              <a:t>long_date</a:t>
            </a:r>
            <a:r>
              <a:rPr lang="en-NZ" sz="2000" b="1" dirty="0">
                <a:latin typeface="Courier New" pitchFamily="49" charset="0"/>
                <a:cs typeface="Courier New" pitchFamily="49" charset="0"/>
              </a:rPr>
              <a:t>(birth) from pet;</a:t>
            </a: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20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Routine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Stored Procedures and Functions have a number of 'characteristics' which can be set including:</a:t>
            </a:r>
          </a:p>
          <a:p>
            <a:pPr lvl="1"/>
            <a:r>
              <a:rPr lang="en-NZ" dirty="0"/>
              <a:t>DETERMINISTIC (or not)</a:t>
            </a:r>
          </a:p>
          <a:p>
            <a:pPr lvl="1"/>
            <a:r>
              <a:rPr lang="en-NZ" dirty="0"/>
              <a:t>SQL (various modes)</a:t>
            </a:r>
          </a:p>
          <a:p>
            <a:pPr lvl="1"/>
            <a:r>
              <a:rPr lang="en-NZ" dirty="0"/>
              <a:t>COMMENT</a:t>
            </a:r>
          </a:p>
          <a:p>
            <a:pPr lvl="1"/>
            <a:r>
              <a:rPr lang="en-NZ" dirty="0"/>
              <a:t>Security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21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DETERMINISTIC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routine is considered “deterministic” if it always produces the same result for the same input parameters, and “not deterministic” otherwise.</a:t>
            </a:r>
          </a:p>
          <a:p>
            <a:pPr lvl="1"/>
            <a:r>
              <a:rPr lang="en-NZ" dirty="0"/>
              <a:t>Default is NOT DETERMINISTIC</a:t>
            </a:r>
          </a:p>
          <a:p>
            <a:r>
              <a:rPr lang="en-NZ" dirty="0"/>
              <a:t>Getting this wrong can affect performance</a:t>
            </a:r>
          </a:p>
          <a:p>
            <a:r>
              <a:rPr lang="en-NZ" dirty="0"/>
              <a:t>Anything that uses now() or rand() is likely to be NOT 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22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SQL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CONTAINS SQL</a:t>
            </a:r>
          </a:p>
          <a:p>
            <a:pPr lvl="1"/>
            <a:r>
              <a:rPr lang="en-NZ" dirty="0"/>
              <a:t>Routine doesn't read or write SQL data</a:t>
            </a:r>
          </a:p>
          <a:p>
            <a:pPr lvl="1"/>
            <a:r>
              <a:rPr lang="en-NZ" dirty="0"/>
              <a:t>EG: set @</a:t>
            </a:r>
            <a:r>
              <a:rPr lang="en-NZ" dirty="0" err="1"/>
              <a:t>thisVar</a:t>
            </a:r>
            <a:r>
              <a:rPr lang="en-NZ" dirty="0"/>
              <a:t> = 9</a:t>
            </a:r>
          </a:p>
          <a:p>
            <a:pPr lvl="1"/>
            <a:r>
              <a:rPr lang="en-NZ" dirty="0"/>
              <a:t>Default</a:t>
            </a:r>
          </a:p>
          <a:p>
            <a:r>
              <a:rPr lang="en-NZ" dirty="0"/>
              <a:t>NO SQL</a:t>
            </a:r>
          </a:p>
          <a:p>
            <a:pPr lvl="1"/>
            <a:r>
              <a:rPr lang="en-NZ" dirty="0"/>
              <a:t>No </a:t>
            </a:r>
            <a:r>
              <a:rPr lang="en-NZ" dirty="0" err="1"/>
              <a:t>sql</a:t>
            </a:r>
            <a:r>
              <a:rPr lang="en-NZ" dirty="0"/>
              <a:t> statements at all</a:t>
            </a:r>
          </a:p>
          <a:p>
            <a:r>
              <a:rPr lang="en-NZ" dirty="0"/>
              <a:t>READS SQL DATA</a:t>
            </a:r>
          </a:p>
          <a:p>
            <a:r>
              <a:rPr lang="en-NZ" dirty="0"/>
              <a:t>MODIFIES SQL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23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Adds whatever string follows the keyword as a comment to the stored routine</a:t>
            </a:r>
          </a:p>
          <a:p>
            <a:r>
              <a:rPr lang="en-NZ" b="1" i="1" dirty="0"/>
              <a:t>Highly Recommended!!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24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SQL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DEFINER</a:t>
            </a:r>
          </a:p>
          <a:p>
            <a:pPr lvl="1"/>
            <a:r>
              <a:rPr lang="en-NZ" dirty="0"/>
              <a:t>Uses the privileges of the user who created the stored routine</a:t>
            </a:r>
          </a:p>
          <a:p>
            <a:r>
              <a:rPr lang="en-NZ" dirty="0"/>
              <a:t>INVOKER</a:t>
            </a:r>
          </a:p>
          <a:p>
            <a:pPr lvl="1"/>
            <a:r>
              <a:rPr lang="en-NZ" dirty="0"/>
              <a:t>Uses the privileges of the user running the stored routine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marL="342900" lvl="1" indent="-342900">
              <a:spcBef>
                <a:spcPts val="1500"/>
              </a:spcBef>
              <a:buFont typeface="Arial" charset="0"/>
              <a:buChar char="•"/>
            </a:pPr>
            <a:r>
              <a:rPr lang="en-NZ" sz="2000" dirty="0">
                <a:cs typeface="ＭＳ Ｐゴシック" pitchFamily="-109" charset="-128"/>
              </a:rPr>
              <a:t>Refer to  https://dev.mysql.com/doc/refman/5.7/en/create-procedure.html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25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45C7-5194-4E71-A370-7ED59905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Checkpoint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96E6-1647-4757-86CB-6B6A464E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exercises are marked labs.</a:t>
            </a:r>
          </a:p>
          <a:p>
            <a:r>
              <a:rPr lang="en-NZ" dirty="0"/>
              <a:t>Push the solutions to your </a:t>
            </a:r>
            <a:r>
              <a:rPr lang="en-NZ" dirty="0" err="1"/>
              <a:t>Github</a:t>
            </a:r>
            <a:r>
              <a:rPr lang="en-NZ" dirty="0"/>
              <a:t> account linked with GitHub Classroom – IN605DB2-Labs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CF3E-93D7-47C7-B44E-3402B33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192447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 – area of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procedure </a:t>
            </a:r>
            <a:r>
              <a:rPr lang="en-NZ" dirty="0" err="1"/>
              <a:t>circle_area</a:t>
            </a:r>
            <a:r>
              <a:rPr lang="en-NZ" dirty="0"/>
              <a:t> which has an IN parameter for radius and an OUT parameter for the area of a circle</a:t>
            </a:r>
          </a:p>
          <a:p>
            <a:pPr lvl="1"/>
            <a:r>
              <a:rPr lang="en-NZ" dirty="0"/>
              <a:t>Circle area = (pi()*R)*R where R </a:t>
            </a:r>
            <a:r>
              <a:rPr lang="en-NZ" dirty="0" err="1"/>
              <a:t>isRadius</a:t>
            </a:r>
            <a:endParaRPr lang="en-NZ" dirty="0"/>
          </a:p>
          <a:p>
            <a:pPr lvl="1"/>
            <a:r>
              <a:rPr lang="en-NZ" dirty="0"/>
              <a:t>Use the PI() inbuilt function</a:t>
            </a:r>
          </a:p>
          <a:p>
            <a:r>
              <a:rPr lang="en-NZ" dirty="0"/>
              <a:t>Create another procedure which uses a single session variable as an INOUT parameter to calculate the area of a circle</a:t>
            </a:r>
          </a:p>
          <a:p>
            <a:r>
              <a:rPr lang="en-NZ" dirty="0"/>
              <a:t>Create a function to do the same job (area of circle)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27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function age(</a:t>
            </a:r>
            <a:r>
              <a:rPr lang="en-NZ" dirty="0" err="1"/>
              <a:t>birthDate</a:t>
            </a:r>
            <a:r>
              <a:rPr lang="en-NZ" dirty="0"/>
              <a:t> DATE) which returns the number of years between now() and </a:t>
            </a:r>
            <a:r>
              <a:rPr lang="en-NZ" dirty="0" err="1"/>
              <a:t>birthDate</a:t>
            </a:r>
            <a:endParaRPr lang="en-NZ" dirty="0"/>
          </a:p>
          <a:p>
            <a:r>
              <a:rPr lang="en-NZ" sz="2000" dirty="0"/>
              <a:t>Refer to https://dev.mysql.com/doc/refman/5.7/en/date-and-time-functions.html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28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Advantages of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905779" cy="5151437"/>
          </a:xfrm>
          <a:solidFill>
            <a:schemeClr val="bg1"/>
          </a:solidFill>
        </p:spPr>
        <p:txBody>
          <a:bodyPr/>
          <a:lstStyle/>
          <a:p>
            <a:r>
              <a:rPr lang="en-NZ" dirty="0"/>
              <a:t>A stored routine is held on the database server, rather than in the application.</a:t>
            </a:r>
          </a:p>
          <a:p>
            <a:pPr lvl="1"/>
            <a:r>
              <a:rPr lang="en-NZ" dirty="0"/>
              <a:t>Faster than sending </a:t>
            </a:r>
            <a:r>
              <a:rPr lang="en-NZ" dirty="0" err="1"/>
              <a:t>sql</a:t>
            </a:r>
            <a:r>
              <a:rPr lang="en-NZ" dirty="0"/>
              <a:t> statements</a:t>
            </a:r>
          </a:p>
          <a:p>
            <a:pPr lvl="1"/>
            <a:r>
              <a:rPr lang="en-NZ" dirty="0"/>
              <a:t>Will run the same regardless of calling application (</a:t>
            </a:r>
            <a:r>
              <a:rPr lang="en-NZ" dirty="0" err="1"/>
              <a:t>php</a:t>
            </a:r>
            <a:r>
              <a:rPr lang="en-NZ" dirty="0"/>
              <a:t>, </a:t>
            </a:r>
            <a:r>
              <a:rPr lang="en-NZ" dirty="0" err="1"/>
              <a:t>.net</a:t>
            </a:r>
            <a:r>
              <a:rPr lang="en-NZ" dirty="0"/>
              <a:t> app etc)</a:t>
            </a:r>
          </a:p>
          <a:p>
            <a:r>
              <a:rPr lang="en-NZ" dirty="0"/>
              <a:t>A stored routine is created once but used many times, often from more than one program.</a:t>
            </a:r>
          </a:p>
          <a:p>
            <a:pPr lvl="1"/>
            <a:r>
              <a:rPr lang="en-NZ" dirty="0"/>
              <a:t>Changing stored routine changes all uses of it</a:t>
            </a:r>
          </a:p>
          <a:p>
            <a:r>
              <a:rPr lang="en-NZ" dirty="0"/>
              <a:t>Implementing database operations as stored routines can improve application security, </a:t>
            </a:r>
          </a:p>
          <a:p>
            <a:r>
              <a:rPr lang="en-NZ" dirty="0"/>
              <a:t>Using stored routines </a:t>
            </a:r>
            <a:r>
              <a:rPr lang="en-NZ"/>
              <a:t>encourages abstraction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3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and Microsoft do not follow the current SQL:2019 syntax for stored procedures, (a minor modification to SQL:2016 adding MDA’s)</a:t>
            </a:r>
          </a:p>
          <a:p>
            <a:r>
              <a:rPr lang="en-US" dirty="0" err="1"/>
              <a:t>MySQL</a:t>
            </a:r>
            <a:r>
              <a:rPr lang="en-US" dirty="0"/>
              <a:t> and IBM’s DB2 do conform to the syntax. </a:t>
            </a:r>
          </a:p>
          <a:p>
            <a:pPr lvl="1"/>
            <a:r>
              <a:rPr lang="en-US" dirty="0"/>
              <a:t>In theory … at least</a:t>
            </a:r>
          </a:p>
          <a:p>
            <a:pPr lvl="1"/>
            <a:r>
              <a:rPr lang="en-US" dirty="0"/>
              <a:t>So -  if the database structure is the same, stored procedures written for one will run on the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Linux </a:t>
            </a:r>
            <a:r>
              <a:rPr lang="en-NZ" b="1" dirty="0"/>
              <a:t>BASH</a:t>
            </a:r>
            <a:r>
              <a:rPr lang="en-NZ" dirty="0"/>
              <a:t> prompt get the </a:t>
            </a:r>
            <a:r>
              <a:rPr lang="en-NZ" dirty="0" err="1"/>
              <a:t>pets.sql</a:t>
            </a:r>
            <a:r>
              <a:rPr lang="en-NZ" dirty="0"/>
              <a:t> file with</a:t>
            </a:r>
          </a:p>
          <a:p>
            <a:pPr lvl="1"/>
            <a:r>
              <a:rPr lang="en-NZ" dirty="0" err="1">
                <a:hlinkClick r:id="rId2"/>
              </a:rPr>
              <a:t>wget</a:t>
            </a:r>
            <a:r>
              <a:rPr lang="en-NZ" dirty="0">
                <a:hlinkClick r:id="rId2"/>
              </a:rPr>
              <a:t> http://mariadb.ict.op.ac.nz/~krissiw/pets.sql</a:t>
            </a:r>
            <a:endParaRPr lang="en-NZ" dirty="0"/>
          </a:p>
          <a:p>
            <a:r>
              <a:rPr lang="en-NZ" dirty="0"/>
              <a:t>Log into </a:t>
            </a:r>
            <a:r>
              <a:rPr lang="en-NZ" b="1" dirty="0"/>
              <a:t>Maria</a:t>
            </a:r>
            <a:r>
              <a:rPr lang="en-NZ" dirty="0"/>
              <a:t> then issue the commands</a:t>
            </a: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USERNAME_pet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USERNAME_pet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pets.sql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r>
              <a:rPr lang="en-NZ" dirty="0"/>
              <a:t>NB the first command will give an error if the database already exists – not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5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Two types of stored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Stored Procedure</a:t>
            </a:r>
          </a:p>
          <a:p>
            <a:pPr lvl="1"/>
            <a:r>
              <a:rPr lang="en-NZ" dirty="0"/>
              <a:t>Runs some code</a:t>
            </a:r>
          </a:p>
          <a:p>
            <a:r>
              <a:rPr lang="en-NZ" dirty="0"/>
              <a:t>Stored Function</a:t>
            </a:r>
          </a:p>
          <a:p>
            <a:pPr lvl="1"/>
            <a:r>
              <a:rPr lang="en-NZ" dirty="0"/>
              <a:t>Runs some code and must return a result</a:t>
            </a:r>
          </a:p>
          <a:p>
            <a:pPr lvl="1"/>
            <a:r>
              <a:rPr lang="en-NZ" dirty="0"/>
              <a:t>Cannot use SQL statements that return result </a:t>
            </a:r>
            <a:r>
              <a:rPr lang="en-NZ" b="1" i="1" dirty="0"/>
              <a:t>sets.</a:t>
            </a:r>
          </a:p>
          <a:p>
            <a:pPr lvl="1"/>
            <a:r>
              <a:rPr lang="en-NZ" dirty="0"/>
              <a:t>Cannot use SQL statements that perform transactional commits or rollbacks.</a:t>
            </a:r>
          </a:p>
          <a:p>
            <a:pPr lvl="1"/>
            <a:r>
              <a:rPr lang="en-NZ" dirty="0"/>
              <a:t>Cannot call themselves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6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Your first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Now create the obligatory Hello World routine</a:t>
            </a:r>
          </a:p>
          <a:p>
            <a:pPr lvl="1">
              <a:buFont typeface="Wingdings" pitchFamily="2" charset="2"/>
              <a:buChar char="Ø"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CREATE PROCEDURE Hello()</a:t>
            </a:r>
            <a:br>
              <a:rPr lang="en-NZ" b="1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 pitchFamily="49" charset="0"/>
                <a:cs typeface="Courier New" pitchFamily="49" charset="0"/>
              </a:rPr>
              <a:t>SELECT ‘Hello World';</a:t>
            </a:r>
          </a:p>
          <a:p>
            <a:r>
              <a:rPr lang="en-NZ" dirty="0"/>
              <a:t>Now call it</a:t>
            </a:r>
          </a:p>
          <a:p>
            <a:pPr lvl="1">
              <a:buFont typeface="Wingdings" pitchFamily="2" charset="2"/>
              <a:buChar char="Ø"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Call hello();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7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Something a little more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procedure which doesn't require any parameters or return a value (just lists a result)</a:t>
            </a:r>
          </a:p>
          <a:p>
            <a:pPr marL="400050" lvl="1" indent="0"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DELIMITER // </a:t>
            </a:r>
          </a:p>
          <a:p>
            <a:pPr marL="400050" lvl="1" indent="0">
              <a:buNone/>
            </a:pPr>
            <a:r>
              <a:rPr lang="en-NZ" b="1" dirty="0">
                <a:latin typeface="Courier New"/>
                <a:ea typeface="ＭＳ Ｐゴシック"/>
                <a:cs typeface="Courier New"/>
              </a:rPr>
              <a:t>CREATE PROCEDURE </a:t>
            </a:r>
            <a:r>
              <a:rPr lang="en-NZ" b="1" dirty="0" err="1">
                <a:latin typeface="Courier New"/>
                <a:ea typeface="ＭＳ Ｐゴシック"/>
                <a:cs typeface="Courier New"/>
              </a:rPr>
              <a:t>count_pets</a:t>
            </a:r>
            <a:r>
              <a:rPr lang="en-NZ" b="1" dirty="0">
                <a:latin typeface="Courier New"/>
                <a:ea typeface="ＭＳ Ｐゴシック"/>
                <a:cs typeface="Courier New"/>
              </a:rPr>
              <a:t>() </a:t>
            </a:r>
            <a:br>
              <a:rPr lang="en-NZ" b="1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/>
                <a:ea typeface="ＭＳ Ｐゴシック"/>
                <a:cs typeface="Courier New"/>
              </a:rPr>
              <a:t>BEGIN </a:t>
            </a:r>
            <a:br>
              <a:rPr lang="en-NZ" b="1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/>
                <a:ea typeface="ＭＳ Ｐゴシック"/>
                <a:cs typeface="Courier New"/>
              </a:rPr>
              <a:t>SELECT COUNT(*) FROM pet; </a:t>
            </a:r>
            <a:br>
              <a:rPr lang="en-NZ" b="1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/>
                <a:ea typeface="ＭＳ Ｐゴシック"/>
                <a:cs typeface="Courier New"/>
              </a:rPr>
              <a:t>END //</a:t>
            </a:r>
          </a:p>
          <a:p>
            <a:pPr marL="400050" lvl="1" indent="0">
              <a:buNone/>
            </a:pPr>
            <a:r>
              <a:rPr lang="en-NZ" b="1" dirty="0">
                <a:latin typeface="Courier New"/>
                <a:ea typeface="ＭＳ Ｐゴシック"/>
                <a:cs typeface="Courier New"/>
              </a:rPr>
              <a:t>DELIMITER;</a:t>
            </a:r>
          </a:p>
          <a:p>
            <a:pPr marL="400050" lvl="1" indent="0"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count_pets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8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Delimiter change:</a:t>
            </a:r>
          </a:p>
          <a:p>
            <a:pPr lvl="1"/>
            <a:r>
              <a:rPr lang="en-NZ" dirty="0"/>
              <a:t>So that a semicolon can be entered into the stored procedure without ending the creation</a:t>
            </a:r>
          </a:p>
          <a:p>
            <a:r>
              <a:rPr lang="en-NZ" dirty="0"/>
              <a:t>BEGIN/END</a:t>
            </a:r>
          </a:p>
          <a:p>
            <a:pPr lvl="1"/>
            <a:r>
              <a:rPr lang="en-NZ" dirty="0"/>
              <a:t>When you have multiple statements in the stored procedure you surround them  with BEGIN/END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9</a:t>
            </a:fld>
            <a:endParaRPr lang="en-NZ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11" ma:contentTypeDescription="Create a new document." ma:contentTypeScope="" ma:versionID="4afdea4937caa451437a8cd471d8acb9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8576f45ce779261eb22f4d05e048c308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677389-AE74-4E02-BD50-6A5AB597D5FD}">
  <ds:schemaRefs>
    <ds:schemaRef ds:uri="http://schemas.microsoft.com/office/2006/metadata/properties"/>
    <ds:schemaRef ds:uri="http://schemas.microsoft.com/office/infopath/2007/PartnerControls"/>
    <ds:schemaRef ds:uri="4ead3e30-d430-4bd6-8c58-30b78065e881"/>
  </ds:schemaRefs>
</ds:datastoreItem>
</file>

<file path=customXml/itemProps2.xml><?xml version="1.0" encoding="utf-8"?>
<ds:datastoreItem xmlns:ds="http://schemas.openxmlformats.org/officeDocument/2006/customXml" ds:itemID="{C712382D-B2D9-42A6-80BA-900D42ABEA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D260B-53E3-4F4A-893D-C55C8A8DA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d3e30-d430-4bd6-8c58-30b78065e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8736</TotalTime>
  <Words>1728</Words>
  <Application>Microsoft Office PowerPoint</Application>
  <PresentationFormat>On-screen Show (4:3)</PresentationFormat>
  <Paragraphs>234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OP_PPT_Template</vt:lpstr>
      <vt:lpstr>Stored Routines</vt:lpstr>
      <vt:lpstr>What is a stored procedure?</vt:lpstr>
      <vt:lpstr>Advantages of Stored Procedures</vt:lpstr>
      <vt:lpstr>Standards</vt:lpstr>
      <vt:lpstr>Preparation</vt:lpstr>
      <vt:lpstr>Two types of stored routines</vt:lpstr>
      <vt:lpstr>Your first stored procedure</vt:lpstr>
      <vt:lpstr>Something a little more useful</vt:lpstr>
      <vt:lpstr>Notes</vt:lpstr>
      <vt:lpstr>View Metadata of stored procedure</vt:lpstr>
      <vt:lpstr>Complete metadata</vt:lpstr>
      <vt:lpstr>Parameters</vt:lpstr>
      <vt:lpstr>Input Parameters</vt:lpstr>
      <vt:lpstr>Another IN example</vt:lpstr>
      <vt:lpstr>Output parameters</vt:lpstr>
      <vt:lpstr>Session Variables - SET</vt:lpstr>
      <vt:lpstr>INOUT Parameters</vt:lpstr>
      <vt:lpstr>Stored Functions</vt:lpstr>
      <vt:lpstr>Parameters in Functions</vt:lpstr>
      <vt:lpstr>Long Date</vt:lpstr>
      <vt:lpstr>Routine characteristics</vt:lpstr>
      <vt:lpstr>DETERMINISTIC</vt:lpstr>
      <vt:lpstr>SQL modes</vt:lpstr>
      <vt:lpstr>COMMENT</vt:lpstr>
      <vt:lpstr>SQL SECURITY</vt:lpstr>
      <vt:lpstr>Checkpoint Labs</vt:lpstr>
      <vt:lpstr>Exercises – area of circle</vt:lpstr>
      <vt:lpstr>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694</cp:revision>
  <dcterms:created xsi:type="dcterms:W3CDTF">2009-12-07T23:20:52Z</dcterms:created>
  <dcterms:modified xsi:type="dcterms:W3CDTF">2021-09-15T00:36:02Z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