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9" r:id="rId12"/>
    <p:sldId id="266" r:id="rId13"/>
    <p:sldId id="270" r:id="rId14"/>
    <p:sldId id="271" r:id="rId15"/>
    <p:sldId id="284" r:id="rId16"/>
    <p:sldId id="262" r:id="rId17"/>
    <p:sldId id="273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7" autoAdjust="0"/>
    <p:restoredTop sz="78092" autoAdjust="0"/>
  </p:normalViewPr>
  <p:slideViewPr>
    <p:cSldViewPr>
      <p:cViewPr varScale="1">
        <p:scale>
          <a:sx n="89" d="100"/>
          <a:sy n="89" d="100"/>
        </p:scale>
        <p:origin x="19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618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9E01D-1FA0-4F42-BE30-7F842BDE2B93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D54D4-2BA3-4ADE-B271-50CF34B77A48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222B0-E319-455B-ABB7-C8BD009E8E89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1D55C7-C889-426C-A764-7E9BA797531B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4128D0-DCBE-497D-BDB3-673BDF76593B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B693C-F5EE-441D-B413-D533CE40A3EE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2C08C-DE27-4681-8572-5199F963E6CF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46596C-F3C8-4E77-80D3-E2C2116D70B9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FDAC0-75DA-45D1-916A-CBEE9BAF2268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ADC6E-6DFA-4D96-BD87-35EA16C80FDE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2A9C8-F44A-47D1-9CEE-E42DC3193D85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51AD2AA-E4B3-4487-97DA-57AF31F6B51D}" type="datetime1">
              <a:rPr lang="en-US" smtClean="0"/>
              <a:pPr/>
              <a:t>9/13/2021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slow">
    <p:fad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ts val="1500"/>
        </a:spcBef>
        <a:spcAft>
          <a:spcPts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Program control with Stored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While Do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NZ" i="1" dirty="0" err="1">
                <a:latin typeface="Courier New" pitchFamily="49" charset="0"/>
                <a:cs typeface="Courier New" pitchFamily="49" charset="0"/>
              </a:rPr>
              <a:t>search_condition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DO </a:t>
            </a:r>
          </a:p>
          <a:p>
            <a:pPr lvl="1">
              <a:buNone/>
            </a:pPr>
            <a:r>
              <a:rPr lang="en-NZ" i="1" dirty="0" err="1">
                <a:latin typeface="Courier New" pitchFamily="49" charset="0"/>
                <a:cs typeface="Courier New" pitchFamily="49" charset="0"/>
              </a:rPr>
              <a:t>statement_list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END WHILE</a:t>
            </a:r>
          </a:p>
          <a:p>
            <a:r>
              <a:rPr lang="en-NZ" dirty="0"/>
              <a:t>The statement list within a WHILE  statement is repeated as long as the </a:t>
            </a:r>
            <a:r>
              <a:rPr lang="en-NZ" dirty="0" err="1"/>
              <a:t>search_condition</a:t>
            </a:r>
            <a:r>
              <a:rPr lang="en-NZ" dirty="0"/>
              <a:t> is true.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10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WHILE DO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CREATE PROCEDURE countdown()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  DECLARE v1 INT DEFAULT 10;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  WHILE v1 &gt; 0 DO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    SELECT v1;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    SET v1 = v1 - 1;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  END WHILE;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SELECT 'Blast Off';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11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REPEAT UNTIL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REPEAT </a:t>
            </a:r>
          </a:p>
          <a:p>
            <a:pPr>
              <a:spcBef>
                <a:spcPts val="0"/>
              </a:spcBef>
              <a:buNone/>
            </a:pPr>
            <a:r>
              <a:rPr lang="en-NZ" i="1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>
              <a:spcBef>
                <a:spcPts val="0"/>
              </a:spcBef>
              <a:buNone/>
            </a:pPr>
            <a:r>
              <a:rPr lang="en-NZ" i="1" dirty="0">
                <a:latin typeface="Courier New" pitchFamily="49" charset="0"/>
                <a:cs typeface="Courier New" pitchFamily="49" charset="0"/>
              </a:rPr>
              <a:t>	statement;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n-NZ" i="1" dirty="0" err="1">
                <a:latin typeface="Courier New" pitchFamily="49" charset="0"/>
                <a:cs typeface="Courier New" pitchFamily="49" charset="0"/>
              </a:rPr>
              <a:t>search_condition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END REPEAT</a:t>
            </a:r>
          </a:p>
          <a:p>
            <a:r>
              <a:rPr lang="en-NZ" dirty="0"/>
              <a:t>The statement list within a REPEAT  statement is repeated until the </a:t>
            </a:r>
            <a:r>
              <a:rPr lang="en-NZ" dirty="0" err="1"/>
              <a:t>search_condition</a:t>
            </a:r>
            <a:r>
              <a:rPr lang="en-NZ" dirty="0"/>
              <a:t> is true. </a:t>
            </a:r>
          </a:p>
          <a:p>
            <a:pPr lvl="1"/>
            <a:r>
              <a:rPr lang="en-NZ" dirty="0"/>
              <a:t>Thus, a REPEAT  always enters the loop at least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12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Repeat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repeat_up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(IN p1 INT)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DECLARE x INT DEFAULT 0;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REPEAT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		SELECT x;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		SET x=x+1;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UNTIL x&gt;p1 END REPEAT;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END//</a:t>
            </a:r>
          </a:p>
          <a:p>
            <a:r>
              <a:rPr lang="en-NZ" dirty="0"/>
              <a:t>Try calling this with a small number</a:t>
            </a:r>
          </a:p>
          <a:p>
            <a:pPr lvl="1"/>
            <a:r>
              <a:rPr lang="en-NZ" dirty="0"/>
              <a:t>Then try a negative number</a:t>
            </a:r>
          </a:p>
          <a:p>
            <a:pPr>
              <a:spcBef>
                <a:spcPts val="0"/>
              </a:spcBef>
              <a:buNone/>
            </a:pP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13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905779" cy="5151437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LOOP </a:t>
            </a:r>
          </a:p>
          <a:p>
            <a:pPr>
              <a:spcBef>
                <a:spcPts val="0"/>
              </a:spcBef>
              <a:buNone/>
            </a:pPr>
            <a:r>
              <a:rPr lang="en-NZ" i="1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>
              <a:spcBef>
                <a:spcPts val="0"/>
              </a:spcBef>
              <a:buNone/>
            </a:pPr>
            <a:r>
              <a:rPr lang="en-NZ" i="1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LEAVE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END LOOP</a:t>
            </a:r>
          </a:p>
          <a:p>
            <a:r>
              <a:rPr lang="en-NZ" dirty="0"/>
              <a:t>LOOP  implements a simple loop construct, enabling repeated execution of the statement list, which consists of one or more statements</a:t>
            </a:r>
          </a:p>
          <a:p>
            <a:pPr lvl="1"/>
            <a:r>
              <a:rPr lang="en-NZ" dirty="0"/>
              <a:t>The statements within the loop are repeated until the loop is exited; </a:t>
            </a:r>
          </a:p>
          <a:p>
            <a:pPr lvl="1"/>
            <a:r>
              <a:rPr lang="en-NZ" dirty="0"/>
              <a:t>usually this is accomplished with a LEAVE  statement.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14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45C7-5194-4E71-A370-7ED59905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Checkpoint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96E6-1647-4757-86CB-6B6A464E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exercises are marked labs.</a:t>
            </a:r>
          </a:p>
          <a:p>
            <a:r>
              <a:rPr lang="en-NZ" dirty="0"/>
              <a:t>Push the solutions to your </a:t>
            </a:r>
            <a:r>
              <a:rPr lang="en-NZ" dirty="0" err="1"/>
              <a:t>Github</a:t>
            </a:r>
            <a:r>
              <a:rPr lang="en-NZ" dirty="0"/>
              <a:t> account linked with GitHub Classroom – Marked Labs</a:t>
            </a:r>
          </a:p>
          <a:p>
            <a:r>
              <a:rPr lang="en-NZ" dirty="0"/>
              <a:t>Marked Labs so far: 5.1, 5.2, 7.2, &amp; today 9.1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CF3E-93D7-47C7-B44E-3402B33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192447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Write a routine which prints:</a:t>
            </a:r>
          </a:p>
          <a:p>
            <a:pPr lvl="1"/>
            <a:r>
              <a:rPr lang="en-NZ" dirty="0"/>
              <a:t>"Good Morning" if the time is before noon</a:t>
            </a:r>
          </a:p>
          <a:p>
            <a:pPr lvl="1"/>
            <a:r>
              <a:rPr lang="en-NZ" dirty="0"/>
              <a:t>"Good Afternoon" if the time is between 12pm and 5pm </a:t>
            </a:r>
          </a:p>
          <a:p>
            <a:pPr lvl="1"/>
            <a:r>
              <a:rPr lang="en-NZ" dirty="0"/>
              <a:t>"Good Evening" if the time is between 5pm and midnight</a:t>
            </a:r>
          </a:p>
          <a:p>
            <a:pPr marL="457200" lvl="1" indent="0">
              <a:buNone/>
            </a:pPr>
            <a:r>
              <a:rPr lang="en-NZ" dirty="0"/>
              <a:t>If you declare a variable of type TIME then you can set it using the CURTIME method. The format of the variable </a:t>
            </a:r>
            <a:r>
              <a:rPr lang="en-NZ"/>
              <a:t>of type TIME </a:t>
            </a:r>
            <a:r>
              <a:rPr lang="en-NZ" dirty="0"/>
              <a:t>is </a:t>
            </a:r>
            <a:r>
              <a:rPr lang="en-NZ"/>
              <a:t>‘12:00:00’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16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Write a routine which prints a single string listing the Fibonacci sequence (each number is the sum of the previous two) </a:t>
            </a:r>
          </a:p>
          <a:p>
            <a:pPr lvl="1"/>
            <a:r>
              <a:rPr lang="en-NZ" dirty="0"/>
              <a:t>The first two numbers are always 0, 1</a:t>
            </a:r>
          </a:p>
          <a:p>
            <a:pPr lvl="1"/>
            <a:r>
              <a:rPr lang="en-NZ" dirty="0"/>
              <a:t>The parameter is the number of digits to print Call fib(6) prints '0, 1, 1, 2, 3, 5'</a:t>
            </a:r>
          </a:p>
          <a:p>
            <a:r>
              <a:rPr lang="en-NZ" dirty="0"/>
              <a:t>You might need to concatenate strings</a:t>
            </a:r>
          </a:p>
          <a:p>
            <a:pPr lvl="1"/>
            <a:r>
              <a:rPr lang="en-NZ" dirty="0" err="1"/>
              <a:t>Concate</a:t>
            </a:r>
            <a:r>
              <a:rPr lang="en-NZ" dirty="0"/>
              <a:t>('B', 'an', '</a:t>
            </a:r>
            <a:r>
              <a:rPr lang="en-NZ" dirty="0" err="1"/>
              <a:t>ana</a:t>
            </a:r>
            <a:r>
              <a:rPr lang="en-NZ"/>
              <a:t>’) </a:t>
            </a:r>
            <a:endParaRPr lang="en-NZ" dirty="0"/>
          </a:p>
          <a:p>
            <a:pPr lvl="1"/>
            <a:r>
              <a:rPr lang="en-NZ" dirty="0"/>
              <a:t>Makes 'Banana'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17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Programming with Stored Routines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MySQL also allows stored routines to use</a:t>
            </a:r>
          </a:p>
          <a:p>
            <a:pPr lvl="1"/>
            <a:r>
              <a:rPr lang="en-NZ" dirty="0"/>
              <a:t>Variables, </a:t>
            </a:r>
          </a:p>
          <a:p>
            <a:pPr lvl="1"/>
            <a:r>
              <a:rPr lang="en-NZ" dirty="0"/>
              <a:t>Conditional tests, </a:t>
            </a:r>
          </a:p>
          <a:p>
            <a:pPr lvl="1"/>
            <a:r>
              <a:rPr lang="en-NZ" dirty="0"/>
              <a:t>Loops</a:t>
            </a:r>
          </a:p>
          <a:p>
            <a:r>
              <a:rPr lang="en-NZ" dirty="0"/>
              <a:t>Making possible some fairly complex programming.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Local variables (as opposed to session variables we used last session)</a:t>
            </a:r>
          </a:p>
          <a:p>
            <a:r>
              <a:rPr lang="en-NZ" dirty="0"/>
              <a:t>Variables need to be declared within the procedure</a:t>
            </a:r>
          </a:p>
          <a:p>
            <a:pPr lvl="1"/>
            <a:r>
              <a:rPr lang="en-NZ" dirty="0"/>
              <a:t>DECLARE </a:t>
            </a:r>
            <a:r>
              <a:rPr lang="en-NZ" dirty="0" err="1"/>
              <a:t>var_name</a:t>
            </a:r>
            <a:r>
              <a:rPr lang="en-NZ" dirty="0"/>
              <a:t> type;</a:t>
            </a:r>
          </a:p>
          <a:p>
            <a:pPr lvl="1"/>
            <a:r>
              <a:rPr lang="en-NZ" dirty="0"/>
              <a:t>DECLARE </a:t>
            </a:r>
            <a:r>
              <a:rPr lang="en-NZ" dirty="0" err="1"/>
              <a:t>this_num</a:t>
            </a:r>
            <a:r>
              <a:rPr lang="en-NZ" dirty="0"/>
              <a:t> INT;</a:t>
            </a:r>
          </a:p>
          <a:p>
            <a:pPr lvl="1"/>
            <a:r>
              <a:rPr lang="en-NZ" dirty="0"/>
              <a:t>DECLARE num1, num2, num3 INT;</a:t>
            </a:r>
          </a:p>
          <a:p>
            <a:r>
              <a:rPr lang="en-NZ" dirty="0"/>
              <a:t>You can assign a value during declaration</a:t>
            </a:r>
          </a:p>
          <a:p>
            <a:pPr lvl="1"/>
            <a:r>
              <a:rPr lang="en-NZ" dirty="0"/>
              <a:t>DECLARE count INT DEFAULT 0;</a:t>
            </a:r>
          </a:p>
          <a:p>
            <a:r>
              <a:rPr lang="en-NZ" dirty="0"/>
              <a:t>Don't use the @ symbol with local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3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Conditional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Branching is an important facet of any programming language.</a:t>
            </a:r>
          </a:p>
          <a:p>
            <a:r>
              <a:rPr lang="en-NZ" dirty="0"/>
              <a:t>MySQL has IF and CASE constructs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4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IF	(syntax)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/>
              <a:t>IF [</a:t>
            </a:r>
            <a:r>
              <a:rPr lang="en-NZ" dirty="0" err="1"/>
              <a:t>val</a:t>
            </a:r>
            <a:r>
              <a:rPr lang="en-NZ" dirty="0"/>
              <a:t> 1] 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THEN [result 1];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END IF; </a:t>
            </a:r>
          </a:p>
          <a:p>
            <a:pPr>
              <a:spcBef>
                <a:spcPts val="0"/>
              </a:spcBef>
              <a:buNone/>
            </a:pPr>
            <a:endParaRPr lang="en-NZ" dirty="0"/>
          </a:p>
          <a:p>
            <a:pPr>
              <a:spcBef>
                <a:spcPts val="0"/>
              </a:spcBef>
              <a:buNone/>
            </a:pPr>
            <a:endParaRPr lang="en-NZ" dirty="0"/>
          </a:p>
          <a:p>
            <a:pPr>
              <a:spcBef>
                <a:spcPts val="0"/>
              </a:spcBef>
              <a:buNone/>
            </a:pPr>
            <a:r>
              <a:rPr lang="en-NZ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IF [</a:t>
            </a:r>
            <a:r>
              <a:rPr lang="en-NZ" dirty="0" err="1"/>
              <a:t>val</a:t>
            </a:r>
            <a:r>
              <a:rPr lang="en-NZ" dirty="0"/>
              <a:t> 1] 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THEN [result 1];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ELSE [result 2];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END IF;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/>
              <a:t>IF [</a:t>
            </a:r>
            <a:r>
              <a:rPr lang="en-NZ" dirty="0" err="1"/>
              <a:t>val</a:t>
            </a:r>
            <a:r>
              <a:rPr lang="en-NZ" dirty="0"/>
              <a:t> 1] THEN [result 1] ;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ELSEIF [</a:t>
            </a:r>
            <a:r>
              <a:rPr lang="en-NZ" dirty="0" err="1"/>
              <a:t>val</a:t>
            </a:r>
            <a:r>
              <a:rPr lang="en-NZ" dirty="0"/>
              <a:t> 2] THEN [result 2] ;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ELSEIF [</a:t>
            </a:r>
            <a:r>
              <a:rPr lang="en-NZ" dirty="0" err="1"/>
              <a:t>val</a:t>
            </a:r>
            <a:r>
              <a:rPr lang="en-NZ" dirty="0"/>
              <a:t> 3] THEN [result 3] ;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...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ELSEIF [</a:t>
            </a:r>
            <a:r>
              <a:rPr lang="en-NZ" dirty="0" err="1"/>
              <a:t>val</a:t>
            </a:r>
            <a:r>
              <a:rPr lang="en-NZ" dirty="0"/>
              <a:t> n] THEN [result n] ;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  ELSE [default result] </a:t>
            </a:r>
          </a:p>
          <a:p>
            <a:pPr>
              <a:spcBef>
                <a:spcPts val="0"/>
              </a:spcBef>
              <a:buNone/>
            </a:pPr>
            <a:r>
              <a:rPr lang="en-NZ" dirty="0"/>
              <a:t>END IF;</a:t>
            </a:r>
          </a:p>
          <a:p>
            <a:pPr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5</a:t>
            </a:fld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IF Example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28596" y="1571613"/>
            <a:ext cx="8429683" cy="5072098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DELIMITER //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en-NZ" sz="2000" dirty="0" err="1">
                <a:latin typeface="Courier New" pitchFamily="49" charset="0"/>
                <a:cs typeface="Courier New" pitchFamily="49" charset="0"/>
              </a:rPr>
              <a:t>SimpleCompare</a:t>
            </a:r>
            <a:r>
              <a:rPr lang="en-NZ" sz="2000" dirty="0">
                <a:latin typeface="Courier New" pitchFamily="49" charset="0"/>
                <a:cs typeface="Courier New" pitchFamily="49" charset="0"/>
              </a:rPr>
              <a:t>(n INT, m INT)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RETURNS VARCHAR(20)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BEGIN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DECLARE s VARCHAR(20);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IF n &gt; m THEN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	SET s = '&gt;';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ELSEIF n = m THEN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	SET s = '=';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	SET s = '&lt;';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END IF;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SET s = CONCAT(n, ' ', s, ' ', m);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	RETURN s;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	END // </a:t>
            </a:r>
          </a:p>
          <a:p>
            <a:pPr>
              <a:spcBef>
                <a:spcPts val="0"/>
              </a:spcBef>
              <a:buNone/>
            </a:pPr>
            <a:r>
              <a:rPr lang="en-NZ" sz="2000" dirty="0">
                <a:latin typeface="Courier New" pitchFamily="49" charset="0"/>
                <a:cs typeface="Courier New" pitchFamily="49" charset="0"/>
              </a:rPr>
              <a:t>DELIMITER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6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CASE (syntax)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624" y="1706563"/>
            <a:ext cx="7977217" cy="5151437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sz="2800" dirty="0">
                <a:latin typeface="Courier New" pitchFamily="49" charset="0"/>
                <a:cs typeface="Courier New" pitchFamily="49" charset="0"/>
              </a:rPr>
              <a:t>CASE expression-to-evaluate</a:t>
            </a:r>
          </a:p>
          <a:p>
            <a:pPr>
              <a:spcBef>
                <a:spcPts val="0"/>
              </a:spcBef>
              <a:buNone/>
            </a:pPr>
            <a:r>
              <a:rPr lang="en-NZ" sz="2800" dirty="0">
                <a:latin typeface="Courier New" pitchFamily="49" charset="0"/>
                <a:cs typeface="Courier New" pitchFamily="49" charset="0"/>
              </a:rPr>
              <a:t>	WHEN value1 THEN </a:t>
            </a:r>
            <a:r>
              <a:rPr lang="en-NZ" sz="2800" dirty="0" err="1">
                <a:latin typeface="Courier New" pitchFamily="49" charset="0"/>
                <a:cs typeface="Courier New" pitchFamily="49" charset="0"/>
              </a:rPr>
              <a:t>statement_list</a:t>
            </a:r>
            <a:endParaRPr lang="en-NZ" sz="2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NZ" sz="2800" dirty="0">
                <a:latin typeface="Courier New" pitchFamily="49" charset="0"/>
                <a:cs typeface="Courier New" pitchFamily="49" charset="0"/>
              </a:rPr>
              <a:t>	WHEN value2 THEN </a:t>
            </a:r>
            <a:r>
              <a:rPr lang="en-NZ" sz="2800" dirty="0" err="1">
                <a:latin typeface="Courier New" pitchFamily="49" charset="0"/>
                <a:cs typeface="Courier New" pitchFamily="49" charset="0"/>
              </a:rPr>
              <a:t>statement_list</a:t>
            </a:r>
            <a:r>
              <a:rPr lang="en-NZ" sz="28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spcBef>
                <a:spcPts val="0"/>
              </a:spcBef>
              <a:buNone/>
            </a:pPr>
            <a:r>
              <a:rPr lang="en-NZ" sz="2800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NZ" sz="2800" dirty="0" err="1">
                <a:latin typeface="Courier New" pitchFamily="49" charset="0"/>
                <a:cs typeface="Courier New" pitchFamily="49" charset="0"/>
              </a:rPr>
              <a:t>statement_list</a:t>
            </a:r>
            <a:endParaRPr lang="en-NZ" sz="2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NZ" sz="2800" dirty="0">
                <a:latin typeface="Courier New" pitchFamily="49" charset="0"/>
                <a:cs typeface="Courier New" pitchFamily="49" charset="0"/>
              </a:rPr>
              <a:t>END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7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bin_digit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(IN var1 INT)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CASE var1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		WHEN 0 THEN SELECT 'Zero';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		WHEN 1 THEN SELECT 'One';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		SELECT 'Not a binary digit';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END CASE; 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END//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8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LOOP  implements a simple loop construct, </a:t>
            </a:r>
          </a:p>
          <a:p>
            <a:pPr lvl="1"/>
            <a:r>
              <a:rPr lang="en-NZ" dirty="0"/>
              <a:t>enabling repeated execution of the statement list</a:t>
            </a:r>
          </a:p>
          <a:p>
            <a:pPr lvl="1"/>
            <a:r>
              <a:rPr lang="en-NZ" dirty="0"/>
              <a:t>The statements within the loop are repeated until the loop is exited; usually this is accomplished with a LEAVE  statement.</a:t>
            </a:r>
          </a:p>
          <a:p>
            <a:r>
              <a:rPr lang="en-NZ" dirty="0"/>
              <a:t>Types of loops:</a:t>
            </a:r>
          </a:p>
          <a:p>
            <a:pPr lvl="1"/>
            <a:r>
              <a:rPr lang="en-NZ" dirty="0"/>
              <a:t>While Do</a:t>
            </a:r>
          </a:p>
          <a:p>
            <a:pPr lvl="1"/>
            <a:r>
              <a:rPr lang="en-NZ" dirty="0"/>
              <a:t>Repeat Until</a:t>
            </a:r>
          </a:p>
          <a:p>
            <a:pPr lvl="1"/>
            <a:r>
              <a:rPr lang="en-NZ" dirty="0"/>
              <a:t>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9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11" ma:contentTypeDescription="Create a new document." ma:contentTypeScope="" ma:versionID="4afdea4937caa451437a8cd471d8acb9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8576f45ce779261eb22f4d05e048c308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heckedOu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CheckedOut" ma:index="18" nillable="true" ma:displayName="Checked Out" ma:format="Dropdown" ma:list="UserInfo" ma:SharePointGroup="0" ma:internalName="CheckedO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eckedOut xmlns="4ead3e30-d430-4bd6-8c58-30b78065e881">
      <UserInfo>
        <DisplayName/>
        <AccountId xsi:nil="true"/>
        <AccountType/>
      </UserInfo>
    </CheckedOut>
  </documentManagement>
</p:properties>
</file>

<file path=customXml/itemProps1.xml><?xml version="1.0" encoding="utf-8"?>
<ds:datastoreItem xmlns:ds="http://schemas.openxmlformats.org/officeDocument/2006/customXml" ds:itemID="{47618AFA-CB87-434A-961B-B72EA3D7E092}"/>
</file>

<file path=customXml/itemProps2.xml><?xml version="1.0" encoding="utf-8"?>
<ds:datastoreItem xmlns:ds="http://schemas.openxmlformats.org/officeDocument/2006/customXml" ds:itemID="{3DAEF426-81FA-41EA-A39F-F0C2D8D7E9A3}"/>
</file>

<file path=customXml/itemProps3.xml><?xml version="1.0" encoding="utf-8"?>
<ds:datastoreItem xmlns:ds="http://schemas.openxmlformats.org/officeDocument/2006/customXml" ds:itemID="{87618012-B404-4EBE-9A1D-36B816589CAA}"/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5938</TotalTime>
  <Words>870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OP_PPT_Template</vt:lpstr>
      <vt:lpstr>Program control with Stored Procedures</vt:lpstr>
      <vt:lpstr>Programming with Stored Routines</vt:lpstr>
      <vt:lpstr>Variables</vt:lpstr>
      <vt:lpstr>Conditional Tests</vt:lpstr>
      <vt:lpstr>IF (syntax)</vt:lpstr>
      <vt:lpstr>IF Example</vt:lpstr>
      <vt:lpstr>CASE (syntax)</vt:lpstr>
      <vt:lpstr>CASE Example</vt:lpstr>
      <vt:lpstr>Loops</vt:lpstr>
      <vt:lpstr>While Do Loops</vt:lpstr>
      <vt:lpstr>WHILE DO example</vt:lpstr>
      <vt:lpstr>REPEAT UNTIL</vt:lpstr>
      <vt:lpstr>Repeat Example</vt:lpstr>
      <vt:lpstr>LOOP</vt:lpstr>
      <vt:lpstr>Checkpoint Labs</vt:lpstr>
      <vt:lpstr>Exercises</vt:lpstr>
      <vt:lpstr>Fibonacci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704</cp:revision>
  <dcterms:created xsi:type="dcterms:W3CDTF">2009-12-07T23:20:52Z</dcterms:created>
  <dcterms:modified xsi:type="dcterms:W3CDTF">2021-09-12T22:16:01Z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