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37" autoAdjust="0"/>
    <p:restoredTop sz="86949" autoAdjust="0"/>
  </p:normalViewPr>
  <p:slideViewPr>
    <p:cSldViewPr>
      <p:cViewPr varScale="1">
        <p:scale>
          <a:sx n="99" d="100"/>
          <a:sy n="99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9/27/2021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323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933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 table </a:t>
            </a:r>
            <a:r>
              <a:rPr lang="en-US"/>
              <a:t>message </a:t>
            </a:r>
          </a:p>
          <a:p>
            <a:r>
              <a:rPr lang="en-US"/>
              <a:t>change </a:t>
            </a:r>
            <a:r>
              <a:rPr lang="en-US" dirty="0" err="1"/>
              <a:t>message_hash</a:t>
            </a:r>
            <a:r>
              <a:rPr lang="en-US" dirty="0"/>
              <a:t>  </a:t>
            </a:r>
            <a:r>
              <a:rPr lang="en-US" dirty="0" err="1"/>
              <a:t>message_hash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(40);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399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59E01D-1FA0-4F42-BE30-7F842BDE2B93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10C3B6-8B97-4FB8-89FD-A6A7C7F12B9D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97E96-F072-4126-AE72-AA579E673E84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B693C-F5EE-441D-B413-D533CE40A3EE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2C08C-DE27-4681-8572-5199F963E6CF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46596C-F3C8-4E77-80D3-E2C2116D70B9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FDAC0-75DA-45D1-916A-CBEE9BAF2268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ADC6E-6DFA-4D96-BD87-35EA16C80FDE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2A9C8-F44A-47D1-9CEE-E42DC3193D85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D54D4-2BA3-4ADE-B271-50CF34B77A48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222B0-E319-455B-ABB7-C8BD009E8E89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1D55C7-C889-426C-A764-7E9BA797531B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4128D0-DCBE-497D-BDB3-673BDF76593B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56BA18-80AB-4B0C-8020-3CB42EA6204A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4E44D9-B171-4BDC-876F-B0EAD4E1A9C0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E03D9-21B9-4B9B-AE4D-41BF828B981C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C7DCFA-9BAB-42BD-A590-21BEED72E738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345D94-04EF-4B93-B9EF-D00B49064D99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97547B-A588-411C-B2E1-9C358EAE6702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51AD2AA-E4B3-4487-97DA-57AF31F6B51D}" type="datetime1">
              <a:rPr lang="en-US" smtClean="0"/>
              <a:pPr/>
              <a:t>9/27/2021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ct val="100000"/>
        </a:lnSpc>
        <a:spcBef>
          <a:spcPts val="1500"/>
        </a:spcBef>
        <a:spcAft>
          <a:spcPts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ct val="100000"/>
        </a:lnSpc>
        <a:spcBef>
          <a:spcPct val="0"/>
        </a:spcBef>
        <a:spcAft>
          <a:spcPts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7448550" cy="6546973"/>
          </a:xfrm>
        </p:spPr>
        <p:txBody>
          <a:bodyPr/>
          <a:lstStyle/>
          <a:p>
            <a:r>
              <a:rPr lang="en-NZ" dirty="0"/>
              <a:t>A trigger is a unit of program code that executes automatically based on some event that takes place in the database, such as inserting, updating, or deleting data in a particular table.</a:t>
            </a:r>
          </a:p>
          <a:p>
            <a:r>
              <a:rPr lang="en-NZ" dirty="0"/>
              <a:t>In MySQL a trigger is a named database object that is associated with a table, and that activates when a particular event occurs for the table.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10</a:t>
            </a:fld>
            <a:endParaRPr lang="en-NZ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1329" y="4656672"/>
            <a:ext cx="719978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6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of MySQL 5.7.2, and Maria 10.2.3 it is possible to define multiple triggers for a given table that have the same trigger event and action time. For example, you can have two</a:t>
            </a:r>
            <a:r>
              <a:rPr kumimoji="0" lang="en-NZ" altLang="en-US" sz="16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NZ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BEFORE UPDATE</a:t>
            </a:r>
            <a:r>
              <a:rPr kumimoji="0" lang="en-NZ" altLang="en-US" sz="16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NZ" altLang="en-US" sz="16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triggers for a table</a:t>
            </a:r>
            <a:r>
              <a:rPr kumimoji="0" lang="en-NZ" alt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kumimoji="0" lang="en-NZ" altLang="en-US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kumimoji="0" lang="en-NZ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Trigger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Some uses for triggers are to perform checks of values to be inserted into a table or to perform calculations on values involved in an update.</a:t>
            </a:r>
          </a:p>
          <a:p>
            <a:r>
              <a:rPr lang="en-NZ" dirty="0"/>
              <a:t>Triggers can enforce business rules that cannot be enforced via database constraints.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11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NOTE on </a:t>
            </a:r>
            <a:r>
              <a:rPr lang="en-NZ" dirty="0" err="1"/>
              <a:t>MySQL</a:t>
            </a:r>
            <a:r>
              <a:rPr lang="en-NZ" dirty="0"/>
              <a:t>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From the </a:t>
            </a:r>
            <a:r>
              <a:rPr lang="en-NZ" dirty="0" err="1"/>
              <a:t>MySQL</a:t>
            </a:r>
            <a:r>
              <a:rPr lang="en-NZ" dirty="0"/>
              <a:t> guide</a:t>
            </a:r>
          </a:p>
          <a:p>
            <a:pPr lvl="1"/>
            <a:r>
              <a:rPr lang="en-NZ" dirty="0" err="1">
                <a:latin typeface="Comic Sans MS" pitchFamily="66" charset="0"/>
              </a:rPr>
              <a:t>MySQL</a:t>
            </a:r>
            <a:r>
              <a:rPr lang="en-NZ" dirty="0">
                <a:latin typeface="Comic Sans MS" pitchFamily="66" charset="0"/>
              </a:rPr>
              <a:t> triggers are activated by SQL statements </a:t>
            </a:r>
            <a:r>
              <a:rPr lang="en-NZ" i="1" dirty="0">
                <a:latin typeface="Comic Sans MS" pitchFamily="66" charset="0"/>
              </a:rPr>
              <a:t>only</a:t>
            </a:r>
            <a:r>
              <a:rPr lang="en-NZ" dirty="0">
                <a:latin typeface="Comic Sans MS" pitchFamily="66" charset="0"/>
              </a:rPr>
              <a:t>. They are not activated by changes in tables made by APIs that do not transmit SQL statements to the </a:t>
            </a:r>
            <a:r>
              <a:rPr lang="en-NZ" dirty="0" err="1">
                <a:latin typeface="Comic Sans MS" pitchFamily="66" charset="0"/>
              </a:rPr>
              <a:t>MySQL</a:t>
            </a:r>
            <a:r>
              <a:rPr lang="en-NZ" dirty="0">
                <a:latin typeface="Comic Sans MS" pitchFamily="66" charset="0"/>
              </a:rPr>
              <a:t> Server; in particular, they are not activated by updates made using the NDB API.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Syntax to Create a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latin typeface="Courier New" pitchFamily="49" charset="0"/>
                <a:cs typeface="Courier New" pitchFamily="49" charset="0"/>
              </a:rPr>
              <a:t>CREATE TRIGGER </a:t>
            </a:r>
            <a:r>
              <a:rPr lang="en-NZ" i="1" dirty="0" err="1">
                <a:latin typeface="Courier New" pitchFamily="49" charset="0"/>
                <a:cs typeface="Courier New" pitchFamily="49" charset="0"/>
              </a:rPr>
              <a:t>trigger_name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i="1" dirty="0" err="1">
                <a:latin typeface="Courier New" pitchFamily="49" charset="0"/>
                <a:cs typeface="Courier New" pitchFamily="49" charset="0"/>
              </a:rPr>
              <a:t>trigger_time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i="1" dirty="0" err="1">
                <a:latin typeface="Courier New" pitchFamily="49" charset="0"/>
                <a:cs typeface="Courier New" pitchFamily="49" charset="0"/>
              </a:rPr>
              <a:t>trigger_event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NZ" i="1" dirty="0" err="1">
                <a:latin typeface="Courier New" pitchFamily="49" charset="0"/>
                <a:cs typeface="Courier New" pitchFamily="49" charset="0"/>
              </a:rPr>
              <a:t>tbl_name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FOR EACH ROW </a:t>
            </a:r>
            <a:r>
              <a:rPr lang="en-NZ" i="1" dirty="0" err="1">
                <a:latin typeface="Courier New" pitchFamily="49" charset="0"/>
                <a:cs typeface="Courier New" pitchFamily="49" charset="0"/>
              </a:rPr>
              <a:t>trigger_stmt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NZ" i="1" dirty="0" err="1">
                <a:latin typeface="Courier New" pitchFamily="49" charset="0"/>
                <a:cs typeface="Courier New" pitchFamily="49" charset="0"/>
              </a:rPr>
              <a:t>trigger_time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NZ" dirty="0"/>
              <a:t>BEFORE or AFTER</a:t>
            </a:r>
          </a:p>
          <a:p>
            <a:pPr lvl="1"/>
            <a:r>
              <a:rPr lang="en-NZ" i="1" dirty="0" err="1">
                <a:latin typeface="Courier New" pitchFamily="49" charset="0"/>
                <a:cs typeface="Courier New" pitchFamily="49" charset="0"/>
              </a:rPr>
              <a:t>trigger_event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NZ" dirty="0"/>
              <a:t>INSERT/ UPDATE/DELETE</a:t>
            </a:r>
          </a:p>
          <a:p>
            <a:pPr lvl="1"/>
            <a:r>
              <a:rPr lang="en-NZ" i="1" dirty="0" err="1">
                <a:latin typeface="Courier New" pitchFamily="49" charset="0"/>
                <a:cs typeface="Courier New" pitchFamily="49" charset="0"/>
              </a:rPr>
              <a:t>trigger_stmt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NZ" dirty="0"/>
              <a:t>Action to perform if trigger activates (may have BEGIN/END)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13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Try It –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834341" cy="4222767"/>
          </a:xfrm>
          <a:solidFill>
            <a:schemeClr val="bg1"/>
          </a:solidFill>
        </p:spPr>
        <p:txBody>
          <a:bodyPr/>
          <a:lstStyle/>
          <a:p>
            <a:r>
              <a:rPr lang="en-NZ" sz="2000" dirty="0"/>
              <a:t>Message hash</a:t>
            </a:r>
          </a:p>
          <a:p>
            <a:r>
              <a:rPr lang="en-NZ" sz="2000" dirty="0"/>
              <a:t>Trigger with a variable</a:t>
            </a:r>
            <a:endParaRPr lang="en-NZ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14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view is a virtual table</a:t>
            </a:r>
          </a:p>
          <a:p>
            <a:pPr lvl="1"/>
            <a:r>
              <a:rPr lang="en-NZ" dirty="0"/>
              <a:t>Actually a stored query (only the definition is stored)</a:t>
            </a:r>
          </a:p>
          <a:p>
            <a:r>
              <a:rPr lang="en-NZ" dirty="0"/>
              <a:t>There is no easy command to list only views like ‘show tables’. Instead use the query</a:t>
            </a:r>
          </a:p>
          <a:p>
            <a:pPr lvl="1"/>
            <a:r>
              <a:rPr lang="en-NZ" dirty="0">
                <a:latin typeface="Courier New" pitchFamily="49" charset="0"/>
                <a:cs typeface="Courier New" pitchFamily="49" charset="0"/>
              </a:rPr>
              <a:t>SELECT TABLE_NAME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FROM INFORMATION_SCHEMA.VIEWS;</a:t>
            </a:r>
          </a:p>
          <a:p>
            <a:r>
              <a:rPr lang="en-NZ" dirty="0"/>
              <a:t>To see a definition of a view xyz use:</a:t>
            </a:r>
          </a:p>
          <a:p>
            <a:pPr lvl="1"/>
            <a:r>
              <a:rPr lang="en-NZ" dirty="0">
                <a:latin typeface="Courier New" pitchFamily="49" charset="0"/>
                <a:cs typeface="Courier New" pitchFamily="49" charset="0"/>
              </a:rPr>
              <a:t>Show create view xyz;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15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Why use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Advantages</a:t>
            </a:r>
          </a:p>
          <a:p>
            <a:pPr lvl="1"/>
            <a:r>
              <a:rPr lang="en-NZ" dirty="0"/>
              <a:t>Calculated fields</a:t>
            </a:r>
          </a:p>
          <a:p>
            <a:pPr lvl="1"/>
            <a:r>
              <a:rPr lang="en-NZ" dirty="0"/>
              <a:t>Security via restricting fields</a:t>
            </a:r>
          </a:p>
          <a:p>
            <a:pPr lvl="1"/>
            <a:r>
              <a:rPr lang="en-NZ" dirty="0"/>
              <a:t>Join various tables together – makes queries easier</a:t>
            </a:r>
          </a:p>
          <a:p>
            <a:r>
              <a:rPr lang="en-NZ" dirty="0"/>
              <a:t>Disadvantage</a:t>
            </a:r>
          </a:p>
          <a:p>
            <a:pPr lvl="1"/>
            <a:r>
              <a:rPr lang="en-NZ" dirty="0"/>
              <a:t>May have a performance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16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Try It: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View Exercise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17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Indexes provide a fast and efficient means of finding data rows in tables</a:t>
            </a:r>
          </a:p>
          <a:p>
            <a:r>
              <a:rPr lang="en-NZ" dirty="0"/>
              <a:t>Visualize an index as a table with one column containing the key value and another containing a pointer to where the row with that key value physically resides in the main table</a:t>
            </a:r>
          </a:p>
          <a:p>
            <a:pPr lvl="1"/>
            <a:r>
              <a:rPr lang="en-NZ" dirty="0"/>
              <a:t>NOTE: that is NOT how it is actually implemented – but that’s how I think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18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 Free Lunch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Indexes come at a price</a:t>
            </a:r>
          </a:p>
          <a:p>
            <a:pPr lvl="1"/>
            <a:r>
              <a:rPr lang="en-NZ" dirty="0"/>
              <a:t>Take up space</a:t>
            </a:r>
          </a:p>
          <a:p>
            <a:pPr lvl="1"/>
            <a:r>
              <a:rPr lang="en-NZ" dirty="0"/>
              <a:t>Must be maintained</a:t>
            </a:r>
          </a:p>
          <a:p>
            <a:r>
              <a:rPr lang="en-NZ" dirty="0"/>
              <a:t>Space less important today</a:t>
            </a:r>
          </a:p>
          <a:p>
            <a:r>
              <a:rPr lang="en-NZ" dirty="0"/>
              <a:t>Maintenance is a big issue</a:t>
            </a:r>
          </a:p>
          <a:p>
            <a:pPr lvl="1"/>
            <a:r>
              <a:rPr lang="en-NZ" dirty="0"/>
              <a:t>Index must be altered every time an index item is inserted, updated and deleted</a:t>
            </a:r>
          </a:p>
          <a:p>
            <a:pPr lvl="1"/>
            <a:r>
              <a:rPr lang="en-NZ" dirty="0"/>
              <a:t>Happens automatically – but affects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19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Earlier we discussed:</a:t>
            </a:r>
          </a:p>
          <a:p>
            <a:pPr lvl="1"/>
            <a:r>
              <a:rPr lang="en-NZ" dirty="0"/>
              <a:t>Primary key constraint</a:t>
            </a:r>
          </a:p>
          <a:p>
            <a:pPr lvl="1"/>
            <a:r>
              <a:rPr lang="en-NZ" dirty="0"/>
              <a:t>Foreign Key constraint</a:t>
            </a:r>
          </a:p>
          <a:p>
            <a:pPr lvl="1"/>
            <a:r>
              <a:rPr lang="en-NZ" dirty="0"/>
              <a:t>Unique constraint</a:t>
            </a:r>
          </a:p>
          <a:p>
            <a:pPr lvl="1"/>
            <a:r>
              <a:rPr lang="en-NZ" dirty="0"/>
              <a:t>Not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Aspects of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Index automatically created for primary keys</a:t>
            </a:r>
          </a:p>
          <a:p>
            <a:r>
              <a:rPr lang="en-NZ" dirty="0"/>
              <a:t>Index on foreign keys improves performance</a:t>
            </a:r>
          </a:p>
          <a:p>
            <a:pPr lvl="1"/>
            <a:r>
              <a:rPr lang="en-NZ" dirty="0"/>
              <a:t>NB </a:t>
            </a:r>
            <a:r>
              <a:rPr lang="en-NZ" dirty="0" err="1"/>
              <a:t>mysql</a:t>
            </a:r>
            <a:r>
              <a:rPr lang="en-NZ" dirty="0"/>
              <a:t> requires referred field is indexed</a:t>
            </a:r>
          </a:p>
          <a:p>
            <a:r>
              <a:rPr lang="en-NZ" dirty="0"/>
              <a:t>Consider using indexes on columns that are frequently referenced in WHERE clauses.</a:t>
            </a:r>
          </a:p>
          <a:p>
            <a:r>
              <a:rPr lang="en-NZ" dirty="0"/>
              <a:t>The more a table is updated, the fewer the number of indexes you should have on the table, particularly on the columns that are updated most often.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20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Aspects to consider cont...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larger the table, the more you want every query to use an index.</a:t>
            </a:r>
          </a:p>
          <a:p>
            <a:r>
              <a:rPr lang="en-NZ" dirty="0"/>
              <a:t>For relatively small tables (less than 1000 rows or so), sequential table scans are probably more efficient than indexes.</a:t>
            </a:r>
          </a:p>
          <a:p>
            <a:r>
              <a:rPr lang="en-NZ" dirty="0"/>
              <a:t>Consider the performance consequences carefully before you define more than two or three indexes on a single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21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index on 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If you are creating a new MySQL table you can specify a column to index by using the INDEX term </a:t>
            </a:r>
          </a:p>
          <a:p>
            <a:r>
              <a:rPr lang="en-NZ" dirty="0"/>
              <a:t>Or you can add an index to a field later</a:t>
            </a:r>
          </a:p>
          <a:p>
            <a:r>
              <a:rPr lang="en-NZ" dirty="0"/>
              <a:t>Try it </a:t>
            </a:r>
            <a:r>
              <a:rPr lang="en-NZ"/>
              <a:t>- exercise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22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a </a:t>
            </a:r>
            <a:r>
              <a:rPr lang="en-NZ" dirty="0" err="1"/>
              <a:t>MySQL</a:t>
            </a:r>
            <a:r>
              <a:rPr lang="en-NZ" dirty="0"/>
              <a:t> Index - Existing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834341" cy="5151437"/>
          </a:xfrm>
          <a:solidFill>
            <a:schemeClr val="bg1"/>
          </a:solidFill>
        </p:spPr>
        <p:txBody>
          <a:bodyPr/>
          <a:lstStyle/>
          <a:p>
            <a:r>
              <a:rPr lang="en-NZ" dirty="0"/>
              <a:t>You can also add an index to an older table that you think would benefit from some indexing. </a:t>
            </a:r>
          </a:p>
          <a:p>
            <a:pPr lvl="1"/>
            <a:r>
              <a:rPr lang="en-NZ" dirty="0"/>
              <a:t>The syntax is very similar to creating an index in a new table. </a:t>
            </a:r>
          </a:p>
          <a:p>
            <a:pPr lvl="1"/>
            <a:r>
              <a:rPr lang="en-NZ" dirty="0">
                <a:latin typeface="Courier New" pitchFamily="49" charset="0"/>
                <a:cs typeface="Courier New" pitchFamily="49" charset="0"/>
              </a:rPr>
              <a:t>CREATE TABLE employee_records2 (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name VARCHAR(50), 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 err="1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INT) </a:t>
            </a:r>
          </a:p>
          <a:p>
            <a:pPr lvl="1"/>
            <a:r>
              <a:rPr lang="en-NZ" dirty="0">
                <a:latin typeface="Courier New" pitchFamily="49" charset="0"/>
                <a:cs typeface="Courier New" pitchFamily="49" charset="0"/>
              </a:rPr>
              <a:t>CREATE INDEX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id_index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ON employee_records2(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employee_ID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/>
            <a:r>
              <a:rPr lang="en-NZ" dirty="0"/>
              <a:t>We keep our existing </a:t>
            </a:r>
            <a:r>
              <a:rPr lang="en-NZ" i="1" dirty="0" err="1"/>
              <a:t>employeeID</a:t>
            </a:r>
            <a:r>
              <a:rPr lang="en-NZ" dirty="0"/>
              <a:t> field and create a new index </a:t>
            </a:r>
            <a:r>
              <a:rPr lang="en-NZ" i="1" dirty="0" err="1"/>
              <a:t>id_index</a:t>
            </a:r>
            <a:r>
              <a:rPr lang="en-NZ" dirty="0"/>
              <a:t> that is made up of </a:t>
            </a:r>
            <a:r>
              <a:rPr lang="en-NZ" i="1" dirty="0" err="1"/>
              <a:t>employeeID</a:t>
            </a:r>
            <a:r>
              <a:rPr lang="en-NZ" dirty="0"/>
              <a:t> data.</a:t>
            </a:r>
            <a:endParaRPr lang="en-NZ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23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Field must be unique and not null</a:t>
            </a:r>
          </a:p>
          <a:p>
            <a:r>
              <a:rPr lang="en-NZ" dirty="0"/>
              <a:t>Uniquely identifies the record</a:t>
            </a:r>
          </a:p>
          <a:p>
            <a:r>
              <a:rPr lang="en-NZ" dirty="0" err="1"/>
              <a:t>MySQL</a:t>
            </a:r>
            <a:endParaRPr lang="en-NZ" dirty="0"/>
          </a:p>
          <a:p>
            <a:pPr lvl="1"/>
            <a:r>
              <a:rPr lang="en-NZ" dirty="0"/>
              <a:t>Creates an index</a:t>
            </a:r>
          </a:p>
          <a:p>
            <a:pPr lvl="1"/>
            <a:r>
              <a:rPr lang="en-NZ" dirty="0"/>
              <a:t>Puts the primary key in the first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MySQL</a:t>
            </a:r>
            <a:r>
              <a:rPr lang="en-NZ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8082856" cy="4937147"/>
          </a:xfrm>
          <a:solidFill>
            <a:schemeClr val="bg1"/>
          </a:solidFill>
        </p:spPr>
        <p:txBody>
          <a:bodyPr/>
          <a:lstStyle/>
          <a:p>
            <a:r>
              <a:rPr lang="en-NZ" dirty="0"/>
              <a:t>If the PK is a single field</a:t>
            </a:r>
          </a:p>
          <a:p>
            <a:pPr>
              <a:spcBef>
                <a:spcPts val="0"/>
              </a:spcBef>
              <a:buNone/>
            </a:pPr>
            <a:r>
              <a:rPr lang="en-NZ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&gt; CREATE TABLE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eg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(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 err="1">
                <a:latin typeface="Courier New" pitchFamily="49" charset="0"/>
                <a:cs typeface="Courier New" pitchFamily="49" charset="0"/>
              </a:rPr>
              <a:t>eg_id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INT 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data VARCHAR(100)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) ENGINE=INNODB;</a:t>
            </a:r>
          </a:p>
          <a:p>
            <a:r>
              <a:rPr lang="en-NZ" dirty="0"/>
              <a:t>Alternate (and only way to create a multi-field PK)</a:t>
            </a:r>
          </a:p>
          <a:p>
            <a:pPr>
              <a:spcBef>
                <a:spcPts val="0"/>
              </a:spcBef>
              <a:buNone/>
            </a:pPr>
            <a:r>
              <a:rPr lang="en-NZ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&gt; CREATE TABLE </a:t>
            </a:r>
            <a:r>
              <a:rPr lang="en-NZ" dirty="0" err="1">
                <a:latin typeface="Courier New" pitchFamily="49" charset="0"/>
                <a:cs typeface="Courier New" pitchFamily="49" charset="0"/>
              </a:rPr>
              <a:t>eg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(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 err="1">
                <a:latin typeface="Courier New" pitchFamily="49" charset="0"/>
                <a:cs typeface="Courier New" pitchFamily="49" charset="0"/>
              </a:rPr>
              <a:t>eg_id</a:t>
            </a:r>
            <a:r>
              <a:rPr lang="en-NZ" dirty="0">
                <a:latin typeface="Courier New" pitchFamily="49" charset="0"/>
                <a:cs typeface="Courier New" pitchFamily="49" charset="0"/>
              </a:rPr>
              <a:t> INT,</a:t>
            </a:r>
          </a:p>
          <a:p>
            <a:pPr>
              <a:spcBef>
                <a:spcPts val="0"/>
              </a:spcBef>
              <a:buNone/>
            </a:pPr>
            <a:r>
              <a:rPr lang="en-NZ" dirty="0">
                <a:latin typeface="Courier New" pitchFamily="49" charset="0"/>
                <a:cs typeface="Courier New" pitchFamily="49" charset="0"/>
              </a:rPr>
              <a:t>  eg_id2 INT,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data VARCHAR(100),</a:t>
            </a:r>
            <a:br>
              <a:rPr lang="en-NZ" dirty="0">
                <a:latin typeface="Courier New" pitchFamily="49" charset="0"/>
                <a:cs typeface="Courier New" pitchFamily="49" charset="0"/>
              </a:rPr>
            </a:br>
            <a:r>
              <a:rPr lang="en-NZ" b="1" dirty="0"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NZ" b="1" dirty="0" err="1">
                <a:latin typeface="Courier New" pitchFamily="49" charset="0"/>
                <a:cs typeface="Courier New" pitchFamily="49" charset="0"/>
              </a:rPr>
              <a:t>eg_id</a:t>
            </a:r>
            <a:r>
              <a:rPr lang="en-NZ" b="1" dirty="0">
                <a:latin typeface="Courier New" pitchFamily="49" charset="0"/>
                <a:cs typeface="Courier New" pitchFamily="49" charset="0"/>
              </a:rPr>
              <a:t>, eg_id2) </a:t>
            </a:r>
            <a:br>
              <a:rPr lang="en-NZ" b="1" dirty="0">
                <a:latin typeface="Courier New" pitchFamily="49" charset="0"/>
                <a:cs typeface="Courier New" pitchFamily="49" charset="0"/>
              </a:rPr>
            </a:br>
            <a:r>
              <a:rPr lang="en-NZ" dirty="0">
                <a:latin typeface="Courier New" pitchFamily="49" charset="0"/>
                <a:cs typeface="Courier New" pitchFamily="49" charset="0"/>
              </a:rPr>
              <a:t>) ENGINE=INNODB;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Foreign Key</a:t>
            </a:r>
            <a:br>
              <a:rPr lang="en-NZ" dirty="0"/>
            </a:b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constraint that makes sure that a field in one table matches something in another table</a:t>
            </a:r>
          </a:p>
          <a:p>
            <a:r>
              <a:rPr lang="en-NZ" dirty="0"/>
              <a:t>If a “</a:t>
            </a:r>
            <a:r>
              <a:rPr lang="en-NZ" dirty="0" err="1"/>
              <a:t>class_roll</a:t>
            </a:r>
            <a:r>
              <a:rPr lang="en-NZ" dirty="0"/>
              <a:t>” table has a field for “</a:t>
            </a:r>
            <a:r>
              <a:rPr lang="en-NZ" dirty="0" err="1"/>
              <a:t>student_id</a:t>
            </a:r>
            <a:r>
              <a:rPr lang="en-NZ" dirty="0"/>
              <a:t>” and “</a:t>
            </a:r>
            <a:r>
              <a:rPr lang="en-NZ" dirty="0" err="1"/>
              <a:t>course_id</a:t>
            </a:r>
            <a:r>
              <a:rPr lang="en-NZ" dirty="0"/>
              <a:t>” then foreign keys ensure that </a:t>
            </a:r>
          </a:p>
          <a:p>
            <a:pPr lvl="1"/>
            <a:r>
              <a:rPr lang="en-NZ" dirty="0"/>
              <a:t>the </a:t>
            </a:r>
            <a:r>
              <a:rPr lang="en-NZ" dirty="0" err="1"/>
              <a:t>student_id</a:t>
            </a:r>
            <a:r>
              <a:rPr lang="en-NZ" dirty="0"/>
              <a:t> exists (probably in a ‘student’ table’</a:t>
            </a:r>
          </a:p>
          <a:p>
            <a:pPr lvl="1"/>
            <a:r>
              <a:rPr lang="en-NZ" dirty="0" err="1"/>
              <a:t>course_id</a:t>
            </a:r>
            <a:r>
              <a:rPr lang="en-NZ" dirty="0"/>
              <a:t> exists (probably in a ‘course’ table)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MySQL</a:t>
            </a:r>
            <a:r>
              <a:rPr lang="en-NZ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548589" cy="4651395"/>
          </a:xfrm>
          <a:solidFill>
            <a:schemeClr val="bg1"/>
          </a:solidFill>
        </p:spPr>
        <p:txBody>
          <a:bodyPr/>
          <a:lstStyle/>
          <a:p>
            <a:r>
              <a:rPr lang="en-NZ" sz="2000" dirty="0">
                <a:latin typeface="Courier New" pitchFamily="49" charset="0"/>
                <a:cs typeface="Courier New" pitchFamily="49" charset="0"/>
              </a:rPr>
              <a:t>CREATE TABLE child (id INT, </a:t>
            </a:r>
            <a:r>
              <a:rPr lang="en-NZ" sz="2000" dirty="0" err="1">
                <a:latin typeface="Courier New" pitchFamily="49" charset="0"/>
                <a:cs typeface="Courier New" pitchFamily="49" charset="0"/>
              </a:rPr>
              <a:t>parent_id</a:t>
            </a:r>
            <a:r>
              <a:rPr lang="en-NZ" sz="2000" dirty="0">
                <a:latin typeface="Courier New" pitchFamily="49" charset="0"/>
                <a:cs typeface="Courier New" pitchFamily="49" charset="0"/>
              </a:rPr>
              <a:t> INT,</a:t>
            </a:r>
            <a:br>
              <a:rPr lang="en-NZ" sz="2000" dirty="0">
                <a:latin typeface="Courier New" pitchFamily="49" charset="0"/>
                <a:cs typeface="Courier New" pitchFamily="49" charset="0"/>
              </a:rPr>
            </a:br>
            <a:r>
              <a:rPr lang="en-NZ" sz="2000" dirty="0">
                <a:latin typeface="Courier New" pitchFamily="49" charset="0"/>
                <a:cs typeface="Courier New" pitchFamily="49" charset="0"/>
              </a:rPr>
              <a:t>FOREIGN KEY (</a:t>
            </a:r>
            <a:r>
              <a:rPr lang="en-NZ" sz="2000" dirty="0" err="1">
                <a:latin typeface="Courier New" pitchFamily="49" charset="0"/>
                <a:cs typeface="Courier New" pitchFamily="49" charset="0"/>
              </a:rPr>
              <a:t>parent_id</a:t>
            </a:r>
            <a:r>
              <a:rPr lang="en-NZ" sz="2000" dirty="0">
                <a:latin typeface="Courier New" pitchFamily="49" charset="0"/>
                <a:cs typeface="Courier New" pitchFamily="49" charset="0"/>
              </a:rPr>
              <a:t>) REFERENCES parent(id)</a:t>
            </a:r>
            <a:br>
              <a:rPr lang="en-NZ" sz="2000" dirty="0">
                <a:latin typeface="Courier New" pitchFamily="49" charset="0"/>
                <a:cs typeface="Courier New" pitchFamily="49" charset="0"/>
              </a:rPr>
            </a:br>
            <a:r>
              <a:rPr lang="en-NZ" sz="2000" dirty="0">
                <a:latin typeface="Courier New" pitchFamily="49" charset="0"/>
                <a:cs typeface="Courier New" pitchFamily="49" charset="0"/>
              </a:rPr>
              <a:t>ON DELETE CASCADE ON UPDATE CASCADE)</a:t>
            </a:r>
            <a:br>
              <a:rPr lang="en-NZ" sz="2000">
                <a:latin typeface="Courier New" pitchFamily="49" charset="0"/>
                <a:cs typeface="Courier New" pitchFamily="49" charset="0"/>
              </a:rPr>
            </a:br>
            <a:r>
              <a:rPr lang="en-NZ" sz="2000">
                <a:latin typeface="Courier New" pitchFamily="49" charset="0"/>
                <a:cs typeface="Courier New" pitchFamily="49" charset="0"/>
              </a:rPr>
              <a:t>ENGINE=INNODB</a:t>
            </a:r>
            <a:r>
              <a:rPr lang="en-NZ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NZ" dirty="0"/>
              <a:t>The engine </a:t>
            </a:r>
            <a:r>
              <a:rPr lang="en-NZ" b="1" i="1" dirty="0"/>
              <a:t>must</a:t>
            </a:r>
            <a:r>
              <a:rPr lang="en-NZ" dirty="0"/>
              <a:t> be INNODB</a:t>
            </a:r>
          </a:p>
          <a:p>
            <a:r>
              <a:rPr lang="en-NZ" dirty="0"/>
              <a:t>The delete/update constraints may be</a:t>
            </a:r>
          </a:p>
          <a:p>
            <a:pPr lvl="1"/>
            <a:r>
              <a:rPr lang="en-NZ" dirty="0"/>
              <a:t>RESTRICT - rejects the change - </a:t>
            </a:r>
            <a:r>
              <a:rPr lang="en-NZ" b="1" i="1" dirty="0"/>
              <a:t>default</a:t>
            </a:r>
            <a:endParaRPr lang="en-NZ" dirty="0"/>
          </a:p>
          <a:p>
            <a:pPr lvl="1"/>
            <a:r>
              <a:rPr lang="en-NZ" dirty="0"/>
              <a:t>CASCADE - duplicates the change on the referred table  to </a:t>
            </a:r>
            <a:r>
              <a:rPr lang="en-NZ" i="1" dirty="0"/>
              <a:t>this</a:t>
            </a:r>
            <a:r>
              <a:rPr lang="en-NZ" dirty="0"/>
              <a:t> table</a:t>
            </a:r>
          </a:p>
          <a:p>
            <a:pPr lvl="1"/>
            <a:r>
              <a:rPr lang="en-NZ" dirty="0"/>
              <a:t>SET NULL sets this tables value to null</a:t>
            </a:r>
          </a:p>
          <a:p>
            <a:pPr lvl="1"/>
            <a:r>
              <a:rPr lang="en-NZ" dirty="0"/>
              <a:t>NO ACTION same as restrict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6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Forces a field to be unique</a:t>
            </a:r>
          </a:p>
          <a:p>
            <a:r>
              <a:rPr lang="en-NZ" dirty="0"/>
              <a:t>You can have many UNIQUE constraints per table, but only one PRIMARY KEY constraint per table.</a:t>
            </a:r>
          </a:p>
          <a:p>
            <a:r>
              <a:rPr lang="en-NZ" dirty="0" err="1"/>
              <a:t>MySQL</a:t>
            </a:r>
            <a:r>
              <a:rPr lang="en-NZ" dirty="0"/>
              <a:t> syntax</a:t>
            </a:r>
          </a:p>
          <a:p>
            <a:pPr lvl="1"/>
            <a:r>
              <a:rPr lang="en-NZ" dirty="0"/>
              <a:t>Use the word UNIQUE in the field definition</a:t>
            </a:r>
          </a:p>
          <a:p>
            <a:pPr lvl="1"/>
            <a:r>
              <a:rPr lang="en-NZ" dirty="0"/>
              <a:t>Other variations exist useful or multi-value unique constraints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7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Ensures that the field will always have a value</a:t>
            </a:r>
          </a:p>
          <a:p>
            <a:r>
              <a:rPr lang="en-NZ" dirty="0" err="1"/>
              <a:t>MySQL</a:t>
            </a:r>
            <a:r>
              <a:rPr lang="en-NZ" dirty="0"/>
              <a:t> syntax:</a:t>
            </a:r>
          </a:p>
          <a:p>
            <a:pPr lvl="1"/>
            <a:r>
              <a:rPr lang="en-NZ" dirty="0"/>
              <a:t>Add ‘NOT NULL’ to the field definition</a:t>
            </a:r>
          </a:p>
          <a:p>
            <a:pPr lvl="1"/>
            <a:r>
              <a:rPr lang="en-NZ" dirty="0"/>
              <a:t>Recommend you add this whenever you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8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Show Create Table – and “\G”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show create table xyz;</a:t>
            </a:r>
          </a:p>
          <a:p>
            <a:pPr lvl="1"/>
            <a:r>
              <a:rPr lang="en-NZ" dirty="0"/>
              <a:t>Shows the full table creation command – including defaults</a:t>
            </a:r>
          </a:p>
          <a:p>
            <a:r>
              <a:rPr lang="en-NZ" dirty="0"/>
              <a:t>Instead of terminating with semi-colon terminate with \G</a:t>
            </a:r>
          </a:p>
          <a:p>
            <a:pPr lvl="1"/>
            <a:r>
              <a:rPr lang="en-NZ" dirty="0"/>
              <a:t>Lists with one line per field</a:t>
            </a:r>
          </a:p>
          <a:p>
            <a:pPr lvl="1"/>
            <a:r>
              <a:rPr lang="en-NZ" dirty="0"/>
              <a:t>Really handy if there’s only one record returned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046B-066F-41AF-A4DD-56FAAE04438A}" type="slidenum">
              <a:rPr lang="en-NZ" smtClean="0"/>
              <a:pPr/>
              <a:t>9</a:t>
            </a:fld>
            <a:endParaRPr lang="en-NZ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11" ma:contentTypeDescription="Create a new document." ma:contentTypeScope="" ma:versionID="4afdea4937caa451437a8cd471d8acb9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8576f45ce779261eb22f4d05e048c308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heckedOu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CheckedOut" ma:index="18" nillable="true" ma:displayName="Checked Out" ma:format="Dropdown" ma:list="UserInfo" ma:SharePointGroup="0" ma:internalName="CheckedOu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eckedOut xmlns="4ead3e30-d430-4bd6-8c58-30b78065e881">
      <UserInfo>
        <DisplayName/>
        <AccountId xsi:nil="true"/>
        <AccountType/>
      </UserInfo>
    </CheckedOut>
  </documentManagement>
</p:properties>
</file>

<file path=customXml/itemProps1.xml><?xml version="1.0" encoding="utf-8"?>
<ds:datastoreItem xmlns:ds="http://schemas.openxmlformats.org/officeDocument/2006/customXml" ds:itemID="{2D493E9D-2BB8-4EA0-B462-14DB476A61C8}"/>
</file>

<file path=customXml/itemProps2.xml><?xml version="1.0" encoding="utf-8"?>
<ds:datastoreItem xmlns:ds="http://schemas.openxmlformats.org/officeDocument/2006/customXml" ds:itemID="{F297238D-23EF-4A99-8856-03D895C3D60F}"/>
</file>

<file path=customXml/itemProps3.xml><?xml version="1.0" encoding="utf-8"?>
<ds:datastoreItem xmlns:ds="http://schemas.openxmlformats.org/officeDocument/2006/customXml" ds:itemID="{206C27F9-3A25-4F5E-A0ED-D589508DAD10}"/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3661</TotalTime>
  <Words>1177</Words>
  <Application>Microsoft Office PowerPoint</Application>
  <PresentationFormat>On-screen Show (4:3)</PresentationFormat>
  <Paragraphs>141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Comic Sans MS</vt:lpstr>
      <vt:lpstr>Courier New</vt:lpstr>
      <vt:lpstr>OP_PPT_Template</vt:lpstr>
      <vt:lpstr>Constraints</vt:lpstr>
      <vt:lpstr>Reminder</vt:lpstr>
      <vt:lpstr>Primary Key</vt:lpstr>
      <vt:lpstr>MySQL syntax</vt:lpstr>
      <vt:lpstr>Foreign Key </vt:lpstr>
      <vt:lpstr>MySQL Syntax</vt:lpstr>
      <vt:lpstr>Unique Constraint</vt:lpstr>
      <vt:lpstr>Not Null</vt:lpstr>
      <vt:lpstr>Show Create Table – and “\G”</vt:lpstr>
      <vt:lpstr>Triggers</vt:lpstr>
      <vt:lpstr>Trigger Uses</vt:lpstr>
      <vt:lpstr>NOTE on MySQL Triggers</vt:lpstr>
      <vt:lpstr>Syntax to Create a trigger</vt:lpstr>
      <vt:lpstr>Try It – </vt:lpstr>
      <vt:lpstr>Views</vt:lpstr>
      <vt:lpstr>Why use a view</vt:lpstr>
      <vt:lpstr>Try It:</vt:lpstr>
      <vt:lpstr>Index</vt:lpstr>
      <vt:lpstr>No Free Lunch</vt:lpstr>
      <vt:lpstr>Aspects of index</vt:lpstr>
      <vt:lpstr>Aspects to consider cont...</vt:lpstr>
      <vt:lpstr>Creating index on table creation</vt:lpstr>
      <vt:lpstr>Creating a MySQL Index - Existing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368</cp:revision>
  <dcterms:created xsi:type="dcterms:W3CDTF">2009-12-07T23:20:52Z</dcterms:created>
  <dcterms:modified xsi:type="dcterms:W3CDTF">2021-09-26T21:27:32Z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