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9"/>
  </p:normalViewPr>
  <p:slideViewPr>
    <p:cSldViewPr snapToGrid="0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3AD9-8C6A-4EE0-604D-1758146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399A09-B857-F8CC-1744-3603885FF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2D53A-77DC-EC3A-A1EC-827DD589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66EDF-B1C3-49AE-49A0-7F7DC12A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25B93-7B27-2485-B9D6-4224B3A7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1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7AD04-BC35-50BD-1C32-69EA3D09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0EBDD7-E085-A8C1-7C56-FA5157A6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6B723-FD0B-D7E3-C111-F307FFCC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E42F35-29E7-0813-7FE6-51757AB0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9D5AD-49F7-156C-235A-EC53C849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021051-AB10-7904-4030-2D4B62702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3EB8D6-EACD-6B69-A909-2B27A782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45D99-7EB7-9728-3F4B-FBC19608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F3EB4-6281-37D7-150B-E5E2181B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EF390-C829-B5AE-81E0-843582AE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24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FD898-2BF6-8D42-0DE9-8085B2B0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23129-538F-9EED-1711-F4FD65BD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857C7-DBB4-88A0-D126-7B5D455E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EE5DF-376C-B845-E3AA-F263C539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632AC-D133-7383-AFF7-EA25C66C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96CCA-BEEC-9DEA-CF14-372B242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D0E366-E864-EE92-5DAC-59A73375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80409-418E-9381-09D1-181BB859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34A1D-D84C-B7C1-C987-FA11FEA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F3C5E-246F-D28C-78BC-C1001067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8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80702-6284-A110-6EFB-4CCD61DB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27EFF2-BD18-9227-418D-7239D985F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FA3065-4F1E-FA30-5A1C-060BF0E1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E600E8-1597-7959-C843-41A6F1E4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3C6E7-52C1-2050-F383-C86A0079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616833-2E9C-68FF-29E3-CD0DCCFC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26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21482-D57A-C2F7-AD06-9FEAF633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78DF93-FD65-3F22-C231-FFA25529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ECF31F-891D-FE91-3C54-34AE7832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C91F18-E9A7-F64C-A256-3C5C00E1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985BF4-71C0-F0AD-A15F-AFF9984FA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9DE546-C385-AA65-E467-91605FB6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A208F3-C4B3-9651-9FC7-FED67252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E4C814-E91A-51E9-5B2A-9CC834A0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9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3C4E9-FB80-D459-064D-411CDB26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565FC9-67E5-BA9E-922B-B66C279D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FCE702-746D-CE13-09F8-BE46A054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D198A5-C698-5E5A-9621-6441A605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4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847877-F1B0-0009-13BB-F0B26B8A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0F2F08-ABC0-8976-FBC4-322C2A13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179CF2-4EF5-5F1B-14A6-3DAC9809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47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C85F4-B621-EC4A-FD27-31CE5738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83732-F17B-1CA9-AE00-6419ED9D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4589DB-B3E2-967A-F18E-CD0C0D07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6284EA-57A0-B803-3882-7D135E12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3F283A-9BB8-7B0B-4582-62746779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F3E75-600C-2ABF-BDE9-4B687462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3A603-07A3-6287-92EA-7F6C0D54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6410AC-F927-9DEE-CC08-822BE44E0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26470-6B00-DF30-DDC0-EBAF318D3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936827-C253-E76C-5815-9041B436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5F25AD-4C43-78CC-BBB0-55AFCDF0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DB883A-3805-2B84-9F48-162148A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34D61F-3EC4-664D-4D3F-6E16907F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B72590-1421-96C0-8B95-A41C126F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3CD1D-BD94-BFAA-333B-8D80F1CCD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DB2FB-4027-5245-A92E-D8FA8EBA36D2}" type="datetimeFigureOut">
              <a:rPr kumimoji="1" lang="ja-JP" altLang="en-US" smtClean="0"/>
              <a:t>2025/3/19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B57EB-E307-024C-3908-B9DCE6F18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50E25-F822-6DDA-6BC3-AFB74502D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65D01-8A87-2265-A32C-DAF7A5EDC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トピックモデルによる</a:t>
            </a:r>
            <a:br>
              <a:rPr kumimoji="1" lang="en-US" altLang="ja-JP" dirty="0"/>
            </a:br>
            <a:r>
              <a:rPr kumimoji="1" lang="ja-JP" altLang="en-US"/>
              <a:t>感情分析モデルについて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895517-8A25-F458-16B8-8A37BD87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梛野　裕也</a:t>
            </a:r>
          </a:p>
        </p:txBody>
      </p:sp>
    </p:spTree>
    <p:extLst>
      <p:ext uri="{BB962C8B-B14F-4D97-AF65-F5344CB8AC3E}">
        <p14:creationId xmlns:p14="http://schemas.microsoft.com/office/powerpoint/2010/main" val="191079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F9908-DD1D-4171-CA4A-EBB27DC7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WRIME</a:t>
            </a:r>
            <a:r>
              <a:rPr kumimoji="1" lang="ja-JP" altLang="en-US"/>
              <a:t>データセットについて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D783D0-C784-7066-CB80-6DE65464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351"/>
          </a:xfrm>
        </p:spPr>
        <p:txBody>
          <a:bodyPr>
            <a:normAutofit lnSpcReduction="10000"/>
          </a:bodyPr>
          <a:lstStyle/>
          <a:p>
            <a:r>
              <a:rPr lang="ja-JP" altLang="en-US" b="1" i="0">
                <a:solidFill>
                  <a:srgbClr val="1F2328"/>
                </a:solidFill>
                <a:effectLst/>
                <a:latin typeface="-apple-system"/>
              </a:rPr>
              <a:t>主観と客観の感情分析データセット</a:t>
            </a:r>
            <a:endParaRPr lang="en-US" altLang="ja-JP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ja-JP" altLang="en-US" sz="1800" b="0" i="0">
                <a:solidFill>
                  <a:srgbClr val="181E00"/>
                </a:solidFill>
                <a:effectLst/>
                <a:latin typeface="Arial" panose="020B0604020202020204" pitchFamily="34" charset="0"/>
              </a:rPr>
              <a:t>ロバート・プルチック</a:t>
            </a:r>
            <a:r>
              <a:rPr lang="en-US" altLang="ja-JP" sz="1800" b="0" i="0" dirty="0">
                <a:solidFill>
                  <a:srgbClr val="181E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ja-JP" sz="1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Robert </a:t>
            </a:r>
            <a:r>
              <a:rPr lang="en" altLang="ja-JP" sz="18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Plutchik</a:t>
            </a:r>
            <a:r>
              <a:rPr lang="en-US" altLang="ja-JP" sz="1800" b="0" i="0" dirty="0">
                <a:solidFill>
                  <a:srgbClr val="181E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ja-JP" altLang="en-US" sz="1800" b="0" i="0">
                <a:solidFill>
                  <a:srgbClr val="181E00"/>
                </a:solidFill>
                <a:effectLst/>
                <a:latin typeface="Arial" panose="020B0604020202020204" pitchFamily="34" charset="0"/>
              </a:rPr>
              <a:t>による</a:t>
            </a:r>
            <a:r>
              <a:rPr lang="ja-JP" altLang="en-US" sz="1800" b="0" i="0">
                <a:solidFill>
                  <a:srgbClr val="1F2328"/>
                </a:solidFill>
                <a:effectLst/>
                <a:latin typeface="-apple-system"/>
              </a:rPr>
              <a:t>基本</a:t>
            </a:r>
            <a:r>
              <a:rPr lang="en-US" altLang="ja-JP" sz="1800" b="0" i="0" dirty="0">
                <a:solidFill>
                  <a:srgbClr val="1F2328"/>
                </a:solidFill>
                <a:effectLst/>
                <a:latin typeface="-apple-system"/>
              </a:rPr>
              <a:t>8</a:t>
            </a:r>
            <a:r>
              <a:rPr lang="ja-JP" altLang="en-US" sz="1800" b="0" i="0">
                <a:solidFill>
                  <a:srgbClr val="1F2328"/>
                </a:solidFill>
                <a:effectLst/>
                <a:latin typeface="-apple-system"/>
              </a:rPr>
              <a:t>感情を対するラベルデータセット</a:t>
            </a:r>
            <a:endParaRPr lang="en-US" altLang="ja-JP" sz="1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2"/>
            <a:r>
              <a:rPr lang="en" altLang="ja-JP" sz="1600" b="0" i="0" dirty="0">
                <a:solidFill>
                  <a:srgbClr val="1F2328"/>
                </a:solidFill>
                <a:effectLst/>
                <a:latin typeface="-apple-system"/>
              </a:rPr>
              <a:t>Plutchik</a:t>
            </a:r>
            <a:r>
              <a:rPr lang="ja-JP" altLang="en-US" sz="1600" b="0" i="0">
                <a:solidFill>
                  <a:srgbClr val="1F2328"/>
                </a:solidFill>
                <a:effectLst/>
                <a:latin typeface="-apple-system"/>
              </a:rPr>
              <a:t>の基本</a:t>
            </a:r>
            <a:r>
              <a:rPr lang="en-US" altLang="ja-JP" sz="1600" b="0" i="0" dirty="0">
                <a:solidFill>
                  <a:srgbClr val="1F2328"/>
                </a:solidFill>
                <a:effectLst/>
                <a:latin typeface="-apple-system"/>
              </a:rPr>
              <a:t>8</a:t>
            </a:r>
            <a:r>
              <a:rPr lang="ja-JP" altLang="en-US" sz="1600" b="0" i="0">
                <a:solidFill>
                  <a:srgbClr val="1F2328"/>
                </a:solidFill>
                <a:effectLst/>
                <a:latin typeface="-apple-system"/>
              </a:rPr>
              <a:t>感情（喜び、悲しみ、期待、驚き、怒り、恐れ、嫌悪、信頼）</a:t>
            </a:r>
            <a:endParaRPr lang="en-US" altLang="ja-JP" sz="1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2"/>
            <a:r>
              <a:rPr lang="ja-JP" altLang="en-US" sz="1600">
                <a:solidFill>
                  <a:srgbClr val="1F2328"/>
                </a:solidFill>
                <a:latin typeface="-apple-system"/>
              </a:rPr>
              <a:t>各感情の強度が</a:t>
            </a:r>
            <a:r>
              <a:rPr lang="en-US" altLang="ja-JP" sz="1600" b="0" i="0" dirty="0">
                <a:solidFill>
                  <a:srgbClr val="1F2328"/>
                </a:solidFill>
                <a:effectLst/>
                <a:latin typeface="-apple-system"/>
              </a:rPr>
              <a:t>4</a:t>
            </a:r>
            <a:r>
              <a:rPr lang="ja-JP" altLang="en-US" sz="1600" b="0" i="0">
                <a:solidFill>
                  <a:srgbClr val="1F2328"/>
                </a:solidFill>
                <a:effectLst/>
                <a:latin typeface="-apple-system"/>
              </a:rPr>
              <a:t>段階（</a:t>
            </a:r>
            <a:r>
              <a:rPr lang="en-US" altLang="ja-JP" sz="1600" b="0" i="0" dirty="0">
                <a:solidFill>
                  <a:srgbClr val="1F2328"/>
                </a:solidFill>
                <a:effectLst/>
                <a:latin typeface="-apple-system"/>
              </a:rPr>
              <a:t>0:</a:t>
            </a:r>
            <a:r>
              <a:rPr lang="ja-JP" altLang="en-US" sz="1600" b="0" i="0">
                <a:solidFill>
                  <a:srgbClr val="1F2328"/>
                </a:solidFill>
                <a:effectLst/>
                <a:latin typeface="-apple-system"/>
              </a:rPr>
              <a:t>無、</a:t>
            </a:r>
            <a:r>
              <a:rPr lang="en-US" altLang="ja-JP" sz="1600" b="0" i="0" dirty="0">
                <a:solidFill>
                  <a:srgbClr val="1F2328"/>
                </a:solidFill>
                <a:effectLst/>
                <a:latin typeface="-apple-system"/>
              </a:rPr>
              <a:t>1:</a:t>
            </a:r>
            <a:r>
              <a:rPr lang="ja-JP" altLang="en-US" sz="1600" b="0" i="0">
                <a:solidFill>
                  <a:srgbClr val="1F2328"/>
                </a:solidFill>
                <a:effectLst/>
                <a:latin typeface="-apple-system"/>
              </a:rPr>
              <a:t>弱、</a:t>
            </a:r>
            <a:r>
              <a:rPr lang="en-US" altLang="ja-JP" sz="1600" b="0" i="0" dirty="0">
                <a:solidFill>
                  <a:srgbClr val="1F2328"/>
                </a:solidFill>
                <a:effectLst/>
                <a:latin typeface="-apple-system"/>
              </a:rPr>
              <a:t>2:</a:t>
            </a:r>
            <a:r>
              <a:rPr lang="ja-JP" altLang="en-US" sz="1600" b="0" i="0">
                <a:solidFill>
                  <a:srgbClr val="1F2328"/>
                </a:solidFill>
                <a:effectLst/>
                <a:latin typeface="-apple-system"/>
              </a:rPr>
              <a:t>中、</a:t>
            </a:r>
            <a:r>
              <a:rPr lang="en-US" altLang="ja-JP" sz="1600" b="0" i="0" dirty="0">
                <a:solidFill>
                  <a:srgbClr val="1F2328"/>
                </a:solidFill>
                <a:effectLst/>
                <a:latin typeface="-apple-system"/>
              </a:rPr>
              <a:t>3:</a:t>
            </a:r>
            <a:r>
              <a:rPr lang="ja-JP" altLang="en-US" sz="1600" b="0" i="0">
                <a:solidFill>
                  <a:srgbClr val="1F2328"/>
                </a:solidFill>
                <a:effectLst/>
                <a:latin typeface="-apple-system"/>
              </a:rPr>
              <a:t>強）で設定されている</a:t>
            </a:r>
            <a:endParaRPr lang="ja-JP" altLang="en-US" sz="1600" b="1" i="0">
              <a:solidFill>
                <a:srgbClr val="1F2328"/>
              </a:solidFill>
              <a:effectLst/>
              <a:latin typeface="-apple-system"/>
            </a:endParaRPr>
          </a:p>
          <a:p>
            <a:endParaRPr kumimoji="1" lang="en-US" altLang="ja-JP" dirty="0"/>
          </a:p>
          <a:p>
            <a:r>
              <a:rPr kumimoji="1" lang="ja-JP" altLang="en-US" sz="2400"/>
              <a:t>例</a:t>
            </a:r>
            <a:endParaRPr lang="en-US" altLang="ja-JP" sz="2400" dirty="0"/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endParaRPr kumimoji="1" lang="en-US" altLang="ja-JP" sz="1400" dirty="0"/>
          </a:p>
          <a:p>
            <a:endParaRPr lang="en-US" altLang="ja-JP" sz="1400" dirty="0"/>
          </a:p>
          <a:p>
            <a:r>
              <a:rPr kumimoji="1" lang="ja-JP" altLang="en-US" sz="1400"/>
              <a:t>各テキストごとに主観・客観それぞれのラベルデータが割り振られる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ja-JP" altLang="en-US" sz="1000"/>
              <a:t>参考</a:t>
            </a:r>
            <a:r>
              <a:rPr lang="en-US" altLang="ja-JP" sz="1000" dirty="0"/>
              <a:t>URL</a:t>
            </a:r>
            <a:r>
              <a:rPr lang="ja-JP" altLang="en-US" sz="1000"/>
              <a:t>：</a:t>
            </a:r>
            <a:r>
              <a:rPr lang="en" altLang="ja-JP" sz="1000" dirty="0"/>
              <a:t>https://</a:t>
            </a:r>
            <a:r>
              <a:rPr lang="en" altLang="ja-JP" sz="1000" dirty="0" err="1"/>
              <a:t>github.com</a:t>
            </a:r>
            <a:r>
              <a:rPr lang="en" altLang="ja-JP" sz="1000" dirty="0"/>
              <a:t>/ids-cv/</a:t>
            </a:r>
            <a:r>
              <a:rPr lang="en" altLang="ja-JP" sz="1000" dirty="0" err="1"/>
              <a:t>wrime?tab</a:t>
            </a:r>
            <a:r>
              <a:rPr lang="en" altLang="ja-JP" sz="1000" dirty="0"/>
              <a:t>=readme-</a:t>
            </a:r>
            <a:r>
              <a:rPr lang="en" altLang="ja-JP" sz="1000" dirty="0" err="1"/>
              <a:t>ov</a:t>
            </a:r>
            <a:r>
              <a:rPr lang="en" altLang="ja-JP" sz="1000" dirty="0"/>
              <a:t>-file</a:t>
            </a:r>
            <a:endParaRPr kumimoji="1" lang="en-US" altLang="ja-JP" sz="1000" dirty="0"/>
          </a:p>
          <a:p>
            <a:pPr lvl="2"/>
            <a:endParaRPr lang="en-US" altLang="ja-JP" sz="1400" dirty="0"/>
          </a:p>
          <a:p>
            <a:pPr lvl="2"/>
            <a:endParaRPr kumimoji="1" lang="ja-JP" altLang="en-US" sz="1400"/>
          </a:p>
        </p:txBody>
      </p:sp>
      <p:pic>
        <p:nvPicPr>
          <p:cNvPr id="5" name="図 4" descr="屋外, 水, 海, 光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0C5FF0D-AB28-CCE2-7D3A-A181DA95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58" y="3429000"/>
            <a:ext cx="7276756" cy="2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3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70480-858F-4013-CBDD-C6FF8E1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WRIME</a:t>
            </a:r>
            <a:r>
              <a:rPr kumimoji="1" lang="ja-JP" altLang="en-US"/>
              <a:t>データセットについて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1AFC1-41A1-1DD1-2DAD-2F9678FD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このデータセットを作った人</a:t>
            </a:r>
            <a:endParaRPr lang="en-US" altLang="ja-JP" dirty="0"/>
          </a:p>
          <a:p>
            <a:pPr lvl="1"/>
            <a:r>
              <a:rPr kumimoji="1" lang="ja-JP" altLang="en-US" sz="1800"/>
              <a:t>やたら頭のいい人たち</a:t>
            </a:r>
            <a:endParaRPr kumimoji="1" lang="en-US" altLang="ja-JP" sz="1800" dirty="0"/>
          </a:p>
          <a:p>
            <a:pPr lvl="1"/>
            <a:r>
              <a:rPr kumimoji="1" lang="ja-JP" altLang="en-US" sz="1800"/>
              <a:t>主観感情と客観感情があるらしいです</a:t>
            </a:r>
            <a:endParaRPr lang="en-US" altLang="ja-JP" sz="1800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sz="1800"/>
              <a:t>私自身よくわからないので、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kumimoji="1" lang="ja-JP" altLang="en-US" sz="1800"/>
              <a:t>利用だけさせていただきましょう</a:t>
            </a:r>
            <a:endParaRPr kumimoji="1" lang="en-US" altLang="ja-JP" sz="1800" dirty="0"/>
          </a:p>
          <a:p>
            <a:pPr lvl="1"/>
            <a:endParaRPr kumimoji="1" lang="en-US" altLang="ja-JP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C85853-CFC3-DEF9-08F9-DABCA5F1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19" y="1692546"/>
            <a:ext cx="2471831" cy="25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uta Nakashima - Featured image">
            <a:extLst>
              <a:ext uri="{FF2B5EF4-FFF2-40B4-BE49-F238E27FC236}">
                <a16:creationId xmlns:a16="http://schemas.microsoft.com/office/drawing/2014/main" id="{C8719C31-35C3-DFDF-A0C4-3D98CC79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018" y="1690688"/>
            <a:ext cx="2321859" cy="25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974B1-E1AA-3907-1F56-188FE5F7420F}"/>
              </a:ext>
            </a:extLst>
          </p:cNvPr>
          <p:cNvSpPr txBox="1"/>
          <p:nvPr/>
        </p:nvSpPr>
        <p:spPr>
          <a:xfrm>
            <a:off x="6139292" y="4425019"/>
            <a:ext cx="344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0" i="0">
                <a:effectLst/>
                <a:latin typeface="Roboto Slab" panose="020F0502020204030204" pitchFamily="34" charset="0"/>
              </a:rPr>
              <a:t>梶原 智之</a:t>
            </a:r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愛媛大学 大学院理工学研究科</a:t>
            </a:r>
            <a:endParaRPr lang="en-US" altLang="ja-JP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講師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C1B82E-B0CD-6B5C-932E-CDE823CEA44F}"/>
              </a:ext>
            </a:extLst>
          </p:cNvPr>
          <p:cNvSpPr txBox="1"/>
          <p:nvPr/>
        </p:nvSpPr>
        <p:spPr>
          <a:xfrm>
            <a:off x="9381018" y="4425019"/>
            <a:ext cx="232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中島</a:t>
            </a:r>
            <a:r>
              <a:rPr kumimoji="1" lang="en-US" altLang="ja-JP" dirty="0"/>
              <a:t> </a:t>
            </a:r>
            <a:r>
              <a:rPr kumimoji="1" lang="ja-JP" altLang="en-US"/>
              <a:t>悠太</a:t>
            </a:r>
            <a:endParaRPr kumimoji="1" lang="en-US" altLang="ja-JP" dirty="0"/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大阪大学 </a:t>
            </a:r>
            <a:r>
              <a:rPr lang="en" altLang="ja-JP" b="0" i="0" dirty="0">
                <a:solidFill>
                  <a:srgbClr val="1F2328"/>
                </a:solidFill>
                <a:effectLst/>
                <a:latin typeface="-apple-system"/>
              </a:rPr>
              <a:t>D3</a:t>
            </a:r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センター</a:t>
            </a:r>
            <a:endParaRPr lang="en-US" altLang="ja-JP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教授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967E1-AC63-15B7-C97E-9F97ABFF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F3D4C-9906-2ADF-BCB8-250362C1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機械学習アプリケーションを</a:t>
            </a:r>
            <a:br>
              <a:rPr lang="en-US" altLang="ja-JP" dirty="0"/>
            </a:br>
            <a:r>
              <a:rPr lang="ja-JP" altLang="en-US"/>
              <a:t>作成するためのツールを開発している企業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自然言語処理</a:t>
            </a:r>
            <a:r>
              <a:rPr kumimoji="1" lang="ja-JP" altLang="en-US"/>
              <a:t>のためのデータセットや、画像認識・物体認識のためのデータセット群を揃えている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深層学習モデルも多数揃えている</a:t>
            </a:r>
            <a:endParaRPr kumimoji="1" lang="en-US" altLang="ja-JP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1F52F5-4048-F27F-5C0D-DD4EFC6F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3233"/>
            <a:ext cx="5626773" cy="148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4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688F9-0A80-3412-97C8-EFAF8460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/>
              <a:t>について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DE078E-13DB-5290-3F48-1AF93A83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事前学習済モデルを利用するなら、ここから拝借するのが手っ取り早い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sz="1800" dirty="0"/>
              <a:t>WRIME</a:t>
            </a:r>
            <a:r>
              <a:rPr kumimoji="1" lang="ja-JP" altLang="en-US" sz="1800"/>
              <a:t>データセットに対する</a:t>
            </a:r>
            <a:br>
              <a:rPr kumimoji="1" lang="en-US" altLang="ja-JP" sz="1800" dirty="0"/>
            </a:br>
            <a:r>
              <a:rPr kumimoji="1" lang="ja-JP" altLang="en-US" sz="1800"/>
              <a:t>学習済モデルも</a:t>
            </a:r>
            <a:br>
              <a:rPr kumimoji="1" lang="en-US" altLang="ja-JP" sz="1800" dirty="0"/>
            </a:br>
            <a:r>
              <a:rPr kumimoji="1" lang="ja-JP" altLang="en-US" sz="1800"/>
              <a:t>多数用意されている</a:t>
            </a:r>
          </a:p>
        </p:txBody>
      </p:sp>
      <p:pic>
        <p:nvPicPr>
          <p:cNvPr id="5" name="図 4" descr="グラフィカル ユーザー インターフェイス, テキスト, アプリケーション, メール, Teams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1431700-04BB-B926-642F-61D9C3A3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4" r="3935"/>
          <a:stretch/>
        </p:blipFill>
        <p:spPr>
          <a:xfrm>
            <a:off x="4505094" y="2498786"/>
            <a:ext cx="7287764" cy="358978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84DCF3-7C2F-6511-0741-075ED2A5DBD1}"/>
              </a:ext>
            </a:extLst>
          </p:cNvPr>
          <p:cNvSpPr/>
          <p:nvPr/>
        </p:nvSpPr>
        <p:spPr>
          <a:xfrm>
            <a:off x="6757639" y="5185317"/>
            <a:ext cx="3144644" cy="3902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2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247</Words>
  <Application>Microsoft Macintosh PowerPoint</Application>
  <PresentationFormat>ワイド画面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-apple-system</vt:lpstr>
      <vt:lpstr>游ゴシック</vt:lpstr>
      <vt:lpstr>游ゴシック Light</vt:lpstr>
      <vt:lpstr>Arial</vt:lpstr>
      <vt:lpstr>Roboto Slab</vt:lpstr>
      <vt:lpstr>Office テーマ</vt:lpstr>
      <vt:lpstr>トピックモデルによる 感情分析モデルについて</vt:lpstr>
      <vt:lpstr>WRIMEデータセットについて</vt:lpstr>
      <vt:lpstr>WRIMEデータセットについて2</vt:lpstr>
      <vt:lpstr>Hugging Faceについて</vt:lpstr>
      <vt:lpstr>Hugging Faceについて2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梛野 裕也</dc:creator>
  <cp:lastModifiedBy>梛野 裕也</cp:lastModifiedBy>
  <cp:revision>8</cp:revision>
  <dcterms:created xsi:type="dcterms:W3CDTF">2025-03-19T09:19:56Z</dcterms:created>
  <dcterms:modified xsi:type="dcterms:W3CDTF">2025-03-19T10:00:12Z</dcterms:modified>
</cp:coreProperties>
</file>