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80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69"/>
  </p:normalViewPr>
  <p:slideViewPr>
    <p:cSldViewPr snapToGrid="0">
      <p:cViewPr varScale="1">
        <p:scale>
          <a:sx n="114" d="100"/>
          <a:sy n="114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AD9-8C6A-4EE0-604D-1758146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399A09-B857-F8CC-1744-3603885F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D53A-77DC-EC3A-A1EC-827DD589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66EDF-B1C3-49AE-49A0-7F7DC12A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25B93-7B27-2485-B9D6-4224B3A7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7AD04-BC35-50BD-1C32-69EA3D09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EBDD7-E085-A8C1-7C56-FA5157A6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6B723-FD0B-D7E3-C111-F307FFCC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42F35-29E7-0813-7FE6-51757AB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9D5AD-49F7-156C-235A-EC53C849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021051-AB10-7904-4030-2D4B6270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EB8D6-EACD-6B69-A909-2B27A782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45D99-7EB7-9728-3F4B-FBC1960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F3EB4-6281-37D7-150B-E5E2181B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EF390-C829-B5AE-81E0-843582A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FD898-2BF6-8D42-0DE9-8085B2B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23129-538F-9EED-1711-F4FD65B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857C7-DBB4-88A0-D126-7B5D455E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EE5DF-376C-B845-E3AA-F263C53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632AC-D133-7383-AFF7-EA25C66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96CCA-BEEC-9DEA-CF14-372B24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D0E366-E864-EE92-5DAC-59A73375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80409-418E-9381-09D1-181BB859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34A1D-D84C-B7C1-C987-FA11FEA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F3C5E-246F-D28C-78BC-C1001067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80702-6284-A110-6EFB-4CCD61DB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7EFF2-BD18-9227-418D-7239D985F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FA3065-4F1E-FA30-5A1C-060BF0E1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600E8-1597-7959-C843-41A6F1E4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3C6E7-52C1-2050-F383-C86A007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16833-2E9C-68FF-29E3-CD0DCCFC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6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21482-D57A-C2F7-AD06-9FEAF633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78DF93-FD65-3F22-C231-FFA25529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CF31F-891D-FE91-3C54-34AE7832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91F18-E9A7-F64C-A256-3C5C00E1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85BF4-71C0-F0AD-A15F-AFF9984F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9DE546-C385-AA65-E467-91605FB6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A208F3-C4B3-9651-9FC7-FED6725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E4C814-E91A-51E9-5B2A-9CC834A0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9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3C4E9-FB80-D459-064D-411CDB2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565FC9-67E5-BA9E-922B-B66C279D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FCE702-746D-CE13-09F8-BE46A05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D198A5-C698-5E5A-9621-6441A605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47877-F1B0-0009-13BB-F0B26B8A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0F2F08-ABC0-8976-FBC4-322C2A13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179CF2-4EF5-5F1B-14A6-3DAC9809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C85F4-B621-EC4A-FD27-31CE5738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83732-F17B-1CA9-AE00-6419ED9D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4589DB-B3E2-967A-F18E-CD0C0D07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284EA-57A0-B803-3882-7D135E12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F283A-9BB8-7B0B-4582-62746779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F3E75-600C-2ABF-BDE9-4B687462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3A603-07A3-6287-92EA-7F6C0D54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6410AC-F927-9DEE-CC08-822BE44E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26470-6B00-DF30-DDC0-EBAF318D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36827-C253-E76C-5815-9041B436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F25AD-4C43-78CC-BBB0-55AFCDF0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B883A-3805-2B84-9F48-162148A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34D61F-3EC4-664D-4D3F-6E16907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B72590-1421-96C0-8B95-A41C126F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3CD1D-BD94-BFAA-333B-8D80F1CC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DB2FB-4027-5245-A92E-D8FA8EBA36D2}" type="datetimeFigureOut">
              <a:rPr kumimoji="1" lang="ja-JP" altLang="en-US" smtClean="0"/>
              <a:t>2025/3/21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B57EB-E307-024C-3908-B9DCE6F18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50E25-F822-6DDA-6BC3-AFB74502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65D01-8A87-2265-A32C-DAF7A5EDC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トピックモデルによる</a:t>
            </a:r>
            <a:br>
              <a:rPr kumimoji="1" lang="en-US" altLang="ja-JP" dirty="0"/>
            </a:br>
            <a:r>
              <a:rPr kumimoji="1" lang="ja-JP" altLang="en-US"/>
              <a:t>感情分析モデルについて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895517-8A25-F458-16B8-8A37BD87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梛野　裕也</a:t>
            </a:r>
          </a:p>
        </p:txBody>
      </p:sp>
    </p:spTree>
    <p:extLst>
      <p:ext uri="{BB962C8B-B14F-4D97-AF65-F5344CB8AC3E}">
        <p14:creationId xmlns:p14="http://schemas.microsoft.com/office/powerpoint/2010/main" val="191079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D064B-0B52-426E-5B2D-68DCE4C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92108-7B92-A046-1E96-B7E5CF06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この画面構想の</a:t>
            </a:r>
            <a:r>
              <a:rPr kumimoji="1" lang="ja-JP" altLang="en-US" dirty="0">
                <a:solidFill>
                  <a:srgbClr val="FF0000"/>
                </a:solidFill>
              </a:rPr>
              <a:t>メイン</a:t>
            </a:r>
            <a:r>
              <a:rPr kumimoji="1" lang="ja-JP" altLang="en-US" dirty="0"/>
              <a:t>は「</a:t>
            </a:r>
            <a:r>
              <a:rPr lang="en-US" altLang="ja-JP" dirty="0"/>
              <a:t>X –POST</a:t>
            </a:r>
            <a:r>
              <a:rPr lang="ja-JP" altLang="en-US" dirty="0"/>
              <a:t>データ画面」</a:t>
            </a:r>
            <a:endParaRPr kumimoji="1" lang="ja-JP" altLang="en-US" dirty="0"/>
          </a:p>
          <a:p>
            <a:pPr lvl="1"/>
            <a:r>
              <a:rPr lang="ja-JP" altLang="en-US" dirty="0"/>
              <a:t>願えるならば、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UI/UX</a:t>
            </a:r>
            <a:r>
              <a:rPr lang="ja-JP" altLang="en-US" dirty="0">
                <a:solidFill>
                  <a:srgbClr val="333333"/>
                </a:solidFill>
                <a:latin typeface="Roboto" panose="020F0502020204030204" pitchFamily="2" charset="0"/>
              </a:rPr>
              <a:t>の向上を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できる限り求めたい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なぜ、この画面がメイン？？</a:t>
            </a:r>
            <a:endParaRPr kumimoji="1" lang="en-US" altLang="ja-JP" dirty="0"/>
          </a:p>
          <a:p>
            <a:pPr lvl="1"/>
            <a:r>
              <a:rPr lang="ja-JP" altLang="en-US" dirty="0"/>
              <a:t>トピックモデルは教師なし学習に相当する</a:t>
            </a:r>
            <a:endParaRPr lang="en-US" altLang="ja-JP" dirty="0"/>
          </a:p>
          <a:p>
            <a:pPr lvl="1"/>
            <a:r>
              <a:rPr kumimoji="1" lang="ja-JP" altLang="en-US" dirty="0"/>
              <a:t>未知データに対する予測能力ではなく</a:t>
            </a:r>
            <a:br>
              <a:rPr kumimoji="1" lang="en-US" altLang="ja-JP" dirty="0"/>
            </a:br>
            <a:r>
              <a:rPr kumimoji="1" lang="ja-JP" altLang="en-US" dirty="0"/>
              <a:t>既知データに対する</a:t>
            </a:r>
            <a:r>
              <a:rPr kumimoji="1" lang="ja-JP" altLang="en-US" dirty="0">
                <a:solidFill>
                  <a:srgbClr val="FF0000"/>
                </a:solidFill>
              </a:rPr>
              <a:t>クラスタリングがメインの役割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/>
              <a:t>顧客には、元データに触れてほしい😀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07C71E-FA8A-C570-D75C-275879E5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900" y="2906974"/>
            <a:ext cx="2996470" cy="25589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37F05-91AD-9459-043F-A1182B5B91B6}"/>
              </a:ext>
            </a:extLst>
          </p:cNvPr>
          <p:cNvSpPr txBox="1"/>
          <p:nvPr/>
        </p:nvSpPr>
        <p:spPr>
          <a:xfrm>
            <a:off x="8986264" y="5465929"/>
            <a:ext cx="277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↑これでは分からない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25279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FC986-97F3-8AFE-3BB7-E973BD6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C6BC3-1BC6-80CD-4F99-ABA72073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今後の方向性について</a:t>
            </a:r>
            <a:endParaRPr kumimoji="1" lang="en-US" altLang="ja-JP" dirty="0"/>
          </a:p>
          <a:p>
            <a:pPr lvl="1"/>
            <a:r>
              <a:rPr lang="ja-JP" altLang="en-US" dirty="0"/>
              <a:t>おそらくはユーザーグループ画面を顧客に</a:t>
            </a:r>
            <a:br>
              <a:rPr lang="en-US" altLang="ja-JP" dirty="0"/>
            </a:br>
            <a:r>
              <a:rPr lang="ja-JP" altLang="en-US" dirty="0"/>
              <a:t>分かりやすく示すことは困難😴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↓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 dirty="0"/>
              <a:t>エージェントによるイメージ画像をグループごとに生成したい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グループごとのポストの</a:t>
            </a:r>
            <a:r>
              <a:rPr kumimoji="1" lang="ja-JP" altLang="en-US"/>
              <a:t>内容・</a:t>
            </a:r>
            <a:r>
              <a:rPr lang="ja-JP" altLang="en-US"/>
              <a:t>頻出</a:t>
            </a:r>
            <a:r>
              <a:rPr kumimoji="1" lang="ja-JP" altLang="en-US"/>
              <a:t>単語</a:t>
            </a:r>
            <a:r>
              <a:rPr kumimoji="1" lang="ja-JP" altLang="en-US" dirty="0"/>
              <a:t>は特定済みである</a:t>
            </a:r>
            <a:endParaRPr kumimoji="1" lang="en-US" altLang="ja-JP" dirty="0"/>
          </a:p>
          <a:p>
            <a:pPr lvl="2"/>
            <a:r>
              <a:rPr lang="ja-JP" altLang="en-US" dirty="0"/>
              <a:t>理論的には問題ないはず。。。？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</p:txBody>
      </p:sp>
    </p:spTree>
    <p:extLst>
      <p:ext uri="{BB962C8B-B14F-4D97-AF65-F5344CB8AC3E}">
        <p14:creationId xmlns:p14="http://schemas.microsoft.com/office/powerpoint/2010/main" val="4865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A7CB2-F515-999A-7EB5-42BA283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A5D5B-7FA3-50A9-4843-8D202002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ゴリゴリの変分推論を行っているため</a:t>
            </a:r>
            <a:br>
              <a:rPr kumimoji="1" lang="en-US" altLang="ja-JP" dirty="0"/>
            </a:br>
            <a:r>
              <a:rPr kumimoji="1" lang="ja-JP" altLang="en-US" dirty="0"/>
              <a:t>独自トピックモデルの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「出力結果は信頼可能😤」</a:t>
            </a:r>
            <a:r>
              <a:rPr kumimoji="1" lang="ja-JP" altLang="en-US" strike="dblStrike" dirty="0"/>
              <a:t>←言い過ぎ</a:t>
            </a:r>
            <a:endParaRPr kumimoji="1" lang="en-US" altLang="ja-JP" strike="dblStrike" dirty="0"/>
          </a:p>
          <a:p>
            <a:endParaRPr lang="en-US" altLang="ja-JP" dirty="0"/>
          </a:p>
          <a:p>
            <a:r>
              <a:rPr kumimoji="1" lang="ja-JP" altLang="en-US" dirty="0"/>
              <a:t>一方、学習済モデルの</a:t>
            </a:r>
            <a:r>
              <a:rPr kumimoji="1" lang="ja-JP" altLang="en-US" dirty="0">
                <a:solidFill>
                  <a:srgbClr val="0070C0"/>
                </a:solidFill>
              </a:rPr>
              <a:t>信頼性が低い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lvl="1"/>
            <a:r>
              <a:rPr lang="ja-JP" altLang="en-US" dirty="0"/>
              <a:t>ラベル付けを間違える場合がある😵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せめてもの改善案は</a:t>
            </a:r>
            <a:r>
              <a:rPr lang="en-US" altLang="ja-JP" dirty="0"/>
              <a:t>LLM</a:t>
            </a:r>
            <a:r>
              <a:rPr lang="ja-JP" altLang="en-US" dirty="0"/>
              <a:t>を使うこと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8AA9FB-E929-EF0F-FC2E-D41133155810}"/>
              </a:ext>
            </a:extLst>
          </p:cNvPr>
          <p:cNvGrpSpPr/>
          <p:nvPr/>
        </p:nvGrpSpPr>
        <p:grpSpPr>
          <a:xfrm>
            <a:off x="8134066" y="1415170"/>
            <a:ext cx="3737201" cy="4027659"/>
            <a:chOff x="7498309" y="1980045"/>
            <a:chExt cx="4386605" cy="470892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D3371E9-0F4D-BADA-9806-6A3CE1692AE8}"/>
                </a:ext>
              </a:extLst>
            </p:cNvPr>
            <p:cNvSpPr/>
            <p:nvPr/>
          </p:nvSpPr>
          <p:spPr>
            <a:xfrm>
              <a:off x="7498309" y="4010000"/>
              <a:ext cx="2163163" cy="26789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6C8B4F4-9FDE-0A7E-7808-5A2CB163A425}"/>
                </a:ext>
              </a:extLst>
            </p:cNvPr>
            <p:cNvSpPr/>
            <p:nvPr/>
          </p:nvSpPr>
          <p:spPr>
            <a:xfrm>
              <a:off x="7502857" y="1980045"/>
              <a:ext cx="2163163" cy="20187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ネット公開情報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54F965D-6931-05D4-5F33-B0A650150FA7}"/>
                </a:ext>
              </a:extLst>
            </p:cNvPr>
            <p:cNvSpPr/>
            <p:nvPr/>
          </p:nvSpPr>
          <p:spPr>
            <a:xfrm>
              <a:off x="9721751" y="1980045"/>
              <a:ext cx="2163163" cy="26262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ネット公開情報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1E55CB8-91A4-6BD0-EF64-4CFAF81E93B7}"/>
                </a:ext>
              </a:extLst>
            </p:cNvPr>
            <p:cNvSpPr/>
            <p:nvPr/>
          </p:nvSpPr>
          <p:spPr>
            <a:xfrm>
              <a:off x="7738281" y="249205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X</a:t>
              </a:r>
              <a:r>
                <a:rPr kumimoji="1" lang="ja-JP" altLang="en-US" sz="1400" dirty="0"/>
                <a:t>ポスト</a:t>
              </a:r>
              <a:br>
                <a:rPr kumimoji="1" lang="en-US" altLang="ja-JP" sz="1400" dirty="0"/>
              </a:br>
              <a:r>
                <a:rPr kumimoji="1" lang="ja-JP" altLang="en-US" sz="1400" dirty="0"/>
                <a:t>データ</a:t>
              </a:r>
              <a:endParaRPr kumimoji="1" lang="en-US" altLang="ja-JP" sz="1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3E92640-A7E3-EC85-88BA-4B04E51052E8}"/>
                </a:ext>
              </a:extLst>
            </p:cNvPr>
            <p:cNvSpPr/>
            <p:nvPr/>
          </p:nvSpPr>
          <p:spPr>
            <a:xfrm>
              <a:off x="7738280" y="3668835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トピック分析部</a:t>
              </a:r>
              <a:endParaRPr kumimoji="1" lang="en-US" altLang="ja-JP" sz="14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14E845-0D07-27D8-02B0-D3362135FFD6}"/>
                </a:ext>
              </a:extLst>
            </p:cNvPr>
            <p:cNvSpPr/>
            <p:nvPr/>
          </p:nvSpPr>
          <p:spPr>
            <a:xfrm>
              <a:off x="7738277" y="4787613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感情分析部</a:t>
              </a:r>
              <a:endParaRPr kumimoji="1" lang="en-US" altLang="ja-JP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964F00B-21C6-C696-C6E0-B864BA1E5819}"/>
                </a:ext>
              </a:extLst>
            </p:cNvPr>
            <p:cNvSpPr/>
            <p:nvPr/>
          </p:nvSpPr>
          <p:spPr>
            <a:xfrm>
              <a:off x="7738278" y="589237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単語分析部</a:t>
              </a:r>
              <a:endParaRPr kumimoji="1" lang="en-US" altLang="ja-JP" sz="14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D6C584A-DB89-3C22-ECA1-B8D5F954648D}"/>
                </a:ext>
              </a:extLst>
            </p:cNvPr>
            <p:cNvSpPr/>
            <p:nvPr/>
          </p:nvSpPr>
          <p:spPr>
            <a:xfrm>
              <a:off x="9957180" y="249205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WRIME</a:t>
              </a:r>
              <a:br>
                <a:rPr lang="en-US" altLang="ja-JP" sz="1400" dirty="0"/>
              </a:br>
              <a:r>
                <a:rPr kumimoji="1" lang="ja-JP" altLang="en-US" sz="1400" dirty="0"/>
                <a:t>データ</a:t>
              </a:r>
              <a:endParaRPr kumimoji="1" lang="en-US" altLang="ja-JP" sz="14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DF5AAEA-C593-07A2-A5EA-9D484A5707BC}"/>
                </a:ext>
              </a:extLst>
            </p:cNvPr>
            <p:cNvSpPr/>
            <p:nvPr/>
          </p:nvSpPr>
          <p:spPr>
            <a:xfrm>
              <a:off x="9957175" y="3675493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学習済モデル</a:t>
              </a:r>
              <a:endParaRPr kumimoji="1" lang="en-US" altLang="ja-JP" sz="14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5BEB121-C6D5-8F19-D922-F0B0379B5FC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584442" y="3092555"/>
              <a:ext cx="1" cy="5762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FAEDBC2-3AB6-EF8D-E07E-CFE23FC2964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8584439" y="4269336"/>
              <a:ext cx="3" cy="51827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2F265E3-0803-8630-EBC8-3F01609E9C6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8584439" y="5388114"/>
              <a:ext cx="1" cy="5042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7042949-5CAA-D4C6-6C6E-2F1ADFD636E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803337" y="3092555"/>
              <a:ext cx="5" cy="58293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A67F32F-07D6-1DA0-CCCD-5D3EF8C2C93D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9430600" y="3975744"/>
              <a:ext cx="526575" cy="11121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9F35971-267A-8D07-5F27-051E7BAB99D2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 flipV="1">
              <a:off x="9430603" y="3969086"/>
              <a:ext cx="526572" cy="665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1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54FDD-7D66-ADF0-F8F4-3095AAD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2A79F-8FB7-3047-BA1C-5DC2E9F9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trike="dblStrike" dirty="0"/>
              <a:t>ちょっと誇張しすぎかも・・・・</a:t>
            </a:r>
            <a:endParaRPr lang="en-US" altLang="ja-JP" dirty="0"/>
          </a:p>
          <a:p>
            <a:r>
              <a:rPr kumimoji="1" lang="ja-JP" altLang="en-US" dirty="0"/>
              <a:t>別に感情に</a:t>
            </a:r>
            <a:r>
              <a:rPr kumimoji="1" lang="ja-JP" altLang="en-US" dirty="0">
                <a:solidFill>
                  <a:srgbClr val="FF0000"/>
                </a:solidFill>
              </a:rPr>
              <a:t>こだわる必要ない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「コラボ・接客・商品品質・商品デザイン・企業サービス」等々</a:t>
            </a:r>
            <a:endParaRPr lang="en-US" altLang="ja-JP" dirty="0"/>
          </a:p>
          <a:p>
            <a:pPr lvl="1"/>
            <a:r>
              <a:rPr kumimoji="1" lang="ja-JP" altLang="en-US" dirty="0"/>
              <a:t>クラスタリングの軸は事前に決められる</a:t>
            </a:r>
            <a:endParaRPr kumimoji="1" lang="en-US" altLang="ja-JP" dirty="0"/>
          </a:p>
          <a:p>
            <a:pPr lvl="1"/>
            <a:r>
              <a:rPr lang="ja-JP" altLang="en-US" dirty="0"/>
              <a:t>学習済モデルが</a:t>
            </a:r>
            <a:r>
              <a:rPr lang="ja-JP" altLang="en-US" dirty="0">
                <a:solidFill>
                  <a:srgbClr val="FF0000"/>
                </a:solidFill>
              </a:rPr>
              <a:t>感情ラベルを生成するから</a:t>
            </a:r>
            <a:r>
              <a:rPr lang="ja-JP" altLang="en-US" dirty="0"/>
              <a:t>「感情分析部」になるだけ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一方で、こちらに都合の良い学習済モデルはなかなか存在しない</a:t>
            </a:r>
            <a:br>
              <a:rPr kumimoji="1" lang="en-US" altLang="ja-JP" dirty="0"/>
            </a:br>
            <a:r>
              <a:rPr kumimoji="1" lang="ja-JP" altLang="en-US" dirty="0"/>
              <a:t>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↓</a:t>
            </a:r>
            <a:endParaRPr kumimoji="1"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</p:txBody>
      </p:sp>
    </p:spTree>
    <p:extLst>
      <p:ext uri="{BB962C8B-B14F-4D97-AF65-F5344CB8AC3E}">
        <p14:creationId xmlns:p14="http://schemas.microsoft.com/office/powerpoint/2010/main" val="379776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1DBAC-1526-9301-F7A3-17735A41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どんな商品が欲しい？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7B6E8B-8D87-1A5C-E981-EB25E40E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BA</a:t>
            </a:r>
            <a:r>
              <a:rPr lang="ja-JP" altLang="en-US"/>
              <a:t>画面のレイアウトについて話してきた</a:t>
            </a:r>
            <a:endParaRPr lang="en-US" altLang="ja-JP" dirty="0"/>
          </a:p>
          <a:p>
            <a:pPr lvl="1"/>
            <a:r>
              <a:rPr kumimoji="1" lang="ja-JP" altLang="en-US"/>
              <a:t>そもそも</a:t>
            </a:r>
            <a:r>
              <a:rPr kumimoji="1" lang="en-US" altLang="ja-JP" dirty="0"/>
              <a:t>BA</a:t>
            </a:r>
            <a:r>
              <a:rPr kumimoji="1" lang="ja-JP" altLang="en-US"/>
              <a:t>サービスってどんなの？</a:t>
            </a:r>
            <a:endParaRPr kumimoji="1" lang="en-US" altLang="ja-JP" dirty="0"/>
          </a:p>
          <a:p>
            <a:pPr lvl="2"/>
            <a:r>
              <a:rPr kumimoji="1" lang="ja-JP" altLang="en-US"/>
              <a:t>社内で営業さんが営業資料として活用したい？</a:t>
            </a:r>
            <a:endParaRPr kumimoji="1" lang="en-US" altLang="ja-JP" dirty="0"/>
          </a:p>
          <a:p>
            <a:pPr lvl="2"/>
            <a:r>
              <a:rPr lang="ja-JP" altLang="en-US"/>
              <a:t>社外の顧客に対して販売する？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とりあえずモデルを構築してきたが</a:t>
            </a:r>
            <a:br>
              <a:rPr lang="en-US" altLang="ja-JP" dirty="0"/>
            </a:br>
            <a:r>
              <a:rPr lang="ja-JP" altLang="en-US"/>
              <a:t>プロジェクト概要をそもそも理解していない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/>
              <a:t>もしも社内向けなのであれば</a:t>
            </a:r>
            <a:br>
              <a:rPr lang="en-US" altLang="ja-JP" dirty="0"/>
            </a:br>
            <a:r>
              <a:rPr lang="ja-JP" altLang="en-US"/>
              <a:t>競争優位性にこだわらずに、さっさと形にした方が良い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575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F9908-DD1D-4171-CA4A-EBB27DC7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WRIME</a:t>
            </a:r>
            <a:r>
              <a:rPr kumimoji="1" lang="ja-JP" altLang="en-US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データセットについて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783D0-C784-7066-CB80-6DE65464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351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主観と客観の感情分析データセット</a:t>
            </a:r>
            <a:endParaRPr lang="en-US" altLang="ja-JP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1"/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ロバート・プルチック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(</a:t>
            </a:r>
            <a:r>
              <a:rPr lang="en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Robert Plutchik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)</a:t>
            </a:r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による基本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8</a:t>
            </a:r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感情を対するラベルデータセット</a:t>
            </a:r>
            <a:endParaRPr lang="en-US" altLang="ja-JP" sz="1800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r>
              <a:rPr lang="en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Plutchik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の基本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8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感情（喜び、悲しみ、期待、驚き、怒り、恐れ、嫌悪、信頼）</a:t>
            </a:r>
            <a:endParaRPr lang="en-US" altLang="ja-JP" sz="1600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r>
              <a:rPr lang="ja-JP" altLang="en-US" sz="16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各感情の強度が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4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段階（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0: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無、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1: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弱、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2: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中、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3: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強）で設定されている</a:t>
            </a:r>
          </a:p>
          <a:p>
            <a:endParaRPr kumimoji="1" lang="en-US" altLang="ja-JP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kumimoji="1" lang="ja-JP" altLang="en-US" sz="24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例</a:t>
            </a:r>
            <a:endParaRPr lang="en-US" altLang="ja-JP" sz="2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kumimoji="1" lang="ja-JP" altLang="en-US" sz="14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各テキストごとに主観・客観それぞれのラベルデータが割り振られる</a:t>
            </a:r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参考</a:t>
            </a:r>
            <a:r>
              <a:rPr lang="en-US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URL</a:t>
            </a:r>
            <a:r>
              <a:rPr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：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https://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github.com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/ids-cv/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wrime?tab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=readme-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ov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-file</a:t>
            </a:r>
            <a:endParaRPr kumimoji="1" lang="en-US" altLang="ja-JP" sz="10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endParaRPr lang="en-US" altLang="ja-JP" sz="1400" dirty="0"/>
          </a:p>
          <a:p>
            <a:pPr lvl="2"/>
            <a:endParaRPr kumimoji="1" lang="ja-JP" altLang="en-US" sz="1400" dirty="0"/>
          </a:p>
        </p:txBody>
      </p:sp>
      <p:pic>
        <p:nvPicPr>
          <p:cNvPr id="5" name="図 4" descr="屋外, 水, 海, 光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0C5FF0D-AB28-CCE2-7D3A-A181DA95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87" y="3258671"/>
            <a:ext cx="7276756" cy="2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70480-858F-4013-CBDD-C6FF8E1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WRIME</a:t>
            </a:r>
            <a:r>
              <a:rPr kumimoji="1" lang="ja-JP" altLang="en-US"/>
              <a:t>データセットについて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1AFC1-41A1-1DD1-2DAD-2F9678FD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このデータセットを作った人</a:t>
            </a:r>
            <a:endParaRPr lang="en-US" altLang="ja-JP" dirty="0"/>
          </a:p>
          <a:p>
            <a:pPr lvl="1"/>
            <a:r>
              <a:rPr kumimoji="1" lang="ja-JP" altLang="en-US" sz="1800" dirty="0"/>
              <a:t>やたら頭のいい人たち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雲の上の方々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主観感情と客観感情があるらしいです</a:t>
            </a:r>
            <a:endParaRPr lang="en-US" altLang="ja-JP" sz="18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1800" dirty="0"/>
              <a:t>私自身よくわからないので、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kumimoji="1" lang="ja-JP" altLang="en-US" sz="1800" dirty="0"/>
              <a:t>利用だけさせていただきましょう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C85853-CFC3-DEF9-08F9-DABCA5F1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19" y="1692546"/>
            <a:ext cx="2471831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uta Nakashima - Featured image">
            <a:extLst>
              <a:ext uri="{FF2B5EF4-FFF2-40B4-BE49-F238E27FC236}">
                <a16:creationId xmlns:a16="http://schemas.microsoft.com/office/drawing/2014/main" id="{C8719C31-35C3-DFDF-A0C4-3D98CC79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18" y="1690688"/>
            <a:ext cx="2321859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974B1-E1AA-3907-1F56-188FE5F7420F}"/>
              </a:ext>
            </a:extLst>
          </p:cNvPr>
          <p:cNvSpPr txBox="1"/>
          <p:nvPr/>
        </p:nvSpPr>
        <p:spPr>
          <a:xfrm>
            <a:off x="6139292" y="4425019"/>
            <a:ext cx="344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0" i="0">
                <a:effectLst/>
                <a:latin typeface="Roboto Slab" panose="020F0502020204030204" pitchFamily="34" charset="0"/>
              </a:rPr>
              <a:t>梶原 智之</a:t>
            </a: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愛媛大学 大学院理工学研究科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講師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C1B82E-B0CD-6B5C-932E-CDE823CEA44F}"/>
              </a:ext>
            </a:extLst>
          </p:cNvPr>
          <p:cNvSpPr txBox="1"/>
          <p:nvPr/>
        </p:nvSpPr>
        <p:spPr>
          <a:xfrm>
            <a:off x="9381018" y="4425019"/>
            <a:ext cx="23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中島</a:t>
            </a:r>
            <a:r>
              <a:rPr kumimoji="1" lang="en-US" altLang="ja-JP" dirty="0"/>
              <a:t> </a:t>
            </a:r>
            <a:r>
              <a:rPr kumimoji="1" lang="ja-JP" altLang="en-US"/>
              <a:t>悠太</a:t>
            </a:r>
            <a:endParaRPr kumimoji="1" lang="en-US" altLang="ja-JP" dirty="0"/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大阪大学 </a:t>
            </a:r>
            <a:r>
              <a:rPr lang="en" altLang="ja-JP" b="0" i="0" dirty="0">
                <a:solidFill>
                  <a:srgbClr val="1F2328"/>
                </a:solidFill>
                <a:effectLst/>
                <a:latin typeface="-apple-system"/>
              </a:rPr>
              <a:t>D3</a:t>
            </a:r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センター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教授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4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967E1-AC63-15B7-C97E-9F97ABF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F3D4C-9906-2ADF-BCB8-250362C1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機械学習アプリケーションを</a:t>
            </a:r>
            <a:br>
              <a:rPr lang="en-US" altLang="ja-JP" dirty="0"/>
            </a:br>
            <a:r>
              <a:rPr lang="ja-JP" altLang="en-US"/>
              <a:t>作成するためのツールを開発している企業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自然言語処理</a:t>
            </a:r>
            <a:r>
              <a:rPr kumimoji="1" lang="ja-JP" altLang="en-US"/>
              <a:t>のためのデータセットや、画像認識・物体認識のためのデータセット群を揃えている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深層学習モデルも多数揃えている</a:t>
            </a:r>
            <a:endParaRPr kumimoji="1"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F52F5-4048-F27F-5C0D-DD4EFC6F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3233"/>
            <a:ext cx="5626773" cy="14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688F9-0A80-3412-97C8-EFAF8460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E078E-13DB-5290-3F48-1AF93A8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事前学習済モデルを利用するなら、ここから拝借するのが</a:t>
            </a:r>
            <a:br>
              <a:rPr kumimoji="1" lang="en-US" altLang="ja-JP" dirty="0"/>
            </a:br>
            <a:r>
              <a:rPr kumimoji="1" lang="ja-JP" altLang="en-US" dirty="0"/>
              <a:t>手っ取り早い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sz="1800" dirty="0"/>
              <a:t>WRIME</a:t>
            </a:r>
            <a:r>
              <a:rPr kumimoji="1" lang="ja-JP" altLang="en-US" sz="1800" dirty="0"/>
              <a:t>データセットに対する</a:t>
            </a:r>
            <a:br>
              <a:rPr kumimoji="1" lang="en-US" altLang="ja-JP" sz="1800" dirty="0"/>
            </a:br>
            <a:r>
              <a:rPr kumimoji="1" lang="ja-JP" altLang="en-US" sz="1800" dirty="0"/>
              <a:t>学習済モデルも</a:t>
            </a:r>
            <a:br>
              <a:rPr kumimoji="1" lang="en-US" altLang="ja-JP" sz="1800" dirty="0"/>
            </a:br>
            <a:r>
              <a:rPr kumimoji="1" lang="ja-JP" altLang="en-US" sz="1800" dirty="0"/>
              <a:t>多数用意されている</a:t>
            </a:r>
          </a:p>
        </p:txBody>
      </p:sp>
      <p:pic>
        <p:nvPicPr>
          <p:cNvPr id="5" name="図 4" descr="グラフィカル ユーザー インターフェイス, テキスト, アプリケーション, メール, Teams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431700-04BB-B926-642F-61D9C3A3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4" r="3935"/>
          <a:stretch/>
        </p:blipFill>
        <p:spPr>
          <a:xfrm>
            <a:off x="4505094" y="2498786"/>
            <a:ext cx="7287764" cy="35897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84DCF3-7C2F-6511-0741-075ED2A5DBD1}"/>
              </a:ext>
            </a:extLst>
          </p:cNvPr>
          <p:cNvSpPr/>
          <p:nvPr/>
        </p:nvSpPr>
        <p:spPr>
          <a:xfrm>
            <a:off x="6757639" y="5185317"/>
            <a:ext cx="3144644" cy="3902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2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57C7-E2C1-F6E7-4551-6D88929F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4BF2A-EF24-A384-4837-545445D6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検索にヒットした中から今回の要件に合致しそうなものを選出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patrickramos</a:t>
            </a:r>
            <a:r>
              <a:rPr kumimoji="1" lang="en-US" altLang="ja-JP" dirty="0"/>
              <a:t>/bert-base-japanese-v2-wrime-fine-tune</a:t>
            </a:r>
          </a:p>
          <a:p>
            <a:pPr lvl="2"/>
            <a:r>
              <a:rPr lang="ja-JP" altLang="en-US" dirty="0"/>
              <a:t>パトリックラモス？さん、ありがとう😘</a:t>
            </a:r>
            <a:endParaRPr lang="en-US" altLang="ja-JP" dirty="0"/>
          </a:p>
          <a:p>
            <a:pPr lvl="2"/>
            <a:r>
              <a:rPr kumimoji="1" lang="ja-JP" altLang="en-US" dirty="0"/>
              <a:t>かの有名な</a:t>
            </a:r>
            <a:r>
              <a:rPr kumimoji="1" lang="en-US" altLang="ja-JP" dirty="0"/>
              <a:t>BERT</a:t>
            </a:r>
            <a:r>
              <a:rPr kumimoji="1" lang="ja-JP" altLang="en-US" dirty="0"/>
              <a:t>をベースに</a:t>
            </a:r>
            <a:r>
              <a:rPr kumimoji="1" lang="en-US" altLang="ja-JP" dirty="0"/>
              <a:t>WRIME</a:t>
            </a:r>
            <a:r>
              <a:rPr kumimoji="1" lang="ja-JP" altLang="en-US" dirty="0"/>
              <a:t>用にチューニングされている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主観</a:t>
            </a:r>
            <a:r>
              <a:rPr kumimoji="1" lang="en-US" altLang="ja-JP" dirty="0"/>
              <a:t>8</a:t>
            </a:r>
            <a:r>
              <a:rPr kumimoji="1" lang="ja-JP" altLang="en-US" dirty="0"/>
              <a:t>感情</a:t>
            </a:r>
            <a:r>
              <a:rPr lang="en-US" altLang="ja-JP" dirty="0"/>
              <a:t>+</a:t>
            </a:r>
            <a:r>
              <a:rPr lang="ja-JP" altLang="en-US" dirty="0"/>
              <a:t>客観</a:t>
            </a:r>
            <a:r>
              <a:rPr lang="en-US" altLang="ja-JP" dirty="0"/>
              <a:t>8</a:t>
            </a:r>
            <a:r>
              <a:rPr lang="ja-JP" altLang="en-US" dirty="0"/>
              <a:t>感情の</a:t>
            </a:r>
            <a:r>
              <a:rPr lang="en-US" altLang="ja-JP" dirty="0"/>
              <a:t>16</a:t>
            </a:r>
            <a:r>
              <a:rPr lang="ja-JP" altLang="en-US" dirty="0"/>
              <a:t>個の出力を行ってくれる</a:t>
            </a:r>
            <a:endParaRPr lang="en-US" altLang="ja-JP" dirty="0"/>
          </a:p>
          <a:p>
            <a:pPr lvl="2"/>
            <a:r>
              <a:rPr lang="ja-JP" altLang="en-US" dirty="0"/>
              <a:t>今回は主観</a:t>
            </a:r>
            <a:r>
              <a:rPr lang="en-US" altLang="ja-JP" dirty="0"/>
              <a:t>8</a:t>
            </a:r>
            <a:r>
              <a:rPr lang="ja-JP" altLang="en-US" dirty="0"/>
              <a:t>感情を利用することにした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デメリット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残念ながらいろいろとかゆい部分があります。。。😣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22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D7749-5B65-B4B4-44E7-48A79628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47C04-0BDC-9B15-9DF5-1C6BB764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ベイズ統計学をゴリゴリに応用して</a:t>
            </a:r>
            <a:br>
              <a:rPr kumimoji="1" lang="en-US" altLang="ja-JP" dirty="0"/>
            </a:br>
            <a:r>
              <a:rPr kumimoji="1" lang="ja-JP" altLang="en-US" dirty="0"/>
              <a:t>アドインテ独自のトピックモデルを構築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5FA8C-F4ED-63D8-32A1-B1A01708B1D0}"/>
              </a:ext>
            </a:extLst>
          </p:cNvPr>
          <p:cNvSpPr/>
          <p:nvPr/>
        </p:nvSpPr>
        <p:spPr>
          <a:xfrm>
            <a:off x="838200" y="3429000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単語分布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276A2-ECF4-873F-40D3-FD9D5DED1C62}"/>
              </a:ext>
            </a:extLst>
          </p:cNvPr>
          <p:cNvSpPr/>
          <p:nvPr/>
        </p:nvSpPr>
        <p:spPr>
          <a:xfrm>
            <a:off x="3853219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感情分布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1281F0-4E66-E7C9-E441-1C8A4E54BB03}"/>
              </a:ext>
            </a:extLst>
          </p:cNvPr>
          <p:cNvSpPr/>
          <p:nvPr/>
        </p:nvSpPr>
        <p:spPr>
          <a:xfrm>
            <a:off x="6868238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トピック</a:t>
            </a:r>
            <a:br>
              <a:rPr kumimoji="1" lang="en-US" altLang="ja-JP" dirty="0"/>
            </a:br>
            <a:r>
              <a:rPr kumimoji="1" lang="ja-JP" altLang="en-US" dirty="0"/>
              <a:t>分布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EF3C50-8F06-9636-435C-E266D44C84CB}"/>
              </a:ext>
            </a:extLst>
          </p:cNvPr>
          <p:cNvSpPr/>
          <p:nvPr/>
        </p:nvSpPr>
        <p:spPr>
          <a:xfrm>
            <a:off x="9883257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ポスト</a:t>
            </a:r>
            <a:br>
              <a:rPr kumimoji="1" lang="en-US" altLang="ja-JP" dirty="0"/>
            </a:br>
            <a:r>
              <a:rPr kumimoji="1" lang="ja-JP" altLang="en-US" dirty="0"/>
              <a:t>データ</a:t>
            </a:r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69CCAF-2880-24DC-497A-FEF7D9A3BEB5}"/>
              </a:ext>
            </a:extLst>
          </p:cNvPr>
          <p:cNvCxnSpPr/>
          <p:nvPr/>
        </p:nvCxnSpPr>
        <p:spPr>
          <a:xfrm>
            <a:off x="2216624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12AB06C-437F-0875-89E9-E0D8D1EB7C7A}"/>
              </a:ext>
            </a:extLst>
          </p:cNvPr>
          <p:cNvCxnSpPr/>
          <p:nvPr/>
        </p:nvCxnSpPr>
        <p:spPr>
          <a:xfrm>
            <a:off x="2216623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943D8C-F279-414D-6C45-320BE40A98DC}"/>
              </a:ext>
            </a:extLst>
          </p:cNvPr>
          <p:cNvCxnSpPr/>
          <p:nvPr/>
        </p:nvCxnSpPr>
        <p:spPr>
          <a:xfrm>
            <a:off x="5231643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7C589B-9722-0D3E-B9FE-08D828D6F50D}"/>
              </a:ext>
            </a:extLst>
          </p:cNvPr>
          <p:cNvCxnSpPr/>
          <p:nvPr/>
        </p:nvCxnSpPr>
        <p:spPr>
          <a:xfrm>
            <a:off x="5231642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99812-AADB-37D8-17FB-5D8B1E0EE2C5}"/>
              </a:ext>
            </a:extLst>
          </p:cNvPr>
          <p:cNvCxnSpPr/>
          <p:nvPr/>
        </p:nvCxnSpPr>
        <p:spPr>
          <a:xfrm>
            <a:off x="8246662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56D519-8CE9-CCDF-065D-7297CBFE51FF}"/>
              </a:ext>
            </a:extLst>
          </p:cNvPr>
          <p:cNvCxnSpPr/>
          <p:nvPr/>
        </p:nvCxnSpPr>
        <p:spPr>
          <a:xfrm>
            <a:off x="8246661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8AE4CC-1014-8A24-07E4-62FBA2CA6049}"/>
              </a:ext>
            </a:extLst>
          </p:cNvPr>
          <p:cNvSpPr txBox="1"/>
          <p:nvPr/>
        </p:nvSpPr>
        <p:spPr>
          <a:xfrm>
            <a:off x="9883256" y="2210375"/>
            <a:ext cx="230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筒井さんが</a:t>
            </a:r>
            <a:br>
              <a:rPr kumimoji="1" lang="en-US" altLang="ja-JP" dirty="0"/>
            </a:br>
            <a:r>
              <a:rPr kumimoji="1" lang="ja-JP" altLang="en-US" dirty="0"/>
              <a:t>集めてくれたデータ</a:t>
            </a: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8F2E2F25-2812-AA16-1B78-80061C785D0B}"/>
              </a:ext>
            </a:extLst>
          </p:cNvPr>
          <p:cNvCxnSpPr>
            <a:stCxn id="15" idx="1"/>
            <a:endCxn id="7" idx="0"/>
          </p:cNvCxnSpPr>
          <p:nvPr/>
        </p:nvCxnSpPr>
        <p:spPr>
          <a:xfrm rot="10800000" flipH="1" flipV="1">
            <a:off x="9883255" y="2533541"/>
            <a:ext cx="689213" cy="895458"/>
          </a:xfrm>
          <a:prstGeom prst="curvedConnector4">
            <a:avLst>
              <a:gd name="adj1" fmla="val -33168"/>
              <a:gd name="adj2" fmla="val 68045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BB7B13-2D16-690F-51CA-EAEE3A645FF9}"/>
              </a:ext>
            </a:extLst>
          </p:cNvPr>
          <p:cNvSpPr txBox="1"/>
          <p:nvPr/>
        </p:nvSpPr>
        <p:spPr>
          <a:xfrm>
            <a:off x="4660710" y="5853797"/>
            <a:ext cx="279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独自トピックモデルの</a:t>
            </a:r>
            <a:br>
              <a:rPr kumimoji="1" lang="en-US" altLang="ja-JP" dirty="0"/>
            </a:br>
            <a:r>
              <a:rPr kumimoji="1" lang="ja-JP" altLang="en-US" dirty="0"/>
              <a:t>イメージ図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460B7F-F60A-97E7-38AD-6190C2B1414F}"/>
              </a:ext>
            </a:extLst>
          </p:cNvPr>
          <p:cNvSpPr txBox="1"/>
          <p:nvPr/>
        </p:nvSpPr>
        <p:spPr>
          <a:xfrm>
            <a:off x="5001904" y="2674322"/>
            <a:ext cx="302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新しく感情分布ブロック</a:t>
            </a:r>
            <a:br>
              <a:rPr kumimoji="1" lang="en-US" altLang="ja-JP" dirty="0"/>
            </a:br>
            <a:r>
              <a:rPr kumimoji="1" lang="ja-JP" altLang="en-US" dirty="0"/>
              <a:t>を導入した</a:t>
            </a:r>
          </a:p>
        </p:txBody>
      </p: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8625384F-F9BE-7672-7F0E-845FFB03821A}"/>
              </a:ext>
            </a:extLst>
          </p:cNvPr>
          <p:cNvCxnSpPr>
            <a:cxnSpLocks/>
            <a:stCxn id="19" idx="1"/>
            <a:endCxn id="5" idx="0"/>
          </p:cNvCxnSpPr>
          <p:nvPr/>
        </p:nvCxnSpPr>
        <p:spPr>
          <a:xfrm rot="10800000" flipV="1">
            <a:off x="4542432" y="2997487"/>
            <a:ext cx="459473" cy="43151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FCE46-6174-0EE3-F326-FAC5756B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CD9CC-07A5-3629-917B-FCDF457A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以下、デメリット一覧です😇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デメリット１　精度が低い</a:t>
            </a:r>
            <a:endParaRPr kumimoji="1" lang="en-US" altLang="ja-JP" dirty="0"/>
          </a:p>
          <a:p>
            <a:pPr lvl="1"/>
            <a:r>
              <a:rPr lang="ja-JP" altLang="en-US" dirty="0"/>
              <a:t>デメリット２　内部のトークナイザが</a:t>
            </a:r>
            <a:r>
              <a:rPr lang="en-US" altLang="ja-JP" dirty="0" err="1"/>
              <a:t>mecab</a:t>
            </a:r>
            <a:endParaRPr kumimoji="1" lang="en-US" altLang="ja-JP" dirty="0"/>
          </a:p>
          <a:p>
            <a:pPr lvl="1"/>
            <a:r>
              <a:rPr lang="ja-JP" altLang="en-US" dirty="0"/>
              <a:t>デメリット３　</a:t>
            </a:r>
            <a:r>
              <a:rPr lang="en-US" altLang="ja-JP" dirty="0" err="1"/>
              <a:t>mecab</a:t>
            </a:r>
            <a:r>
              <a:rPr lang="ja-JP" altLang="en-US" dirty="0"/>
              <a:t>の使用辞書が</a:t>
            </a:r>
            <a:r>
              <a:rPr lang="en-US" altLang="ja-JP" dirty="0" err="1"/>
              <a:t>unidic</a:t>
            </a:r>
            <a:r>
              <a:rPr lang="en-US" altLang="ja-JP" dirty="0"/>
              <a:t>-lite</a:t>
            </a:r>
          </a:p>
          <a:p>
            <a:pPr lvl="1"/>
            <a:r>
              <a:rPr kumimoji="1" lang="ja-JP" altLang="en-US" dirty="0"/>
              <a:t>デメリット４</a:t>
            </a:r>
            <a:r>
              <a:rPr lang="ja-JP" altLang="en-US" dirty="0"/>
              <a:t>　ライセンスの制約が強い</a:t>
            </a:r>
          </a:p>
          <a:p>
            <a:pPr lvl="1"/>
            <a:r>
              <a:rPr kumimoji="1" lang="ja-JP" altLang="en-US" dirty="0"/>
              <a:t>デメリット５　処理が重たい</a:t>
            </a:r>
          </a:p>
          <a:p>
            <a:pPr lvl="1"/>
            <a:r>
              <a:rPr lang="ja-JP" altLang="en-US" dirty="0"/>
              <a:t>デメリット６　競合他社との比較優位性がない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は自明のため省略します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94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52475-FF0D-A86B-65F7-566BD69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76A53-4319-E56A-7A3B-0A203366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デメリット１　</a:t>
            </a:r>
            <a:r>
              <a:rPr kumimoji="1" lang="ja-JP" altLang="en-US" dirty="0">
                <a:solidFill>
                  <a:srgbClr val="FF0000"/>
                </a:solidFill>
              </a:rPr>
              <a:t>精度が低い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lvl="1"/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平均二乗誤差（</a:t>
            </a:r>
            <a:r>
              <a:rPr lang="en-US" altLang="ja-JP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MSE</a:t>
            </a:r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：</a:t>
            </a:r>
            <a:r>
              <a:rPr lang="en-US" altLang="ja-JP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Mean Squared Error</a:t>
            </a:r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）は低い方が良い</a:t>
            </a:r>
            <a:endParaRPr lang="en-US" altLang="ja-JP" i="0" dirty="0">
              <a:solidFill>
                <a:srgbClr val="000000"/>
              </a:solidFill>
              <a:effectLst/>
              <a:ea typeface="Meiryo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全体的に</a:t>
            </a:r>
            <a:r>
              <a:rPr kumimoji="1"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0.1</a:t>
            </a:r>
            <a:r>
              <a:rPr kumimoji="1"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を超えている</a:t>
            </a:r>
            <a:endParaRPr kumimoji="1" lang="en-US" altLang="ja-JP" dirty="0">
              <a:solidFill>
                <a:srgbClr val="000000"/>
              </a:solidFill>
              <a:ea typeface="Meiryo" panose="020B0604030504040204" pitchFamily="50" charset="-128"/>
            </a:endParaRPr>
          </a:p>
          <a:p>
            <a:pPr lvl="2"/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主観感情</a:t>
            </a:r>
            <a:r>
              <a:rPr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(Writer)</a:t>
            </a:r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に関しては</a:t>
            </a:r>
            <a:r>
              <a:rPr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0.581</a:t>
            </a:r>
          </a:p>
          <a:p>
            <a:pPr lvl="2"/>
            <a:endParaRPr kumimoji="1" lang="en-US" altLang="ja-JP" dirty="0">
              <a:solidFill>
                <a:srgbClr val="000000"/>
              </a:solidFill>
              <a:ea typeface="Meiryo" panose="020B0604030504040204" pitchFamily="50" charset="-128"/>
            </a:endParaRPr>
          </a:p>
          <a:p>
            <a:pPr lvl="2"/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精度が低い！！！！😟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2F3D40-C392-E653-D876-007D5805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72" y="2222276"/>
            <a:ext cx="7564455" cy="20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4A9A-30C5-2DC1-6A25-EDFFF72E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71A30-7AC4-B2F1-687F-E539D2D9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デメリット２　</a:t>
            </a:r>
            <a:r>
              <a:rPr lang="ja-JP" altLang="en-US" dirty="0">
                <a:solidFill>
                  <a:srgbClr val="FF0000"/>
                </a:solidFill>
              </a:rPr>
              <a:t>内部のトークナイザが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/>
              <a:t>ecab</a:t>
            </a:r>
            <a:r>
              <a:rPr lang="ja-JP" altLang="en-US" dirty="0"/>
              <a:t>自体はとても良い</a:t>
            </a:r>
            <a:r>
              <a:rPr lang="ja-JP" altLang="en-US" i="0" dirty="0">
                <a:solidFill>
                  <a:srgbClr val="001100"/>
                </a:solidFill>
                <a:effectLst/>
                <a:latin typeface="+mn-ea"/>
              </a:rPr>
              <a:t>形態素解析エンジン</a:t>
            </a:r>
            <a:endParaRPr lang="en-US" altLang="ja-JP" i="0" dirty="0">
              <a:solidFill>
                <a:srgbClr val="001100"/>
              </a:solidFill>
              <a:effectLst/>
              <a:latin typeface="+mn-ea"/>
            </a:endParaRPr>
          </a:p>
          <a:p>
            <a:pPr lvl="2"/>
            <a:r>
              <a:rPr kumimoji="1" lang="ja-JP" altLang="en-US" dirty="0">
                <a:solidFill>
                  <a:srgbClr val="001100"/>
                </a:solidFill>
                <a:latin typeface="+mn-ea"/>
              </a:rPr>
              <a:t>性能はピカイチ  ←  今なお現役🤩</a:t>
            </a:r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開発が終了したのは</a:t>
            </a:r>
            <a:r>
              <a:rPr lang="en-US" altLang="ja-JP" dirty="0">
                <a:solidFill>
                  <a:srgbClr val="001100"/>
                </a:solidFill>
                <a:latin typeface="+mn-ea"/>
              </a:rPr>
              <a:t>2013</a:t>
            </a:r>
            <a:r>
              <a:rPr lang="ja-JP" altLang="en-US" dirty="0">
                <a:solidFill>
                  <a:srgbClr val="001100"/>
                </a:solidFill>
                <a:latin typeface="+mn-ea"/>
              </a:rPr>
              <a:t>年</a:t>
            </a:r>
            <a:endParaRPr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kumimoji="1" lang="ja-JP" altLang="en-US" dirty="0">
                <a:solidFill>
                  <a:srgbClr val="001100"/>
                </a:solidFill>
                <a:latin typeface="+mn-ea"/>
              </a:rPr>
              <a:t>現在はメンテナンスもされていない</a:t>
            </a:r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当時はイケイケだった日本語辞書のメンテナンスが続々終了</a:t>
            </a:r>
            <a:endParaRPr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もう古臭い感が否めない😞</a:t>
            </a:r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60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53114-8D67-AC32-6814-63DEA3D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0A39-BD50-60EC-143B-E29C09A6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デメリット３　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r>
              <a:rPr lang="ja-JP" altLang="en-US" dirty="0">
                <a:solidFill>
                  <a:srgbClr val="FF0000"/>
                </a:solidFill>
              </a:rPr>
              <a:t>の使用辞書が</a:t>
            </a:r>
            <a:r>
              <a:rPr lang="en-US" altLang="ja-JP" dirty="0" err="1">
                <a:solidFill>
                  <a:srgbClr val="FF0000"/>
                </a:solidFill>
              </a:rPr>
              <a:t>unidic</a:t>
            </a:r>
            <a:r>
              <a:rPr lang="en-US" altLang="ja-JP" dirty="0">
                <a:solidFill>
                  <a:srgbClr val="FF0000"/>
                </a:solidFill>
              </a:rPr>
              <a:t>-lite</a:t>
            </a:r>
          </a:p>
          <a:p>
            <a:pPr lvl="1"/>
            <a:r>
              <a:rPr kumimoji="1" lang="en-US" altLang="ja-JP" dirty="0" err="1"/>
              <a:t>Unidic</a:t>
            </a:r>
            <a:r>
              <a:rPr kumimoji="1" lang="ja-JP" altLang="en-US" dirty="0"/>
              <a:t>・・・国立国語研究所が構築する日本語データベース</a:t>
            </a:r>
            <a:endParaRPr kumimoji="1" lang="en-US" altLang="ja-JP" dirty="0"/>
          </a:p>
          <a:p>
            <a:pPr lvl="2"/>
            <a:r>
              <a:rPr lang="ja-JP" altLang="en-US" dirty="0"/>
              <a:t>とても由緒正しい日本語辞書</a:t>
            </a:r>
            <a:endParaRPr lang="en-US" altLang="ja-JP" dirty="0"/>
          </a:p>
          <a:p>
            <a:pPr lvl="2"/>
            <a:r>
              <a:rPr lang="ja-JP" altLang="en-US" dirty="0"/>
              <a:t>今なおメンテナンスがされている</a:t>
            </a:r>
            <a:endParaRPr lang="en-US" altLang="ja-JP" dirty="0"/>
          </a:p>
          <a:p>
            <a:pPr lvl="2"/>
            <a:r>
              <a:rPr lang="ja-JP" altLang="en-US" dirty="0"/>
              <a:t>ただし更新頻度が低い（一年に一回程度）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採用モデルの使用する辞書が</a:t>
            </a:r>
            <a:r>
              <a:rPr lang="en-US" altLang="ja-JP" dirty="0" err="1"/>
              <a:t>unidic</a:t>
            </a:r>
            <a:r>
              <a:rPr lang="en-US" altLang="ja-JP" dirty="0"/>
              <a:t>-lite</a:t>
            </a:r>
          </a:p>
          <a:p>
            <a:pPr lvl="2"/>
            <a:r>
              <a:rPr lang="en-US" altLang="ja-JP" dirty="0" err="1"/>
              <a:t>unidic</a:t>
            </a:r>
            <a:r>
              <a:rPr lang="ja-JP" altLang="en-US" dirty="0"/>
              <a:t>よりも収録される語彙が少ない</a:t>
            </a:r>
            <a:endParaRPr lang="en-US" altLang="ja-JP" dirty="0"/>
          </a:p>
          <a:p>
            <a:pPr lvl="2"/>
            <a:r>
              <a:rPr lang="ja-JP" altLang="en-US" dirty="0"/>
              <a:t>おそらくは、更新頻度も低い（一年に一回程度）</a:t>
            </a:r>
            <a:endParaRPr lang="en-US" altLang="ja-JP" dirty="0"/>
          </a:p>
          <a:p>
            <a:pPr lvl="2"/>
            <a:r>
              <a:rPr lang="ja-JP" altLang="en-US" dirty="0"/>
              <a:t>形態素解析的な精度面で</a:t>
            </a:r>
            <a:r>
              <a:rPr lang="ja-JP" altLang="en-US" dirty="0">
                <a:solidFill>
                  <a:srgbClr val="FF0000"/>
                </a:solidFill>
              </a:rPr>
              <a:t>劣る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73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37477-2510-C74D-E79D-E1839DE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12C37-B99C-B533-7CB8-93D224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デメリット４</a:t>
            </a:r>
            <a:r>
              <a:rPr lang="ja-JP" altLang="en-US" dirty="0"/>
              <a:t>　ライセンスの制約が強い</a:t>
            </a:r>
            <a:endParaRPr lang="en-US" altLang="ja-JP" dirty="0"/>
          </a:p>
          <a:p>
            <a:pPr lvl="1"/>
            <a:r>
              <a:rPr kumimoji="1" lang="ja-JP" altLang="en-US" dirty="0"/>
              <a:t>このモデルに付与されているライセンス</a:t>
            </a:r>
            <a:endParaRPr kumimoji="1" lang="en-US" altLang="ja-JP" dirty="0"/>
          </a:p>
          <a:p>
            <a:pPr lvl="2"/>
            <a:r>
              <a:rPr lang="en-US" altLang="ja-JP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Creative Commons Attribution Share Alike 3.0</a:t>
            </a:r>
          </a:p>
          <a:p>
            <a:pPr lvl="1"/>
            <a:endParaRPr kumimoji="1" lang="en-US" altLang="ja-JP" dirty="0">
              <a:solidFill>
                <a:srgbClr val="000000"/>
              </a:solidFill>
              <a:latin typeface="Source Sans Pro" panose="020F0502020204030204" pitchFamily="34" charset="0"/>
            </a:endParaRPr>
          </a:p>
          <a:p>
            <a:pPr lvl="1"/>
            <a:r>
              <a:rPr lang="ja-JP" altLang="en-US" dirty="0"/>
              <a:t>面倒なので</a:t>
            </a:r>
            <a:r>
              <a:rPr lang="en-US" altLang="ja-JP" dirty="0"/>
              <a:t>ChatGPT</a:t>
            </a:r>
            <a:r>
              <a:rPr lang="ja-JP" altLang="en-US" dirty="0"/>
              <a:t>に教えてもらいました。以下抜粋</a:t>
            </a:r>
            <a:endParaRPr lang="en-US" altLang="ja-JP" dirty="0"/>
          </a:p>
          <a:p>
            <a:pPr lvl="2"/>
            <a:r>
              <a:rPr lang="ja-JP" altLang="en-US" dirty="0">
                <a:latin typeface="+mn-ea"/>
              </a:rPr>
              <a:t>表示（</a:t>
            </a:r>
            <a:r>
              <a:rPr lang="en-US" altLang="ja-JP" dirty="0">
                <a:latin typeface="+mn-ea"/>
              </a:rPr>
              <a:t>Attribution</a:t>
            </a:r>
            <a:r>
              <a:rPr lang="ja-JP" altLang="en-US" dirty="0">
                <a:latin typeface="+mn-ea"/>
              </a:rPr>
              <a:t>）の義務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著作物を使用する際には、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元の著作者や提供元を明示しなければなりません</a:t>
            </a:r>
            <a:r>
              <a:rPr lang="ja-JP" altLang="en-US" dirty="0">
                <a:latin typeface="+mn-ea"/>
              </a:rPr>
              <a:t>。具体的には、著作権表示、ライセンスのリンク、そして必要に応じて変更点の明示を行う必要があります。</a:t>
            </a:r>
            <a:endParaRPr lang="en-US" altLang="ja-JP" dirty="0">
              <a:latin typeface="+mn-ea"/>
            </a:endParaRPr>
          </a:p>
          <a:p>
            <a:pPr lvl="2"/>
            <a:endParaRPr kumimoji="1"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継承（</a:t>
            </a:r>
            <a:r>
              <a:rPr lang="en-US" altLang="ja-JP" dirty="0" err="1">
                <a:latin typeface="+mn-ea"/>
              </a:rPr>
              <a:t>ShareAlike</a:t>
            </a:r>
            <a:r>
              <a:rPr lang="ja-JP" altLang="en-US" dirty="0">
                <a:latin typeface="+mn-ea"/>
              </a:rPr>
              <a:t>）の条件</a:t>
            </a:r>
            <a:r>
              <a:rPr lang="en-US" altLang="ja-JP" dirty="0">
                <a:latin typeface="+mn-ea"/>
              </a:rPr>
              <a:t>: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著作物を改変・再構築した場合、派生作品は同じ「表示 </a:t>
            </a:r>
            <a:r>
              <a:rPr lang="en-US" altLang="ja-JP" dirty="0">
                <a:latin typeface="+mn-ea"/>
              </a:rPr>
              <a:t>- </a:t>
            </a:r>
            <a:r>
              <a:rPr lang="ja-JP" altLang="en-US" dirty="0">
                <a:latin typeface="+mn-ea"/>
              </a:rPr>
              <a:t>継承」ライセンスまたは互換性のある条件の下で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公開する必要があります</a:t>
            </a:r>
            <a:r>
              <a:rPr lang="ja-JP" altLang="en-US" dirty="0">
                <a:latin typeface="+mn-ea"/>
              </a:rPr>
              <a:t>。つまり、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元のライセンスと同様の自由を維持</a:t>
            </a:r>
            <a:r>
              <a:rPr lang="ja-JP" altLang="en-US" dirty="0">
                <a:latin typeface="+mn-ea"/>
              </a:rPr>
              <a:t>しなければなりません。</a:t>
            </a:r>
            <a:endParaRPr lang="en-US" altLang="ja-JP" dirty="0">
              <a:latin typeface="+mn-ea"/>
            </a:endParaRPr>
          </a:p>
          <a:p>
            <a:pPr lvl="2"/>
            <a:endParaRPr kumimoji="1" lang="en-US" altLang="ja-JP" dirty="0">
              <a:latin typeface="+mn-ea"/>
            </a:endParaRPr>
          </a:p>
          <a:p>
            <a:pPr lvl="2"/>
            <a:r>
              <a:rPr lang="ja-JP" altLang="en-US" dirty="0">
                <a:solidFill>
                  <a:srgbClr val="FF0000"/>
                </a:solidFill>
                <a:latin typeface="+mn-ea"/>
              </a:rPr>
              <a:t>追加制限の禁止</a:t>
            </a:r>
            <a:r>
              <a:rPr lang="en-US" altLang="ja-JP" dirty="0">
                <a:latin typeface="+mn-ea"/>
              </a:rPr>
              <a:t>: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ライセンスが許可する範囲以上に、法的または技術的な制限を新たに課すことはできません。</a:t>
            </a:r>
            <a:endParaRPr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24301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5D19-0D3E-74AF-B090-B0131FF7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6BEF8-B22D-2D4F-E491-CC67BF00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一般的な</a:t>
            </a:r>
            <a:r>
              <a:rPr kumimoji="1" lang="en-US" altLang="ja-JP" dirty="0"/>
              <a:t>LDA</a:t>
            </a:r>
            <a:r>
              <a:rPr kumimoji="1" lang="ja-JP" altLang="en-US" dirty="0"/>
              <a:t>モデルとの違い・改善点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ja-JP" altLang="en-US" dirty="0"/>
              <a:t>感情を軸にクラスタリングできる！！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LDA</a:t>
            </a:r>
            <a:r>
              <a:rPr kumimoji="1" lang="ja-JP" altLang="en-US" dirty="0"/>
              <a:t>モデルでは、クラスタリングの基準を</a:t>
            </a:r>
            <a:r>
              <a:rPr kumimoji="1" lang="ja-JP" altLang="en-US" dirty="0">
                <a:solidFill>
                  <a:srgbClr val="FF0000"/>
                </a:solidFill>
              </a:rPr>
              <a:t>事前に設定できない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単語に対して感情分布を推定できる！！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LDA</a:t>
            </a:r>
            <a:r>
              <a:rPr lang="ja-JP" altLang="en-US" dirty="0"/>
              <a:t>モデルでは、単語からトピック分布しか</a:t>
            </a:r>
            <a:r>
              <a:rPr lang="ja-JP" altLang="en-US" dirty="0">
                <a:solidFill>
                  <a:srgbClr val="FF0000"/>
                </a:solidFill>
              </a:rPr>
              <a:t>推定できない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X-POST</a:t>
            </a:r>
            <a:r>
              <a:rPr lang="ja-JP" altLang="en-US" dirty="0"/>
              <a:t>文字列内の全体・部分に分けて感情分析が可能！！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LDA</a:t>
            </a:r>
            <a:r>
              <a:rPr lang="ja-JP" altLang="en-US" dirty="0"/>
              <a:t>モデルでは、</a:t>
            </a:r>
            <a:r>
              <a:rPr lang="ja-JP" altLang="en-US" dirty="0">
                <a:solidFill>
                  <a:srgbClr val="FF0000"/>
                </a:solidFill>
              </a:rPr>
              <a:t>実現できない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0F25B12-006A-4773-FB22-6D3F7BF816F7}"/>
              </a:ext>
            </a:extLst>
          </p:cNvPr>
          <p:cNvSpPr/>
          <p:nvPr/>
        </p:nvSpPr>
        <p:spPr>
          <a:xfrm>
            <a:off x="7498309" y="4010000"/>
            <a:ext cx="2163163" cy="2678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0301F-50C7-CFA9-FF0D-D0295CE3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モデル概要についてもう少し詳細に</a:t>
            </a:r>
            <a:br>
              <a:rPr kumimoji="1" lang="en-US" altLang="ja-JP" dirty="0"/>
            </a:br>
            <a:r>
              <a:rPr lang="ja-JP" alt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競争優位性の側面から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赤枠</a:t>
            </a:r>
            <a:r>
              <a:rPr lang="ja-JP" altLang="en-US" dirty="0"/>
              <a:t>・・・競争力ありません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緑枠</a:t>
            </a:r>
            <a:r>
              <a:rPr lang="ja-JP" altLang="en-US" dirty="0"/>
              <a:t>・・・優位性あります😁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緑枠を</a:t>
            </a:r>
            <a:r>
              <a:rPr kumimoji="1" lang="ja-JP" altLang="en-US" dirty="0">
                <a:solidFill>
                  <a:srgbClr val="00B050"/>
                </a:solidFill>
              </a:rPr>
              <a:t>中心</a:t>
            </a:r>
            <a:r>
              <a:rPr kumimoji="1" lang="ja-JP" altLang="en-US" dirty="0"/>
              <a:t>に画面開発を行うべき！</a:t>
            </a:r>
            <a:br>
              <a:rPr kumimoji="1" lang="en-US" altLang="ja-JP" dirty="0"/>
            </a:br>
            <a:r>
              <a:rPr kumimoji="1" lang="ja-JP" altLang="en-US" dirty="0"/>
              <a:t>　　（強調）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39EC393-BB55-2C23-E949-E3FC7D9C9558}"/>
              </a:ext>
            </a:extLst>
          </p:cNvPr>
          <p:cNvSpPr/>
          <p:nvPr/>
        </p:nvSpPr>
        <p:spPr>
          <a:xfrm>
            <a:off x="7502857" y="1980045"/>
            <a:ext cx="2163163" cy="201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ネット公開情報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D7A622F-87EC-07A2-CE81-143CC08B7300}"/>
              </a:ext>
            </a:extLst>
          </p:cNvPr>
          <p:cNvSpPr/>
          <p:nvPr/>
        </p:nvSpPr>
        <p:spPr>
          <a:xfrm>
            <a:off x="9721751" y="1980045"/>
            <a:ext cx="2163163" cy="2626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ネット公開情報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A3C759-33C8-3527-908A-5245386C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F22420-888F-5097-3841-472124B99371}"/>
              </a:ext>
            </a:extLst>
          </p:cNvPr>
          <p:cNvSpPr/>
          <p:nvPr/>
        </p:nvSpPr>
        <p:spPr>
          <a:xfrm>
            <a:off x="7738281" y="249205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X</a:t>
            </a:r>
            <a:r>
              <a:rPr kumimoji="1" lang="ja-JP" altLang="en-US" sz="1400" dirty="0"/>
              <a:t>ポスト</a:t>
            </a:r>
            <a:br>
              <a:rPr kumimoji="1" lang="en-US" altLang="ja-JP" sz="1400" dirty="0"/>
            </a:br>
            <a:r>
              <a:rPr kumimoji="1" lang="ja-JP" altLang="en-US" sz="1400" dirty="0"/>
              <a:t>データ</a:t>
            </a:r>
            <a:endParaRPr kumimoji="1" lang="en-US" altLang="ja-JP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6B0486-0763-22BF-CCF5-8D1AB7951634}"/>
              </a:ext>
            </a:extLst>
          </p:cNvPr>
          <p:cNvSpPr/>
          <p:nvPr/>
        </p:nvSpPr>
        <p:spPr>
          <a:xfrm>
            <a:off x="7738280" y="3668835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トピック分析部</a:t>
            </a:r>
            <a:endParaRPr kumimoji="1" lang="en-US" altLang="ja-JP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2506E9-565A-BEB2-4CF4-4359F5F6BE49}"/>
              </a:ext>
            </a:extLst>
          </p:cNvPr>
          <p:cNvSpPr/>
          <p:nvPr/>
        </p:nvSpPr>
        <p:spPr>
          <a:xfrm>
            <a:off x="7738277" y="4787613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感情分析部</a:t>
            </a:r>
            <a:endParaRPr kumimoji="1" lang="en-US" altLang="ja-JP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F645D1-028C-8817-96DE-EE3172EB6ED3}"/>
              </a:ext>
            </a:extLst>
          </p:cNvPr>
          <p:cNvSpPr/>
          <p:nvPr/>
        </p:nvSpPr>
        <p:spPr>
          <a:xfrm>
            <a:off x="7738278" y="589237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単語分析部</a:t>
            </a:r>
            <a:endParaRPr kumimoji="1" lang="en-US" altLang="ja-JP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6082EE-A0E1-623C-1B3A-D422D62709F6}"/>
              </a:ext>
            </a:extLst>
          </p:cNvPr>
          <p:cNvSpPr/>
          <p:nvPr/>
        </p:nvSpPr>
        <p:spPr>
          <a:xfrm>
            <a:off x="9957180" y="249205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WRIME</a:t>
            </a:r>
            <a:br>
              <a:rPr lang="en-US" altLang="ja-JP" sz="1400" dirty="0"/>
            </a:br>
            <a:r>
              <a:rPr kumimoji="1" lang="ja-JP" altLang="en-US" sz="1400" dirty="0"/>
              <a:t>データ</a:t>
            </a:r>
            <a:endParaRPr kumimoji="1" lang="en-US" altLang="ja-JP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E97CA7-61D8-AAE4-39F6-2BADA8522237}"/>
              </a:ext>
            </a:extLst>
          </p:cNvPr>
          <p:cNvSpPr/>
          <p:nvPr/>
        </p:nvSpPr>
        <p:spPr>
          <a:xfrm>
            <a:off x="9957175" y="3675493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学習済モデル</a:t>
            </a:r>
            <a:endParaRPr kumimoji="1" lang="en-US" altLang="ja-JP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05A078A-1630-8A62-EA4E-9C8898EA366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584442" y="3092555"/>
            <a:ext cx="1" cy="57628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71A3EDE-CFD1-051F-5A32-7596B4A30D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584439" y="4269336"/>
            <a:ext cx="3" cy="51827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9E32B28-5B28-6312-3DA5-1B2EA1A3DFD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84439" y="5388114"/>
            <a:ext cx="1" cy="50426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4182F17-CA4B-719F-5F4F-6C84E98C9C0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803337" y="3092555"/>
            <a:ext cx="5" cy="5829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D0E2BA3-4235-E18C-777A-A41EC938835D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9430600" y="3975744"/>
            <a:ext cx="526575" cy="111212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100B52-C3D5-1C5E-37B9-0B7F31FE355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9430603" y="3969086"/>
            <a:ext cx="526572" cy="665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7AA8-A899-4ED1-32E4-6674DFD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A8083-BA5A-81CC-664E-AB6DDCDB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トピック分析部・感情分析部・単語分析部</a:t>
            </a:r>
            <a:endParaRPr kumimoji="1" lang="en-US" altLang="ja-JP" dirty="0"/>
          </a:p>
          <a:p>
            <a:pPr lvl="1"/>
            <a:r>
              <a:rPr lang="ja-JP" altLang="en-US" dirty="0"/>
              <a:t>３種類の各出力を</a:t>
            </a:r>
            <a:r>
              <a:rPr lang="ja-JP" altLang="en-US" dirty="0">
                <a:solidFill>
                  <a:srgbClr val="FF0000"/>
                </a:solidFill>
              </a:rPr>
              <a:t>背景理論を理解させることなく理解させる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/>
              <a:t>おおむねの視覚的構想は以下の３つ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25F079A7-4221-95C6-0841-970DF639E595}"/>
              </a:ext>
            </a:extLst>
          </p:cNvPr>
          <p:cNvSpPr/>
          <p:nvPr/>
        </p:nvSpPr>
        <p:spPr>
          <a:xfrm>
            <a:off x="1801503" y="4121623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br>
              <a:rPr lang="en-US" altLang="ja-JP" dirty="0"/>
            </a:br>
            <a:r>
              <a:rPr lang="ja-JP" altLang="en-US" dirty="0"/>
              <a:t>グループ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BD5C4954-92A2-A2C8-8AC7-516F01D83590}"/>
              </a:ext>
            </a:extLst>
          </p:cNvPr>
          <p:cNvSpPr/>
          <p:nvPr/>
        </p:nvSpPr>
        <p:spPr>
          <a:xfrm>
            <a:off x="7481246" y="3659874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 –POST</a:t>
            </a:r>
            <a:br>
              <a:rPr lang="en-US" altLang="ja-JP" dirty="0"/>
            </a:br>
            <a:r>
              <a:rPr lang="ja-JP" altLang="en-US" dirty="0"/>
              <a:t>データ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35B84BCE-2B20-5910-C89B-51C50513643F}"/>
              </a:ext>
            </a:extLst>
          </p:cNvPr>
          <p:cNvSpPr/>
          <p:nvPr/>
        </p:nvSpPr>
        <p:spPr>
          <a:xfrm>
            <a:off x="5067867" y="5306457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単語分析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四角形: 対角を丸める 6">
            <a:extLst>
              <a:ext uri="{FF2B5EF4-FFF2-40B4-BE49-F238E27FC236}">
                <a16:creationId xmlns:a16="http://schemas.microsoft.com/office/drawing/2014/main" id="{F1289388-D893-7D5F-6274-334F1668D796}"/>
              </a:ext>
            </a:extLst>
          </p:cNvPr>
          <p:cNvSpPr/>
          <p:nvPr/>
        </p:nvSpPr>
        <p:spPr>
          <a:xfrm>
            <a:off x="3829332" y="3858207"/>
            <a:ext cx="1514901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トピック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8" name="四角形: 対角を丸める 7">
            <a:extLst>
              <a:ext uri="{FF2B5EF4-FFF2-40B4-BE49-F238E27FC236}">
                <a16:creationId xmlns:a16="http://schemas.microsoft.com/office/drawing/2014/main" id="{031E52E8-F0A3-C6A9-6501-7875C2A31BC8}"/>
              </a:ext>
            </a:extLst>
          </p:cNvPr>
          <p:cNvSpPr/>
          <p:nvPr/>
        </p:nvSpPr>
        <p:spPr>
          <a:xfrm>
            <a:off x="9527560" y="3376908"/>
            <a:ext cx="1648536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学習済モデル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9" name="四角形: 対角を丸める 8">
            <a:extLst>
              <a:ext uri="{FF2B5EF4-FFF2-40B4-BE49-F238E27FC236}">
                <a16:creationId xmlns:a16="http://schemas.microsoft.com/office/drawing/2014/main" id="{4E071802-6F33-3584-8367-A4705C60296B}"/>
              </a:ext>
            </a:extLst>
          </p:cNvPr>
          <p:cNvSpPr/>
          <p:nvPr/>
        </p:nvSpPr>
        <p:spPr>
          <a:xfrm>
            <a:off x="7200045" y="6016140"/>
            <a:ext cx="1648536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単語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DB98AE-9A15-572B-255E-7E85E0EBD21E}"/>
              </a:ext>
            </a:extLst>
          </p:cNvPr>
          <p:cNvSpPr/>
          <p:nvPr/>
        </p:nvSpPr>
        <p:spPr>
          <a:xfrm>
            <a:off x="9430603" y="5306457"/>
            <a:ext cx="2088107" cy="1005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全ての画面で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感情分析結果</a:t>
            </a:r>
            <a:r>
              <a:rPr lang="ja-JP" altLang="en-US" dirty="0">
                <a:solidFill>
                  <a:schemeClr val="tx1"/>
                </a:solidFill>
              </a:rPr>
              <a:t>を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利用する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235C15-5609-CA21-391F-3046A1F7AE8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378780" y="4369558"/>
            <a:ext cx="3110467" cy="46174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33CF9EE-2397-F26E-3EC8-A70CB6DA3533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>
            <a:off x="4378780" y="4831307"/>
            <a:ext cx="1978801" cy="55630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BFA2FC-B66B-D901-4E46-5476C10CCE23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6357581" y="4369558"/>
            <a:ext cx="1131666" cy="10180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243BE2-EE4E-4B55-C5D9-9EEE0FFDD138}"/>
              </a:ext>
            </a:extLst>
          </p:cNvPr>
          <p:cNvSpPr txBox="1"/>
          <p:nvPr/>
        </p:nvSpPr>
        <p:spPr>
          <a:xfrm>
            <a:off x="5629636" y="4592657"/>
            <a:ext cx="11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遷移して</a:t>
            </a:r>
            <a:br>
              <a:rPr lang="en-US" altLang="ja-JP" dirty="0"/>
            </a:br>
            <a:r>
              <a:rPr lang="ja-JP" altLang="en-US" dirty="0"/>
              <a:t>欲しい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9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EBCD9-0361-0211-ED3F-83C56A0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57A87-2AA1-D63A-6A12-72EF36BC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ユーザーグループ画面について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ユーザーグループごとに</a:t>
            </a:r>
            <a:br>
              <a:rPr lang="en-US" altLang="ja-JP" dirty="0"/>
            </a:br>
            <a:r>
              <a:rPr lang="ja-JP" altLang="en-US" dirty="0"/>
              <a:t>感情分析結果を表示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ユーザー グループのアイコン。ベクトル図のスタイルは、黒、オレンジ、赤、緑、青のカラー バージョンのフラット象徴的なユーザー グループ  シンボルです。Web アプリとソフトウェア ・ インタ フェースの設計されています。のイラスト素材・ベクター Image 88248723">
            <a:extLst>
              <a:ext uri="{FF2B5EF4-FFF2-40B4-BE49-F238E27FC236}">
                <a16:creationId xmlns:a16="http://schemas.microsoft.com/office/drawing/2014/main" id="{5960F279-2B60-A6DB-FC1E-A41AB46E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92" y="3731904"/>
            <a:ext cx="3352685" cy="25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398E83-0874-2C07-6425-B322B6EE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71" y="3429000"/>
            <a:ext cx="2616334" cy="2579996"/>
          </a:xfrm>
          <a:prstGeom prst="rect">
            <a:avLst/>
          </a:prstGeom>
        </p:spPr>
      </p:pic>
      <p:pic>
        <p:nvPicPr>
          <p:cNvPr id="1028" name="Picture 4" descr="はじめての自然言語処理 OSS によるテキストマイニング | オブジェクトの広場">
            <a:extLst>
              <a:ext uri="{FF2B5EF4-FFF2-40B4-BE49-F238E27FC236}">
                <a16:creationId xmlns:a16="http://schemas.microsoft.com/office/drawing/2014/main" id="{150DC796-2108-2BC9-8218-FBBB75C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99" y="892071"/>
            <a:ext cx="4137607" cy="28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94CB3B9-16E8-F164-89BA-D491CF668022}"/>
              </a:ext>
            </a:extLst>
          </p:cNvPr>
          <p:cNvCxnSpPr>
            <a:stCxn id="7" idx="3"/>
            <a:endCxn id="1028" idx="2"/>
          </p:cNvCxnSpPr>
          <p:nvPr/>
        </p:nvCxnSpPr>
        <p:spPr>
          <a:xfrm flipV="1">
            <a:off x="7338405" y="3731904"/>
            <a:ext cx="2105198" cy="987094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115E22-AEA2-DB2B-008B-6C9D10AA60E6}"/>
              </a:ext>
            </a:extLst>
          </p:cNvPr>
          <p:cNvSpPr txBox="1"/>
          <p:nvPr/>
        </p:nvSpPr>
        <p:spPr>
          <a:xfrm>
            <a:off x="8233415" y="4714853"/>
            <a:ext cx="3826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ユーザーグループごとに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00B050"/>
                </a:solidFill>
              </a:rPr>
              <a:t>各感情に分類された単語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ワードクラウド化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いい感じの画像発見できず</a:t>
            </a:r>
            <a:r>
              <a:rPr kumimoji="1" lang="en-US" altLang="ja-JP" dirty="0"/>
              <a:t>……)</a:t>
            </a:r>
          </a:p>
        </p:txBody>
      </p:sp>
    </p:spTree>
    <p:extLst>
      <p:ext uri="{BB962C8B-B14F-4D97-AF65-F5344CB8AC3E}">
        <p14:creationId xmlns:p14="http://schemas.microsoft.com/office/powerpoint/2010/main" val="260267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18C8-B8AF-6E05-37D3-3374E043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57C69-AAFA-683F-58A7-1EE227BAD66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X –POST</a:t>
            </a:r>
            <a:r>
              <a:rPr lang="ja-JP" altLang="en-US" dirty="0"/>
              <a:t>データ画面</a:t>
            </a:r>
            <a:endParaRPr kumimoji="1" lang="ja-JP" altLang="en-US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各ポストに対して解析</a:t>
            </a:r>
            <a:endParaRPr lang="en-US" altLang="ja-JP" dirty="0"/>
          </a:p>
          <a:p>
            <a:pPr lvl="1"/>
            <a:r>
              <a:rPr lang="ja-JP" altLang="en-US" dirty="0"/>
              <a:t>感情分析結果</a:t>
            </a:r>
            <a:endParaRPr lang="en-US" altLang="ja-JP" dirty="0"/>
          </a:p>
          <a:p>
            <a:pPr lvl="1"/>
            <a:r>
              <a:rPr lang="ja-JP" altLang="en-US" dirty="0"/>
              <a:t>ユーザグループ分析結果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単語レベルで</a:t>
            </a:r>
            <a:r>
              <a:rPr kumimoji="1" lang="ja-JP" altLang="en-US" dirty="0">
                <a:highlight>
                  <a:srgbClr val="00FF00"/>
                </a:highlight>
              </a:rPr>
              <a:t>感情別</a:t>
            </a:r>
            <a:r>
              <a:rPr kumimoji="1" lang="ja-JP" altLang="en-US" dirty="0"/>
              <a:t>に</a:t>
            </a:r>
            <a:br>
              <a:rPr kumimoji="1" lang="en-US" altLang="ja-JP" dirty="0"/>
            </a:br>
            <a:r>
              <a:rPr kumimoji="1" lang="ja-JP" altLang="en-US" dirty="0">
                <a:highlight>
                  <a:srgbClr val="00FFFF"/>
                </a:highlight>
              </a:rPr>
              <a:t>色付け</a:t>
            </a:r>
            <a:r>
              <a:rPr kumimoji="1" lang="ja-JP" altLang="en-US" dirty="0"/>
              <a:t>できるとうれしい</a:t>
            </a:r>
            <a:endParaRPr lang="en-US" altLang="ja-JP" dirty="0"/>
          </a:p>
          <a:p>
            <a:pPr lvl="1"/>
            <a:r>
              <a:rPr kumimoji="1" lang="ja-JP" altLang="en-US" dirty="0"/>
              <a:t>例 </a:t>
            </a:r>
            <a:r>
              <a:rPr kumimoji="1" lang="en-US" altLang="ja-JP" dirty="0"/>
              <a:t>)</a:t>
            </a:r>
            <a:r>
              <a:rPr kumimoji="1" lang="en-US" altLang="ja-JP" dirty="0">
                <a:highlight>
                  <a:srgbClr val="FFFF00"/>
                </a:highlight>
              </a:rPr>
              <a:t>twitter</a:t>
            </a:r>
            <a:r>
              <a:rPr kumimoji="1" lang="ja-JP" altLang="en-US" dirty="0"/>
              <a:t>の</a:t>
            </a:r>
            <a:r>
              <a:rPr kumimoji="1" lang="ja-JP" altLang="en-US" dirty="0">
                <a:highlight>
                  <a:srgbClr val="FF0000"/>
                </a:highlight>
              </a:rPr>
              <a:t>完全</a:t>
            </a:r>
            <a:r>
              <a:rPr kumimoji="1" lang="ja-JP" altLang="en-US" dirty="0">
                <a:highlight>
                  <a:srgbClr val="00FF00"/>
                </a:highlight>
              </a:rPr>
              <a:t>有料化</a:t>
            </a:r>
            <a:r>
              <a:rPr kumimoji="1" lang="ja-JP" altLang="en-US" dirty="0"/>
              <a:t>。</a:t>
            </a:r>
            <a:r>
              <a:rPr kumimoji="1" lang="ja-JP" altLang="en-US" dirty="0">
                <a:highlight>
                  <a:srgbClr val="FF00FF"/>
                </a:highlight>
              </a:rPr>
              <a:t>マスク氏</a:t>
            </a:r>
            <a:r>
              <a:rPr kumimoji="1" lang="ja-JP" altLang="en-US" dirty="0"/>
              <a:t>は、</a:t>
            </a:r>
            <a:r>
              <a:rPr kumimoji="1" lang="en-US" altLang="ja-JP" dirty="0" err="1">
                <a:highlight>
                  <a:srgbClr val="0000FF"/>
                </a:highlight>
              </a:rPr>
              <a:t>Paypal</a:t>
            </a:r>
            <a:r>
              <a:rPr kumimoji="1" lang="en-US" altLang="ja-JP" dirty="0"/>
              <a:t>…</a:t>
            </a:r>
          </a:p>
          <a:p>
            <a:pPr lvl="2"/>
            <a:r>
              <a:rPr lang="en-US" altLang="ja-JP" dirty="0"/>
              <a:t>BA</a:t>
            </a:r>
            <a:r>
              <a:rPr lang="ja-JP" altLang="en-US" dirty="0"/>
              <a:t>側の処理が面倒かも。。。</a:t>
            </a:r>
            <a:endParaRPr lang="en-US" altLang="ja-JP" dirty="0"/>
          </a:p>
          <a:p>
            <a:pPr lvl="2"/>
            <a:r>
              <a:rPr kumimoji="1" lang="ja-JP" altLang="en-US" dirty="0"/>
              <a:t>目がチカチカするので、要調整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DE339D-9560-79AC-AE16-13CA0E4D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30" y="1255593"/>
            <a:ext cx="3066103" cy="39169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04E3E6-486B-A249-C50B-A6699D12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035" y="631297"/>
            <a:ext cx="2837106" cy="2797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707431-CE27-B96E-3665-A0C1971E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88" y="3405655"/>
            <a:ext cx="4042607" cy="3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6CB4-6EF1-2BAB-15A5-9A68BA21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C6BB6-7884-6521-7352-A3B7D8C4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単語分析画面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この画面では、顧客に単語を検索させたい</a:t>
            </a:r>
            <a:endParaRPr kumimoji="1" lang="en-US" altLang="ja-JP" dirty="0"/>
          </a:p>
          <a:p>
            <a:pPr lvl="2"/>
            <a:r>
              <a:rPr lang="ja-JP" altLang="en-US" dirty="0"/>
              <a:t>ヒットした場合  →  その単語で</a:t>
            </a:r>
            <a:r>
              <a:rPr lang="en-US" altLang="ja-JP" dirty="0"/>
              <a:t>X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ポストしたユーザがいる</a:t>
            </a:r>
            <a:endParaRPr lang="en-US" altLang="ja-JP" dirty="0"/>
          </a:p>
          <a:p>
            <a:pPr lvl="2"/>
            <a:r>
              <a:rPr kumimoji="1" lang="ja-JP" altLang="en-US" dirty="0"/>
              <a:t>ヒットしない場合  →  その単語は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kumimoji="1" lang="ja-JP" altLang="en-US" dirty="0"/>
              <a:t>ユーザに</a:t>
            </a:r>
            <a:r>
              <a:rPr kumimoji="1" lang="ja-JP" altLang="en-US" dirty="0">
                <a:solidFill>
                  <a:srgbClr val="FF0000"/>
                </a:solidFill>
              </a:rPr>
              <a:t>重視されていない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kumimoji="1" lang="ja-JP" altLang="en-US" dirty="0"/>
              <a:t>単語レベルでの感情分析結果も表示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例）「</a:t>
            </a:r>
            <a:r>
              <a:rPr kumimoji="1" lang="en-US" altLang="ja-JP" dirty="0" err="1"/>
              <a:t>jins</a:t>
            </a:r>
            <a:r>
              <a:rPr kumimoji="1" lang="ja-JP" altLang="en-US" dirty="0"/>
              <a:t>」に対する顧客の感情分布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一般単語分布も推定してます！😎</a:t>
            </a:r>
            <a:endParaRPr kumimoji="1" lang="en-US" altLang="ja-JP" dirty="0"/>
          </a:p>
          <a:p>
            <a:pPr lvl="1"/>
            <a:r>
              <a:rPr lang="ja-JP" altLang="en-US" dirty="0"/>
              <a:t>感情を伴わない単語のこと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2D818E-1642-6855-1204-56D9B9B2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5" y="1125116"/>
            <a:ext cx="2974075" cy="35530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DCEEE6-B827-5A53-C8B0-4EA1A862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0" y="3848693"/>
            <a:ext cx="2681425" cy="26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447E1-8A14-0B39-C304-72D6242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82213B-7FFE-7757-CFB0-062A6165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つの画面を遷移出来てほしい🥺🥺🥺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↑どのくらい大変なのかはわかりません</a:t>
            </a:r>
            <a:r>
              <a:rPr kumimoji="1" lang="en-US" altLang="ja-JP" dirty="0"/>
              <a:t>…</a:t>
            </a:r>
            <a:r>
              <a:rPr kumimoji="1" lang="ja-JP" altLang="en-US" dirty="0"/>
              <a:t>🤔</a:t>
            </a:r>
          </a:p>
          <a:p>
            <a:endParaRPr kumimoji="1" lang="en-US" altLang="ja-JP" dirty="0"/>
          </a:p>
          <a:p>
            <a:r>
              <a:rPr lang="ja-JP" altLang="en-US" dirty="0"/>
              <a:t>ユーザグループからの遷移</a:t>
            </a:r>
            <a:endParaRPr kumimoji="1" lang="en-US" altLang="ja-JP" dirty="0"/>
          </a:p>
          <a:p>
            <a:pPr lvl="1"/>
            <a:r>
              <a:rPr lang="ja-JP" altLang="en-US" dirty="0"/>
              <a:t>グループ選択→そのグループに属するポストデータ画面</a:t>
            </a:r>
            <a:endParaRPr lang="en-US" altLang="ja-JP" dirty="0"/>
          </a:p>
          <a:p>
            <a:pPr lvl="1"/>
            <a:r>
              <a:rPr lang="ja-JP" altLang="en-US" dirty="0"/>
              <a:t>グループ選択→ワードクラウド→単語分析画面</a:t>
            </a:r>
            <a:endParaRPr lang="en-US" altLang="ja-JP" dirty="0"/>
          </a:p>
          <a:p>
            <a:r>
              <a:rPr lang="ja-JP" altLang="en-US" dirty="0"/>
              <a:t>ポストデータからの遷移</a:t>
            </a:r>
            <a:endParaRPr lang="en-US" altLang="ja-JP" dirty="0"/>
          </a:p>
          <a:p>
            <a:pPr lvl="1"/>
            <a:r>
              <a:rPr lang="ja-JP" altLang="en-US" dirty="0"/>
              <a:t>ポストデータ→そのデータの属するユーザグループ画面</a:t>
            </a:r>
            <a:endParaRPr lang="en-US" altLang="ja-JP" dirty="0"/>
          </a:p>
          <a:p>
            <a:pPr lvl="1"/>
            <a:r>
              <a:rPr lang="ja-JP" altLang="en-US" dirty="0"/>
              <a:t>ポストデータ→各単語→単語分析画面</a:t>
            </a:r>
            <a:endParaRPr lang="en-US" altLang="ja-JP" dirty="0"/>
          </a:p>
          <a:p>
            <a:r>
              <a:rPr lang="ja-JP" altLang="en-US" dirty="0"/>
              <a:t>単語分析からの遷移</a:t>
            </a:r>
            <a:endParaRPr lang="en-US" altLang="ja-JP" dirty="0"/>
          </a:p>
          <a:p>
            <a:pPr lvl="1"/>
            <a:r>
              <a:rPr lang="ja-JP" altLang="en-US" dirty="0"/>
              <a:t>単語検索→ヒットしたポストデータ→ポストデータ画面</a:t>
            </a:r>
            <a:endParaRPr lang="en-US" altLang="ja-JP" dirty="0"/>
          </a:p>
          <a:p>
            <a:pPr lvl="1"/>
            <a:r>
              <a:rPr lang="ja-JP" altLang="en-US" dirty="0"/>
              <a:t>単語検索→ユーザグループごとの検索単語の使用比率→ユーザグループ画面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ややこしいですね🫨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220CA86-0612-EEC8-6BBE-5A90CE97E43F}"/>
              </a:ext>
            </a:extLst>
          </p:cNvPr>
          <p:cNvSpPr/>
          <p:nvPr/>
        </p:nvSpPr>
        <p:spPr>
          <a:xfrm>
            <a:off x="7297374" y="2945966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br>
              <a:rPr lang="en-US" altLang="ja-JP" dirty="0"/>
            </a:br>
            <a:r>
              <a:rPr lang="ja-JP" altLang="en-US" dirty="0"/>
              <a:t>グループ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F28D7E00-5E86-0778-7AA0-3076CD2686B5}"/>
              </a:ext>
            </a:extLst>
          </p:cNvPr>
          <p:cNvSpPr/>
          <p:nvPr/>
        </p:nvSpPr>
        <p:spPr>
          <a:xfrm>
            <a:off x="9634037" y="1263567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 –POST</a:t>
            </a:r>
            <a:br>
              <a:rPr lang="en-US" altLang="ja-JP" dirty="0"/>
            </a:br>
            <a:r>
              <a:rPr lang="ja-JP" altLang="en-US" dirty="0"/>
              <a:t>データ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71F4D282-9243-7F18-95C3-3BE17ECF560E}"/>
              </a:ext>
            </a:extLst>
          </p:cNvPr>
          <p:cNvSpPr/>
          <p:nvPr/>
        </p:nvSpPr>
        <p:spPr>
          <a:xfrm>
            <a:off x="9634037" y="4393589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単語分析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92DDAC7-A23F-798A-4C12-5AED795A01A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9414702" y="2512065"/>
            <a:ext cx="1278882" cy="105881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798DF9-28FA-5FDF-F8D8-CC372AA6757F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>
            <a:off x="9414702" y="3570881"/>
            <a:ext cx="1278882" cy="89416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34B88C3-D70C-C046-C9FC-486FEEE48387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10693584" y="2512065"/>
            <a:ext cx="0" cy="195298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1745</Words>
  <Application>Microsoft Macintosh PowerPoint</Application>
  <PresentationFormat>ワイド画面</PresentationFormat>
  <Paragraphs>273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-apple-system</vt:lpstr>
      <vt:lpstr>Meiryo</vt:lpstr>
      <vt:lpstr>源ノ角ゴシック Code JP N</vt:lpstr>
      <vt:lpstr>游ゴシック</vt:lpstr>
      <vt:lpstr>游ゴシック Light</vt:lpstr>
      <vt:lpstr>Arial</vt:lpstr>
      <vt:lpstr>Roboto</vt:lpstr>
      <vt:lpstr>Roboto Slab</vt:lpstr>
      <vt:lpstr>Source Sans Pro</vt:lpstr>
      <vt:lpstr>Office テーマ</vt:lpstr>
      <vt:lpstr>トピックモデルによる 感情分析モデルについて</vt:lpstr>
      <vt:lpstr>感情分析モデルについて</vt:lpstr>
      <vt:lpstr>感情分析モデルについて2</vt:lpstr>
      <vt:lpstr>感情分析モデルについて3</vt:lpstr>
      <vt:lpstr>BA画面開発について</vt:lpstr>
      <vt:lpstr>BA画面開発について2</vt:lpstr>
      <vt:lpstr>BA画面開発について3</vt:lpstr>
      <vt:lpstr>BA画面開発について4</vt:lpstr>
      <vt:lpstr>BA画面開発について5</vt:lpstr>
      <vt:lpstr>BA画面開発について6</vt:lpstr>
      <vt:lpstr>現在の構想の問題点について</vt:lpstr>
      <vt:lpstr>現在の構想の問題点について2</vt:lpstr>
      <vt:lpstr>現在の構想の問題点について3</vt:lpstr>
      <vt:lpstr>どんな商品が欲しい？</vt:lpstr>
      <vt:lpstr>WRIMEデータセットについて</vt:lpstr>
      <vt:lpstr>WRIMEデータセットについて2</vt:lpstr>
      <vt:lpstr>Hugging Faceについて</vt:lpstr>
      <vt:lpstr>Hugging Faceについて2</vt:lpstr>
      <vt:lpstr>Hugging Faceについて3</vt:lpstr>
      <vt:lpstr>Hugging Faceについて4</vt:lpstr>
      <vt:lpstr>Hugging Faceについて5</vt:lpstr>
      <vt:lpstr>Hugging Faceについて6</vt:lpstr>
      <vt:lpstr>Hugging Faceについて7</vt:lpstr>
      <vt:lpstr>Hugging Faceについて8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梛野 裕也</dc:creator>
  <cp:lastModifiedBy>梛野 裕也</cp:lastModifiedBy>
  <cp:revision>84</cp:revision>
  <dcterms:created xsi:type="dcterms:W3CDTF">2025-03-19T09:19:56Z</dcterms:created>
  <dcterms:modified xsi:type="dcterms:W3CDTF">2025-03-21T10:01:25Z</dcterms:modified>
</cp:coreProperties>
</file>