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5"/>
  </p:notesMasterIdLst>
  <p:sldIdLst>
    <p:sldId id="256" r:id="rId2"/>
    <p:sldId id="272" r:id="rId3"/>
    <p:sldId id="278" r:id="rId4"/>
    <p:sldId id="283" r:id="rId5"/>
    <p:sldId id="279" r:id="rId6"/>
    <p:sldId id="280" r:id="rId7"/>
    <p:sldId id="281" r:id="rId8"/>
    <p:sldId id="282" r:id="rId9"/>
    <p:sldId id="284" r:id="rId10"/>
    <p:sldId id="285" r:id="rId11"/>
    <p:sldId id="286" r:id="rId12"/>
    <p:sldId id="287" r:id="rId13"/>
    <p:sldId id="274" r:id="rId14"/>
  </p:sldIdLst>
  <p:sldSz cx="9144000" cy="5143500" type="screen16x9"/>
  <p:notesSz cx="6858000" cy="9144000"/>
  <p:embeddedFontLst>
    <p:embeddedFont>
      <p:font typeface="Lato" panose="020F0502020204030203" pitchFamily="34" charset="0"/>
      <p:regular r:id="rId16"/>
      <p:bold r:id="rId17"/>
      <p:italic r:id="rId18"/>
      <p:boldItalic r:id="rId19"/>
    </p:embeddedFont>
    <p:embeddedFont>
      <p:font typeface="Outfit ExtraBold" pitchFamily="2" charset="0"/>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7C7974-1ACC-4DF7-A02B-F7861A7316E1}">
  <a:tblStyle styleId="{C17C7974-1ACC-4DF7-A02B-F7861A7316E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A3C5555-A08E-4F15-A657-E40B2DD44B5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52"/>
  </p:normalViewPr>
  <p:slideViewPr>
    <p:cSldViewPr snapToGrid="0">
      <p:cViewPr>
        <p:scale>
          <a:sx n="134" d="100"/>
          <a:sy n="134"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a:extLst>
            <a:ext uri="{FF2B5EF4-FFF2-40B4-BE49-F238E27FC236}">
              <a16:creationId xmlns:a16="http://schemas.microsoft.com/office/drawing/2014/main" id="{82D5C6CB-F6FB-BC46-C311-011F93DCA68C}"/>
            </a:ext>
          </a:extLst>
        </p:cNvPr>
        <p:cNvGrpSpPr/>
        <p:nvPr/>
      </p:nvGrpSpPr>
      <p:grpSpPr>
        <a:xfrm>
          <a:off x="0" y="0"/>
          <a:ext cx="0" cy="0"/>
          <a:chOff x="0" y="0"/>
          <a:chExt cx="0" cy="0"/>
        </a:xfrm>
      </p:grpSpPr>
      <p:sp>
        <p:nvSpPr>
          <p:cNvPr id="3322" name="Google Shape;3322;g1f2e6270ebd_0_4803:notes">
            <a:extLst>
              <a:ext uri="{FF2B5EF4-FFF2-40B4-BE49-F238E27FC236}">
                <a16:creationId xmlns:a16="http://schemas.microsoft.com/office/drawing/2014/main" id="{42C5AD9F-42AB-F597-09D5-947C455EEB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a:extLst>
              <a:ext uri="{FF2B5EF4-FFF2-40B4-BE49-F238E27FC236}">
                <a16:creationId xmlns:a16="http://schemas.microsoft.com/office/drawing/2014/main" id="{85229CCC-0C85-FBEA-566B-FB20B76DE7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6319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a:extLst>
            <a:ext uri="{FF2B5EF4-FFF2-40B4-BE49-F238E27FC236}">
              <a16:creationId xmlns:a16="http://schemas.microsoft.com/office/drawing/2014/main" id="{EE318179-F0EC-8166-3908-158B3D327866}"/>
            </a:ext>
          </a:extLst>
        </p:cNvPr>
        <p:cNvGrpSpPr/>
        <p:nvPr/>
      </p:nvGrpSpPr>
      <p:grpSpPr>
        <a:xfrm>
          <a:off x="0" y="0"/>
          <a:ext cx="0" cy="0"/>
          <a:chOff x="0" y="0"/>
          <a:chExt cx="0" cy="0"/>
        </a:xfrm>
      </p:grpSpPr>
      <p:sp>
        <p:nvSpPr>
          <p:cNvPr id="3322" name="Google Shape;3322;g1f2e6270ebd_0_4803:notes">
            <a:extLst>
              <a:ext uri="{FF2B5EF4-FFF2-40B4-BE49-F238E27FC236}">
                <a16:creationId xmlns:a16="http://schemas.microsoft.com/office/drawing/2014/main" id="{D1872DAE-53FD-6DCD-21C2-B01FF75EED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a:extLst>
              <a:ext uri="{FF2B5EF4-FFF2-40B4-BE49-F238E27FC236}">
                <a16:creationId xmlns:a16="http://schemas.microsoft.com/office/drawing/2014/main" id="{0D4267CD-C92B-FF0A-1B23-87F38D5BCC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2569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a:extLst>
            <a:ext uri="{FF2B5EF4-FFF2-40B4-BE49-F238E27FC236}">
              <a16:creationId xmlns:a16="http://schemas.microsoft.com/office/drawing/2014/main" id="{04819A1A-E098-8087-A3C0-BDE1DD183D3F}"/>
            </a:ext>
          </a:extLst>
        </p:cNvPr>
        <p:cNvGrpSpPr/>
        <p:nvPr/>
      </p:nvGrpSpPr>
      <p:grpSpPr>
        <a:xfrm>
          <a:off x="0" y="0"/>
          <a:ext cx="0" cy="0"/>
          <a:chOff x="0" y="0"/>
          <a:chExt cx="0" cy="0"/>
        </a:xfrm>
      </p:grpSpPr>
      <p:sp>
        <p:nvSpPr>
          <p:cNvPr id="3322" name="Google Shape;3322;g1f2e6270ebd_0_4803:notes">
            <a:extLst>
              <a:ext uri="{FF2B5EF4-FFF2-40B4-BE49-F238E27FC236}">
                <a16:creationId xmlns:a16="http://schemas.microsoft.com/office/drawing/2014/main" id="{3F1B148F-94F0-C810-B320-72380A92D6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a:extLst>
              <a:ext uri="{FF2B5EF4-FFF2-40B4-BE49-F238E27FC236}">
                <a16:creationId xmlns:a16="http://schemas.microsoft.com/office/drawing/2014/main" id="{F3128A1D-3265-24E8-4F82-01205AD1AD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6832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1f2e6270ebd_0_4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1f2e6270ebd_0_4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6"/>
        <p:cNvGrpSpPr/>
        <p:nvPr/>
      </p:nvGrpSpPr>
      <p:grpSpPr>
        <a:xfrm>
          <a:off x="0" y="0"/>
          <a:ext cx="0" cy="0"/>
          <a:chOff x="0" y="0"/>
          <a:chExt cx="0" cy="0"/>
        </a:xfrm>
      </p:grpSpPr>
      <p:sp>
        <p:nvSpPr>
          <p:cNvPr id="3337" name="Google Shape;3337;g1f2e6270ebd_0_4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8" name="Google Shape;3338;g1f2e6270ebd_0_4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a:extLst>
            <a:ext uri="{FF2B5EF4-FFF2-40B4-BE49-F238E27FC236}">
              <a16:creationId xmlns:a16="http://schemas.microsoft.com/office/drawing/2014/main" id="{63BE5963-066D-8AA7-248B-EB8681B1E2A4}"/>
            </a:ext>
          </a:extLst>
        </p:cNvPr>
        <p:cNvGrpSpPr/>
        <p:nvPr/>
      </p:nvGrpSpPr>
      <p:grpSpPr>
        <a:xfrm>
          <a:off x="0" y="0"/>
          <a:ext cx="0" cy="0"/>
          <a:chOff x="0" y="0"/>
          <a:chExt cx="0" cy="0"/>
        </a:xfrm>
      </p:grpSpPr>
      <p:sp>
        <p:nvSpPr>
          <p:cNvPr id="3322" name="Google Shape;3322;g1f2e6270ebd_0_4803:notes">
            <a:extLst>
              <a:ext uri="{FF2B5EF4-FFF2-40B4-BE49-F238E27FC236}">
                <a16:creationId xmlns:a16="http://schemas.microsoft.com/office/drawing/2014/main" id="{02E69B7D-0E48-6ADF-0B35-CA82B6A43F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a:extLst>
              <a:ext uri="{FF2B5EF4-FFF2-40B4-BE49-F238E27FC236}">
                <a16:creationId xmlns:a16="http://schemas.microsoft.com/office/drawing/2014/main" id="{24D2596F-9FBF-1912-8AC6-A895C82561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714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a:extLst>
            <a:ext uri="{FF2B5EF4-FFF2-40B4-BE49-F238E27FC236}">
              <a16:creationId xmlns:a16="http://schemas.microsoft.com/office/drawing/2014/main" id="{E8E11BD3-08C2-73FD-5870-8D43DFFC9B0B}"/>
            </a:ext>
          </a:extLst>
        </p:cNvPr>
        <p:cNvGrpSpPr/>
        <p:nvPr/>
      </p:nvGrpSpPr>
      <p:grpSpPr>
        <a:xfrm>
          <a:off x="0" y="0"/>
          <a:ext cx="0" cy="0"/>
          <a:chOff x="0" y="0"/>
          <a:chExt cx="0" cy="0"/>
        </a:xfrm>
      </p:grpSpPr>
      <p:sp>
        <p:nvSpPr>
          <p:cNvPr id="3322" name="Google Shape;3322;g1f2e6270ebd_0_4803:notes">
            <a:extLst>
              <a:ext uri="{FF2B5EF4-FFF2-40B4-BE49-F238E27FC236}">
                <a16:creationId xmlns:a16="http://schemas.microsoft.com/office/drawing/2014/main" id="{10A71696-DF47-DF09-48E7-DB3A0EDBF2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a:extLst>
              <a:ext uri="{FF2B5EF4-FFF2-40B4-BE49-F238E27FC236}">
                <a16:creationId xmlns:a16="http://schemas.microsoft.com/office/drawing/2014/main" id="{D4838D96-BA3F-1A93-3983-FF6EC015D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913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a:extLst>
            <a:ext uri="{FF2B5EF4-FFF2-40B4-BE49-F238E27FC236}">
              <a16:creationId xmlns:a16="http://schemas.microsoft.com/office/drawing/2014/main" id="{9736EA87-1648-57EB-FBAF-95CD22A25A41}"/>
            </a:ext>
          </a:extLst>
        </p:cNvPr>
        <p:cNvGrpSpPr/>
        <p:nvPr/>
      </p:nvGrpSpPr>
      <p:grpSpPr>
        <a:xfrm>
          <a:off x="0" y="0"/>
          <a:ext cx="0" cy="0"/>
          <a:chOff x="0" y="0"/>
          <a:chExt cx="0" cy="0"/>
        </a:xfrm>
      </p:grpSpPr>
      <p:sp>
        <p:nvSpPr>
          <p:cNvPr id="3322" name="Google Shape;3322;g1f2e6270ebd_0_4803:notes">
            <a:extLst>
              <a:ext uri="{FF2B5EF4-FFF2-40B4-BE49-F238E27FC236}">
                <a16:creationId xmlns:a16="http://schemas.microsoft.com/office/drawing/2014/main" id="{7D961EA5-5DE0-5964-03DF-FF07CBA617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a:extLst>
              <a:ext uri="{FF2B5EF4-FFF2-40B4-BE49-F238E27FC236}">
                <a16:creationId xmlns:a16="http://schemas.microsoft.com/office/drawing/2014/main" id="{CBF60ABD-0F01-216C-4A79-DB64D67230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765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a:extLst>
            <a:ext uri="{FF2B5EF4-FFF2-40B4-BE49-F238E27FC236}">
              <a16:creationId xmlns:a16="http://schemas.microsoft.com/office/drawing/2014/main" id="{785F25E1-7780-69AC-047D-1AEAD94A6C8C}"/>
            </a:ext>
          </a:extLst>
        </p:cNvPr>
        <p:cNvGrpSpPr/>
        <p:nvPr/>
      </p:nvGrpSpPr>
      <p:grpSpPr>
        <a:xfrm>
          <a:off x="0" y="0"/>
          <a:ext cx="0" cy="0"/>
          <a:chOff x="0" y="0"/>
          <a:chExt cx="0" cy="0"/>
        </a:xfrm>
      </p:grpSpPr>
      <p:sp>
        <p:nvSpPr>
          <p:cNvPr id="3322" name="Google Shape;3322;g1f2e6270ebd_0_4803:notes">
            <a:extLst>
              <a:ext uri="{FF2B5EF4-FFF2-40B4-BE49-F238E27FC236}">
                <a16:creationId xmlns:a16="http://schemas.microsoft.com/office/drawing/2014/main" id="{E5C8CD4E-8118-8B16-D188-FF51334EB8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a:extLst>
              <a:ext uri="{FF2B5EF4-FFF2-40B4-BE49-F238E27FC236}">
                <a16:creationId xmlns:a16="http://schemas.microsoft.com/office/drawing/2014/main" id="{0641CED0-D75A-F2C2-5820-6C84B9DBF0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668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a:extLst>
            <a:ext uri="{FF2B5EF4-FFF2-40B4-BE49-F238E27FC236}">
              <a16:creationId xmlns:a16="http://schemas.microsoft.com/office/drawing/2014/main" id="{4801840D-476F-6092-BC57-371BEA12C8E4}"/>
            </a:ext>
          </a:extLst>
        </p:cNvPr>
        <p:cNvGrpSpPr/>
        <p:nvPr/>
      </p:nvGrpSpPr>
      <p:grpSpPr>
        <a:xfrm>
          <a:off x="0" y="0"/>
          <a:ext cx="0" cy="0"/>
          <a:chOff x="0" y="0"/>
          <a:chExt cx="0" cy="0"/>
        </a:xfrm>
      </p:grpSpPr>
      <p:sp>
        <p:nvSpPr>
          <p:cNvPr id="3322" name="Google Shape;3322;g1f2e6270ebd_0_4803:notes">
            <a:extLst>
              <a:ext uri="{FF2B5EF4-FFF2-40B4-BE49-F238E27FC236}">
                <a16:creationId xmlns:a16="http://schemas.microsoft.com/office/drawing/2014/main" id="{C94BFFCB-81B3-AAAD-1251-BC7E1CDDC2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a:extLst>
              <a:ext uri="{FF2B5EF4-FFF2-40B4-BE49-F238E27FC236}">
                <a16:creationId xmlns:a16="http://schemas.microsoft.com/office/drawing/2014/main" id="{DC27F1E9-B854-7B4D-B646-C8B2D1FEDB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128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a:extLst>
            <a:ext uri="{FF2B5EF4-FFF2-40B4-BE49-F238E27FC236}">
              <a16:creationId xmlns:a16="http://schemas.microsoft.com/office/drawing/2014/main" id="{C4315A8E-6DBD-F066-FAFC-145E72449E4B}"/>
            </a:ext>
          </a:extLst>
        </p:cNvPr>
        <p:cNvGrpSpPr/>
        <p:nvPr/>
      </p:nvGrpSpPr>
      <p:grpSpPr>
        <a:xfrm>
          <a:off x="0" y="0"/>
          <a:ext cx="0" cy="0"/>
          <a:chOff x="0" y="0"/>
          <a:chExt cx="0" cy="0"/>
        </a:xfrm>
      </p:grpSpPr>
      <p:sp>
        <p:nvSpPr>
          <p:cNvPr id="3322" name="Google Shape;3322;g1f2e6270ebd_0_4803:notes">
            <a:extLst>
              <a:ext uri="{FF2B5EF4-FFF2-40B4-BE49-F238E27FC236}">
                <a16:creationId xmlns:a16="http://schemas.microsoft.com/office/drawing/2014/main" id="{B144A26E-6CB2-8778-0FDC-861E313D4D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a:extLst>
              <a:ext uri="{FF2B5EF4-FFF2-40B4-BE49-F238E27FC236}">
                <a16:creationId xmlns:a16="http://schemas.microsoft.com/office/drawing/2014/main" id="{B66CBFE8-AEAB-0C37-CBE3-F75714DD0B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3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a:extLst>
            <a:ext uri="{FF2B5EF4-FFF2-40B4-BE49-F238E27FC236}">
              <a16:creationId xmlns:a16="http://schemas.microsoft.com/office/drawing/2014/main" id="{E83B2433-D46E-25C3-2DD2-BA0FE4187DA4}"/>
            </a:ext>
          </a:extLst>
        </p:cNvPr>
        <p:cNvGrpSpPr/>
        <p:nvPr/>
      </p:nvGrpSpPr>
      <p:grpSpPr>
        <a:xfrm>
          <a:off x="0" y="0"/>
          <a:ext cx="0" cy="0"/>
          <a:chOff x="0" y="0"/>
          <a:chExt cx="0" cy="0"/>
        </a:xfrm>
      </p:grpSpPr>
      <p:sp>
        <p:nvSpPr>
          <p:cNvPr id="3322" name="Google Shape;3322;g1f2e6270ebd_0_4803:notes">
            <a:extLst>
              <a:ext uri="{FF2B5EF4-FFF2-40B4-BE49-F238E27FC236}">
                <a16:creationId xmlns:a16="http://schemas.microsoft.com/office/drawing/2014/main" id="{C88FD66C-EF15-A020-C43F-37C6B4787E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a:extLst>
              <a:ext uri="{FF2B5EF4-FFF2-40B4-BE49-F238E27FC236}">
                <a16:creationId xmlns:a16="http://schemas.microsoft.com/office/drawing/2014/main" id="{4C453345-2653-E7D2-C4E3-B711F9A367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148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10" name="Google Shape;210;p2"/>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211" name="Google Shape;211;p2"/>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572" name="Google Shape;5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3" name="Google Shape;573;p5"/>
          <p:cNvSpPr txBox="1">
            <a:spLocks noGrp="1"/>
          </p:cNvSpPr>
          <p:nvPr>
            <p:ph type="subTitle" idx="1"/>
          </p:nvPr>
        </p:nvSpPr>
        <p:spPr>
          <a:xfrm>
            <a:off x="5194834"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4" name="Google Shape;574;p5"/>
          <p:cNvSpPr txBox="1">
            <a:spLocks noGrp="1"/>
          </p:cNvSpPr>
          <p:nvPr>
            <p:ph type="subTitle" idx="2"/>
          </p:nvPr>
        </p:nvSpPr>
        <p:spPr>
          <a:xfrm>
            <a:off x="720300"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5" name="Google Shape;575;p5"/>
          <p:cNvSpPr txBox="1">
            <a:spLocks noGrp="1"/>
          </p:cNvSpPr>
          <p:nvPr>
            <p:ph type="subTitle" idx="3"/>
          </p:nvPr>
        </p:nvSpPr>
        <p:spPr>
          <a:xfrm>
            <a:off x="5194825"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576" name="Google Shape;576;p5"/>
          <p:cNvSpPr txBox="1">
            <a:spLocks noGrp="1"/>
          </p:cNvSpPr>
          <p:nvPr>
            <p:ph type="subTitle" idx="4"/>
          </p:nvPr>
        </p:nvSpPr>
        <p:spPr>
          <a:xfrm>
            <a:off x="720000"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7"/>
        <p:cNvGrpSpPr/>
        <p:nvPr/>
      </p:nvGrpSpPr>
      <p:grpSpPr>
        <a:xfrm>
          <a:off x="0" y="0"/>
          <a:ext cx="0" cy="0"/>
          <a:chOff x="0" y="0"/>
          <a:chExt cx="0" cy="0"/>
        </a:xfrm>
      </p:grpSpPr>
      <p:grpSp>
        <p:nvGrpSpPr>
          <p:cNvPr id="578" name="Google Shape;578;p6"/>
          <p:cNvGrpSpPr/>
          <p:nvPr/>
        </p:nvGrpSpPr>
        <p:grpSpPr>
          <a:xfrm>
            <a:off x="0" y="0"/>
            <a:ext cx="9143995" cy="5143491"/>
            <a:chOff x="0" y="0"/>
            <a:chExt cx="9143995" cy="5143491"/>
          </a:xfrm>
        </p:grpSpPr>
        <p:sp>
          <p:nvSpPr>
            <p:cNvPr id="579" name="Google Shape;579;p6"/>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0" name="Google Shape;580;p6"/>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1" name="Google Shape;581;p6"/>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2" name="Google Shape;582;p6"/>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3" name="Google Shape;583;p6"/>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4" name="Google Shape;584;p6"/>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5" name="Google Shape;585;p6"/>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6" name="Google Shape;586;p6"/>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7" name="Google Shape;587;p6"/>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8" name="Google Shape;588;p6"/>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9" name="Google Shape;589;p6"/>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0" name="Google Shape;590;p6"/>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1" name="Google Shape;591;p6"/>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2" name="Google Shape;592;p6"/>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3" name="Google Shape;593;p6"/>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4" name="Google Shape;594;p6"/>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5" name="Google Shape;595;p6"/>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6" name="Google Shape;596;p6"/>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7" name="Google Shape;597;p6"/>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8" name="Google Shape;598;p6"/>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9" name="Google Shape;599;p6"/>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0" name="Google Shape;600;p6"/>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1" name="Google Shape;601;p6"/>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2" name="Google Shape;602;p6"/>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3" name="Google Shape;603;p6"/>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4" name="Google Shape;604;p6"/>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5" name="Google Shape;605;p6"/>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6" name="Google Shape;606;p6"/>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7" name="Google Shape;607;p6"/>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8" name="Google Shape;608;p6"/>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9" name="Google Shape;609;p6"/>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0" name="Google Shape;610;p6"/>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1" name="Google Shape;611;p6"/>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2" name="Google Shape;612;p6"/>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3" name="Google Shape;613;p6"/>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4" name="Google Shape;614;p6"/>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5" name="Google Shape;615;p6"/>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6" name="Google Shape;616;p6"/>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7" name="Google Shape;617;p6"/>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8" name="Google Shape;618;p6"/>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9" name="Google Shape;619;p6"/>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0" name="Google Shape;620;p6"/>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1" name="Google Shape;621;p6"/>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2" name="Google Shape;622;p6"/>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3" name="Google Shape;623;p6"/>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4" name="Google Shape;624;p6"/>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5" name="Google Shape;625;p6"/>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6" name="Google Shape;626;p6"/>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7" name="Google Shape;627;p6"/>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8" name="Google Shape;628;p6"/>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9" name="Google Shape;629;p6"/>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0" name="Google Shape;630;p6"/>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1" name="Google Shape;631;p6"/>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2" name="Google Shape;632;p6"/>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3" name="Google Shape;633;p6"/>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4" name="Google Shape;634;p6"/>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5" name="Google Shape;635;p6"/>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6" name="Google Shape;636;p6"/>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7" name="Google Shape;637;p6"/>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8" name="Google Shape;638;p6"/>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9" name="Google Shape;639;p6"/>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0" name="Google Shape;640;p6"/>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1" name="Google Shape;641;p6"/>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2" name="Google Shape;642;p6"/>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3" name="Google Shape;643;p6"/>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4" name="Google Shape;644;p6"/>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5" name="Google Shape;645;p6"/>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6" name="Google Shape;646;p6"/>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7" name="Google Shape;647;p6"/>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8" name="Google Shape;648;p6"/>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9" name="Google Shape;649;p6"/>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0" name="Google Shape;650;p6"/>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1" name="Google Shape;651;p6"/>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2" name="Google Shape;652;p6"/>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3" name="Google Shape;653;p6"/>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4" name="Google Shape;654;p6"/>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5" name="Google Shape;655;p6"/>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6" name="Google Shape;656;p6"/>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7" name="Google Shape;657;p6"/>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8" name="Google Shape;658;p6"/>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9" name="Google Shape;659;p6"/>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0" name="Google Shape;660;p6"/>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1" name="Google Shape;661;p6"/>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2" name="Google Shape;662;p6"/>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3" name="Google Shape;663;p6"/>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4" name="Google Shape;664;p6"/>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5" name="Google Shape;665;p6"/>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6" name="Google Shape;666;p6"/>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7" name="Google Shape;667;p6"/>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8" name="Google Shape;668;p6"/>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9" name="Google Shape;669;p6"/>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0" name="Google Shape;670;p6"/>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671" name="Google Shape;671;p6"/>
          <p:cNvGrpSpPr/>
          <p:nvPr/>
        </p:nvGrpSpPr>
        <p:grpSpPr>
          <a:xfrm>
            <a:off x="167252" y="4500432"/>
            <a:ext cx="397957" cy="577662"/>
            <a:chOff x="6031440" y="1249200"/>
            <a:chExt cx="388440" cy="1649520"/>
          </a:xfrm>
        </p:grpSpPr>
        <p:sp>
          <p:nvSpPr>
            <p:cNvPr id="672" name="Google Shape;672;p6"/>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6"/>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6"/>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5" name="Google Shape;675;p6"/>
          <p:cNvGrpSpPr/>
          <p:nvPr/>
        </p:nvGrpSpPr>
        <p:grpSpPr>
          <a:xfrm>
            <a:off x="8488800" y="227548"/>
            <a:ext cx="398326" cy="217474"/>
            <a:chOff x="6628680" y="910440"/>
            <a:chExt cx="388800" cy="621000"/>
          </a:xfrm>
        </p:grpSpPr>
        <p:sp>
          <p:nvSpPr>
            <p:cNvPr id="676" name="Google Shape;676;p6"/>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6"/>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6"/>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79" name="Google Shape;6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974" name="Google Shape;97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75" name="Google Shape;97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91"/>
        <p:cNvGrpSpPr/>
        <p:nvPr/>
      </p:nvGrpSpPr>
      <p:grpSpPr>
        <a:xfrm>
          <a:off x="0" y="0"/>
          <a:ext cx="0" cy="0"/>
          <a:chOff x="0" y="0"/>
          <a:chExt cx="0" cy="0"/>
        </a:xfrm>
      </p:grpSpPr>
      <p:grpSp>
        <p:nvGrpSpPr>
          <p:cNvPr id="1592" name="Google Shape;1592;p17"/>
          <p:cNvGrpSpPr/>
          <p:nvPr/>
        </p:nvGrpSpPr>
        <p:grpSpPr>
          <a:xfrm>
            <a:off x="0" y="0"/>
            <a:ext cx="9143995" cy="5143491"/>
            <a:chOff x="0" y="0"/>
            <a:chExt cx="9143995" cy="5143491"/>
          </a:xfrm>
        </p:grpSpPr>
        <p:sp>
          <p:nvSpPr>
            <p:cNvPr id="1593" name="Google Shape;1593;p17"/>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4" name="Google Shape;1594;p17"/>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5" name="Google Shape;1595;p17"/>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6" name="Google Shape;1596;p17"/>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7" name="Google Shape;1597;p17"/>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8" name="Google Shape;1598;p17"/>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9" name="Google Shape;1599;p17"/>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0" name="Google Shape;1600;p17"/>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1" name="Google Shape;1601;p17"/>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2" name="Google Shape;1602;p17"/>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3" name="Google Shape;1603;p17"/>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4" name="Google Shape;1604;p17"/>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5" name="Google Shape;1605;p17"/>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6" name="Google Shape;1606;p17"/>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7" name="Google Shape;1607;p17"/>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8" name="Google Shape;1608;p17"/>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9" name="Google Shape;1609;p17"/>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0" name="Google Shape;1610;p17"/>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1" name="Google Shape;1611;p17"/>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2" name="Google Shape;1612;p17"/>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3" name="Google Shape;1613;p17"/>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4" name="Google Shape;1614;p17"/>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5" name="Google Shape;1615;p17"/>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6" name="Google Shape;1616;p17"/>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7" name="Google Shape;1617;p17"/>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8" name="Google Shape;1618;p17"/>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9" name="Google Shape;1619;p17"/>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0" name="Google Shape;1620;p17"/>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1" name="Google Shape;1621;p17"/>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2" name="Google Shape;1622;p17"/>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3" name="Google Shape;1623;p17"/>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4" name="Google Shape;1624;p17"/>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5" name="Google Shape;1625;p17"/>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6" name="Google Shape;1626;p17"/>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7" name="Google Shape;1627;p17"/>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8" name="Google Shape;1628;p17"/>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9" name="Google Shape;1629;p17"/>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0" name="Google Shape;1630;p17"/>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1" name="Google Shape;1631;p17"/>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2" name="Google Shape;1632;p17"/>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3" name="Google Shape;1633;p17"/>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4" name="Google Shape;1634;p17"/>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5" name="Google Shape;1635;p17"/>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6" name="Google Shape;1636;p17"/>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7" name="Google Shape;1637;p17"/>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8" name="Google Shape;1638;p17"/>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9" name="Google Shape;1639;p17"/>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0" name="Google Shape;1640;p17"/>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1" name="Google Shape;1641;p17"/>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2" name="Google Shape;1642;p17"/>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3" name="Google Shape;1643;p17"/>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4" name="Google Shape;1644;p17"/>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5" name="Google Shape;1645;p17"/>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6" name="Google Shape;1646;p17"/>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7" name="Google Shape;1647;p17"/>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8" name="Google Shape;1648;p17"/>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9" name="Google Shape;1649;p17"/>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0" name="Google Shape;1650;p17"/>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1" name="Google Shape;1651;p17"/>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2" name="Google Shape;1652;p17"/>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3" name="Google Shape;1653;p17"/>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4" name="Google Shape;1654;p17"/>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5" name="Google Shape;1655;p17"/>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6" name="Google Shape;1656;p17"/>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7" name="Google Shape;1657;p17"/>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8" name="Google Shape;1658;p17"/>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9" name="Google Shape;1659;p17"/>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0" name="Google Shape;1660;p17"/>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1" name="Google Shape;1661;p17"/>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2" name="Google Shape;1662;p17"/>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3" name="Google Shape;1663;p17"/>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4" name="Google Shape;1664;p17"/>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5" name="Google Shape;1665;p17"/>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6" name="Google Shape;1666;p17"/>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7" name="Google Shape;1667;p17"/>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8" name="Google Shape;1668;p17"/>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9" name="Google Shape;1669;p17"/>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0" name="Google Shape;1670;p17"/>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1" name="Google Shape;1671;p17"/>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2" name="Google Shape;1672;p17"/>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3" name="Google Shape;1673;p17"/>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4" name="Google Shape;1674;p17"/>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5" name="Google Shape;1675;p17"/>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6" name="Google Shape;1676;p17"/>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7" name="Google Shape;1677;p17"/>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8" name="Google Shape;1678;p17"/>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9" name="Google Shape;1679;p17"/>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80" name="Google Shape;1680;p17"/>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81" name="Google Shape;1681;p17"/>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82" name="Google Shape;1682;p17"/>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83" name="Google Shape;1683;p17"/>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84" name="Google Shape;1684;p17"/>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685" name="Google Shape;168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6" name="Google Shape;1686;p17"/>
          <p:cNvSpPr txBox="1">
            <a:spLocks noGrp="1"/>
          </p:cNvSpPr>
          <p:nvPr>
            <p:ph type="subTitle" idx="1"/>
          </p:nvPr>
        </p:nvSpPr>
        <p:spPr>
          <a:xfrm>
            <a:off x="5018337" y="2390225"/>
            <a:ext cx="3356400" cy="138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87" name="Google Shape;1687;p17"/>
          <p:cNvSpPr txBox="1">
            <a:spLocks noGrp="1"/>
          </p:cNvSpPr>
          <p:nvPr>
            <p:ph type="subTitle" idx="2"/>
          </p:nvPr>
        </p:nvSpPr>
        <p:spPr>
          <a:xfrm>
            <a:off x="769262" y="2390225"/>
            <a:ext cx="3356400" cy="138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88" name="Google Shape;1688;p17"/>
          <p:cNvSpPr txBox="1">
            <a:spLocks noGrp="1"/>
          </p:cNvSpPr>
          <p:nvPr>
            <p:ph type="subTitle" idx="3"/>
          </p:nvPr>
        </p:nvSpPr>
        <p:spPr>
          <a:xfrm>
            <a:off x="769262" y="1893875"/>
            <a:ext cx="33564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689" name="Google Shape;1689;p17"/>
          <p:cNvSpPr txBox="1">
            <a:spLocks noGrp="1"/>
          </p:cNvSpPr>
          <p:nvPr>
            <p:ph type="subTitle" idx="4"/>
          </p:nvPr>
        </p:nvSpPr>
        <p:spPr>
          <a:xfrm>
            <a:off x="5018338" y="1893875"/>
            <a:ext cx="33564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grpSp>
        <p:nvGrpSpPr>
          <p:cNvPr id="1690" name="Google Shape;1690;p17"/>
          <p:cNvGrpSpPr/>
          <p:nvPr/>
        </p:nvGrpSpPr>
        <p:grpSpPr>
          <a:xfrm>
            <a:off x="7980795" y="-22"/>
            <a:ext cx="1163258" cy="567589"/>
            <a:chOff x="6180480" y="488520"/>
            <a:chExt cx="1135440" cy="1204560"/>
          </a:xfrm>
        </p:grpSpPr>
        <p:sp>
          <p:nvSpPr>
            <p:cNvPr id="1691" name="Google Shape;1691;p17"/>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2" name="Google Shape;1692;p17"/>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3" name="Google Shape;1693;p17"/>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4" name="Google Shape;1694;p17"/>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5" name="Google Shape;1695;p17"/>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6" name="Google Shape;1696;p17"/>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7" name="Google Shape;1697;p17"/>
            <p:cNvSpPr/>
            <p:nvPr/>
          </p:nvSpPr>
          <p:spPr>
            <a:xfrm>
              <a:off x="6180480" y="136965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8" name="Google Shape;1698;p17"/>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99" name="Google Shape;1699;p17"/>
          <p:cNvGrpSpPr/>
          <p:nvPr/>
        </p:nvGrpSpPr>
        <p:grpSpPr>
          <a:xfrm>
            <a:off x="54322" y="4610065"/>
            <a:ext cx="1469010" cy="542687"/>
            <a:chOff x="4687560" y="2019390"/>
            <a:chExt cx="1433880" cy="1549650"/>
          </a:xfrm>
        </p:grpSpPr>
        <p:sp>
          <p:nvSpPr>
            <p:cNvPr id="1700" name="Google Shape;1700;p17"/>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1" name="Google Shape;1701;p17"/>
            <p:cNvSpPr/>
            <p:nvPr/>
          </p:nvSpPr>
          <p:spPr>
            <a:xfrm>
              <a:off x="6031440" y="201939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2" name="Google Shape;1702;p17"/>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3" name="Google Shape;1703;p17"/>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4" name="Google Shape;1704;p17"/>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5" name="Google Shape;1705;p17"/>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6" name="Google Shape;1706;p17"/>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7" name="Google Shape;1707;p17"/>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8" name="Google Shape;1708;p17"/>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9" name="Google Shape;1709;p17"/>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71"/>
        <p:cNvGrpSpPr/>
        <p:nvPr/>
      </p:nvGrpSpPr>
      <p:grpSpPr>
        <a:xfrm>
          <a:off x="0" y="0"/>
          <a:ext cx="0" cy="0"/>
          <a:chOff x="0" y="0"/>
          <a:chExt cx="0" cy="0"/>
        </a:xfrm>
      </p:grpSpPr>
      <p:grpSp>
        <p:nvGrpSpPr>
          <p:cNvPr id="1872" name="Google Shape;1872;p19"/>
          <p:cNvGrpSpPr/>
          <p:nvPr/>
        </p:nvGrpSpPr>
        <p:grpSpPr>
          <a:xfrm>
            <a:off x="0" y="0"/>
            <a:ext cx="9143995" cy="5143491"/>
            <a:chOff x="0" y="0"/>
            <a:chExt cx="9143995" cy="5143491"/>
          </a:xfrm>
        </p:grpSpPr>
        <p:sp>
          <p:nvSpPr>
            <p:cNvPr id="1873" name="Google Shape;1873;p1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4" name="Google Shape;1874;p1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5" name="Google Shape;1875;p1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6" name="Google Shape;1876;p1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7" name="Google Shape;1877;p1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8" name="Google Shape;1878;p1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9" name="Google Shape;1879;p1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0" name="Google Shape;1880;p1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1" name="Google Shape;1881;p1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2" name="Google Shape;1882;p1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3" name="Google Shape;1883;p1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4" name="Google Shape;1884;p1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5" name="Google Shape;1885;p1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6" name="Google Shape;1886;p1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7" name="Google Shape;1887;p1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8" name="Google Shape;1888;p1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9" name="Google Shape;1889;p1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0" name="Google Shape;1890;p1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1" name="Google Shape;1891;p1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2" name="Google Shape;1892;p1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3" name="Google Shape;1893;p1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4" name="Google Shape;1894;p1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5" name="Google Shape;1895;p1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6" name="Google Shape;1896;p1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7" name="Google Shape;1897;p1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8" name="Google Shape;1898;p1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9" name="Google Shape;1899;p1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0" name="Google Shape;1900;p1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1" name="Google Shape;1901;p1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2" name="Google Shape;1902;p1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3" name="Google Shape;1903;p1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4" name="Google Shape;1904;p1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5" name="Google Shape;1905;p1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6" name="Google Shape;1906;p1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7" name="Google Shape;1907;p1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8" name="Google Shape;1908;p1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9" name="Google Shape;1909;p1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0" name="Google Shape;1910;p1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1" name="Google Shape;1911;p1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2" name="Google Shape;1912;p1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3" name="Google Shape;1913;p1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4" name="Google Shape;1914;p1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5" name="Google Shape;1915;p1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6" name="Google Shape;1916;p1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7" name="Google Shape;1917;p1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8" name="Google Shape;1918;p1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9" name="Google Shape;1919;p1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0" name="Google Shape;1920;p1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1" name="Google Shape;1921;p1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2" name="Google Shape;1922;p1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3" name="Google Shape;1923;p1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4" name="Google Shape;1924;p1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5" name="Google Shape;1925;p1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6" name="Google Shape;1926;p1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7" name="Google Shape;1927;p1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8" name="Google Shape;1928;p1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9" name="Google Shape;1929;p1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0" name="Google Shape;1930;p1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1" name="Google Shape;1931;p1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2" name="Google Shape;1932;p1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3" name="Google Shape;1933;p1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4" name="Google Shape;1934;p1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5" name="Google Shape;1935;p1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6" name="Google Shape;1936;p1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7" name="Google Shape;1937;p1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8" name="Google Shape;1938;p1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9" name="Google Shape;1939;p1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0" name="Google Shape;1940;p1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1" name="Google Shape;1941;p1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2" name="Google Shape;1942;p1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3" name="Google Shape;1943;p1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4" name="Google Shape;1944;p1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5" name="Google Shape;1945;p1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6" name="Google Shape;1946;p1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7" name="Google Shape;1947;p1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8" name="Google Shape;1948;p1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9" name="Google Shape;1949;p1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0" name="Google Shape;1950;p1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1" name="Google Shape;1951;p1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2" name="Google Shape;1952;p1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3" name="Google Shape;1953;p1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4" name="Google Shape;1954;p1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5" name="Google Shape;1955;p1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6" name="Google Shape;1956;p1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7" name="Google Shape;1957;p1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8" name="Google Shape;1958;p1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9" name="Google Shape;1959;p1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0" name="Google Shape;1960;p1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1" name="Google Shape;1961;p1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2" name="Google Shape;1962;p1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3" name="Google Shape;1963;p1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4" name="Google Shape;1964;p1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965" name="Google Shape;19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6" name="Google Shape;1966;p19"/>
          <p:cNvSpPr txBox="1">
            <a:spLocks noGrp="1"/>
          </p:cNvSpPr>
          <p:nvPr>
            <p:ph type="subTitle" idx="1"/>
          </p:nvPr>
        </p:nvSpPr>
        <p:spPr>
          <a:xfrm>
            <a:off x="720049"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7" name="Google Shape;1967;p19"/>
          <p:cNvSpPr txBox="1">
            <a:spLocks noGrp="1"/>
          </p:cNvSpPr>
          <p:nvPr>
            <p:ph type="subTitle" idx="2"/>
          </p:nvPr>
        </p:nvSpPr>
        <p:spPr>
          <a:xfrm>
            <a:off x="3382483"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8" name="Google Shape;1968;p19"/>
          <p:cNvSpPr txBox="1">
            <a:spLocks noGrp="1"/>
          </p:cNvSpPr>
          <p:nvPr>
            <p:ph type="subTitle" idx="3"/>
          </p:nvPr>
        </p:nvSpPr>
        <p:spPr>
          <a:xfrm>
            <a:off x="6044949"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9" name="Google Shape;1969;p19"/>
          <p:cNvSpPr txBox="1">
            <a:spLocks noGrp="1"/>
          </p:cNvSpPr>
          <p:nvPr>
            <p:ph type="subTitle" idx="4"/>
          </p:nvPr>
        </p:nvSpPr>
        <p:spPr>
          <a:xfrm>
            <a:off x="720049"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970" name="Google Shape;1970;p19"/>
          <p:cNvSpPr txBox="1">
            <a:spLocks noGrp="1"/>
          </p:cNvSpPr>
          <p:nvPr>
            <p:ph type="subTitle" idx="5"/>
          </p:nvPr>
        </p:nvSpPr>
        <p:spPr>
          <a:xfrm>
            <a:off x="3382488"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971" name="Google Shape;1971;p19"/>
          <p:cNvSpPr txBox="1">
            <a:spLocks noGrp="1"/>
          </p:cNvSpPr>
          <p:nvPr>
            <p:ph type="subTitle" idx="6"/>
          </p:nvPr>
        </p:nvSpPr>
        <p:spPr>
          <a:xfrm>
            <a:off x="6044951"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grpSp>
        <p:nvGrpSpPr>
          <p:cNvPr id="1972" name="Google Shape;1972;p19"/>
          <p:cNvGrpSpPr/>
          <p:nvPr/>
        </p:nvGrpSpPr>
        <p:grpSpPr>
          <a:xfrm>
            <a:off x="7904645" y="4603996"/>
            <a:ext cx="1163258" cy="473963"/>
            <a:chOff x="6180480" y="488520"/>
            <a:chExt cx="1135440" cy="1313280"/>
          </a:xfrm>
        </p:grpSpPr>
        <p:sp>
          <p:nvSpPr>
            <p:cNvPr id="1973" name="Google Shape;1973;p19"/>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4" name="Google Shape;1974;p19"/>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5" name="Google Shape;1975;p19"/>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6" name="Google Shape;1976;p19"/>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7" name="Google Shape;1977;p19"/>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8" name="Google Shape;1978;p19"/>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9" name="Google Shape;1979;p19"/>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0" name="Google Shape;1980;p19"/>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81" name="Google Shape;1981;p19"/>
          <p:cNvGrpSpPr/>
          <p:nvPr/>
        </p:nvGrpSpPr>
        <p:grpSpPr>
          <a:xfrm>
            <a:off x="76201" y="4604007"/>
            <a:ext cx="1469010" cy="473974"/>
            <a:chOff x="4687560" y="1801800"/>
            <a:chExt cx="1433880" cy="1767240"/>
          </a:xfrm>
        </p:grpSpPr>
        <p:sp>
          <p:nvSpPr>
            <p:cNvPr id="1982" name="Google Shape;1982;p19"/>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3" name="Google Shape;1983;p19"/>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4" name="Google Shape;1984;p19"/>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5" name="Google Shape;1985;p19"/>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6" name="Google Shape;1986;p19"/>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7" name="Google Shape;1987;p19"/>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8" name="Google Shape;1988;p19"/>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9" name="Google Shape;1989;p19"/>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0" name="Google Shape;1990;p19"/>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1" name="Google Shape;1991;p19"/>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341" name="Google Shape;2341;p22"/>
          <p:cNvGrpSpPr/>
          <p:nvPr/>
        </p:nvGrpSpPr>
        <p:grpSpPr>
          <a:xfrm rot="10800000" flipH="1">
            <a:off x="-25" y="539501"/>
            <a:ext cx="713204" cy="4057299"/>
            <a:chOff x="-17" y="539499"/>
            <a:chExt cx="453231" cy="4057299"/>
          </a:xfrm>
        </p:grpSpPr>
        <p:sp>
          <p:nvSpPr>
            <p:cNvPr id="2342" name="Google Shape;2342;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8" r:id="rId5"/>
    <p:sldLayoutId id="2147483663" r:id="rId6"/>
    <p:sldLayoutId id="2147483665"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27"/>
          <p:cNvSpPr txBox="1">
            <a:spLocks noGrp="1"/>
          </p:cNvSpPr>
          <p:nvPr>
            <p:ph type="subTitle" idx="1"/>
          </p:nvPr>
        </p:nvSpPr>
        <p:spPr>
          <a:xfrm>
            <a:off x="3474164" y="2704700"/>
            <a:ext cx="2195671"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Chiara Adjoh-Davoh</a:t>
            </a:r>
            <a:endParaRPr dirty="0"/>
          </a:p>
        </p:txBody>
      </p:sp>
      <p:sp>
        <p:nvSpPr>
          <p:cNvPr id="2590" name="Google Shape;2590;p27"/>
          <p:cNvSpPr txBox="1">
            <a:spLocks noGrp="1"/>
          </p:cNvSpPr>
          <p:nvPr>
            <p:ph type="ctrTitle"/>
          </p:nvPr>
        </p:nvSpPr>
        <p:spPr>
          <a:xfrm>
            <a:off x="713225" y="1570400"/>
            <a:ext cx="8175136"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Investigating The Global Housing Crisis</a:t>
            </a:r>
            <a:br>
              <a:rPr lang="en" sz="3200" dirty="0"/>
            </a:br>
            <a:r>
              <a:rPr lang="en" sz="3200" dirty="0"/>
              <a:t> </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4">
          <a:extLst>
            <a:ext uri="{FF2B5EF4-FFF2-40B4-BE49-F238E27FC236}">
              <a16:creationId xmlns:a16="http://schemas.microsoft.com/office/drawing/2014/main" id="{C3F4956D-5C48-981B-AB09-BF718868DA9D}"/>
            </a:ext>
          </a:extLst>
        </p:cNvPr>
        <p:cNvGrpSpPr/>
        <p:nvPr/>
      </p:nvGrpSpPr>
      <p:grpSpPr>
        <a:xfrm>
          <a:off x="0" y="0"/>
          <a:ext cx="0" cy="0"/>
          <a:chOff x="0" y="0"/>
          <a:chExt cx="0" cy="0"/>
        </a:xfrm>
      </p:grpSpPr>
      <p:sp>
        <p:nvSpPr>
          <p:cNvPr id="3325" name="Google Shape;3325;p41">
            <a:extLst>
              <a:ext uri="{FF2B5EF4-FFF2-40B4-BE49-F238E27FC236}">
                <a16:creationId xmlns:a16="http://schemas.microsoft.com/office/drawing/2014/main" id="{6756B63C-6AD6-8EF5-31A7-8DF45AB12341}"/>
              </a:ext>
            </a:extLst>
          </p:cNvPr>
          <p:cNvSpPr txBox="1">
            <a:spLocks noGrp="1"/>
          </p:cNvSpPr>
          <p:nvPr>
            <p:ph type="title"/>
          </p:nvPr>
        </p:nvSpPr>
        <p:spPr>
          <a:xfrm>
            <a:off x="720000" y="414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Visualizations</a:t>
            </a:r>
            <a:endParaRPr dirty="0"/>
          </a:p>
        </p:txBody>
      </p:sp>
      <p:sp>
        <p:nvSpPr>
          <p:cNvPr id="2" name="Google Shape;3328;p41">
            <a:extLst>
              <a:ext uri="{FF2B5EF4-FFF2-40B4-BE49-F238E27FC236}">
                <a16:creationId xmlns:a16="http://schemas.microsoft.com/office/drawing/2014/main" id="{EE1E72EF-F883-12DE-5933-832FDB51D948}"/>
              </a:ext>
            </a:extLst>
          </p:cNvPr>
          <p:cNvSpPr txBox="1">
            <a:spLocks/>
          </p:cNvSpPr>
          <p:nvPr/>
        </p:nvSpPr>
        <p:spPr>
          <a:xfrm>
            <a:off x="720000" y="916875"/>
            <a:ext cx="3356400" cy="455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9pPr>
          </a:lstStyle>
          <a:p>
            <a:pPr marL="0" indent="0"/>
            <a:r>
              <a:rPr lang="en-US" dirty="0"/>
              <a:t>Global Affordability Over Time</a:t>
            </a:r>
          </a:p>
        </p:txBody>
      </p:sp>
      <p:sp>
        <p:nvSpPr>
          <p:cNvPr id="7" name="TextBox 6">
            <a:extLst>
              <a:ext uri="{FF2B5EF4-FFF2-40B4-BE49-F238E27FC236}">
                <a16:creationId xmlns:a16="http://schemas.microsoft.com/office/drawing/2014/main" id="{F52D76F1-549F-6E21-46DC-BFF2A961ADC8}"/>
              </a:ext>
            </a:extLst>
          </p:cNvPr>
          <p:cNvSpPr txBox="1"/>
          <p:nvPr/>
        </p:nvSpPr>
        <p:spPr>
          <a:xfrm>
            <a:off x="5067301" y="1252167"/>
            <a:ext cx="3562350" cy="3108543"/>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While there isn’t a clear long-term trend, there are some interesting peaks and valleys that, coupled with geopolitical knowledge, are very interesting. </a:t>
            </a:r>
          </a:p>
          <a:p>
            <a:endParaRPr lang="en-US"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Peak mean affordability was in 2019, right before the pandemic tumbled the economy and many lost their jobs.</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Affordability is at its minimum in 2024, likely due to the long-term effects of the pandemic. </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Housing was on the decline until 2017, when it started to become more affordable. </a:t>
            </a:r>
          </a:p>
        </p:txBody>
      </p:sp>
      <p:pic>
        <p:nvPicPr>
          <p:cNvPr id="9" name="Picture 8" descr="A graph of different colored lines&#10;&#10;AI-generated content may be incorrect.">
            <a:extLst>
              <a:ext uri="{FF2B5EF4-FFF2-40B4-BE49-F238E27FC236}">
                <a16:creationId xmlns:a16="http://schemas.microsoft.com/office/drawing/2014/main" id="{D205B87A-3595-545D-AFCF-680601A3499F}"/>
              </a:ext>
            </a:extLst>
          </p:cNvPr>
          <p:cNvPicPr>
            <a:picLocks noChangeAspect="1"/>
          </p:cNvPicPr>
          <p:nvPr/>
        </p:nvPicPr>
        <p:blipFill>
          <a:blip r:embed="rId3"/>
          <a:stretch>
            <a:fillRect/>
          </a:stretch>
        </p:blipFill>
        <p:spPr>
          <a:xfrm>
            <a:off x="876300" y="1372150"/>
            <a:ext cx="3827956" cy="3073341"/>
          </a:xfrm>
          <a:prstGeom prst="rect">
            <a:avLst/>
          </a:prstGeom>
        </p:spPr>
      </p:pic>
    </p:spTree>
    <p:extLst>
      <p:ext uri="{BB962C8B-B14F-4D97-AF65-F5344CB8AC3E}">
        <p14:creationId xmlns:p14="http://schemas.microsoft.com/office/powerpoint/2010/main" val="2804254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4">
          <a:extLst>
            <a:ext uri="{FF2B5EF4-FFF2-40B4-BE49-F238E27FC236}">
              <a16:creationId xmlns:a16="http://schemas.microsoft.com/office/drawing/2014/main" id="{933DEF4C-527F-F8EB-1E1B-51E7D38721C0}"/>
            </a:ext>
          </a:extLst>
        </p:cNvPr>
        <p:cNvGrpSpPr/>
        <p:nvPr/>
      </p:nvGrpSpPr>
      <p:grpSpPr>
        <a:xfrm>
          <a:off x="0" y="0"/>
          <a:ext cx="0" cy="0"/>
          <a:chOff x="0" y="0"/>
          <a:chExt cx="0" cy="0"/>
        </a:xfrm>
      </p:grpSpPr>
      <p:sp>
        <p:nvSpPr>
          <p:cNvPr id="3325" name="Google Shape;3325;p41">
            <a:extLst>
              <a:ext uri="{FF2B5EF4-FFF2-40B4-BE49-F238E27FC236}">
                <a16:creationId xmlns:a16="http://schemas.microsoft.com/office/drawing/2014/main" id="{4282025A-02F8-733C-6193-9D5E9E10ADD5}"/>
              </a:ext>
            </a:extLst>
          </p:cNvPr>
          <p:cNvSpPr txBox="1">
            <a:spLocks noGrp="1"/>
          </p:cNvSpPr>
          <p:nvPr>
            <p:ph type="title"/>
          </p:nvPr>
        </p:nvSpPr>
        <p:spPr>
          <a:xfrm>
            <a:off x="720000" y="414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Visualizations</a:t>
            </a:r>
            <a:endParaRPr dirty="0"/>
          </a:p>
        </p:txBody>
      </p:sp>
      <p:sp>
        <p:nvSpPr>
          <p:cNvPr id="2" name="Google Shape;3328;p41">
            <a:extLst>
              <a:ext uri="{FF2B5EF4-FFF2-40B4-BE49-F238E27FC236}">
                <a16:creationId xmlns:a16="http://schemas.microsoft.com/office/drawing/2014/main" id="{A9ECE036-3727-D920-D96A-2A17A172E150}"/>
              </a:ext>
            </a:extLst>
          </p:cNvPr>
          <p:cNvSpPr txBox="1">
            <a:spLocks/>
          </p:cNvSpPr>
          <p:nvPr/>
        </p:nvSpPr>
        <p:spPr>
          <a:xfrm>
            <a:off x="720000" y="916875"/>
            <a:ext cx="3356400" cy="455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9pPr>
          </a:lstStyle>
          <a:p>
            <a:pPr marL="0" indent="0"/>
            <a:r>
              <a:rPr lang="en-US" dirty="0"/>
              <a:t>Mortgage Rate Spread</a:t>
            </a:r>
          </a:p>
        </p:txBody>
      </p:sp>
      <p:sp>
        <p:nvSpPr>
          <p:cNvPr id="7" name="TextBox 6">
            <a:extLst>
              <a:ext uri="{FF2B5EF4-FFF2-40B4-BE49-F238E27FC236}">
                <a16:creationId xmlns:a16="http://schemas.microsoft.com/office/drawing/2014/main" id="{74EE3918-C54A-8C1D-94E2-CC31FBB7E9A7}"/>
              </a:ext>
            </a:extLst>
          </p:cNvPr>
          <p:cNvSpPr txBox="1"/>
          <p:nvPr/>
        </p:nvSpPr>
        <p:spPr>
          <a:xfrm>
            <a:off x="4861650" y="1943650"/>
            <a:ext cx="3562350" cy="1600438"/>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The histogram has a slight left skew. The range with the highest number of values is the 4.5-5% range. Mortgage rates in this range are generally decent, not too expensive but not particularly low either. Middle of the road mortgage rates are a sign of a stable economy.  </a:t>
            </a:r>
          </a:p>
        </p:txBody>
      </p:sp>
      <p:pic>
        <p:nvPicPr>
          <p:cNvPr id="4" name="Picture 3" descr="A graph of a graph showing a rise&#10;&#10;AI-generated content may be incorrect.">
            <a:extLst>
              <a:ext uri="{FF2B5EF4-FFF2-40B4-BE49-F238E27FC236}">
                <a16:creationId xmlns:a16="http://schemas.microsoft.com/office/drawing/2014/main" id="{DEFF9572-9170-8626-CCAF-9E2F201A9281}"/>
              </a:ext>
            </a:extLst>
          </p:cNvPr>
          <p:cNvPicPr>
            <a:picLocks noChangeAspect="1"/>
          </p:cNvPicPr>
          <p:nvPr/>
        </p:nvPicPr>
        <p:blipFill>
          <a:blip r:embed="rId3"/>
          <a:stretch>
            <a:fillRect/>
          </a:stretch>
        </p:blipFill>
        <p:spPr>
          <a:xfrm>
            <a:off x="720000" y="1372151"/>
            <a:ext cx="3909644" cy="3108544"/>
          </a:xfrm>
          <a:prstGeom prst="rect">
            <a:avLst/>
          </a:prstGeom>
        </p:spPr>
      </p:pic>
    </p:spTree>
    <p:extLst>
      <p:ext uri="{BB962C8B-B14F-4D97-AF65-F5344CB8AC3E}">
        <p14:creationId xmlns:p14="http://schemas.microsoft.com/office/powerpoint/2010/main" val="780721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4">
          <a:extLst>
            <a:ext uri="{FF2B5EF4-FFF2-40B4-BE49-F238E27FC236}">
              <a16:creationId xmlns:a16="http://schemas.microsoft.com/office/drawing/2014/main" id="{44DB0829-C7B8-48AB-EF3C-60691B45233E}"/>
            </a:ext>
          </a:extLst>
        </p:cNvPr>
        <p:cNvGrpSpPr/>
        <p:nvPr/>
      </p:nvGrpSpPr>
      <p:grpSpPr>
        <a:xfrm>
          <a:off x="0" y="0"/>
          <a:ext cx="0" cy="0"/>
          <a:chOff x="0" y="0"/>
          <a:chExt cx="0" cy="0"/>
        </a:xfrm>
      </p:grpSpPr>
      <p:sp>
        <p:nvSpPr>
          <p:cNvPr id="3325" name="Google Shape;3325;p41">
            <a:extLst>
              <a:ext uri="{FF2B5EF4-FFF2-40B4-BE49-F238E27FC236}">
                <a16:creationId xmlns:a16="http://schemas.microsoft.com/office/drawing/2014/main" id="{8E942808-2D4F-5628-5924-1D063B5E9D42}"/>
              </a:ext>
            </a:extLst>
          </p:cNvPr>
          <p:cNvSpPr txBox="1">
            <a:spLocks noGrp="1"/>
          </p:cNvSpPr>
          <p:nvPr>
            <p:ph type="title"/>
          </p:nvPr>
        </p:nvSpPr>
        <p:spPr>
          <a:xfrm>
            <a:off x="720000" y="414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Visualizations</a:t>
            </a:r>
            <a:endParaRPr dirty="0"/>
          </a:p>
        </p:txBody>
      </p:sp>
      <p:sp>
        <p:nvSpPr>
          <p:cNvPr id="2" name="Google Shape;3328;p41">
            <a:extLst>
              <a:ext uri="{FF2B5EF4-FFF2-40B4-BE49-F238E27FC236}">
                <a16:creationId xmlns:a16="http://schemas.microsoft.com/office/drawing/2014/main" id="{503E9E62-44BB-07EE-094F-1CF1F9E8AAAD}"/>
              </a:ext>
            </a:extLst>
          </p:cNvPr>
          <p:cNvSpPr txBox="1">
            <a:spLocks/>
          </p:cNvSpPr>
          <p:nvPr/>
        </p:nvSpPr>
        <p:spPr>
          <a:xfrm>
            <a:off x="720000" y="916875"/>
            <a:ext cx="5109300" cy="455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9pPr>
          </a:lstStyle>
          <a:p>
            <a:pPr marL="0" indent="0"/>
            <a:r>
              <a:rPr lang="en-US" dirty="0"/>
              <a:t>Average House Price Index by Country and Region</a:t>
            </a:r>
          </a:p>
        </p:txBody>
      </p:sp>
      <p:pic>
        <p:nvPicPr>
          <p:cNvPr id="5" name="Picture 4" descr="A graph of a house price index&#10;&#10;AI-generated content may be incorrect.">
            <a:extLst>
              <a:ext uri="{FF2B5EF4-FFF2-40B4-BE49-F238E27FC236}">
                <a16:creationId xmlns:a16="http://schemas.microsoft.com/office/drawing/2014/main" id="{2F455891-B8B2-70EC-2F02-133BB81B2E25}"/>
              </a:ext>
            </a:extLst>
          </p:cNvPr>
          <p:cNvPicPr>
            <a:picLocks noChangeAspect="1"/>
          </p:cNvPicPr>
          <p:nvPr/>
        </p:nvPicPr>
        <p:blipFill>
          <a:blip r:embed="rId3"/>
          <a:stretch>
            <a:fillRect/>
          </a:stretch>
        </p:blipFill>
        <p:spPr>
          <a:xfrm>
            <a:off x="5281097" y="1388207"/>
            <a:ext cx="3142903" cy="2838418"/>
          </a:xfrm>
          <a:prstGeom prst="rect">
            <a:avLst/>
          </a:prstGeom>
        </p:spPr>
      </p:pic>
      <p:pic>
        <p:nvPicPr>
          <p:cNvPr id="8" name="Picture 7" descr="A graph of a house price&#10;&#10;AI-generated content may be incorrect.">
            <a:extLst>
              <a:ext uri="{FF2B5EF4-FFF2-40B4-BE49-F238E27FC236}">
                <a16:creationId xmlns:a16="http://schemas.microsoft.com/office/drawing/2014/main" id="{BB051294-C9E1-7629-1F94-A6FA164A89EA}"/>
              </a:ext>
            </a:extLst>
          </p:cNvPr>
          <p:cNvPicPr>
            <a:picLocks noChangeAspect="1"/>
          </p:cNvPicPr>
          <p:nvPr/>
        </p:nvPicPr>
        <p:blipFill>
          <a:blip r:embed="rId4"/>
          <a:stretch>
            <a:fillRect/>
          </a:stretch>
        </p:blipFill>
        <p:spPr>
          <a:xfrm>
            <a:off x="881925" y="1388206"/>
            <a:ext cx="3212180" cy="2838419"/>
          </a:xfrm>
          <a:prstGeom prst="rect">
            <a:avLst/>
          </a:prstGeom>
        </p:spPr>
      </p:pic>
      <p:sp>
        <p:nvSpPr>
          <p:cNvPr id="10" name="TextBox 9">
            <a:extLst>
              <a:ext uri="{FF2B5EF4-FFF2-40B4-BE49-F238E27FC236}">
                <a16:creationId xmlns:a16="http://schemas.microsoft.com/office/drawing/2014/main" id="{508B66E8-EFBC-D024-C4E0-5CC69D87CBCF}"/>
              </a:ext>
            </a:extLst>
          </p:cNvPr>
          <p:cNvSpPr txBox="1"/>
          <p:nvPr/>
        </p:nvSpPr>
        <p:spPr>
          <a:xfrm>
            <a:off x="1876425" y="4420948"/>
            <a:ext cx="6924675" cy="523220"/>
          </a:xfrm>
          <a:prstGeom prst="rect">
            <a:avLst/>
          </a:prstGeom>
          <a:noFill/>
        </p:spPr>
        <p:txBody>
          <a:bodyPr wrap="square" rtlCol="0">
            <a:spAutoFit/>
          </a:bodyPr>
          <a:lstStyle/>
          <a:p>
            <a:r>
              <a:rPr lang="en-US" dirty="0"/>
              <a:t>The top 5 countries are Italy, France, Netherlands, Brazil and Switzerland (4/5 European) but the top region is South America. Less data points -&gt; Skew</a:t>
            </a:r>
          </a:p>
        </p:txBody>
      </p:sp>
    </p:spTree>
    <p:extLst>
      <p:ext uri="{BB962C8B-B14F-4D97-AF65-F5344CB8AC3E}">
        <p14:creationId xmlns:p14="http://schemas.microsoft.com/office/powerpoint/2010/main" val="374935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7"/>
        <p:cNvGrpSpPr/>
        <p:nvPr/>
      </p:nvGrpSpPr>
      <p:grpSpPr>
        <a:xfrm>
          <a:off x="0" y="0"/>
          <a:ext cx="0" cy="0"/>
          <a:chOff x="0" y="0"/>
          <a:chExt cx="0" cy="0"/>
        </a:xfrm>
      </p:grpSpPr>
      <p:sp>
        <p:nvSpPr>
          <p:cNvPr id="3358" name="Google Shape;3358;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sp>
        <p:nvSpPr>
          <p:cNvPr id="3359" name="Google Shape;3359;p45"/>
          <p:cNvSpPr txBox="1">
            <a:spLocks noGrp="1"/>
          </p:cNvSpPr>
          <p:nvPr>
            <p:ph type="subTitle" idx="1"/>
          </p:nvPr>
        </p:nvSpPr>
        <p:spPr>
          <a:xfrm>
            <a:off x="6044966" y="1433775"/>
            <a:ext cx="2379000" cy="22607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dataset is limited by the inequality of regions represented. Almost half of the data is taken from European countries, which leaves other regions and their struggles underrepresented. </a:t>
            </a:r>
          </a:p>
        </p:txBody>
      </p:sp>
      <p:sp>
        <p:nvSpPr>
          <p:cNvPr id="3360" name="Google Shape;3360;p45"/>
          <p:cNvSpPr txBox="1">
            <a:spLocks noGrp="1"/>
          </p:cNvSpPr>
          <p:nvPr>
            <p:ph type="subTitle" idx="2"/>
          </p:nvPr>
        </p:nvSpPr>
        <p:spPr>
          <a:xfrm>
            <a:off x="719999" y="1472351"/>
            <a:ext cx="5156925" cy="2975823"/>
          </a:xfrm>
          <a:prstGeom prst="rect">
            <a:avLst/>
          </a:prstGeom>
        </p:spPr>
        <p:txBody>
          <a:bodyPr spcFirstLastPara="1" wrap="square" lIns="91425" tIns="91425" rIns="91425" bIns="91425" anchor="t" anchorCtr="0">
            <a:noAutofit/>
          </a:bodyPr>
          <a:lstStyle/>
          <a:p>
            <a:pPr marL="0" indent="0"/>
            <a:r>
              <a:rPr lang="en-US" dirty="0"/>
              <a:t>An analysis of the data reveals strong ties to the economic health of a country or region and the affordability of its housing. While rent and housing costs may move independently of one another, global economic factors drive the rise and fall of both. Additionally, urbanization is a driving force for the rise in prices and unaffordability, as more people in an area contributes to housing shortages and an inability for people to afford the prices. It’s always important to include the context of geopolitical events when considering how the economy fluctuates.</a:t>
            </a:r>
          </a:p>
        </p:txBody>
      </p:sp>
      <p:sp>
        <p:nvSpPr>
          <p:cNvPr id="3362" name="Google Shape;3362;p45"/>
          <p:cNvSpPr txBox="1">
            <a:spLocks noGrp="1"/>
          </p:cNvSpPr>
          <p:nvPr>
            <p:ph type="subTitle" idx="4"/>
          </p:nvPr>
        </p:nvSpPr>
        <p:spPr>
          <a:xfrm>
            <a:off x="6044966" y="980352"/>
            <a:ext cx="2379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Limitations</a:t>
            </a:r>
            <a:endParaRPr dirty="0"/>
          </a:p>
        </p:txBody>
      </p:sp>
      <p:sp>
        <p:nvSpPr>
          <p:cNvPr id="3363" name="Google Shape;3363;p45"/>
          <p:cNvSpPr txBox="1">
            <a:spLocks noGrp="1"/>
          </p:cNvSpPr>
          <p:nvPr>
            <p:ph type="subTitle" idx="5"/>
          </p:nvPr>
        </p:nvSpPr>
        <p:spPr>
          <a:xfrm>
            <a:off x="720000" y="980352"/>
            <a:ext cx="23790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Summary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9"/>
        <p:cNvGrpSpPr/>
        <p:nvPr/>
      </p:nvGrpSpPr>
      <p:grpSpPr>
        <a:xfrm>
          <a:off x="0" y="0"/>
          <a:ext cx="0" cy="0"/>
          <a:chOff x="0" y="0"/>
          <a:chExt cx="0" cy="0"/>
        </a:xfrm>
      </p:grpSpPr>
      <p:sp>
        <p:nvSpPr>
          <p:cNvPr id="3340" name="Google Shape;3340;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graphicFrame>
        <p:nvGraphicFramePr>
          <p:cNvPr id="3341" name="Google Shape;3341;p43"/>
          <p:cNvGraphicFramePr/>
          <p:nvPr>
            <p:extLst>
              <p:ext uri="{D42A27DB-BD31-4B8C-83A1-F6EECF244321}">
                <p14:modId xmlns:p14="http://schemas.microsoft.com/office/powerpoint/2010/main" val="3087695796"/>
              </p:ext>
            </p:extLst>
          </p:nvPr>
        </p:nvGraphicFramePr>
        <p:xfrm>
          <a:off x="719988" y="1261101"/>
          <a:ext cx="3421612" cy="3390409"/>
        </p:xfrm>
        <a:graphic>
          <a:graphicData uri="http://schemas.openxmlformats.org/drawingml/2006/table">
            <a:tbl>
              <a:tblPr>
                <a:noFill/>
                <a:tableStyleId>{FA3C5555-A08E-4F15-A657-E40B2DD44B5E}</a:tableStyleId>
              </a:tblPr>
              <a:tblGrid>
                <a:gridCol w="1585062">
                  <a:extLst>
                    <a:ext uri="{9D8B030D-6E8A-4147-A177-3AD203B41FA5}">
                      <a16:colId xmlns:a16="http://schemas.microsoft.com/office/drawing/2014/main" val="20000"/>
                    </a:ext>
                  </a:extLst>
                </a:gridCol>
                <a:gridCol w="1836550">
                  <a:extLst>
                    <a:ext uri="{9D8B030D-6E8A-4147-A177-3AD203B41FA5}">
                      <a16:colId xmlns:a16="http://schemas.microsoft.com/office/drawing/2014/main" val="20001"/>
                    </a:ext>
                  </a:extLst>
                </a:gridCol>
              </a:tblGrid>
              <a:tr h="0">
                <a:tc>
                  <a:txBody>
                    <a:bodyPr/>
                    <a:lstStyle/>
                    <a:p>
                      <a:pPr marL="0" lvl="0" indent="0" algn="l" rtl="0">
                        <a:lnSpc>
                          <a:spcPct val="115000"/>
                        </a:lnSpc>
                        <a:spcBef>
                          <a:spcPts val="0"/>
                        </a:spcBef>
                        <a:spcAft>
                          <a:spcPts val="0"/>
                        </a:spcAft>
                        <a:buNone/>
                      </a:pPr>
                      <a:r>
                        <a:rPr lang="en" sz="1050" dirty="0">
                          <a:solidFill>
                            <a:schemeClr val="accent2"/>
                          </a:solidFill>
                          <a:latin typeface="Outfit ExtraBold"/>
                          <a:ea typeface="Outfit ExtraBold"/>
                          <a:cs typeface="Outfit ExtraBold"/>
                          <a:sym typeface="Outfit ExtraBold"/>
                        </a:rPr>
                        <a:t>Country</a:t>
                      </a:r>
                      <a:endParaRPr sz="1050" dirty="0">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 sz="1050" dirty="0">
                          <a:solidFill>
                            <a:schemeClr val="dk2"/>
                          </a:solidFill>
                          <a:latin typeface="Lato"/>
                          <a:ea typeface="Lato"/>
                          <a:cs typeface="Lato"/>
                          <a:sym typeface="Lato"/>
                        </a:rPr>
                        <a:t>Categorical</a:t>
                      </a:r>
                      <a:endParaRPr sz="1050" dirty="0">
                        <a:solidFill>
                          <a:schemeClr val="dk2"/>
                        </a:solidFill>
                        <a:latin typeface="Lato"/>
                        <a:ea typeface="Lato"/>
                        <a:cs typeface="Lato"/>
                        <a:sym typeface="Lato"/>
                      </a:endParaRP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0">
                <a:tc>
                  <a:txBody>
                    <a:bodyPr/>
                    <a:lstStyle/>
                    <a:p>
                      <a:pPr marL="0" lvl="0" indent="0" algn="l" rtl="0">
                        <a:lnSpc>
                          <a:spcPct val="115000"/>
                        </a:lnSpc>
                        <a:spcBef>
                          <a:spcPts val="0"/>
                        </a:spcBef>
                        <a:spcAft>
                          <a:spcPts val="0"/>
                        </a:spcAft>
                        <a:buNone/>
                      </a:pPr>
                      <a:r>
                        <a:rPr lang="en" sz="1050" dirty="0">
                          <a:solidFill>
                            <a:schemeClr val="accent2"/>
                          </a:solidFill>
                          <a:latin typeface="Outfit ExtraBold"/>
                          <a:ea typeface="Outfit ExtraBold"/>
                          <a:cs typeface="Outfit ExtraBold"/>
                          <a:sym typeface="Outfit ExtraBold"/>
                        </a:rPr>
                        <a:t>Year</a:t>
                      </a:r>
                      <a:endParaRPr sz="1050" dirty="0">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 sz="1050" dirty="0">
                          <a:solidFill>
                            <a:schemeClr val="dk2"/>
                          </a:solidFill>
                          <a:latin typeface="Lato"/>
                          <a:ea typeface="Lato"/>
                          <a:cs typeface="Lato"/>
                          <a:sym typeface="Lato"/>
                        </a:rPr>
                        <a:t>Numerical, Integer</a:t>
                      </a:r>
                      <a:endParaRPr sz="1050" dirty="0">
                        <a:solidFill>
                          <a:schemeClr val="dk2"/>
                        </a:solidFill>
                        <a:latin typeface="Lato"/>
                        <a:ea typeface="Lato"/>
                        <a:cs typeface="Lato"/>
                        <a:sym typeface="Lato"/>
                      </a:endParaRP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1"/>
                  </a:ext>
                </a:extLst>
              </a:tr>
              <a:tr h="0">
                <a:tc>
                  <a:txBody>
                    <a:bodyPr/>
                    <a:lstStyle/>
                    <a:p>
                      <a:pPr marL="0" lvl="0" indent="0" algn="l" rtl="0">
                        <a:lnSpc>
                          <a:spcPct val="115000"/>
                        </a:lnSpc>
                        <a:spcBef>
                          <a:spcPts val="0"/>
                        </a:spcBef>
                        <a:spcAft>
                          <a:spcPts val="0"/>
                        </a:spcAft>
                        <a:buNone/>
                      </a:pPr>
                      <a:r>
                        <a:rPr lang="en" sz="1050" dirty="0">
                          <a:solidFill>
                            <a:schemeClr val="accent2"/>
                          </a:solidFill>
                          <a:latin typeface="Outfit ExtraBold"/>
                          <a:ea typeface="Outfit ExtraBold"/>
                          <a:cs typeface="Outfit ExtraBold"/>
                          <a:sym typeface="Outfit ExtraBold"/>
                        </a:rPr>
                        <a:t>House Price Index</a:t>
                      </a:r>
                      <a:endParaRPr sz="1050" dirty="0">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 sz="1050" dirty="0">
                          <a:solidFill>
                            <a:schemeClr val="dk2"/>
                          </a:solidFill>
                          <a:latin typeface="Lato"/>
                          <a:ea typeface="Lato"/>
                          <a:cs typeface="Lato"/>
                          <a:sym typeface="Lato"/>
                        </a:rPr>
                        <a:t>Numerical, Float</a:t>
                      </a:r>
                      <a:endParaRPr sz="1050" dirty="0">
                        <a:solidFill>
                          <a:schemeClr val="dk2"/>
                        </a:solidFill>
                        <a:latin typeface="Lato"/>
                        <a:ea typeface="Lato"/>
                        <a:cs typeface="Lato"/>
                        <a:sym typeface="Lato"/>
                      </a:endParaRP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2"/>
                  </a:ext>
                </a:extLst>
              </a:tr>
              <a:tr h="0">
                <a:tc>
                  <a:txBody>
                    <a:bodyPr/>
                    <a:lstStyle/>
                    <a:p>
                      <a:pPr marL="0" lvl="0" indent="0" algn="l" rtl="0">
                        <a:lnSpc>
                          <a:spcPct val="115000"/>
                        </a:lnSpc>
                        <a:spcBef>
                          <a:spcPts val="0"/>
                        </a:spcBef>
                        <a:spcAft>
                          <a:spcPts val="0"/>
                        </a:spcAft>
                        <a:buNone/>
                      </a:pPr>
                      <a:r>
                        <a:rPr lang="en" sz="1050" dirty="0">
                          <a:solidFill>
                            <a:schemeClr val="accent2"/>
                          </a:solidFill>
                          <a:latin typeface="Outfit ExtraBold"/>
                          <a:ea typeface="Outfit ExtraBold"/>
                          <a:cs typeface="Outfit ExtraBold"/>
                          <a:sym typeface="Outfit ExtraBold"/>
                        </a:rPr>
                        <a:t>Rent Index</a:t>
                      </a:r>
                      <a:endParaRPr sz="1050" dirty="0">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 sz="1050" dirty="0">
                          <a:solidFill>
                            <a:schemeClr val="dk2"/>
                          </a:solidFill>
                          <a:latin typeface="Lato"/>
                          <a:ea typeface="Lato"/>
                          <a:cs typeface="Lato"/>
                          <a:sym typeface="Lato"/>
                        </a:rPr>
                        <a:t>Numerical, Float</a:t>
                      </a:r>
                      <a:endParaRPr sz="1050" dirty="0">
                        <a:solidFill>
                          <a:schemeClr val="dk2"/>
                        </a:solidFill>
                        <a:latin typeface="Lato"/>
                        <a:ea typeface="Lato"/>
                        <a:cs typeface="Lato"/>
                        <a:sym typeface="Lato"/>
                      </a:endParaRP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r h="0">
                <a:tc>
                  <a:txBody>
                    <a:bodyPr/>
                    <a:lstStyle/>
                    <a:p>
                      <a:pPr marL="0" lvl="0" indent="0" algn="l" rtl="0">
                        <a:lnSpc>
                          <a:spcPct val="115000"/>
                        </a:lnSpc>
                        <a:spcBef>
                          <a:spcPts val="0"/>
                        </a:spcBef>
                        <a:spcAft>
                          <a:spcPts val="0"/>
                        </a:spcAft>
                        <a:buNone/>
                      </a:pPr>
                      <a:r>
                        <a:rPr lang="en" sz="1050" dirty="0">
                          <a:solidFill>
                            <a:schemeClr val="accent2"/>
                          </a:solidFill>
                          <a:latin typeface="Outfit ExtraBold"/>
                          <a:ea typeface="Outfit ExtraBold"/>
                          <a:cs typeface="Outfit ExtraBold"/>
                          <a:sym typeface="Outfit ExtraBold"/>
                        </a:rPr>
                        <a:t>Affordability Ratio</a:t>
                      </a:r>
                      <a:endParaRPr sz="1050" dirty="0">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 sz="1050" dirty="0">
                          <a:solidFill>
                            <a:schemeClr val="dk2"/>
                          </a:solidFill>
                          <a:latin typeface="Lato"/>
                          <a:ea typeface="Lato"/>
                          <a:cs typeface="Lato"/>
                          <a:sym typeface="Lato"/>
                        </a:rPr>
                        <a:t>Numerical, Float</a:t>
                      </a:r>
                      <a:endParaRPr sz="1050" dirty="0">
                        <a:solidFill>
                          <a:schemeClr val="dk2"/>
                        </a:solidFill>
                        <a:latin typeface="Lato"/>
                        <a:ea typeface="Lato"/>
                        <a:cs typeface="Lato"/>
                        <a:sym typeface="Lato"/>
                      </a:endParaRP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4"/>
                  </a:ext>
                </a:extLst>
              </a:tr>
              <a:tr h="236660">
                <a:tc>
                  <a:txBody>
                    <a:bodyPr/>
                    <a:lstStyle/>
                    <a:p>
                      <a:pPr marL="0" lvl="0" indent="0" algn="l" rtl="0">
                        <a:lnSpc>
                          <a:spcPct val="115000"/>
                        </a:lnSpc>
                        <a:spcBef>
                          <a:spcPts val="0"/>
                        </a:spcBef>
                        <a:spcAft>
                          <a:spcPts val="0"/>
                        </a:spcAft>
                        <a:buNone/>
                      </a:pPr>
                      <a:r>
                        <a:rPr lang="en" sz="1050" dirty="0">
                          <a:solidFill>
                            <a:schemeClr val="accent2"/>
                          </a:solidFill>
                          <a:latin typeface="Outfit ExtraBold"/>
                          <a:ea typeface="Outfit ExtraBold"/>
                          <a:cs typeface="Outfit ExtraBold"/>
                          <a:sym typeface="Outfit ExtraBold"/>
                        </a:rPr>
                        <a:t>Mortgage Rate (%)</a:t>
                      </a:r>
                      <a:endParaRPr sz="1050" dirty="0">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solidFill>
                      <a:schemeClr val="accent1"/>
                    </a:solidFill>
                  </a:tcPr>
                </a:tc>
                <a:tc>
                  <a:txBody>
                    <a:bodyPr/>
                    <a:lstStyle/>
                    <a:p>
                      <a:pPr marL="0" lvl="0" indent="0" algn="l" rtl="0">
                        <a:lnSpc>
                          <a:spcPct val="115000"/>
                        </a:lnSpc>
                        <a:spcBef>
                          <a:spcPts val="0"/>
                        </a:spcBef>
                        <a:spcAft>
                          <a:spcPts val="0"/>
                        </a:spcAft>
                        <a:buNone/>
                      </a:pPr>
                      <a:r>
                        <a:rPr lang="en-US" sz="1050" dirty="0">
                          <a:solidFill>
                            <a:schemeClr val="dk2"/>
                          </a:solidFill>
                          <a:latin typeface="Lato"/>
                          <a:ea typeface="Lato"/>
                          <a:cs typeface="Lato"/>
                          <a:sym typeface="Lato"/>
                        </a:rPr>
                        <a:t>Numerical, Float</a:t>
                      </a:r>
                    </a:p>
                  </a:txBody>
                  <a:tcPr marL="45700" marR="45700" marT="27425" marB="27425" anchor="ctr">
                    <a:lnL w="9525" cap="flat" cmpd="sng">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005"/>
                  </a:ext>
                </a:extLst>
              </a:tr>
              <a:tr h="189045">
                <a:tc>
                  <a:txBody>
                    <a:bodyPr/>
                    <a:lstStyle/>
                    <a:p>
                      <a:pPr marL="0" lvl="0" indent="0" algn="l" rtl="0">
                        <a:lnSpc>
                          <a:spcPct val="115000"/>
                        </a:lnSpc>
                        <a:spcBef>
                          <a:spcPts val="0"/>
                        </a:spcBef>
                        <a:spcAft>
                          <a:spcPts val="0"/>
                        </a:spcAft>
                        <a:buNone/>
                      </a:pPr>
                      <a:r>
                        <a:rPr lang="en-US" sz="1050" dirty="0">
                          <a:solidFill>
                            <a:schemeClr val="accent2"/>
                          </a:solidFill>
                          <a:latin typeface="Outfit ExtraBold"/>
                          <a:ea typeface="Outfit ExtraBold"/>
                          <a:cs typeface="Outfit ExtraBold"/>
                          <a:sym typeface="Outfit ExtraBold"/>
                        </a:rPr>
                        <a:t>Inflation Rate (%)</a:t>
                      </a:r>
                      <a:endParaRPr sz="1050" dirty="0">
                        <a:solidFill>
                          <a:schemeClr val="accent2"/>
                        </a:solidFill>
                        <a:latin typeface="Outfit ExtraBold"/>
                        <a:ea typeface="Outfit ExtraBold"/>
                        <a:cs typeface="Outfit ExtraBold"/>
                        <a:sym typeface="Outfit ExtraBold"/>
                      </a:endParaRPr>
                    </a:p>
                  </a:txBody>
                  <a:tcPr marL="91425" marR="91425" marT="68575" marB="68575" anchor="ctr">
                    <a:lnL w="9525" cap="flat" cmpd="sng">
                      <a:solidFill>
                        <a:schemeClr val="accent1"/>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solidFill>
                      <a:schemeClr val="accent1"/>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050" dirty="0">
                          <a:solidFill>
                            <a:schemeClr val="dk2"/>
                          </a:solidFill>
                          <a:latin typeface="Lato"/>
                          <a:ea typeface="Lato"/>
                          <a:cs typeface="Lato"/>
                          <a:sym typeface="Lato"/>
                        </a:rPr>
                        <a:t>Numerical, Float</a:t>
                      </a:r>
                    </a:p>
                  </a:txBody>
                  <a:tcPr marL="45700" marR="45700" marT="27425" marB="27425" anchor="ctr">
                    <a:lnL w="9525" cap="flat" cmpd="sng" algn="ctr">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2290433715"/>
                  </a:ext>
                </a:extLst>
              </a:tr>
              <a:tr h="0">
                <a:tc>
                  <a:txBody>
                    <a:bodyPr/>
                    <a:lstStyle/>
                    <a:p>
                      <a:pPr marL="0" lvl="0" indent="0" algn="l" rtl="0">
                        <a:lnSpc>
                          <a:spcPct val="115000"/>
                        </a:lnSpc>
                        <a:spcBef>
                          <a:spcPts val="0"/>
                        </a:spcBef>
                        <a:spcAft>
                          <a:spcPts val="0"/>
                        </a:spcAft>
                        <a:buNone/>
                      </a:pPr>
                      <a:r>
                        <a:rPr lang="en-US" sz="1050" dirty="0">
                          <a:solidFill>
                            <a:schemeClr val="accent2"/>
                          </a:solidFill>
                          <a:latin typeface="Outfit ExtraBold"/>
                          <a:ea typeface="Outfit ExtraBold"/>
                          <a:cs typeface="Outfit ExtraBold"/>
                          <a:sym typeface="Outfit ExtraBold"/>
                        </a:rPr>
                        <a:t>GDP Growth (%)</a:t>
                      </a:r>
                    </a:p>
                  </a:txBody>
                  <a:tcPr marL="91425" marR="91425" marT="68575" marB="68575" anchor="ctr">
                    <a:lnL w="9525" cap="flat" cmpd="sng">
                      <a:solidFill>
                        <a:schemeClr val="accent1"/>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solidFill>
                      <a:schemeClr val="accent1"/>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050" dirty="0">
                          <a:solidFill>
                            <a:schemeClr val="dk2"/>
                          </a:solidFill>
                          <a:latin typeface="Lato"/>
                          <a:ea typeface="Lato"/>
                          <a:cs typeface="Lato"/>
                          <a:sym typeface="Lato"/>
                        </a:rPr>
                        <a:t>Numerical, Float</a:t>
                      </a:r>
                    </a:p>
                  </a:txBody>
                  <a:tcPr marL="45700" marR="45700" marT="27425" marB="27425" anchor="ctr">
                    <a:lnL w="9525" cap="flat" cmpd="sng" algn="ctr">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055705230"/>
                  </a:ext>
                </a:extLst>
              </a:tr>
              <a:tr h="189055">
                <a:tc>
                  <a:txBody>
                    <a:bodyPr/>
                    <a:lstStyle/>
                    <a:p>
                      <a:pPr marL="0" lvl="0" indent="0" algn="l" rtl="0">
                        <a:lnSpc>
                          <a:spcPct val="115000"/>
                        </a:lnSpc>
                        <a:spcBef>
                          <a:spcPts val="0"/>
                        </a:spcBef>
                        <a:spcAft>
                          <a:spcPts val="0"/>
                        </a:spcAft>
                        <a:buNone/>
                      </a:pPr>
                      <a:r>
                        <a:rPr lang="en-US" sz="1050" dirty="0">
                          <a:solidFill>
                            <a:schemeClr val="accent2"/>
                          </a:solidFill>
                          <a:latin typeface="Outfit ExtraBold"/>
                          <a:ea typeface="Outfit ExtraBold"/>
                          <a:cs typeface="Outfit ExtraBold"/>
                          <a:sym typeface="Outfit ExtraBold"/>
                        </a:rPr>
                        <a:t>Population Growth (%)</a:t>
                      </a:r>
                    </a:p>
                  </a:txBody>
                  <a:tcPr marL="91425" marR="91425" marT="68575" marB="68575" anchor="ctr">
                    <a:lnL w="9525" cap="flat" cmpd="sng">
                      <a:solidFill>
                        <a:schemeClr val="accent1"/>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solidFill>
                      <a:schemeClr val="accent1"/>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050" dirty="0">
                          <a:solidFill>
                            <a:schemeClr val="dk2"/>
                          </a:solidFill>
                          <a:latin typeface="Lato"/>
                          <a:ea typeface="Lato"/>
                          <a:cs typeface="Lato"/>
                          <a:sym typeface="Lato"/>
                        </a:rPr>
                        <a:t>Numerical, Float</a:t>
                      </a:r>
                    </a:p>
                  </a:txBody>
                  <a:tcPr marL="45700" marR="45700" marT="27425" marB="27425" anchor="ctr">
                    <a:lnL w="9525" cap="flat" cmpd="sng" algn="ctr">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569833980"/>
                  </a:ext>
                </a:extLst>
              </a:tr>
              <a:tr h="189055">
                <a:tc>
                  <a:txBody>
                    <a:bodyPr/>
                    <a:lstStyle/>
                    <a:p>
                      <a:pPr marL="0" lvl="0" indent="0" algn="l" rtl="0">
                        <a:lnSpc>
                          <a:spcPct val="115000"/>
                        </a:lnSpc>
                        <a:spcBef>
                          <a:spcPts val="0"/>
                        </a:spcBef>
                        <a:spcAft>
                          <a:spcPts val="0"/>
                        </a:spcAft>
                        <a:buNone/>
                      </a:pPr>
                      <a:r>
                        <a:rPr lang="en-US" sz="1050" dirty="0">
                          <a:solidFill>
                            <a:schemeClr val="accent2"/>
                          </a:solidFill>
                          <a:latin typeface="Outfit ExtraBold"/>
                          <a:ea typeface="Outfit ExtraBold"/>
                          <a:cs typeface="Outfit ExtraBold"/>
                          <a:sym typeface="Outfit ExtraBold"/>
                        </a:rPr>
                        <a:t>Urbanization Rate (%)</a:t>
                      </a:r>
                    </a:p>
                  </a:txBody>
                  <a:tcPr marL="91425" marR="91425" marT="68575" marB="68575" anchor="ctr">
                    <a:lnL w="9525" cap="flat" cmpd="sng">
                      <a:solidFill>
                        <a:schemeClr val="accent1"/>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solidFill>
                      <a:schemeClr val="accent1"/>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050" dirty="0">
                          <a:solidFill>
                            <a:schemeClr val="dk2"/>
                          </a:solidFill>
                          <a:latin typeface="Lato"/>
                          <a:ea typeface="Lato"/>
                          <a:cs typeface="Lato"/>
                          <a:sym typeface="Lato"/>
                        </a:rPr>
                        <a:t>Numerical, Float</a:t>
                      </a:r>
                    </a:p>
                  </a:txBody>
                  <a:tcPr marL="45700" marR="45700" marT="27425" marB="27425" anchor="ctr">
                    <a:lnL w="9525" cap="flat" cmpd="sng" algn="ctr">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1942871798"/>
                  </a:ext>
                </a:extLst>
              </a:tr>
              <a:tr h="189055">
                <a:tc>
                  <a:txBody>
                    <a:bodyPr/>
                    <a:lstStyle/>
                    <a:p>
                      <a:pPr marL="0" lvl="0" indent="0" algn="l" rtl="0">
                        <a:lnSpc>
                          <a:spcPct val="115000"/>
                        </a:lnSpc>
                        <a:spcBef>
                          <a:spcPts val="0"/>
                        </a:spcBef>
                        <a:spcAft>
                          <a:spcPts val="0"/>
                        </a:spcAft>
                        <a:buNone/>
                      </a:pPr>
                      <a:r>
                        <a:rPr lang="en-US" sz="1050" dirty="0">
                          <a:solidFill>
                            <a:schemeClr val="accent2"/>
                          </a:solidFill>
                          <a:latin typeface="Outfit ExtraBold"/>
                          <a:ea typeface="Outfit ExtraBold"/>
                          <a:cs typeface="Outfit ExtraBold"/>
                          <a:sym typeface="Outfit ExtraBold"/>
                        </a:rPr>
                        <a:t>Construction Index</a:t>
                      </a:r>
                    </a:p>
                  </a:txBody>
                  <a:tcPr marL="91425" marR="91425" marT="68575" marB="68575" anchor="ctr">
                    <a:lnL w="9525" cap="flat" cmpd="sng">
                      <a:solidFill>
                        <a:schemeClr val="accent1"/>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marR="0" lvl="0" indent="0" algn="l" defTabSz="914400" rtl="0" eaLnBrk="1" fontAlgn="auto" latinLnBrk="0" hangingPunct="1">
                        <a:lnSpc>
                          <a:spcPct val="115000"/>
                        </a:lnSpc>
                        <a:spcBef>
                          <a:spcPts val="0"/>
                        </a:spcBef>
                        <a:spcAft>
                          <a:spcPts val="0"/>
                        </a:spcAft>
                        <a:buClr>
                          <a:srgbClr val="000000"/>
                        </a:buClr>
                        <a:buSzTx/>
                        <a:buFont typeface="Arial"/>
                        <a:buNone/>
                        <a:tabLst/>
                        <a:defRPr/>
                      </a:pPr>
                      <a:r>
                        <a:rPr lang="en-US" sz="1050" dirty="0">
                          <a:solidFill>
                            <a:schemeClr val="dk2"/>
                          </a:solidFill>
                          <a:latin typeface="Lato"/>
                          <a:ea typeface="Lato"/>
                          <a:cs typeface="Lato"/>
                          <a:sym typeface="Lato"/>
                        </a:rPr>
                        <a:t>Numerical, Float</a:t>
                      </a:r>
                    </a:p>
                  </a:txBody>
                  <a:tcPr marL="45700" marR="45700" marT="27425" marB="27425" anchor="ctr">
                    <a:lnL w="9525" cap="flat" cmpd="sng" algn="ctr">
                      <a:solidFill>
                        <a:schemeClr val="accent2"/>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2"/>
                    </a:solidFill>
                  </a:tcPr>
                </a:tc>
                <a:extLst>
                  <a:ext uri="{0D108BD9-81ED-4DB2-BD59-A6C34878D82A}">
                    <a16:rowId xmlns:a16="http://schemas.microsoft.com/office/drawing/2014/main" val="3222148426"/>
                  </a:ext>
                </a:extLst>
              </a:tr>
            </a:tbl>
          </a:graphicData>
        </a:graphic>
      </p:graphicFrame>
      <p:sp>
        <p:nvSpPr>
          <p:cNvPr id="3342" name="Google Shape;3342;p43"/>
          <p:cNvSpPr txBox="1">
            <a:spLocks noGrp="1"/>
          </p:cNvSpPr>
          <p:nvPr>
            <p:ph type="subTitle" idx="4294967295"/>
          </p:nvPr>
        </p:nvSpPr>
        <p:spPr>
          <a:xfrm>
            <a:off x="4208275" y="1512200"/>
            <a:ext cx="4289100" cy="1134600"/>
          </a:xfrm>
          <a:prstGeom prst="rect">
            <a:avLst/>
          </a:prstGeom>
        </p:spPr>
        <p:txBody>
          <a:bodyPr spcFirstLastPara="1" wrap="square" lIns="91425" tIns="91425" rIns="91425" bIns="91425" anchor="t" anchorCtr="0">
            <a:noAutofit/>
          </a:bodyPr>
          <a:lstStyle/>
          <a:p>
            <a:pPr marL="0" indent="0">
              <a:buNone/>
            </a:pPr>
            <a:r>
              <a:rPr lang="en" dirty="0"/>
              <a:t>This dataset, originally titled “</a:t>
            </a:r>
            <a:r>
              <a:rPr lang="en-US" dirty="0"/>
              <a:t>Global Housing Market Analysis (2015-2024)”, has 11 columns and 200 rows and provides information regarding housing data for the past decade in various countries. </a:t>
            </a:r>
          </a:p>
          <a:p>
            <a:pPr marL="0" indent="0">
              <a:buNone/>
            </a:pPr>
            <a:endParaRPr dirty="0"/>
          </a:p>
        </p:txBody>
      </p:sp>
      <p:sp>
        <p:nvSpPr>
          <p:cNvPr id="3343" name="Google Shape;3343;p43"/>
          <p:cNvSpPr txBox="1">
            <a:spLocks noGrp="1"/>
          </p:cNvSpPr>
          <p:nvPr>
            <p:ph type="subTitle" idx="4294967295"/>
          </p:nvPr>
        </p:nvSpPr>
        <p:spPr>
          <a:xfrm>
            <a:off x="4208275" y="1146776"/>
            <a:ext cx="4289100" cy="4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accent1"/>
                </a:solidFill>
                <a:latin typeface="Outfit ExtraBold"/>
                <a:ea typeface="Outfit ExtraBold"/>
                <a:cs typeface="Outfit ExtraBold"/>
                <a:sym typeface="Outfit ExtraBold"/>
              </a:rPr>
              <a:t>Source</a:t>
            </a:r>
            <a:endParaRPr sz="1600" dirty="0">
              <a:solidFill>
                <a:schemeClr val="accent1"/>
              </a:solidFill>
              <a:latin typeface="Outfit ExtraBold"/>
              <a:ea typeface="Outfit ExtraBold"/>
              <a:cs typeface="Outfit ExtraBold"/>
              <a:sym typeface="Outfit ExtraBold"/>
            </a:endParaRPr>
          </a:p>
        </p:txBody>
      </p:sp>
      <p:sp>
        <p:nvSpPr>
          <p:cNvPr id="3344" name="Google Shape;3344;p43"/>
          <p:cNvSpPr txBox="1">
            <a:spLocks noGrp="1"/>
          </p:cNvSpPr>
          <p:nvPr>
            <p:ph type="subTitle" idx="4294967295"/>
          </p:nvPr>
        </p:nvSpPr>
        <p:spPr>
          <a:xfrm>
            <a:off x="4208275" y="3012224"/>
            <a:ext cx="4289100" cy="153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purpose of this analysis is to visualize how housing prices, aligned with other economic statistics, have fluctuated and influenced one another, to better understand the ongoing housing crisis in many parts of the world.  </a:t>
            </a:r>
            <a:endParaRPr dirty="0"/>
          </a:p>
        </p:txBody>
      </p:sp>
      <p:sp>
        <p:nvSpPr>
          <p:cNvPr id="3345" name="Google Shape;3345;p43"/>
          <p:cNvSpPr txBox="1">
            <a:spLocks noGrp="1"/>
          </p:cNvSpPr>
          <p:nvPr>
            <p:ph type="subTitle" idx="4294967295"/>
          </p:nvPr>
        </p:nvSpPr>
        <p:spPr>
          <a:xfrm>
            <a:off x="4208275" y="2646800"/>
            <a:ext cx="4289100" cy="48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solidFill>
                  <a:schemeClr val="accent1"/>
                </a:solidFill>
                <a:latin typeface="Outfit ExtraBold"/>
                <a:ea typeface="Outfit ExtraBold"/>
                <a:cs typeface="Outfit ExtraBold"/>
                <a:sym typeface="Outfit ExtraBold"/>
              </a:rPr>
              <a:t>Objective</a:t>
            </a:r>
            <a:endParaRPr sz="1600" dirty="0">
              <a:solidFill>
                <a:schemeClr val="accent1"/>
              </a:solidFill>
              <a:latin typeface="Outfit ExtraBold"/>
              <a:ea typeface="Outfit ExtraBold"/>
              <a:cs typeface="Outfit ExtraBold"/>
              <a:sym typeface="Outfit ExtraBold"/>
            </a:endParaRPr>
          </a:p>
        </p:txBody>
      </p:sp>
      <p:sp>
        <p:nvSpPr>
          <p:cNvPr id="3" name="Google Shape;3343;p43">
            <a:extLst>
              <a:ext uri="{FF2B5EF4-FFF2-40B4-BE49-F238E27FC236}">
                <a16:creationId xmlns:a16="http://schemas.microsoft.com/office/drawing/2014/main" id="{21FC554A-37D6-EA04-912D-1E90F9545D82}"/>
              </a:ext>
            </a:extLst>
          </p:cNvPr>
          <p:cNvSpPr txBox="1">
            <a:spLocks/>
          </p:cNvSpPr>
          <p:nvPr/>
        </p:nvSpPr>
        <p:spPr>
          <a:xfrm>
            <a:off x="719988" y="865375"/>
            <a:ext cx="1004037" cy="48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1pPr>
            <a:lvl2pPr marL="914400" marR="0" lvl="1"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15000"/>
              </a:lnSpc>
              <a:spcBef>
                <a:spcPts val="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pPr marL="0" indent="0">
              <a:buFont typeface="Lato"/>
              <a:buNone/>
            </a:pPr>
            <a:r>
              <a:rPr lang="en-US" sz="1600" dirty="0">
                <a:solidFill>
                  <a:schemeClr val="accent1"/>
                </a:solidFill>
                <a:latin typeface="Outfit ExtraBold"/>
                <a:ea typeface="Outfit ExtraBold"/>
                <a:cs typeface="Outfit ExtraBold"/>
                <a:sym typeface="Outfit ExtraBold"/>
              </a:rPr>
              <a:t>Columns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24">
          <a:extLst>
            <a:ext uri="{FF2B5EF4-FFF2-40B4-BE49-F238E27FC236}">
              <a16:creationId xmlns:a16="http://schemas.microsoft.com/office/drawing/2014/main" id="{11BD561E-25D5-E468-C1D8-A1D4EB47834B}"/>
            </a:ext>
          </a:extLst>
        </p:cNvPr>
        <p:cNvGrpSpPr/>
        <p:nvPr/>
      </p:nvGrpSpPr>
      <p:grpSpPr>
        <a:xfrm>
          <a:off x="0" y="0"/>
          <a:ext cx="0" cy="0"/>
          <a:chOff x="0" y="0"/>
          <a:chExt cx="0" cy="0"/>
        </a:xfrm>
      </p:grpSpPr>
      <p:sp>
        <p:nvSpPr>
          <p:cNvPr id="3325" name="Google Shape;3325;p41">
            <a:extLst>
              <a:ext uri="{FF2B5EF4-FFF2-40B4-BE49-F238E27FC236}">
                <a16:creationId xmlns:a16="http://schemas.microsoft.com/office/drawing/2014/main" id="{01D3A72B-295C-9C4B-9F2F-443EEA14E158}"/>
              </a:ext>
            </a:extLst>
          </p:cNvPr>
          <p:cNvSpPr txBox="1">
            <a:spLocks noGrp="1"/>
          </p:cNvSpPr>
          <p:nvPr>
            <p:ph type="title"/>
          </p:nvPr>
        </p:nvSpPr>
        <p:spPr>
          <a:xfrm>
            <a:off x="720000" y="414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Cleaning and Wrangling</a:t>
            </a:r>
            <a:endParaRPr dirty="0"/>
          </a:p>
        </p:txBody>
      </p:sp>
      <p:sp>
        <p:nvSpPr>
          <p:cNvPr id="3326" name="Google Shape;3326;p41">
            <a:extLst>
              <a:ext uri="{FF2B5EF4-FFF2-40B4-BE49-F238E27FC236}">
                <a16:creationId xmlns:a16="http://schemas.microsoft.com/office/drawing/2014/main" id="{FA97743F-6A50-3F2F-F642-E8AA5DCF04A6}"/>
              </a:ext>
            </a:extLst>
          </p:cNvPr>
          <p:cNvSpPr txBox="1">
            <a:spLocks noGrp="1"/>
          </p:cNvSpPr>
          <p:nvPr>
            <p:ph type="subTitle" idx="1"/>
          </p:nvPr>
        </p:nvSpPr>
        <p:spPr>
          <a:xfrm>
            <a:off x="5018336" y="1302925"/>
            <a:ext cx="3801813" cy="3176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Firstly, the ”Year” column was left as an integer because year may be useful in numerical analysis in the future.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Secondly, to clarify its purpose, I changed the name of two columns.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Affordability Ratio -&gt; Price to Income Ratio</a:t>
            </a:r>
          </a:p>
          <a:p>
            <a:pPr marL="0" lvl="0" indent="0" algn="l" rtl="0">
              <a:spcBef>
                <a:spcPts val="0"/>
              </a:spcBef>
              <a:spcAft>
                <a:spcPts val="0"/>
              </a:spcAft>
              <a:buNone/>
            </a:pPr>
            <a:r>
              <a:rPr lang="en" dirty="0"/>
              <a:t>Urbanization Rate (%) -&gt; Urbanization (%)</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Next, “Construction Index” was dropped entirely. Its purpose was not clear and was not specified by the creator of the dataset. </a:t>
            </a:r>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
        <p:nvSpPr>
          <p:cNvPr id="3327" name="Google Shape;3327;p41">
            <a:extLst>
              <a:ext uri="{FF2B5EF4-FFF2-40B4-BE49-F238E27FC236}">
                <a16:creationId xmlns:a16="http://schemas.microsoft.com/office/drawing/2014/main" id="{CBE23816-28B7-E325-1A83-DBB0EE6BB8FE}"/>
              </a:ext>
            </a:extLst>
          </p:cNvPr>
          <p:cNvSpPr txBox="1">
            <a:spLocks noGrp="1"/>
          </p:cNvSpPr>
          <p:nvPr>
            <p:ph type="subTitle" idx="2"/>
          </p:nvPr>
        </p:nvSpPr>
        <p:spPr>
          <a:xfrm>
            <a:off x="769262" y="2014588"/>
            <a:ext cx="3917038" cy="1753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This dataset has 200 rows and 11 columns. None of the rows contain empty or null data. None of the rows are duplicate rows. The describe() function was used to check for values like negative mortgage rates and other illogical values but none were found.  </a:t>
            </a:r>
            <a:endParaRPr dirty="0"/>
          </a:p>
        </p:txBody>
      </p:sp>
      <p:sp>
        <p:nvSpPr>
          <p:cNvPr id="3328" name="Google Shape;3328;p41">
            <a:extLst>
              <a:ext uri="{FF2B5EF4-FFF2-40B4-BE49-F238E27FC236}">
                <a16:creationId xmlns:a16="http://schemas.microsoft.com/office/drawing/2014/main" id="{C9A03347-4B04-B4A8-B7B7-EEBD47F8B842}"/>
              </a:ext>
            </a:extLst>
          </p:cNvPr>
          <p:cNvSpPr txBox="1">
            <a:spLocks noGrp="1"/>
          </p:cNvSpPr>
          <p:nvPr>
            <p:ph type="subTitle" idx="3"/>
          </p:nvPr>
        </p:nvSpPr>
        <p:spPr>
          <a:xfrm>
            <a:off x="769262" y="1465944"/>
            <a:ext cx="3356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Cleaning</a:t>
            </a:r>
            <a:endParaRPr dirty="0"/>
          </a:p>
        </p:txBody>
      </p:sp>
      <p:sp>
        <p:nvSpPr>
          <p:cNvPr id="3329" name="Google Shape;3329;p41">
            <a:extLst>
              <a:ext uri="{FF2B5EF4-FFF2-40B4-BE49-F238E27FC236}">
                <a16:creationId xmlns:a16="http://schemas.microsoft.com/office/drawing/2014/main" id="{0296C051-72BF-FBFA-2C7A-E43504BD92D0}"/>
              </a:ext>
            </a:extLst>
          </p:cNvPr>
          <p:cNvSpPr txBox="1">
            <a:spLocks noGrp="1"/>
          </p:cNvSpPr>
          <p:nvPr>
            <p:ph type="subTitle" idx="4"/>
          </p:nvPr>
        </p:nvSpPr>
        <p:spPr>
          <a:xfrm>
            <a:off x="5018336" y="736700"/>
            <a:ext cx="3356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Column Wrangling</a:t>
            </a:r>
            <a:endParaRPr dirty="0"/>
          </a:p>
        </p:txBody>
      </p:sp>
    </p:spTree>
    <p:extLst>
      <p:ext uri="{BB962C8B-B14F-4D97-AF65-F5344CB8AC3E}">
        <p14:creationId xmlns:p14="http://schemas.microsoft.com/office/powerpoint/2010/main" val="2223160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4">
          <a:extLst>
            <a:ext uri="{FF2B5EF4-FFF2-40B4-BE49-F238E27FC236}">
              <a16:creationId xmlns:a16="http://schemas.microsoft.com/office/drawing/2014/main" id="{6F614987-6CAE-D6CE-F29C-A2DDE7F8F22C}"/>
            </a:ext>
          </a:extLst>
        </p:cNvPr>
        <p:cNvGrpSpPr/>
        <p:nvPr/>
      </p:nvGrpSpPr>
      <p:grpSpPr>
        <a:xfrm>
          <a:off x="0" y="0"/>
          <a:ext cx="0" cy="0"/>
          <a:chOff x="0" y="0"/>
          <a:chExt cx="0" cy="0"/>
        </a:xfrm>
      </p:grpSpPr>
      <p:sp>
        <p:nvSpPr>
          <p:cNvPr id="3325" name="Google Shape;3325;p41">
            <a:extLst>
              <a:ext uri="{FF2B5EF4-FFF2-40B4-BE49-F238E27FC236}">
                <a16:creationId xmlns:a16="http://schemas.microsoft.com/office/drawing/2014/main" id="{29205012-D1E7-9B64-7BAE-D93ACB2FA29F}"/>
              </a:ext>
            </a:extLst>
          </p:cNvPr>
          <p:cNvSpPr txBox="1">
            <a:spLocks noGrp="1"/>
          </p:cNvSpPr>
          <p:nvPr>
            <p:ph type="title"/>
          </p:nvPr>
        </p:nvSpPr>
        <p:spPr>
          <a:xfrm>
            <a:off x="720000" y="414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Cleaning and Wrangling</a:t>
            </a:r>
            <a:endParaRPr dirty="0"/>
          </a:p>
        </p:txBody>
      </p:sp>
      <p:sp>
        <p:nvSpPr>
          <p:cNvPr id="3329" name="Google Shape;3329;p41">
            <a:extLst>
              <a:ext uri="{FF2B5EF4-FFF2-40B4-BE49-F238E27FC236}">
                <a16:creationId xmlns:a16="http://schemas.microsoft.com/office/drawing/2014/main" id="{4939651C-F478-4797-3F1A-38196105FF77}"/>
              </a:ext>
            </a:extLst>
          </p:cNvPr>
          <p:cNvSpPr txBox="1">
            <a:spLocks noGrp="1"/>
          </p:cNvSpPr>
          <p:nvPr>
            <p:ph type="subTitle" idx="4"/>
          </p:nvPr>
        </p:nvSpPr>
        <p:spPr>
          <a:xfrm>
            <a:off x="720000" y="1016575"/>
            <a:ext cx="3356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Column Wrangling Continued</a:t>
            </a:r>
            <a:endParaRPr dirty="0"/>
          </a:p>
        </p:txBody>
      </p:sp>
      <p:sp>
        <p:nvSpPr>
          <p:cNvPr id="6" name="Google Shape;3326;p41">
            <a:extLst>
              <a:ext uri="{FF2B5EF4-FFF2-40B4-BE49-F238E27FC236}">
                <a16:creationId xmlns:a16="http://schemas.microsoft.com/office/drawing/2014/main" id="{4985154B-EA88-858E-957F-27CA56BCDC4D}"/>
              </a:ext>
            </a:extLst>
          </p:cNvPr>
          <p:cNvSpPr txBox="1">
            <a:spLocks/>
          </p:cNvSpPr>
          <p:nvPr/>
        </p:nvSpPr>
        <p:spPr>
          <a:xfrm>
            <a:off x="770187" y="1552249"/>
            <a:ext cx="7704000" cy="24789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2pPr>
            <a:lvl3pPr marL="1371600" marR="0" lvl="2"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3pPr>
            <a:lvl4pPr marL="1828800" marR="0" lvl="3"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4pPr>
            <a:lvl5pPr marL="2286000" marR="0" lvl="4"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5pPr>
            <a:lvl6pPr marL="2743200" marR="0" lvl="5"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6pPr>
            <a:lvl7pPr marL="3200400" marR="0" lvl="6"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7pPr>
            <a:lvl8pPr marL="3657600" marR="0" lvl="7"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8pPr>
            <a:lvl9pPr marL="4114800" marR="0" lvl="8" indent="-317500" algn="l" rtl="0">
              <a:lnSpc>
                <a:spcPct val="100000"/>
              </a:lnSpc>
              <a:spcBef>
                <a:spcPts val="0"/>
              </a:spcBef>
              <a:spcAft>
                <a:spcPts val="0"/>
              </a:spcAft>
              <a:buClr>
                <a:schemeClr val="dk1"/>
              </a:buClr>
              <a:buSzPts val="1400"/>
              <a:buFont typeface="Lato"/>
              <a:buNone/>
              <a:defRPr sz="1400" b="0" i="0" u="none" strike="noStrike" cap="none">
                <a:solidFill>
                  <a:schemeClr val="dk1"/>
                </a:solidFill>
                <a:latin typeface="Lato"/>
                <a:ea typeface="Lato"/>
                <a:cs typeface="Lato"/>
                <a:sym typeface="Lato"/>
              </a:defRPr>
            </a:lvl9pPr>
          </a:lstStyle>
          <a:p>
            <a:pPr marL="0" indent="0"/>
            <a:r>
              <a:rPr lang="en-US" dirty="0"/>
              <a:t>Next, two columns were added to provide necessary context and useful information for future analysis. </a:t>
            </a:r>
          </a:p>
          <a:p>
            <a:pPr marL="0" indent="0"/>
            <a:endParaRPr lang="en-US" dirty="0"/>
          </a:p>
          <a:p>
            <a:pPr marL="0" indent="0"/>
            <a:r>
              <a:rPr lang="en-US" dirty="0"/>
              <a:t>Firstly, a categorical column titled “Region” assigns a geographical region to each data point based on its country, ex: Japan -&gt; Asia. This grouping will be helpful later.</a:t>
            </a:r>
          </a:p>
          <a:p>
            <a:pPr marL="0" indent="0"/>
            <a:endParaRPr lang="en-US" dirty="0"/>
          </a:p>
          <a:p>
            <a:pPr marL="0" indent="0"/>
            <a:r>
              <a:rPr lang="en-US" dirty="0"/>
              <a:t>Secondly, a numerical column titled “Rent to Income Ratio” was created by taking “Price to Income Ratio”, dividing by the “House Price Index” and multiplying by the “Rent Index”. This additional column adds another layer of important information regarding affordability. </a:t>
            </a:r>
          </a:p>
          <a:p>
            <a:pPr marL="0" indent="0"/>
            <a:endParaRPr lang="en-US" dirty="0"/>
          </a:p>
          <a:p>
            <a:pPr marL="0" indent="0"/>
            <a:endParaRPr lang="en-US" dirty="0"/>
          </a:p>
        </p:txBody>
      </p:sp>
    </p:spTree>
    <p:extLst>
      <p:ext uri="{BB962C8B-B14F-4D97-AF65-F5344CB8AC3E}">
        <p14:creationId xmlns:p14="http://schemas.microsoft.com/office/powerpoint/2010/main" val="146183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24">
          <a:extLst>
            <a:ext uri="{FF2B5EF4-FFF2-40B4-BE49-F238E27FC236}">
              <a16:creationId xmlns:a16="http://schemas.microsoft.com/office/drawing/2014/main" id="{5AB22CD8-4A38-B4BA-22D0-D61D043C4473}"/>
            </a:ext>
          </a:extLst>
        </p:cNvPr>
        <p:cNvGrpSpPr/>
        <p:nvPr/>
      </p:nvGrpSpPr>
      <p:grpSpPr>
        <a:xfrm>
          <a:off x="0" y="0"/>
          <a:ext cx="0" cy="0"/>
          <a:chOff x="0" y="0"/>
          <a:chExt cx="0" cy="0"/>
        </a:xfrm>
      </p:grpSpPr>
      <p:sp>
        <p:nvSpPr>
          <p:cNvPr id="3325" name="Google Shape;3325;p41">
            <a:extLst>
              <a:ext uri="{FF2B5EF4-FFF2-40B4-BE49-F238E27FC236}">
                <a16:creationId xmlns:a16="http://schemas.microsoft.com/office/drawing/2014/main" id="{0F75E213-EC29-BEEF-8311-15CAA02E570F}"/>
              </a:ext>
            </a:extLst>
          </p:cNvPr>
          <p:cNvSpPr txBox="1">
            <a:spLocks noGrp="1"/>
          </p:cNvSpPr>
          <p:nvPr>
            <p:ph type="title"/>
          </p:nvPr>
        </p:nvSpPr>
        <p:spPr>
          <a:xfrm>
            <a:off x="720000" y="414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Analysis</a:t>
            </a:r>
            <a:endParaRPr dirty="0"/>
          </a:p>
        </p:txBody>
      </p:sp>
      <p:sp>
        <p:nvSpPr>
          <p:cNvPr id="3327" name="Google Shape;3327;p41">
            <a:extLst>
              <a:ext uri="{FF2B5EF4-FFF2-40B4-BE49-F238E27FC236}">
                <a16:creationId xmlns:a16="http://schemas.microsoft.com/office/drawing/2014/main" id="{82988B54-3018-A280-0FD2-3DDF824C7C76}"/>
              </a:ext>
            </a:extLst>
          </p:cNvPr>
          <p:cNvSpPr txBox="1">
            <a:spLocks noGrp="1"/>
          </p:cNvSpPr>
          <p:nvPr>
            <p:ph type="subTitle" idx="2"/>
          </p:nvPr>
        </p:nvSpPr>
        <p:spPr>
          <a:xfrm>
            <a:off x="769262" y="1485825"/>
            <a:ext cx="7841338" cy="20975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first part of the analysis, I used the describe() function to look at and interpret some key statistics. </a:t>
            </a:r>
            <a:endParaRPr dirty="0"/>
          </a:p>
        </p:txBody>
      </p:sp>
      <p:sp>
        <p:nvSpPr>
          <p:cNvPr id="3328" name="Google Shape;3328;p41">
            <a:extLst>
              <a:ext uri="{FF2B5EF4-FFF2-40B4-BE49-F238E27FC236}">
                <a16:creationId xmlns:a16="http://schemas.microsoft.com/office/drawing/2014/main" id="{08C205B3-EFD3-E10F-2F89-EC0254B4A8AD}"/>
              </a:ext>
            </a:extLst>
          </p:cNvPr>
          <p:cNvSpPr txBox="1">
            <a:spLocks noGrp="1"/>
          </p:cNvSpPr>
          <p:nvPr>
            <p:ph type="subTitle" idx="3"/>
          </p:nvPr>
        </p:nvSpPr>
        <p:spPr>
          <a:xfrm>
            <a:off x="769262" y="987475"/>
            <a:ext cx="3356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Summary Statistics</a:t>
            </a:r>
            <a:endParaRPr dirty="0"/>
          </a:p>
        </p:txBody>
      </p:sp>
      <p:pic>
        <p:nvPicPr>
          <p:cNvPr id="7" name="Picture 6" descr="A screenshot of a graph&#10;&#10;AI-generated content may be incorrect.">
            <a:extLst>
              <a:ext uri="{FF2B5EF4-FFF2-40B4-BE49-F238E27FC236}">
                <a16:creationId xmlns:a16="http://schemas.microsoft.com/office/drawing/2014/main" id="{ECDC21F9-CAD3-8076-6CDE-9799B7EC4B6A}"/>
              </a:ext>
            </a:extLst>
          </p:cNvPr>
          <p:cNvPicPr>
            <a:picLocks noChangeAspect="1"/>
          </p:cNvPicPr>
          <p:nvPr/>
        </p:nvPicPr>
        <p:blipFill>
          <a:blip r:embed="rId3"/>
          <a:stretch>
            <a:fillRect/>
          </a:stretch>
        </p:blipFill>
        <p:spPr>
          <a:xfrm>
            <a:off x="1101027" y="2124001"/>
            <a:ext cx="6941945" cy="1839050"/>
          </a:xfrm>
          <a:prstGeom prst="rect">
            <a:avLst/>
          </a:prstGeom>
        </p:spPr>
      </p:pic>
      <p:sp>
        <p:nvSpPr>
          <p:cNvPr id="8" name="TextBox 7">
            <a:extLst>
              <a:ext uri="{FF2B5EF4-FFF2-40B4-BE49-F238E27FC236}">
                <a16:creationId xmlns:a16="http://schemas.microsoft.com/office/drawing/2014/main" id="{2BFF728F-B9D3-C6E6-83C9-B5AF494128CE}"/>
              </a:ext>
            </a:extLst>
          </p:cNvPr>
          <p:cNvSpPr txBox="1"/>
          <p:nvPr/>
        </p:nvSpPr>
        <p:spPr>
          <a:xfrm>
            <a:off x="1687680" y="4089517"/>
            <a:ext cx="6524625" cy="954107"/>
          </a:xfrm>
          <a:prstGeom prst="rect">
            <a:avLst/>
          </a:prstGeom>
          <a:noFill/>
        </p:spPr>
        <p:txBody>
          <a:bodyPr wrap="square" rtlCol="0">
            <a:spAutoFit/>
          </a:bodyPr>
          <a:lstStyle/>
          <a:p>
            <a:r>
              <a:rPr lang="en-US" dirty="0">
                <a:solidFill>
                  <a:schemeClr val="dk1"/>
                </a:solidFill>
                <a:latin typeface="Lato"/>
                <a:ea typeface="Lato"/>
                <a:cs typeface="Lato"/>
                <a:sym typeface="Lato"/>
              </a:rPr>
              <a:t>Items of note:</a:t>
            </a:r>
          </a:p>
          <a:p>
            <a:pPr marL="342900" indent="-342900">
              <a:buAutoNum type="arabicPeriod"/>
            </a:pPr>
            <a:r>
              <a:rPr lang="en-US" b="1" dirty="0">
                <a:solidFill>
                  <a:schemeClr val="dk1"/>
                </a:solidFill>
                <a:latin typeface="Lato"/>
                <a:ea typeface="Lato"/>
                <a:cs typeface="Lato"/>
                <a:sym typeface="Lato"/>
              </a:rPr>
              <a:t>Range difference between P2I and R2I:</a:t>
            </a:r>
            <a:r>
              <a:rPr lang="en-US" dirty="0">
                <a:solidFill>
                  <a:schemeClr val="dk1"/>
                </a:solidFill>
                <a:latin typeface="Lato"/>
                <a:ea typeface="Lato"/>
                <a:cs typeface="Lato"/>
                <a:sym typeface="Lato"/>
              </a:rPr>
              <a:t> Housing prices more stable</a:t>
            </a:r>
          </a:p>
          <a:p>
            <a:pPr marL="342900" indent="-342900">
              <a:buAutoNum type="arabicPeriod"/>
            </a:pPr>
            <a:r>
              <a:rPr lang="en-US" b="1" dirty="0">
                <a:solidFill>
                  <a:schemeClr val="dk1"/>
                </a:solidFill>
                <a:latin typeface="Lato"/>
                <a:ea typeface="Lato"/>
                <a:cs typeface="Lato"/>
                <a:sym typeface="Lato"/>
              </a:rPr>
              <a:t>Std / Mean of Inflation Rate &amp; GDP: </a:t>
            </a:r>
            <a:r>
              <a:rPr lang="en-US" dirty="0">
                <a:solidFill>
                  <a:schemeClr val="dk1"/>
                </a:solidFill>
                <a:latin typeface="Lato"/>
                <a:ea typeface="Lato"/>
                <a:cs typeface="Lato"/>
                <a:sym typeface="Lato"/>
              </a:rPr>
              <a:t>Pandemic</a:t>
            </a:r>
          </a:p>
          <a:p>
            <a:pPr marL="342900" indent="-342900">
              <a:buAutoNum type="arabicPeriod"/>
            </a:pPr>
            <a:r>
              <a:rPr lang="en-US" b="1" dirty="0">
                <a:solidFill>
                  <a:schemeClr val="dk1"/>
                </a:solidFill>
                <a:latin typeface="Lato"/>
                <a:ea typeface="Lato"/>
                <a:cs typeface="Lato"/>
                <a:sym typeface="Lato"/>
              </a:rPr>
              <a:t>IQR Differences:</a:t>
            </a:r>
            <a:r>
              <a:rPr lang="en-US" dirty="0">
                <a:solidFill>
                  <a:schemeClr val="dk1"/>
                </a:solidFill>
                <a:latin typeface="Lato"/>
                <a:ea typeface="Lato"/>
                <a:cs typeface="Lato"/>
                <a:sym typeface="Lato"/>
              </a:rPr>
              <a:t> More data clustered in lower range</a:t>
            </a:r>
          </a:p>
        </p:txBody>
      </p:sp>
      <p:sp>
        <p:nvSpPr>
          <p:cNvPr id="9" name="Rectangle 8">
            <a:extLst>
              <a:ext uri="{FF2B5EF4-FFF2-40B4-BE49-F238E27FC236}">
                <a16:creationId xmlns:a16="http://schemas.microsoft.com/office/drawing/2014/main" id="{2CEF9F86-EAB0-0213-3B62-937826F59F2E}"/>
              </a:ext>
            </a:extLst>
          </p:cNvPr>
          <p:cNvSpPr/>
          <p:nvPr/>
        </p:nvSpPr>
        <p:spPr>
          <a:xfrm>
            <a:off x="3505201" y="3014133"/>
            <a:ext cx="533400" cy="152399"/>
          </a:xfrm>
          <a:prstGeom prst="rect">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E2E86B5-2641-30F3-3FF1-11C23475E660}"/>
              </a:ext>
            </a:extLst>
          </p:cNvPr>
          <p:cNvSpPr/>
          <p:nvPr/>
        </p:nvSpPr>
        <p:spPr>
          <a:xfrm>
            <a:off x="3505201" y="3759851"/>
            <a:ext cx="533400" cy="152399"/>
          </a:xfrm>
          <a:prstGeom prst="rect">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4C9663A-14D3-94D1-A9D5-3AF7A0475637}"/>
              </a:ext>
            </a:extLst>
          </p:cNvPr>
          <p:cNvSpPr/>
          <p:nvPr/>
        </p:nvSpPr>
        <p:spPr>
          <a:xfrm>
            <a:off x="4789127" y="2861734"/>
            <a:ext cx="533400" cy="152399"/>
          </a:xfrm>
          <a:prstGeom prst="rect">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F32A6C-517F-4D64-D35C-FA59169A2BFF}"/>
              </a:ext>
            </a:extLst>
          </p:cNvPr>
          <p:cNvSpPr/>
          <p:nvPr/>
        </p:nvSpPr>
        <p:spPr>
          <a:xfrm>
            <a:off x="4780659" y="2666909"/>
            <a:ext cx="533400" cy="152399"/>
          </a:xfrm>
          <a:prstGeom prst="rect">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7C4C859-4C03-0CE9-3532-29FEA6BA2A16}"/>
              </a:ext>
            </a:extLst>
          </p:cNvPr>
          <p:cNvSpPr/>
          <p:nvPr/>
        </p:nvSpPr>
        <p:spPr>
          <a:xfrm>
            <a:off x="7509572" y="3014133"/>
            <a:ext cx="533400" cy="152399"/>
          </a:xfrm>
          <a:prstGeom prst="rect">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F6D11C7-E93A-3752-EC09-EA7C4BFE2D11}"/>
              </a:ext>
            </a:extLst>
          </p:cNvPr>
          <p:cNvSpPr/>
          <p:nvPr/>
        </p:nvSpPr>
        <p:spPr>
          <a:xfrm>
            <a:off x="7509572" y="3756301"/>
            <a:ext cx="533400" cy="152399"/>
          </a:xfrm>
          <a:prstGeom prst="rect">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55A9E2-2855-43B2-9707-E836FC829465}"/>
              </a:ext>
            </a:extLst>
          </p:cNvPr>
          <p:cNvSpPr/>
          <p:nvPr/>
        </p:nvSpPr>
        <p:spPr>
          <a:xfrm>
            <a:off x="5356575" y="2848303"/>
            <a:ext cx="533400" cy="152399"/>
          </a:xfrm>
          <a:prstGeom prst="rect">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E9BBAAB-8419-20A1-99C6-2043C0A0F215}"/>
              </a:ext>
            </a:extLst>
          </p:cNvPr>
          <p:cNvSpPr/>
          <p:nvPr/>
        </p:nvSpPr>
        <p:spPr>
          <a:xfrm>
            <a:off x="5356576" y="2666909"/>
            <a:ext cx="533400" cy="152399"/>
          </a:xfrm>
          <a:prstGeom prst="rect">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D3A12E7-267C-D533-5681-CCA3694BE532}"/>
              </a:ext>
            </a:extLst>
          </p:cNvPr>
          <p:cNvSpPr/>
          <p:nvPr/>
        </p:nvSpPr>
        <p:spPr>
          <a:xfrm>
            <a:off x="6140884" y="3031020"/>
            <a:ext cx="533400" cy="877680"/>
          </a:xfrm>
          <a:prstGeom prst="rect">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617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4">
          <a:extLst>
            <a:ext uri="{FF2B5EF4-FFF2-40B4-BE49-F238E27FC236}">
              <a16:creationId xmlns:a16="http://schemas.microsoft.com/office/drawing/2014/main" id="{B3902D37-67D7-2D69-1E91-CF7FF2D5AC70}"/>
            </a:ext>
          </a:extLst>
        </p:cNvPr>
        <p:cNvGrpSpPr/>
        <p:nvPr/>
      </p:nvGrpSpPr>
      <p:grpSpPr>
        <a:xfrm>
          <a:off x="0" y="0"/>
          <a:ext cx="0" cy="0"/>
          <a:chOff x="0" y="0"/>
          <a:chExt cx="0" cy="0"/>
        </a:xfrm>
      </p:grpSpPr>
      <p:sp>
        <p:nvSpPr>
          <p:cNvPr id="3325" name="Google Shape;3325;p41">
            <a:extLst>
              <a:ext uri="{FF2B5EF4-FFF2-40B4-BE49-F238E27FC236}">
                <a16:creationId xmlns:a16="http://schemas.microsoft.com/office/drawing/2014/main" id="{FBB5CDA1-ACC5-4936-EA62-EC360F6A18E1}"/>
              </a:ext>
            </a:extLst>
          </p:cNvPr>
          <p:cNvSpPr txBox="1">
            <a:spLocks noGrp="1"/>
          </p:cNvSpPr>
          <p:nvPr>
            <p:ph type="title"/>
          </p:nvPr>
        </p:nvSpPr>
        <p:spPr>
          <a:xfrm>
            <a:off x="720000" y="414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Analysis</a:t>
            </a:r>
            <a:endParaRPr dirty="0"/>
          </a:p>
        </p:txBody>
      </p:sp>
      <p:sp>
        <p:nvSpPr>
          <p:cNvPr id="3327" name="Google Shape;3327;p41">
            <a:extLst>
              <a:ext uri="{FF2B5EF4-FFF2-40B4-BE49-F238E27FC236}">
                <a16:creationId xmlns:a16="http://schemas.microsoft.com/office/drawing/2014/main" id="{B3D59914-C01F-2129-B013-31EEA45FB32B}"/>
              </a:ext>
            </a:extLst>
          </p:cNvPr>
          <p:cNvSpPr txBox="1">
            <a:spLocks noGrp="1"/>
          </p:cNvSpPr>
          <p:nvPr>
            <p:ph type="subTitle" idx="2"/>
          </p:nvPr>
        </p:nvSpPr>
        <p:spPr>
          <a:xfrm>
            <a:off x="769262" y="1485826"/>
            <a:ext cx="7841338" cy="64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I looked at the value counts to see how the data was obtained and where it was obtained from.  </a:t>
            </a:r>
            <a:endParaRPr dirty="0"/>
          </a:p>
        </p:txBody>
      </p:sp>
      <p:sp>
        <p:nvSpPr>
          <p:cNvPr id="3328" name="Google Shape;3328;p41">
            <a:extLst>
              <a:ext uri="{FF2B5EF4-FFF2-40B4-BE49-F238E27FC236}">
                <a16:creationId xmlns:a16="http://schemas.microsoft.com/office/drawing/2014/main" id="{BE4654A4-7E74-2A3E-BE77-EA6438EAC7FA}"/>
              </a:ext>
            </a:extLst>
          </p:cNvPr>
          <p:cNvSpPr txBox="1">
            <a:spLocks noGrp="1"/>
          </p:cNvSpPr>
          <p:nvPr>
            <p:ph type="subTitle" idx="3"/>
          </p:nvPr>
        </p:nvSpPr>
        <p:spPr>
          <a:xfrm>
            <a:off x="769262" y="987475"/>
            <a:ext cx="3356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Counts</a:t>
            </a:r>
            <a:endParaRPr dirty="0"/>
          </a:p>
        </p:txBody>
      </p:sp>
      <p:pic>
        <p:nvPicPr>
          <p:cNvPr id="3" name="Picture 2" descr="A table of numbers with black text&#10;&#10;AI-generated content may be incorrect.">
            <a:extLst>
              <a:ext uri="{FF2B5EF4-FFF2-40B4-BE49-F238E27FC236}">
                <a16:creationId xmlns:a16="http://schemas.microsoft.com/office/drawing/2014/main" id="{816D086D-B2D4-24D1-D5DC-D52D174B59C9}"/>
              </a:ext>
            </a:extLst>
          </p:cNvPr>
          <p:cNvPicPr>
            <a:picLocks noChangeAspect="1"/>
          </p:cNvPicPr>
          <p:nvPr/>
        </p:nvPicPr>
        <p:blipFill>
          <a:blip r:embed="rId3"/>
          <a:stretch>
            <a:fillRect/>
          </a:stretch>
        </p:blipFill>
        <p:spPr>
          <a:xfrm>
            <a:off x="833985" y="2132875"/>
            <a:ext cx="1131711" cy="2315157"/>
          </a:xfrm>
          <a:prstGeom prst="rect">
            <a:avLst/>
          </a:prstGeom>
        </p:spPr>
      </p:pic>
      <p:sp>
        <p:nvSpPr>
          <p:cNvPr id="4" name="TextBox 3">
            <a:extLst>
              <a:ext uri="{FF2B5EF4-FFF2-40B4-BE49-F238E27FC236}">
                <a16:creationId xmlns:a16="http://schemas.microsoft.com/office/drawing/2014/main" id="{7D4D81B9-500E-E55C-494D-C39CBC9848F0}"/>
              </a:ext>
            </a:extLst>
          </p:cNvPr>
          <p:cNvSpPr txBox="1"/>
          <p:nvPr/>
        </p:nvSpPr>
        <p:spPr>
          <a:xfrm>
            <a:off x="2030420" y="2058526"/>
            <a:ext cx="1915048" cy="1815882"/>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When counting by country, there was a perfectly even spread, with each country representing 10 data points, one for each year in the range of 2015-2024. </a:t>
            </a:r>
          </a:p>
        </p:txBody>
      </p:sp>
      <p:pic>
        <p:nvPicPr>
          <p:cNvPr id="6" name="Picture 5" descr="A close-up of a map&#10;&#10;AI-generated content may be incorrect.">
            <a:extLst>
              <a:ext uri="{FF2B5EF4-FFF2-40B4-BE49-F238E27FC236}">
                <a16:creationId xmlns:a16="http://schemas.microsoft.com/office/drawing/2014/main" id="{F53C0B11-BE1F-7BFD-9AE2-E657D91D748E}"/>
              </a:ext>
            </a:extLst>
          </p:cNvPr>
          <p:cNvPicPr>
            <a:picLocks noChangeAspect="1"/>
          </p:cNvPicPr>
          <p:nvPr/>
        </p:nvPicPr>
        <p:blipFill>
          <a:blip r:embed="rId4"/>
          <a:stretch>
            <a:fillRect/>
          </a:stretch>
        </p:blipFill>
        <p:spPr>
          <a:xfrm>
            <a:off x="4125662" y="2058526"/>
            <a:ext cx="2100356" cy="1174290"/>
          </a:xfrm>
          <a:prstGeom prst="rect">
            <a:avLst/>
          </a:prstGeom>
        </p:spPr>
      </p:pic>
      <p:sp>
        <p:nvSpPr>
          <p:cNvPr id="18" name="TextBox 17">
            <a:extLst>
              <a:ext uri="{FF2B5EF4-FFF2-40B4-BE49-F238E27FC236}">
                <a16:creationId xmlns:a16="http://schemas.microsoft.com/office/drawing/2014/main" id="{A127EC1A-F1E9-780C-85AE-7D609AEC9C8E}"/>
              </a:ext>
            </a:extLst>
          </p:cNvPr>
          <p:cNvSpPr txBox="1"/>
          <p:nvPr/>
        </p:nvSpPr>
        <p:spPr>
          <a:xfrm>
            <a:off x="6396548" y="2058526"/>
            <a:ext cx="2394246" cy="2677656"/>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Counting by region showed a different story, however. There were 90 entries just for Europe. The next most was a huge jump, down to 40. As a result, the data is heavily skewed towards European trends. While this isn’t necessarily a bad thing, its important to note because of how it may influence or conclusions. </a:t>
            </a:r>
          </a:p>
        </p:txBody>
      </p:sp>
    </p:spTree>
    <p:extLst>
      <p:ext uri="{BB962C8B-B14F-4D97-AF65-F5344CB8AC3E}">
        <p14:creationId xmlns:p14="http://schemas.microsoft.com/office/powerpoint/2010/main" val="540841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4">
          <a:extLst>
            <a:ext uri="{FF2B5EF4-FFF2-40B4-BE49-F238E27FC236}">
              <a16:creationId xmlns:a16="http://schemas.microsoft.com/office/drawing/2014/main" id="{CBEDFF5A-611B-F8EF-A0A2-D64CDD5649D5}"/>
            </a:ext>
          </a:extLst>
        </p:cNvPr>
        <p:cNvGrpSpPr/>
        <p:nvPr/>
      </p:nvGrpSpPr>
      <p:grpSpPr>
        <a:xfrm>
          <a:off x="0" y="0"/>
          <a:ext cx="0" cy="0"/>
          <a:chOff x="0" y="0"/>
          <a:chExt cx="0" cy="0"/>
        </a:xfrm>
      </p:grpSpPr>
      <p:sp>
        <p:nvSpPr>
          <p:cNvPr id="3325" name="Google Shape;3325;p41">
            <a:extLst>
              <a:ext uri="{FF2B5EF4-FFF2-40B4-BE49-F238E27FC236}">
                <a16:creationId xmlns:a16="http://schemas.microsoft.com/office/drawing/2014/main" id="{B7D24FF4-CCFF-CC72-E4B7-BF56B3246B2E}"/>
              </a:ext>
            </a:extLst>
          </p:cNvPr>
          <p:cNvSpPr txBox="1">
            <a:spLocks noGrp="1"/>
          </p:cNvSpPr>
          <p:nvPr>
            <p:ph type="title"/>
          </p:nvPr>
        </p:nvSpPr>
        <p:spPr>
          <a:xfrm>
            <a:off x="720000" y="414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Exploratory Analysis</a:t>
            </a:r>
            <a:endParaRPr dirty="0"/>
          </a:p>
        </p:txBody>
      </p:sp>
      <p:sp>
        <p:nvSpPr>
          <p:cNvPr id="3327" name="Google Shape;3327;p41">
            <a:extLst>
              <a:ext uri="{FF2B5EF4-FFF2-40B4-BE49-F238E27FC236}">
                <a16:creationId xmlns:a16="http://schemas.microsoft.com/office/drawing/2014/main" id="{1A53426C-74EE-2571-83F4-5EF79CCFF313}"/>
              </a:ext>
            </a:extLst>
          </p:cNvPr>
          <p:cNvSpPr txBox="1">
            <a:spLocks noGrp="1"/>
          </p:cNvSpPr>
          <p:nvPr>
            <p:ph type="subTitle" idx="2"/>
          </p:nvPr>
        </p:nvSpPr>
        <p:spPr>
          <a:xfrm>
            <a:off x="769262" y="1485826"/>
            <a:ext cx="7841338" cy="6470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I looked at some stats grouped by region. </a:t>
            </a:r>
            <a:endParaRPr dirty="0"/>
          </a:p>
        </p:txBody>
      </p:sp>
      <p:sp>
        <p:nvSpPr>
          <p:cNvPr id="3328" name="Google Shape;3328;p41">
            <a:extLst>
              <a:ext uri="{FF2B5EF4-FFF2-40B4-BE49-F238E27FC236}">
                <a16:creationId xmlns:a16="http://schemas.microsoft.com/office/drawing/2014/main" id="{6C43C1C0-569F-02A2-8695-188C6B99440F}"/>
              </a:ext>
            </a:extLst>
          </p:cNvPr>
          <p:cNvSpPr txBox="1">
            <a:spLocks noGrp="1"/>
          </p:cNvSpPr>
          <p:nvPr>
            <p:ph type="subTitle" idx="3"/>
          </p:nvPr>
        </p:nvSpPr>
        <p:spPr>
          <a:xfrm>
            <a:off x="769262" y="987475"/>
            <a:ext cx="33564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Regional Statistics </a:t>
            </a:r>
            <a:endParaRPr dirty="0"/>
          </a:p>
        </p:txBody>
      </p:sp>
      <p:sp>
        <p:nvSpPr>
          <p:cNvPr id="4" name="TextBox 3">
            <a:extLst>
              <a:ext uri="{FF2B5EF4-FFF2-40B4-BE49-F238E27FC236}">
                <a16:creationId xmlns:a16="http://schemas.microsoft.com/office/drawing/2014/main" id="{94931105-E3FC-9C2B-8CF0-1E5CFFC28A9D}"/>
              </a:ext>
            </a:extLst>
          </p:cNvPr>
          <p:cNvSpPr txBox="1"/>
          <p:nvPr/>
        </p:nvSpPr>
        <p:spPr>
          <a:xfrm>
            <a:off x="2405819" y="2016769"/>
            <a:ext cx="2100356" cy="2893100"/>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Africa and the Middle East had the highest average Price to Income as well as Rent to Income ratios while South America &amp; Oceania had the lowest. </a:t>
            </a:r>
          </a:p>
          <a:p>
            <a:endParaRPr lang="en-US" dirty="0">
              <a:latin typeface="Lato" panose="020F0502020204030203" pitchFamily="34" charset="0"/>
              <a:ea typeface="Lato" panose="020F0502020204030203" pitchFamily="34" charset="0"/>
              <a:cs typeface="Lato" panose="020F0502020204030203" pitchFamily="34" charset="0"/>
            </a:endParaRPr>
          </a:p>
          <a:p>
            <a:r>
              <a:rPr lang="en-US" dirty="0">
                <a:latin typeface="Lato" panose="020F0502020204030203" pitchFamily="34" charset="0"/>
                <a:ea typeface="Lato" panose="020F0502020204030203" pitchFamily="34" charset="0"/>
                <a:cs typeface="Lato" panose="020F0502020204030203" pitchFamily="34" charset="0"/>
              </a:rPr>
              <a:t>I believe this represents housing disparity and a disconnect between the richest in the area and the average person.</a:t>
            </a:r>
          </a:p>
        </p:txBody>
      </p:sp>
      <p:sp>
        <p:nvSpPr>
          <p:cNvPr id="18" name="TextBox 17">
            <a:extLst>
              <a:ext uri="{FF2B5EF4-FFF2-40B4-BE49-F238E27FC236}">
                <a16:creationId xmlns:a16="http://schemas.microsoft.com/office/drawing/2014/main" id="{6DEFE4FE-533B-2AE4-A6F3-FA67EA222FF4}"/>
              </a:ext>
            </a:extLst>
          </p:cNvPr>
          <p:cNvSpPr txBox="1"/>
          <p:nvPr/>
        </p:nvSpPr>
        <p:spPr>
          <a:xfrm>
            <a:off x="5310708" y="3010625"/>
            <a:ext cx="2970429" cy="1815882"/>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Urbanization is an interesting statistic. When finding the median for each region, Asia was the lowest and Europe was the highest. Asia has a lower Price to Income as well as Rent to Income ratio then Europe. Does this mean Urbanization -&gt; unaffordability? </a:t>
            </a:r>
          </a:p>
        </p:txBody>
      </p:sp>
      <p:pic>
        <p:nvPicPr>
          <p:cNvPr id="20" name="Picture 19" descr="A close-up of a number&#10;&#10;AI-generated content may be incorrect.">
            <a:extLst>
              <a:ext uri="{FF2B5EF4-FFF2-40B4-BE49-F238E27FC236}">
                <a16:creationId xmlns:a16="http://schemas.microsoft.com/office/drawing/2014/main" id="{9DE30A7E-F10C-1A37-9690-BBD302EB31EC}"/>
              </a:ext>
            </a:extLst>
          </p:cNvPr>
          <p:cNvPicPr>
            <a:picLocks noChangeAspect="1"/>
          </p:cNvPicPr>
          <p:nvPr/>
        </p:nvPicPr>
        <p:blipFill>
          <a:blip r:embed="rId3"/>
          <a:stretch>
            <a:fillRect/>
          </a:stretch>
        </p:blipFill>
        <p:spPr>
          <a:xfrm>
            <a:off x="533400" y="2207373"/>
            <a:ext cx="1872419" cy="728754"/>
          </a:xfrm>
          <a:prstGeom prst="rect">
            <a:avLst/>
          </a:prstGeom>
        </p:spPr>
      </p:pic>
      <p:pic>
        <p:nvPicPr>
          <p:cNvPr id="5" name="Picture 4" descr="A close-up of a number&#10;&#10;AI-generated content may be incorrect.">
            <a:extLst>
              <a:ext uri="{FF2B5EF4-FFF2-40B4-BE49-F238E27FC236}">
                <a16:creationId xmlns:a16="http://schemas.microsoft.com/office/drawing/2014/main" id="{61E2D115-397B-BE78-224F-72D6811AB8D9}"/>
              </a:ext>
            </a:extLst>
          </p:cNvPr>
          <p:cNvPicPr>
            <a:picLocks noChangeAspect="1"/>
          </p:cNvPicPr>
          <p:nvPr/>
        </p:nvPicPr>
        <p:blipFill>
          <a:blip r:embed="rId4"/>
          <a:stretch>
            <a:fillRect/>
          </a:stretch>
        </p:blipFill>
        <p:spPr>
          <a:xfrm>
            <a:off x="533400" y="3344315"/>
            <a:ext cx="1872419" cy="741391"/>
          </a:xfrm>
          <a:prstGeom prst="rect">
            <a:avLst/>
          </a:prstGeom>
        </p:spPr>
      </p:pic>
      <p:pic>
        <p:nvPicPr>
          <p:cNvPr id="8" name="Picture 7" descr="A white background with black text&#10;&#10;AI-generated content may be incorrect.">
            <a:extLst>
              <a:ext uri="{FF2B5EF4-FFF2-40B4-BE49-F238E27FC236}">
                <a16:creationId xmlns:a16="http://schemas.microsoft.com/office/drawing/2014/main" id="{751FF7FB-886F-C0FF-10E5-40222DB42631}"/>
              </a:ext>
            </a:extLst>
          </p:cNvPr>
          <p:cNvPicPr>
            <a:picLocks noChangeAspect="1"/>
          </p:cNvPicPr>
          <p:nvPr/>
        </p:nvPicPr>
        <p:blipFill>
          <a:blip r:embed="rId5"/>
          <a:stretch>
            <a:fillRect/>
          </a:stretch>
        </p:blipFill>
        <p:spPr>
          <a:xfrm>
            <a:off x="5310708" y="1676106"/>
            <a:ext cx="2880687" cy="1266035"/>
          </a:xfrm>
          <a:prstGeom prst="rect">
            <a:avLst/>
          </a:prstGeom>
        </p:spPr>
      </p:pic>
    </p:spTree>
    <p:extLst>
      <p:ext uri="{BB962C8B-B14F-4D97-AF65-F5344CB8AC3E}">
        <p14:creationId xmlns:p14="http://schemas.microsoft.com/office/powerpoint/2010/main" val="2267142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24">
          <a:extLst>
            <a:ext uri="{FF2B5EF4-FFF2-40B4-BE49-F238E27FC236}">
              <a16:creationId xmlns:a16="http://schemas.microsoft.com/office/drawing/2014/main" id="{56F4EF56-D836-CC70-1A23-0A7D0AF62AAD}"/>
            </a:ext>
          </a:extLst>
        </p:cNvPr>
        <p:cNvGrpSpPr/>
        <p:nvPr/>
      </p:nvGrpSpPr>
      <p:grpSpPr>
        <a:xfrm>
          <a:off x="0" y="0"/>
          <a:ext cx="0" cy="0"/>
          <a:chOff x="0" y="0"/>
          <a:chExt cx="0" cy="0"/>
        </a:xfrm>
      </p:grpSpPr>
      <p:sp>
        <p:nvSpPr>
          <p:cNvPr id="3325" name="Google Shape;3325;p41">
            <a:extLst>
              <a:ext uri="{FF2B5EF4-FFF2-40B4-BE49-F238E27FC236}">
                <a16:creationId xmlns:a16="http://schemas.microsoft.com/office/drawing/2014/main" id="{A9A03CBC-124F-29EF-4554-3FDD2589E44E}"/>
              </a:ext>
            </a:extLst>
          </p:cNvPr>
          <p:cNvSpPr txBox="1">
            <a:spLocks noGrp="1"/>
          </p:cNvSpPr>
          <p:nvPr>
            <p:ph type="title"/>
          </p:nvPr>
        </p:nvSpPr>
        <p:spPr>
          <a:xfrm>
            <a:off x="720000" y="414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Correlation Matrix</a:t>
            </a:r>
            <a:endParaRPr dirty="0"/>
          </a:p>
        </p:txBody>
      </p:sp>
      <p:pic>
        <p:nvPicPr>
          <p:cNvPr id="10" name="Picture 9" descr="A graph of a number of individuals&#10;&#10;AI-generated content may be incorrect.">
            <a:extLst>
              <a:ext uri="{FF2B5EF4-FFF2-40B4-BE49-F238E27FC236}">
                <a16:creationId xmlns:a16="http://schemas.microsoft.com/office/drawing/2014/main" id="{B679DE65-B244-F4EB-E8F7-B2C463B5E461}"/>
              </a:ext>
            </a:extLst>
          </p:cNvPr>
          <p:cNvPicPr>
            <a:picLocks noChangeAspect="1"/>
          </p:cNvPicPr>
          <p:nvPr/>
        </p:nvPicPr>
        <p:blipFill>
          <a:blip r:embed="rId3"/>
          <a:stretch>
            <a:fillRect/>
          </a:stretch>
        </p:blipFill>
        <p:spPr>
          <a:xfrm>
            <a:off x="720000" y="987475"/>
            <a:ext cx="4266307" cy="3472016"/>
          </a:xfrm>
          <a:prstGeom prst="rect">
            <a:avLst/>
          </a:prstGeom>
        </p:spPr>
      </p:pic>
      <p:sp>
        <p:nvSpPr>
          <p:cNvPr id="11" name="TextBox 10">
            <a:extLst>
              <a:ext uri="{FF2B5EF4-FFF2-40B4-BE49-F238E27FC236}">
                <a16:creationId xmlns:a16="http://schemas.microsoft.com/office/drawing/2014/main" id="{3B26020F-4F88-138B-BF58-2603659CBAD5}"/>
              </a:ext>
            </a:extLst>
          </p:cNvPr>
          <p:cNvSpPr txBox="1"/>
          <p:nvPr/>
        </p:nvSpPr>
        <p:spPr>
          <a:xfrm>
            <a:off x="5173580" y="973851"/>
            <a:ext cx="3475120" cy="3754874"/>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Notable Correlations:</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Rent to Income Ratio vs House Price Index (-0.49)</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Rent to Income Ratio vs Price to Income Ratio (0.71)</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Urbanization vs Price to Income Ratio (-0.18)</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Urbanization vs Rent to Income Ratio (-0.17)</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Rent Index vs Year (-0.13)</a:t>
            </a:r>
          </a:p>
          <a:p>
            <a:pPr marL="285750" indent="-285750">
              <a:buFont typeface="Arial" panose="020B0604020202020204" pitchFamily="34" charset="0"/>
              <a:buChar char="•"/>
            </a:pPr>
            <a:r>
              <a:rPr lang="en-US" dirty="0">
                <a:latin typeface="Lato" panose="020F0502020204030203" pitchFamily="34" charset="0"/>
                <a:ea typeface="Lato" panose="020F0502020204030203" pitchFamily="34" charset="0"/>
                <a:cs typeface="Lato" panose="020F0502020204030203" pitchFamily="34" charset="0"/>
              </a:rPr>
              <a:t>Inflation Rate vs Population Growth (0.12)</a:t>
            </a:r>
          </a:p>
          <a:p>
            <a:pPr marL="285750" indent="-285750">
              <a:buFont typeface="Arial" panose="020B0604020202020204" pitchFamily="34" charset="0"/>
              <a:buChar char="•"/>
            </a:pPr>
            <a:endParaRPr lang="en-US" dirty="0">
              <a:latin typeface="Lato" panose="020F0502020204030203" pitchFamily="34" charset="0"/>
              <a:ea typeface="Lato" panose="020F0502020204030203" pitchFamily="34" charset="0"/>
              <a:cs typeface="Lato" panose="020F0502020204030203" pitchFamily="34" charset="0"/>
            </a:endParaRPr>
          </a:p>
          <a:p>
            <a:r>
              <a:rPr lang="en-US" dirty="0">
                <a:latin typeface="Lato" panose="020F0502020204030203" pitchFamily="34" charset="0"/>
                <a:ea typeface="Lato" panose="020F0502020204030203" pitchFamily="34" charset="0"/>
                <a:cs typeface="Lato" panose="020F0502020204030203" pitchFamily="34" charset="0"/>
              </a:rPr>
              <a:t>While Rent to Income Ratio vs Rent Index have a strong corr., we will disregard it because they are calculated using one another. </a:t>
            </a:r>
          </a:p>
        </p:txBody>
      </p:sp>
    </p:spTree>
    <p:extLst>
      <p:ext uri="{BB962C8B-B14F-4D97-AF65-F5344CB8AC3E}">
        <p14:creationId xmlns:p14="http://schemas.microsoft.com/office/powerpoint/2010/main" val="3726108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24">
          <a:extLst>
            <a:ext uri="{FF2B5EF4-FFF2-40B4-BE49-F238E27FC236}">
              <a16:creationId xmlns:a16="http://schemas.microsoft.com/office/drawing/2014/main" id="{36D65587-8A23-97FD-FAF6-DC9697C20727}"/>
            </a:ext>
          </a:extLst>
        </p:cNvPr>
        <p:cNvGrpSpPr/>
        <p:nvPr/>
      </p:nvGrpSpPr>
      <p:grpSpPr>
        <a:xfrm>
          <a:off x="0" y="0"/>
          <a:ext cx="0" cy="0"/>
          <a:chOff x="0" y="0"/>
          <a:chExt cx="0" cy="0"/>
        </a:xfrm>
      </p:grpSpPr>
      <p:sp>
        <p:nvSpPr>
          <p:cNvPr id="3325" name="Google Shape;3325;p41">
            <a:extLst>
              <a:ext uri="{FF2B5EF4-FFF2-40B4-BE49-F238E27FC236}">
                <a16:creationId xmlns:a16="http://schemas.microsoft.com/office/drawing/2014/main" id="{7B1320C4-04F5-D99E-B6C4-BEC719FF2322}"/>
              </a:ext>
            </a:extLst>
          </p:cNvPr>
          <p:cNvSpPr txBox="1">
            <a:spLocks noGrp="1"/>
          </p:cNvSpPr>
          <p:nvPr>
            <p:ph type="title"/>
          </p:nvPr>
        </p:nvSpPr>
        <p:spPr>
          <a:xfrm>
            <a:off x="720000" y="41477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Visualizations</a:t>
            </a:r>
            <a:endParaRPr dirty="0"/>
          </a:p>
        </p:txBody>
      </p:sp>
      <p:sp>
        <p:nvSpPr>
          <p:cNvPr id="11" name="TextBox 10">
            <a:extLst>
              <a:ext uri="{FF2B5EF4-FFF2-40B4-BE49-F238E27FC236}">
                <a16:creationId xmlns:a16="http://schemas.microsoft.com/office/drawing/2014/main" id="{0F303554-9B37-912C-E4EC-F7DB4240857C}"/>
              </a:ext>
            </a:extLst>
          </p:cNvPr>
          <p:cNvSpPr txBox="1"/>
          <p:nvPr/>
        </p:nvSpPr>
        <p:spPr>
          <a:xfrm>
            <a:off x="1742722" y="4200327"/>
            <a:ext cx="6991703" cy="738664"/>
          </a:xfrm>
          <a:prstGeom prst="rect">
            <a:avLst/>
          </a:prstGeom>
          <a:noFill/>
        </p:spPr>
        <p:txBody>
          <a:bodyPr wrap="square" rtlCol="0">
            <a:spAutoFit/>
          </a:bodyPr>
          <a:lstStyle/>
          <a:p>
            <a:r>
              <a:rPr lang="en-US" dirty="0">
                <a:latin typeface="Lato" panose="020F0502020204030203" pitchFamily="34" charset="0"/>
                <a:ea typeface="Lato" panose="020F0502020204030203" pitchFamily="34" charset="0"/>
                <a:cs typeface="Lato" panose="020F0502020204030203" pitchFamily="34" charset="0"/>
              </a:rPr>
              <a:t>No noticeable correlation in the prices themselves however very strong correlation between their affordability. They may not be directly tied but there is a common variable that influences them the same way. </a:t>
            </a:r>
          </a:p>
        </p:txBody>
      </p:sp>
      <p:sp>
        <p:nvSpPr>
          <p:cNvPr id="2" name="Google Shape;3328;p41">
            <a:extLst>
              <a:ext uri="{FF2B5EF4-FFF2-40B4-BE49-F238E27FC236}">
                <a16:creationId xmlns:a16="http://schemas.microsoft.com/office/drawing/2014/main" id="{68AC40E6-12BE-F3EB-BDFD-7444B51E1EAE}"/>
              </a:ext>
            </a:extLst>
          </p:cNvPr>
          <p:cNvSpPr txBox="1">
            <a:spLocks/>
          </p:cNvSpPr>
          <p:nvPr/>
        </p:nvSpPr>
        <p:spPr>
          <a:xfrm>
            <a:off x="720000" y="916875"/>
            <a:ext cx="3356400" cy="455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1pPr>
            <a:lvl2pPr marL="914400" marR="0" lvl="1"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2pPr>
            <a:lvl3pPr marL="1371600" marR="0" lvl="2"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3pPr>
            <a:lvl4pPr marL="1828800" marR="0" lvl="3"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4pPr>
            <a:lvl5pPr marL="2286000" marR="0" lvl="4"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5pPr>
            <a:lvl6pPr marL="2743200" marR="0" lvl="5"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6pPr>
            <a:lvl7pPr marL="3200400" marR="0" lvl="6"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7pPr>
            <a:lvl8pPr marL="3657600" marR="0" lvl="7"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8pPr>
            <a:lvl9pPr marL="4114800" marR="0" lvl="8" indent="-317500" algn="l" rtl="0">
              <a:lnSpc>
                <a:spcPct val="100000"/>
              </a:lnSpc>
              <a:spcBef>
                <a:spcPts val="0"/>
              </a:spcBef>
              <a:spcAft>
                <a:spcPts val="0"/>
              </a:spcAft>
              <a:buClr>
                <a:schemeClr val="accent1"/>
              </a:buClr>
              <a:buSzPts val="1600"/>
              <a:buFont typeface="Outfit ExtraBold"/>
              <a:buNone/>
              <a:defRPr sz="1600" b="0" i="0" u="none" strike="noStrike" cap="none">
                <a:solidFill>
                  <a:schemeClr val="accent1"/>
                </a:solidFill>
                <a:latin typeface="Outfit ExtraBold"/>
                <a:ea typeface="Outfit ExtraBold"/>
                <a:cs typeface="Outfit ExtraBold"/>
                <a:sym typeface="Outfit ExtraBold"/>
              </a:defRPr>
            </a:lvl9pPr>
          </a:lstStyle>
          <a:p>
            <a:pPr marL="0" indent="0"/>
            <a:r>
              <a:rPr lang="en-US" dirty="0"/>
              <a:t>House Prices vs. Rent</a:t>
            </a:r>
          </a:p>
        </p:txBody>
      </p:sp>
      <p:pic>
        <p:nvPicPr>
          <p:cNvPr id="4" name="Picture 3" descr="A graph of blue dots&#10;&#10;AI-generated content may be incorrect.">
            <a:extLst>
              <a:ext uri="{FF2B5EF4-FFF2-40B4-BE49-F238E27FC236}">
                <a16:creationId xmlns:a16="http://schemas.microsoft.com/office/drawing/2014/main" id="{8ED3ED24-452F-E2A8-1883-228213C9C410}"/>
              </a:ext>
            </a:extLst>
          </p:cNvPr>
          <p:cNvPicPr>
            <a:picLocks noChangeAspect="1"/>
          </p:cNvPicPr>
          <p:nvPr/>
        </p:nvPicPr>
        <p:blipFill>
          <a:blip r:embed="rId3"/>
          <a:stretch>
            <a:fillRect/>
          </a:stretch>
        </p:blipFill>
        <p:spPr>
          <a:xfrm>
            <a:off x="4505398" y="1299242"/>
            <a:ext cx="3474878" cy="2722585"/>
          </a:xfrm>
          <a:prstGeom prst="rect">
            <a:avLst/>
          </a:prstGeom>
        </p:spPr>
      </p:pic>
      <p:pic>
        <p:nvPicPr>
          <p:cNvPr id="6" name="Picture 5" descr="A diagram of a house price&#10;&#10;AI-generated content may be incorrect.">
            <a:extLst>
              <a:ext uri="{FF2B5EF4-FFF2-40B4-BE49-F238E27FC236}">
                <a16:creationId xmlns:a16="http://schemas.microsoft.com/office/drawing/2014/main" id="{827520E4-E4AB-B1DF-9A30-396861AB8AB5}"/>
              </a:ext>
            </a:extLst>
          </p:cNvPr>
          <p:cNvPicPr>
            <a:picLocks noChangeAspect="1"/>
          </p:cNvPicPr>
          <p:nvPr/>
        </p:nvPicPr>
        <p:blipFill>
          <a:blip r:embed="rId4"/>
          <a:stretch>
            <a:fillRect/>
          </a:stretch>
        </p:blipFill>
        <p:spPr>
          <a:xfrm>
            <a:off x="788709" y="1299242"/>
            <a:ext cx="3474878" cy="2697448"/>
          </a:xfrm>
          <a:prstGeom prst="rect">
            <a:avLst/>
          </a:prstGeom>
        </p:spPr>
      </p:pic>
    </p:spTree>
    <p:extLst>
      <p:ext uri="{BB962C8B-B14F-4D97-AF65-F5344CB8AC3E}">
        <p14:creationId xmlns:p14="http://schemas.microsoft.com/office/powerpoint/2010/main" val="1870110461"/>
      </p:ext>
    </p:extLst>
  </p:cSld>
  <p:clrMapOvr>
    <a:masterClrMapping/>
  </p:clrMapOvr>
</p:sld>
</file>

<file path=ppt/theme/theme1.xml><?xml version="1.0" encoding="utf-8"?>
<a:theme xmlns:a="http://schemas.openxmlformats.org/drawingml/2006/main"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982</TotalTime>
  <Words>1117</Words>
  <Application>Microsoft Macintosh PowerPoint</Application>
  <PresentationFormat>On-screen Show (16:9)</PresentationFormat>
  <Paragraphs>99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Outfit ExtraBold</vt:lpstr>
      <vt:lpstr>Lato</vt:lpstr>
      <vt:lpstr>Arial</vt:lpstr>
      <vt:lpstr>Bayesian Data Analysis - Master of Science in Biostatistics by Slidesgo</vt:lpstr>
      <vt:lpstr>Investigating The Global Housing Crisis  </vt:lpstr>
      <vt:lpstr>Introduction</vt:lpstr>
      <vt:lpstr>Cleaning and Wrangling</vt:lpstr>
      <vt:lpstr>Cleaning and Wrangling</vt:lpstr>
      <vt:lpstr>Exploratory Analysis</vt:lpstr>
      <vt:lpstr>Exploratory Analysis</vt:lpstr>
      <vt:lpstr>Exploratory Analysis</vt:lpstr>
      <vt:lpstr>Correlation Matrix</vt:lpstr>
      <vt:lpstr>Visualizations</vt:lpstr>
      <vt:lpstr>Visualizations</vt:lpstr>
      <vt:lpstr>Visualizations</vt:lpstr>
      <vt:lpstr>Visualizations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AdjohDavoh, Chiara</cp:lastModifiedBy>
  <cp:revision>9</cp:revision>
  <dcterms:modified xsi:type="dcterms:W3CDTF">2025-04-29T03:32:05Z</dcterms:modified>
</cp:coreProperties>
</file>