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59" r:id="rId4"/>
    <p:sldId id="260" r:id="rId5"/>
    <p:sldId id="263" r:id="rId6"/>
    <p:sldId id="262" r:id="rId7"/>
    <p:sldId id="261" r:id="rId8"/>
    <p:sldId id="266" r:id="rId9"/>
    <p:sldId id="265" r:id="rId10"/>
    <p:sldId id="264" r:id="rId11"/>
    <p:sldId id="269" r:id="rId12"/>
    <p:sldId id="268" r:id="rId13"/>
    <p:sldId id="267" r:id="rId14"/>
    <p:sldId id="272" r:id="rId15"/>
    <p:sldId id="271" r:id="rId16"/>
    <p:sldId id="270" r:id="rId17"/>
    <p:sldId id="275" r:id="rId18"/>
    <p:sldId id="273" r:id="rId19"/>
    <p:sldId id="276" r:id="rId20"/>
    <p:sldId id="277" r:id="rId21"/>
    <p:sldId id="257" r:id="rId22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EBA0"/>
    <a:srgbClr val="B6D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4A7162-F456-4979-B6F3-884381009995}" v="2582" dt="2023-03-19T19:08:17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87" d="100"/>
          <a:sy n="87" d="100"/>
        </p:scale>
        <p:origin x="6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10^3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numere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10^3 valoare maxima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10^3 numere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6.4579999999999998E-4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10^6 valoare maxima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10^3 numere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7.5699999999999997E-4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10^8 valoare maxima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10^3 numere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6.7080000000000004E-4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4357936"/>
        <c:axId val="-194354672"/>
      </c:barChart>
      <c:catAx>
        <c:axId val="-1943579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94354672"/>
        <c:crosses val="autoZero"/>
        <c:auto val="1"/>
        <c:lblAlgn val="ctr"/>
        <c:lblOffset val="100"/>
        <c:noMultiLvlLbl val="0"/>
      </c:catAx>
      <c:valAx>
        <c:axId val="-194354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4357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10^3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numere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10^3 valoare maxima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10^3 numere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2.3142000000000002E-3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10^6 valoare maxima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10^3 numere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1.6045E-3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10^8 valoare maxima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10^3 numere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1.4178000000000001E-3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4353584"/>
        <c:axId val="-194365008"/>
      </c:barChart>
      <c:catAx>
        <c:axId val="-1943535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94365008"/>
        <c:crosses val="autoZero"/>
        <c:auto val="1"/>
        <c:lblAlgn val="ctr"/>
        <c:lblOffset val="100"/>
        <c:noMultiLvlLbl val="0"/>
      </c:catAx>
      <c:valAx>
        <c:axId val="-194365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4353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10^6 </a:t>
            </a:r>
            <a:r>
              <a:rPr lang="en-US" dirty="0" err="1" smtClean="0"/>
              <a:t>numere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10^3 valoare maxima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3.18897E-2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10^6 valoare maxima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3.6329800000000002E-2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10^8 valoare maxima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3.8470799999999999E-2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4359024"/>
        <c:axId val="-194361200"/>
      </c:barChart>
      <c:catAx>
        <c:axId val="-194359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4361200"/>
        <c:crosses val="autoZero"/>
        <c:auto val="1"/>
        <c:lblAlgn val="ctr"/>
        <c:lblOffset val="100"/>
        <c:noMultiLvlLbl val="0"/>
      </c:catAx>
      <c:valAx>
        <c:axId val="-194361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4359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10^8 </a:t>
            </a:r>
            <a:r>
              <a:rPr lang="en-US" dirty="0" err="1" smtClean="0"/>
              <a:t>numere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10^3 valoare maxima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3.3957000000000002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10^6 valoare maxima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4.4631100000000004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10^8 valoare maxima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4.4051200000000001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4353040"/>
        <c:axId val="-194352496"/>
      </c:barChart>
      <c:catAx>
        <c:axId val="-194353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4352496"/>
        <c:crosses val="autoZero"/>
        <c:auto val="1"/>
        <c:lblAlgn val="ctr"/>
        <c:lblOffset val="100"/>
        <c:noMultiLvlLbl val="0"/>
      </c:catAx>
      <c:valAx>
        <c:axId val="-194352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4353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10^3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numere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10^3 valoare maxima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10^3 numere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2.8850000000000002E-4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10^6 valoare maxima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10^3 numere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2.853E-4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10^8 valoare maxima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10^3 numere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2.0010000000000001E-4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336682752"/>
        <c:axId val="-554536080"/>
      </c:barChart>
      <c:catAx>
        <c:axId val="-3366827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554536080"/>
        <c:crosses val="autoZero"/>
        <c:auto val="1"/>
        <c:lblAlgn val="ctr"/>
        <c:lblOffset val="100"/>
        <c:noMultiLvlLbl val="0"/>
      </c:catAx>
      <c:valAx>
        <c:axId val="-554536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36682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10^6 </a:t>
            </a:r>
            <a:r>
              <a:rPr lang="en-US" dirty="0" err="1" smtClean="0"/>
              <a:t>numere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10^3 valoare maxima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1.85188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10^6 valoare maxima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0.40300399999999997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10^8 valoare maxima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0.40642899999999998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54533360"/>
        <c:axId val="-554538256"/>
      </c:barChart>
      <c:catAx>
        <c:axId val="-554533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54538256"/>
        <c:crosses val="autoZero"/>
        <c:auto val="1"/>
        <c:lblAlgn val="ctr"/>
        <c:lblOffset val="100"/>
        <c:noMultiLvlLbl val="0"/>
      </c:catAx>
      <c:valAx>
        <c:axId val="-554538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54533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10^8 </a:t>
            </a:r>
            <a:r>
              <a:rPr lang="en-US" dirty="0" err="1" smtClean="0"/>
              <a:t>numere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10^3 valoare maxima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995.94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10^6 valoare maxima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508.76400000000001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10^8 valoare maxima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457.983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54532272"/>
        <c:axId val="-194363376"/>
      </c:barChart>
      <c:catAx>
        <c:axId val="-554532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4363376"/>
        <c:crosses val="autoZero"/>
        <c:auto val="1"/>
        <c:lblAlgn val="ctr"/>
        <c:lblOffset val="100"/>
        <c:noMultiLvlLbl val="0"/>
      </c:catAx>
      <c:valAx>
        <c:axId val="-194363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54532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10^3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numere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10^3 valoare maxima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10^3 numere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3.322E-4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10^6 valoare maxima</c:v>
                </c:pt>
              </c:strCache>
            </c:strRef>
          </c:tx>
          <c:spPr>
            <a:solidFill>
              <a:srgbClr val="6FEB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10^3 numere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2.4340000000000001E-4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10^8 valoare maxima</c:v>
                </c:pt>
              </c:strCache>
            </c:strRef>
          </c:tx>
          <c:spPr>
            <a:solidFill>
              <a:srgbClr val="B6DF5E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10^3 numere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2.4449999999999998E-4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92673760"/>
        <c:axId val="-92678112"/>
      </c:barChart>
      <c:catAx>
        <c:axId val="-926737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92678112"/>
        <c:crosses val="autoZero"/>
        <c:auto val="1"/>
        <c:lblAlgn val="ctr"/>
        <c:lblOffset val="100"/>
        <c:noMultiLvlLbl val="0"/>
      </c:catAx>
      <c:valAx>
        <c:axId val="-9267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2673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10^6 </a:t>
            </a:r>
            <a:r>
              <a:rPr lang="en-US" dirty="0" err="1" smtClean="0"/>
              <a:t>numere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10^3 valoare maxima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0.24642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10^6 valoare maxima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0.36619200000000002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10^8 valoare maxima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0.37710100000000002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92666688"/>
        <c:axId val="-92665056"/>
      </c:barChart>
      <c:catAx>
        <c:axId val="-92666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2665056"/>
        <c:crosses val="autoZero"/>
        <c:auto val="1"/>
        <c:lblAlgn val="ctr"/>
        <c:lblOffset val="100"/>
        <c:noMultiLvlLbl val="0"/>
      </c:catAx>
      <c:valAx>
        <c:axId val="-9266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2666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10^8 </a:t>
            </a:r>
            <a:r>
              <a:rPr lang="en-US" dirty="0" err="1" smtClean="0"/>
              <a:t>numere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10^3 valoare maxima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53.287999999999997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10^6 valoare maxima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50.1877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10^8 valoare maxima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45.352400000000003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92671584"/>
        <c:axId val="-92674848"/>
      </c:barChart>
      <c:catAx>
        <c:axId val="-9267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2674848"/>
        <c:crosses val="autoZero"/>
        <c:auto val="1"/>
        <c:lblAlgn val="ctr"/>
        <c:lblOffset val="100"/>
        <c:noMultiLvlLbl val="0"/>
      </c:catAx>
      <c:valAx>
        <c:axId val="-92674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2671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10^6 numere</c:v>
                </c:pt>
              </c:strCache>
            </c:strRef>
          </c:tx>
          <c:spPr>
            <a:solidFill>
              <a:srgbClr val="B6DF5E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Radix Sort</c:v>
                </c:pt>
                <c:pt idx="1">
                  <c:v>Merge Sort</c:v>
                </c:pt>
                <c:pt idx="2">
                  <c:v>Shell Sort</c:v>
                </c:pt>
                <c:pt idx="3">
                  <c:v>Count Sort</c:v>
                </c:pt>
                <c:pt idx="4">
                  <c:v>Quick Sort</c:v>
                </c:pt>
                <c:pt idx="5">
                  <c:v>C++ STL Sort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0.36731200000000003</c:v>
                </c:pt>
                <c:pt idx="1">
                  <c:v>0</c:v>
                </c:pt>
                <c:pt idx="2">
                  <c:v>0.78013399999999999</c:v>
                </c:pt>
                <c:pt idx="3">
                  <c:v>3.5503E-2</c:v>
                </c:pt>
                <c:pt idx="4">
                  <c:v>0.887104</c:v>
                </c:pt>
                <c:pt idx="5">
                  <c:v>0.32990399999999998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1129504"/>
        <c:axId val="-191127872"/>
      </c:barChart>
      <c:catAx>
        <c:axId val="-191129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1127872"/>
        <c:crosses val="autoZero"/>
        <c:auto val="1"/>
        <c:lblAlgn val="ctr"/>
        <c:lblOffset val="100"/>
        <c:noMultiLvlLbl val="0"/>
      </c:catAx>
      <c:valAx>
        <c:axId val="-19112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1129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10^6 </a:t>
            </a:r>
            <a:r>
              <a:rPr lang="en-US" dirty="0" err="1" smtClean="0"/>
              <a:t>numere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10^3 valoare maxima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0.28372599999999998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10^6 valoare maxima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0.41144700000000001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10^8 valoare maxima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0.40646399999999999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1120256"/>
        <c:axId val="-191119168"/>
      </c:barChart>
      <c:catAx>
        <c:axId val="-191120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1119168"/>
        <c:crosses val="autoZero"/>
        <c:auto val="1"/>
        <c:lblAlgn val="ctr"/>
        <c:lblOffset val="100"/>
        <c:noMultiLvlLbl val="0"/>
      </c:catAx>
      <c:valAx>
        <c:axId val="-191119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1120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10^3 numere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Radix Sort</c:v>
                </c:pt>
                <c:pt idx="1">
                  <c:v>Merge Sort</c:v>
                </c:pt>
                <c:pt idx="2">
                  <c:v>Shell Sort</c:v>
                </c:pt>
                <c:pt idx="3">
                  <c:v>Count Sort</c:v>
                </c:pt>
                <c:pt idx="4">
                  <c:v>Quick Sort</c:v>
                </c:pt>
                <c:pt idx="5">
                  <c:v>C++ STL Sort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6.9099999999999999E-4</c:v>
                </c:pt>
                <c:pt idx="1">
                  <c:v>1.779E-3</c:v>
                </c:pt>
                <c:pt idx="2">
                  <c:v>2.9500000000000001E-4</c:v>
                </c:pt>
                <c:pt idx="3">
                  <c:v>1.779E-3</c:v>
                </c:pt>
                <c:pt idx="4">
                  <c:v>2.5900000000000001E-4</c:v>
                </c:pt>
                <c:pt idx="5">
                  <c:v>2.7300000000000002E-4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336681664"/>
        <c:axId val="-336678400"/>
      </c:barChart>
      <c:catAx>
        <c:axId val="-336681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36678400"/>
        <c:crosses val="autoZero"/>
        <c:auto val="1"/>
        <c:lblAlgn val="ctr"/>
        <c:lblOffset val="100"/>
        <c:noMultiLvlLbl val="0"/>
      </c:catAx>
      <c:valAx>
        <c:axId val="-33667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36681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10^8 numere</c:v>
                </c:pt>
              </c:strCache>
            </c:strRef>
          </c:tx>
          <c:spPr>
            <a:solidFill>
              <a:srgbClr val="6FEBA0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Radix Sort</c:v>
                </c:pt>
                <c:pt idx="1">
                  <c:v>Merge Sort</c:v>
                </c:pt>
                <c:pt idx="2">
                  <c:v>Shell Sort</c:v>
                </c:pt>
                <c:pt idx="3">
                  <c:v>Count Sort</c:v>
                </c:pt>
                <c:pt idx="4">
                  <c:v>Quick Sort</c:v>
                </c:pt>
                <c:pt idx="5">
                  <c:v>C++ STL Sort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34.98753</c:v>
                </c:pt>
                <c:pt idx="1">
                  <c:v>0</c:v>
                </c:pt>
                <c:pt idx="2">
                  <c:v>162.048</c:v>
                </c:pt>
                <c:pt idx="3">
                  <c:v>4.0879770000000004</c:v>
                </c:pt>
                <c:pt idx="4">
                  <c:v>654.22900000000004</c:v>
                </c:pt>
                <c:pt idx="5">
                  <c:v>49.609369999999998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4362832"/>
        <c:axId val="-194360112"/>
      </c:barChart>
      <c:catAx>
        <c:axId val="-194362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4360112"/>
        <c:crosses val="autoZero"/>
        <c:auto val="1"/>
        <c:lblAlgn val="ctr"/>
        <c:lblOffset val="100"/>
        <c:noMultiLvlLbl val="0"/>
      </c:catAx>
      <c:valAx>
        <c:axId val="-19436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4362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10^8 </a:t>
            </a:r>
            <a:r>
              <a:rPr lang="en-US" dirty="0" err="1" smtClean="0"/>
              <a:t>numere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10^3 valoare maxima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23.992599999999999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10^6 valoare maxima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40.378599999999999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10^8 valoare maxima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40.5914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1128960"/>
        <c:axId val="-191133312"/>
      </c:barChart>
      <c:catAx>
        <c:axId val="-191128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1133312"/>
        <c:crosses val="autoZero"/>
        <c:auto val="1"/>
        <c:lblAlgn val="ctr"/>
        <c:lblOffset val="100"/>
        <c:noMultiLvlLbl val="0"/>
      </c:catAx>
      <c:valAx>
        <c:axId val="-191133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1128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10^3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numere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10^3 valoare maxima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10^3 numere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2.3142000000000002E-3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10^6 valoare maxima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10^3 numere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1.6045E-3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10^8 valoare maxima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10^3 numere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1.4178000000000001E-3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1122976"/>
        <c:axId val="-191122432"/>
      </c:barChart>
      <c:catAx>
        <c:axId val="-1911229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91122432"/>
        <c:crosses val="autoZero"/>
        <c:auto val="1"/>
        <c:lblAlgn val="ctr"/>
        <c:lblOffset val="100"/>
        <c:noMultiLvlLbl val="0"/>
      </c:catAx>
      <c:valAx>
        <c:axId val="-19112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1122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10^6 </a:t>
            </a:r>
            <a:r>
              <a:rPr lang="en-US" dirty="0" err="1" smtClean="0"/>
              <a:t>numere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10^3 valoare maxima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10^6 valoare maxima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10^8 valoare maxima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1118624"/>
        <c:axId val="-191121888"/>
      </c:barChart>
      <c:catAx>
        <c:axId val="-191118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1121888"/>
        <c:crosses val="autoZero"/>
        <c:auto val="1"/>
        <c:lblAlgn val="ctr"/>
        <c:lblOffset val="100"/>
        <c:noMultiLvlLbl val="0"/>
      </c:catAx>
      <c:valAx>
        <c:axId val="-191121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1118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10^8 </a:t>
            </a:r>
            <a:r>
              <a:rPr lang="en-US" dirty="0" err="1" smtClean="0"/>
              <a:t>numere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10^3 valoare maxima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10^6 valoare maxima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10^8 valoare maxima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1121344"/>
        <c:axId val="-191120800"/>
      </c:barChart>
      <c:catAx>
        <c:axId val="-19112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1120800"/>
        <c:crosses val="autoZero"/>
        <c:auto val="1"/>
        <c:lblAlgn val="ctr"/>
        <c:lblOffset val="100"/>
        <c:noMultiLvlLbl val="0"/>
      </c:catAx>
      <c:valAx>
        <c:axId val="-191120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1121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10^3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numere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10^3 valoare maxima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10^3 numere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3.144E-4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10^6 valoare maxima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10^3 numere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3.4039999999999998E-4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10^8 valoare maxima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10^3 numere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2.3059999999999999E-4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1125152"/>
        <c:axId val="-191119712"/>
      </c:barChart>
      <c:catAx>
        <c:axId val="-1911251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91119712"/>
        <c:crosses val="autoZero"/>
        <c:auto val="1"/>
        <c:lblAlgn val="ctr"/>
        <c:lblOffset val="100"/>
        <c:noMultiLvlLbl val="0"/>
      </c:catAx>
      <c:valAx>
        <c:axId val="-191119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1125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10^6 </a:t>
            </a:r>
            <a:r>
              <a:rPr lang="en-US" dirty="0" err="1" smtClean="0"/>
              <a:t>numere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10^3 valoare maxima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0.69231500000000001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10^6 valoare maxima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0.82298300000000002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10^8 valoare maxima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0.82510399999999995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1131680"/>
        <c:axId val="-191131136"/>
      </c:barChart>
      <c:catAx>
        <c:axId val="-191131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1131136"/>
        <c:crosses val="autoZero"/>
        <c:auto val="1"/>
        <c:lblAlgn val="ctr"/>
        <c:lblOffset val="100"/>
        <c:noMultiLvlLbl val="0"/>
      </c:catAx>
      <c:valAx>
        <c:axId val="-191131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1131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10^8 </a:t>
            </a:r>
            <a:r>
              <a:rPr lang="en-US" dirty="0" err="1" smtClean="0"/>
              <a:t>numere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10^3 valoare maxima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109.17100000000001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10^6 valoare maxima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191.166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10^8 valoare maxima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185.80699999999999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1124064"/>
        <c:axId val="-191123520"/>
      </c:barChart>
      <c:catAx>
        <c:axId val="-191124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1123520"/>
        <c:crosses val="autoZero"/>
        <c:auto val="1"/>
        <c:lblAlgn val="ctr"/>
        <c:lblOffset val="100"/>
        <c:noMultiLvlLbl val="0"/>
      </c:catAx>
      <c:valAx>
        <c:axId val="-191123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1124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FB5A6B9A-9D3B-4590-9BD1-C40B6381C9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939317B-0CB6-40EB-9E68-0A105491AF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C19EB-6FBC-45A8-8158-B1F69188592C}" type="datetime1">
              <a:rPr lang="en-GB" smtClean="0"/>
              <a:t>19/03/2023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E1645FF-BFBB-45AC-B5C8-585FF774F7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BB714C0-EFFC-4844-80C1-1703205515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FA82C-F8B6-4735-A8D7-5B85FB7E0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7166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4419C-010B-4E67-896F-FF715D1B196E}" type="datetime1">
              <a:rPr lang="en-GB" noProof="0" smtClean="0"/>
              <a:pPr/>
              <a:t>19/03/2023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72999-C585-4931-BDB4-1F8E49B2156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347254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72999-C585-4931-BDB4-1F8E49B2156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253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A60202-D4F2-445A-9188-DA9788F92A7C}" type="datetime1">
              <a:rPr lang="en-GB" noProof="0" smtClean="0"/>
              <a:t>19/03/2023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7F4D09-C265-4AB4-9021-B7016872E818}" type="datetime1">
              <a:rPr lang="en-GB" noProof="0" smtClean="0"/>
              <a:t>19/03/2023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rtlCol="0" anchor="b"/>
          <a:lstStyle>
            <a:lvl1pPr algn="l">
              <a:defRPr sz="4200" b="1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30396F-E7A6-47CD-BE2B-D56AB6D6E25D}" type="datetime1">
              <a:rPr lang="en-GB" noProof="0" smtClean="0"/>
              <a:t>19/03/2023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rtlCol="0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D401A5-9F14-4931-9849-DE20CDA7C885}" type="datetime1">
              <a:rPr lang="en-GB" noProof="0" smtClean="0"/>
              <a:t>19/03/2023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D08DD4-D15B-43CA-8E62-27DEB64D0788}" type="datetime1">
              <a:rPr lang="en-GB" noProof="0" smtClean="0"/>
              <a:t>19/03/2023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rtlCol="0" anchor="t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921A2C-2A44-4438-8091-3B1264E797F3}" type="datetime1">
              <a:rPr lang="en-GB" noProof="0" smtClean="0"/>
              <a:t>19/03/2023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7E8E0E-EDBA-455E-B820-B2A2A392B226}" type="datetime1">
              <a:rPr lang="en-GB" noProof="0" smtClean="0"/>
              <a:t>19/03/2023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rtlCol="0" anchor="b"/>
          <a:lstStyle>
            <a:lvl1pPr algn="r">
              <a:defRPr sz="4800" b="1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rtlCol="0"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AE0940-2279-4607-8238-7318CF320FD0}" type="datetime1">
              <a:rPr lang="en-GB" noProof="0" smtClean="0"/>
              <a:t>19/03/2023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8CED1C-E6AA-4C21-9042-19FF6AC44970}" type="datetime1">
              <a:rPr lang="en-GB" noProof="0" smtClean="0"/>
              <a:t>19/03/2023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8A006A-3C3E-46FB-BA40-9A1C7A94DA28}" type="datetime1">
              <a:rPr lang="en-GB" noProof="0" smtClean="0"/>
              <a:t>19/03/2023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39EBB8-CAEE-42D3-B36F-F7415A11C8D1}" type="datetime1">
              <a:rPr lang="en-GB" noProof="0" smtClean="0"/>
              <a:t>19/03/2023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0C1803-5371-4062-9A22-E233E28BA0E7}" type="datetime1">
              <a:rPr lang="en-GB" noProof="0" smtClean="0"/>
              <a:t>19/03/2023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C28516-D368-420C-8200-4FF16BFEF4F8}" type="datetime1">
              <a:rPr lang="en-GB" noProof="0" smtClean="0"/>
              <a:t>19/03/2023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rtlCol="0"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 rtlCol="0"/>
          <a:lstStyle/>
          <a:p>
            <a:pPr rtl="0"/>
            <a:fld id="{97BF72E3-864C-4D66-A38D-962DCA114CA0}" type="datetime1">
              <a:rPr lang="en-GB" noProof="0" smtClean="0"/>
              <a:t>19/03/2023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rtl="0"/>
            <a:fld id="{702AA2EA-B6AC-4A16-A731-820589685BBF}" type="datetime1">
              <a:rPr lang="en-GB" noProof="0" smtClean="0"/>
              <a:t>19/03/2023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GB" dirty="0"/>
              <a:t>Analiza </a:t>
            </a:r>
            <a:r>
              <a:rPr lang="en-GB" dirty="0" err="1"/>
              <a:t>algoritmilor</a:t>
            </a:r>
            <a:r>
              <a:rPr lang="en-GB" dirty="0"/>
              <a:t> de </a:t>
            </a:r>
            <a:r>
              <a:rPr lang="en-GB" dirty="0" err="1"/>
              <a:t>sortare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GB" dirty="0"/>
              <a:t>Legian Andrei-Ioan</a:t>
            </a: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D392A4-A510-C5FF-C9C8-7C442728E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Shell Sort - </a:t>
            </a:r>
            <a:r>
              <a:rPr lang="en-GB" dirty="0" err="1"/>
              <a:t>timpi</a:t>
            </a:r>
            <a:endParaRPr lang="en-GB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9271815"/>
              </p:ext>
            </p:extLst>
          </p:nvPr>
        </p:nvGraphicFramePr>
        <p:xfrm>
          <a:off x="819150" y="2222500"/>
          <a:ext cx="2456065" cy="363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043457330"/>
              </p:ext>
            </p:extLst>
          </p:nvPr>
        </p:nvGraphicFramePr>
        <p:xfrm>
          <a:off x="4382655" y="2222499"/>
          <a:ext cx="2639752" cy="363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785735296"/>
              </p:ext>
            </p:extLst>
          </p:nvPr>
        </p:nvGraphicFramePr>
        <p:xfrm>
          <a:off x="8129847" y="2222500"/>
          <a:ext cx="3252151" cy="363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80170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4BBAF0-9F9C-551A-7C8D-58E1A86FA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5D74A3-A6EF-3FD4-05D1-8FB92F30D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i="1" dirty="0"/>
              <a:t>Counting Sort</a:t>
            </a:r>
            <a:r>
              <a:rPr lang="en-GB" i="1" dirty="0"/>
              <a:t> </a:t>
            </a:r>
            <a:r>
              <a:rPr lang="en-GB" i="1" dirty="0" err="1"/>
              <a:t>este</a:t>
            </a:r>
            <a:r>
              <a:rPr lang="en-GB" i="1" dirty="0"/>
              <a:t> un </a:t>
            </a:r>
            <a:r>
              <a:rPr lang="en-GB" i="1" dirty="0" err="1"/>
              <a:t>algoritm</a:t>
            </a:r>
            <a:r>
              <a:rPr lang="en-GB" i="1" dirty="0"/>
              <a:t> de </a:t>
            </a:r>
            <a:r>
              <a:rPr lang="en-GB" i="1" dirty="0" err="1"/>
              <a:t>sortare</a:t>
            </a:r>
            <a:r>
              <a:rPr lang="en-GB" i="1" dirty="0"/>
              <a:t> </a:t>
            </a:r>
            <a:r>
              <a:rPr lang="en-GB" i="1" dirty="0" err="1"/>
              <a:t>bazat</a:t>
            </a:r>
            <a:r>
              <a:rPr lang="en-GB" i="1" dirty="0"/>
              <a:t> pe </a:t>
            </a:r>
            <a:r>
              <a:rPr lang="en-GB" i="1" dirty="0" err="1"/>
              <a:t>numărare</a:t>
            </a:r>
            <a:r>
              <a:rPr lang="en-GB" i="1" dirty="0"/>
              <a:t>. </a:t>
            </a:r>
            <a:r>
              <a:rPr lang="en-GB" i="1" dirty="0" err="1"/>
              <a:t>Acesta</a:t>
            </a:r>
            <a:r>
              <a:rPr lang="en-GB" i="1" dirty="0"/>
              <a:t> </a:t>
            </a:r>
            <a:r>
              <a:rPr lang="en-GB" i="1" dirty="0" err="1"/>
              <a:t>numără</a:t>
            </a:r>
            <a:r>
              <a:rPr lang="en-GB" i="1" dirty="0"/>
              <a:t> </a:t>
            </a:r>
            <a:r>
              <a:rPr lang="en-GB" i="1" dirty="0" err="1"/>
              <a:t>fiecare</a:t>
            </a:r>
            <a:r>
              <a:rPr lang="en-GB" i="1" dirty="0"/>
              <a:t> </a:t>
            </a:r>
            <a:r>
              <a:rPr lang="en-GB" i="1" dirty="0" err="1"/>
              <a:t>apariție</a:t>
            </a:r>
            <a:r>
              <a:rPr lang="en-GB" i="1" dirty="0"/>
              <a:t> a </a:t>
            </a:r>
            <a:r>
              <a:rPr lang="en-GB" i="1" dirty="0" err="1"/>
              <a:t>numerelor</a:t>
            </a:r>
            <a:r>
              <a:rPr lang="en-GB" i="1" dirty="0"/>
              <a:t> </a:t>
            </a:r>
            <a:r>
              <a:rPr lang="en-GB" i="1" dirty="0" err="1"/>
              <a:t>folosind</a:t>
            </a:r>
            <a:r>
              <a:rPr lang="en-GB" i="1" dirty="0"/>
              <a:t> un vector de </a:t>
            </a:r>
            <a:r>
              <a:rPr lang="en-GB" i="1" dirty="0" err="1"/>
              <a:t>frecvență</a:t>
            </a:r>
            <a:r>
              <a:rPr lang="en-GB" i="1" dirty="0"/>
              <a:t>. Ulterior, </a:t>
            </a:r>
            <a:r>
              <a:rPr lang="en-GB" i="1" dirty="0" err="1"/>
              <a:t>folosind</a:t>
            </a:r>
            <a:r>
              <a:rPr lang="en-GB" i="1" dirty="0"/>
              <a:t> </a:t>
            </a:r>
            <a:r>
              <a:rPr lang="en-GB" i="1" dirty="0" err="1"/>
              <a:t>diferite</a:t>
            </a:r>
            <a:r>
              <a:rPr lang="en-GB" i="1" dirty="0"/>
              <a:t> </a:t>
            </a:r>
            <a:r>
              <a:rPr lang="en-GB" i="1" dirty="0" err="1"/>
              <a:t>operații</a:t>
            </a:r>
            <a:r>
              <a:rPr lang="en-GB" i="1" dirty="0"/>
              <a:t> </a:t>
            </a:r>
            <a:r>
              <a:rPr lang="en-GB" i="1" dirty="0" err="1"/>
              <a:t>aritmetice</a:t>
            </a:r>
            <a:r>
              <a:rPr lang="en-GB" i="1" dirty="0"/>
              <a:t> se </a:t>
            </a:r>
            <a:r>
              <a:rPr lang="en-GB" i="1" dirty="0" err="1"/>
              <a:t>calculează</a:t>
            </a:r>
            <a:r>
              <a:rPr lang="en-GB" i="1" dirty="0"/>
              <a:t> </a:t>
            </a:r>
            <a:r>
              <a:rPr lang="en-GB" i="1" dirty="0" err="1"/>
              <a:t>poziția</a:t>
            </a:r>
            <a:r>
              <a:rPr lang="en-GB" i="1" dirty="0"/>
              <a:t> </a:t>
            </a:r>
            <a:r>
              <a:rPr lang="en-GB" i="1" dirty="0" err="1"/>
              <a:t>fiecărui</a:t>
            </a:r>
            <a:r>
              <a:rPr lang="en-GB" i="1" dirty="0"/>
              <a:t> </a:t>
            </a:r>
            <a:r>
              <a:rPr lang="en-GB" i="1" dirty="0" err="1"/>
              <a:t>număr</a:t>
            </a:r>
            <a:r>
              <a:rPr lang="en-GB" i="1" dirty="0"/>
              <a:t> </a:t>
            </a:r>
            <a:r>
              <a:rPr lang="en-GB" i="1" dirty="0" err="1"/>
              <a:t>în</a:t>
            </a:r>
            <a:r>
              <a:rPr lang="en-GB" i="1" dirty="0"/>
              <a:t> </a:t>
            </a:r>
            <a:r>
              <a:rPr lang="en-GB" i="1" dirty="0" err="1"/>
              <a:t>vectorul</a:t>
            </a:r>
            <a:r>
              <a:rPr lang="en-GB" i="1" dirty="0"/>
              <a:t> final. Cu </a:t>
            </a:r>
            <a:r>
              <a:rPr lang="en-GB" i="1" dirty="0" err="1"/>
              <a:t>toate</a:t>
            </a:r>
            <a:r>
              <a:rPr lang="en-GB" i="1" dirty="0"/>
              <a:t> </a:t>
            </a:r>
            <a:r>
              <a:rPr lang="en-GB" i="1" dirty="0" err="1"/>
              <a:t>că</a:t>
            </a:r>
            <a:r>
              <a:rPr lang="en-GB" i="1" dirty="0"/>
              <a:t> </a:t>
            </a:r>
            <a:r>
              <a:rPr lang="en-GB" i="1" dirty="0" err="1"/>
              <a:t>algoritmul</a:t>
            </a:r>
            <a:r>
              <a:rPr lang="en-GB" i="1" dirty="0"/>
              <a:t> are o </a:t>
            </a:r>
            <a:r>
              <a:rPr lang="en-GB" i="1" dirty="0" err="1"/>
              <a:t>complexitate</a:t>
            </a:r>
            <a:r>
              <a:rPr lang="en-GB" i="1" dirty="0"/>
              <a:t> </a:t>
            </a:r>
            <a:r>
              <a:rPr lang="en-GB" i="1" dirty="0" err="1"/>
              <a:t>foarte</a:t>
            </a:r>
            <a:r>
              <a:rPr lang="en-GB" i="1" dirty="0"/>
              <a:t> </a:t>
            </a:r>
            <a:r>
              <a:rPr lang="en-GB" i="1" dirty="0" err="1"/>
              <a:t>bună</a:t>
            </a:r>
            <a:r>
              <a:rPr lang="en-GB" i="1" dirty="0"/>
              <a:t>, </a:t>
            </a:r>
            <a:r>
              <a:rPr lang="en-GB" i="1" dirty="0" err="1"/>
              <a:t>acesta</a:t>
            </a:r>
            <a:r>
              <a:rPr lang="en-GB" i="1" dirty="0"/>
              <a:t> nu </a:t>
            </a:r>
            <a:r>
              <a:rPr lang="en-GB" i="1" dirty="0" err="1"/>
              <a:t>functionează</a:t>
            </a:r>
            <a:r>
              <a:rPr lang="en-GB" i="1" dirty="0"/>
              <a:t> </a:t>
            </a:r>
            <a:r>
              <a:rPr lang="en-GB" i="1" dirty="0" err="1"/>
              <a:t>dacă</a:t>
            </a:r>
            <a:r>
              <a:rPr lang="en-GB" i="1" dirty="0"/>
              <a:t> </a:t>
            </a:r>
            <a:r>
              <a:rPr lang="en-GB" i="1" dirty="0" err="1"/>
              <a:t>în</a:t>
            </a:r>
            <a:r>
              <a:rPr lang="en-GB" i="1" dirty="0"/>
              <a:t> vector apar </a:t>
            </a:r>
            <a:r>
              <a:rPr lang="en-GB" i="1" dirty="0" err="1"/>
              <a:t>numere</a:t>
            </a:r>
            <a:r>
              <a:rPr lang="en-GB" i="1" dirty="0"/>
              <a:t> negative </a:t>
            </a:r>
            <a:r>
              <a:rPr lang="en-GB" i="1" dirty="0" err="1"/>
              <a:t>și</a:t>
            </a:r>
            <a:r>
              <a:rPr lang="en-GB" i="1" dirty="0"/>
              <a:t> </a:t>
            </a:r>
            <a:r>
              <a:rPr lang="en-GB" i="1" dirty="0" err="1"/>
              <a:t>devine</a:t>
            </a:r>
            <a:r>
              <a:rPr lang="en-GB" i="1" dirty="0"/>
              <a:t> </a:t>
            </a:r>
            <a:r>
              <a:rPr lang="en-GB" i="1" dirty="0" err="1"/>
              <a:t>ineficient</a:t>
            </a:r>
            <a:r>
              <a:rPr lang="en-GB" i="1" dirty="0"/>
              <a:t> </a:t>
            </a:r>
            <a:r>
              <a:rPr lang="en-GB" i="1" dirty="0" err="1"/>
              <a:t>dacă</a:t>
            </a:r>
            <a:r>
              <a:rPr lang="en-GB" i="1" dirty="0"/>
              <a:t> sunt </a:t>
            </a:r>
            <a:r>
              <a:rPr lang="en-GB" i="1" dirty="0" err="1"/>
              <a:t>prezente</a:t>
            </a:r>
            <a:r>
              <a:rPr lang="en-GB" i="1" dirty="0"/>
              <a:t> </a:t>
            </a:r>
            <a:r>
              <a:rPr lang="en-GB" i="1" dirty="0" err="1"/>
              <a:t>numere</a:t>
            </a:r>
            <a:r>
              <a:rPr lang="en-GB" i="1" dirty="0"/>
              <a:t> </a:t>
            </a:r>
            <a:r>
              <a:rPr lang="en-GB" i="1" dirty="0" err="1"/>
              <a:t>foarte</a:t>
            </a:r>
            <a:r>
              <a:rPr lang="en-GB" i="1" dirty="0"/>
              <a:t> </a:t>
            </a:r>
            <a:r>
              <a:rPr lang="en-GB" i="1" dirty="0" err="1"/>
              <a:t>mari</a:t>
            </a:r>
            <a:r>
              <a:rPr lang="en-GB" i="1" dirty="0"/>
              <a:t> </a:t>
            </a:r>
            <a:r>
              <a:rPr lang="en-GB" i="1" dirty="0" err="1"/>
              <a:t>în</a:t>
            </a:r>
            <a:r>
              <a:rPr lang="en-GB" i="1" dirty="0"/>
              <a:t> vector.</a:t>
            </a:r>
          </a:p>
          <a:p>
            <a:pPr marL="0" indent="0">
              <a:buNone/>
            </a:pPr>
            <a:r>
              <a:rPr lang="en-US" dirty="0" err="1"/>
              <a:t>Complexitatea</a:t>
            </a:r>
            <a:r>
              <a:rPr lang="en-US" dirty="0"/>
              <a:t> </a:t>
            </a:r>
            <a:r>
              <a:rPr lang="en-US" dirty="0" err="1"/>
              <a:t>algoritmului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 </a:t>
            </a:r>
            <a:r>
              <a:rPr lang="en-US" b="1" i="1" dirty="0">
                <a:ea typeface="+mn-lt"/>
                <a:cs typeface="+mn-lt"/>
              </a:rPr>
              <a:t>O(n + k)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unde</a:t>
            </a:r>
            <a:r>
              <a:rPr lang="en-US" dirty="0">
                <a:ea typeface="+mn-lt"/>
                <a:cs typeface="+mn-lt"/>
              </a:rPr>
              <a:t> k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numărul</a:t>
            </a:r>
            <a:r>
              <a:rPr lang="en-US" dirty="0">
                <a:ea typeface="+mn-lt"/>
                <a:cs typeface="+mn-lt"/>
              </a:rPr>
              <a:t> maxim din vector.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5143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xmlns="" id="{133F8CB7-795C-4272-9073-64D8CF97F2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B7743172-17A8-4FA4-8434-B813E03B76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xmlns="" id="{4CE1233C-FD2F-489E-BFDE-086F5FED64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7494F6-A565-7FD9-2EFE-9415A6772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dirty="0"/>
              <a:t>Count Sort - </a:t>
            </a:r>
            <a:r>
              <a:rPr lang="en-US" sz="3700" dirty="0" err="1"/>
              <a:t>implementare</a:t>
            </a:r>
            <a:endParaRPr lang="en-US" sz="3700" dirty="0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xmlns="" id="{B93375EB-F1B9-A067-E830-546031CEF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7232" y="252479"/>
            <a:ext cx="4397197" cy="6364250"/>
          </a:xfrm>
        </p:spPr>
      </p:pic>
    </p:spTree>
    <p:extLst>
      <p:ext uri="{BB962C8B-B14F-4D97-AF65-F5344CB8AC3E}">
        <p14:creationId xmlns:p14="http://schemas.microsoft.com/office/powerpoint/2010/main" val="1455884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D392A4-A510-C5FF-C9C8-7C442728E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Sort - </a:t>
            </a:r>
            <a:r>
              <a:rPr lang="en-GB" dirty="0" err="1"/>
              <a:t>timpi</a:t>
            </a:r>
            <a:endParaRPr lang="en-GB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8713827"/>
              </p:ext>
            </p:extLst>
          </p:nvPr>
        </p:nvGraphicFramePr>
        <p:xfrm>
          <a:off x="819150" y="2222500"/>
          <a:ext cx="2456065" cy="363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896485493"/>
              </p:ext>
            </p:extLst>
          </p:nvPr>
        </p:nvGraphicFramePr>
        <p:xfrm>
          <a:off x="4382655" y="2222499"/>
          <a:ext cx="2639752" cy="363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012548588"/>
              </p:ext>
            </p:extLst>
          </p:nvPr>
        </p:nvGraphicFramePr>
        <p:xfrm>
          <a:off x="8129847" y="2222500"/>
          <a:ext cx="3252151" cy="363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41455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4BBAF0-9F9C-551A-7C8D-58E1A86FA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5D74A3-A6EF-3FD4-05D1-8FB92F30D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i="1" dirty="0"/>
              <a:t>Quick Sort</a:t>
            </a:r>
            <a:r>
              <a:rPr lang="en-GB" i="1" dirty="0"/>
              <a:t>, precum Merge Sort, </a:t>
            </a:r>
            <a:r>
              <a:rPr lang="en-GB" i="1" dirty="0" err="1"/>
              <a:t>este</a:t>
            </a:r>
            <a:r>
              <a:rPr lang="en-GB" i="1" dirty="0"/>
              <a:t> un </a:t>
            </a:r>
            <a:r>
              <a:rPr lang="en-GB" i="1" dirty="0" err="1"/>
              <a:t>algoritm</a:t>
            </a:r>
            <a:r>
              <a:rPr lang="en-GB" i="1" dirty="0"/>
              <a:t> pe </a:t>
            </a:r>
            <a:r>
              <a:rPr lang="en-GB" i="1" dirty="0" err="1"/>
              <a:t>baza</a:t>
            </a:r>
            <a:r>
              <a:rPr lang="en-GB" i="1" dirty="0"/>
              <a:t> </a:t>
            </a:r>
            <a:r>
              <a:rPr lang="en-GB" i="1" dirty="0" err="1"/>
              <a:t>tehnicii</a:t>
            </a:r>
            <a:r>
              <a:rPr lang="en-GB" i="1" dirty="0"/>
              <a:t> de </a:t>
            </a:r>
            <a:r>
              <a:rPr lang="en-GB" i="1" dirty="0" err="1"/>
              <a:t>programare</a:t>
            </a:r>
            <a:r>
              <a:rPr lang="en-GB" i="1" dirty="0"/>
              <a:t> Divide et </a:t>
            </a:r>
            <a:r>
              <a:rPr lang="en-GB" i="1" dirty="0" err="1"/>
              <a:t>Impera</a:t>
            </a:r>
            <a:r>
              <a:rPr lang="en-GB" i="1" dirty="0"/>
              <a:t>. </a:t>
            </a:r>
            <a:r>
              <a:rPr lang="en-GB" i="1" dirty="0" err="1"/>
              <a:t>În</a:t>
            </a:r>
            <a:r>
              <a:rPr lang="en-GB" i="1" dirty="0"/>
              <a:t> </a:t>
            </a:r>
            <a:r>
              <a:rPr lang="en-GB" i="1" dirty="0" err="1"/>
              <a:t>cadrul</a:t>
            </a:r>
            <a:r>
              <a:rPr lang="en-GB" i="1" dirty="0"/>
              <a:t> </a:t>
            </a:r>
            <a:r>
              <a:rPr lang="en-GB" i="1" dirty="0" err="1"/>
              <a:t>acestei</a:t>
            </a:r>
            <a:r>
              <a:rPr lang="en-GB" i="1" dirty="0"/>
              <a:t> </a:t>
            </a:r>
            <a:r>
              <a:rPr lang="en-GB" i="1" dirty="0" err="1"/>
              <a:t>sortări</a:t>
            </a:r>
            <a:r>
              <a:rPr lang="en-GB" i="1" dirty="0"/>
              <a:t>, </a:t>
            </a:r>
            <a:r>
              <a:rPr lang="en-GB" i="1" dirty="0" err="1"/>
              <a:t>algoritmul</a:t>
            </a:r>
            <a:r>
              <a:rPr lang="en-GB" i="1" dirty="0"/>
              <a:t> </a:t>
            </a:r>
            <a:r>
              <a:rPr lang="en-GB" i="1" dirty="0" err="1"/>
              <a:t>alege</a:t>
            </a:r>
            <a:r>
              <a:rPr lang="en-GB" i="1" dirty="0"/>
              <a:t> un pivot </a:t>
            </a:r>
            <a:r>
              <a:rPr lang="en-GB" i="1" dirty="0" err="1"/>
              <a:t>și</a:t>
            </a:r>
            <a:r>
              <a:rPr lang="en-GB" i="1" dirty="0"/>
              <a:t> </a:t>
            </a:r>
            <a:r>
              <a:rPr lang="en-GB" i="1" dirty="0" err="1"/>
              <a:t>plasează</a:t>
            </a:r>
            <a:r>
              <a:rPr lang="en-GB" i="1" dirty="0"/>
              <a:t> </a:t>
            </a:r>
            <a:r>
              <a:rPr lang="en-GB" i="1" dirty="0" err="1"/>
              <a:t>numerele</a:t>
            </a:r>
            <a:r>
              <a:rPr lang="en-GB" i="1" dirty="0"/>
              <a:t> </a:t>
            </a:r>
            <a:r>
              <a:rPr lang="en-GB" i="1" dirty="0" err="1"/>
              <a:t>în</a:t>
            </a:r>
            <a:r>
              <a:rPr lang="en-GB" i="1" dirty="0"/>
              <a:t> 2 sub-</a:t>
            </a:r>
            <a:r>
              <a:rPr lang="en-GB" i="1" dirty="0" err="1"/>
              <a:t>vectori</a:t>
            </a:r>
            <a:r>
              <a:rPr lang="en-GB" i="1" dirty="0"/>
              <a:t>, </a:t>
            </a:r>
            <a:r>
              <a:rPr lang="en-GB" i="1" dirty="0" err="1"/>
              <a:t>unul</a:t>
            </a:r>
            <a:r>
              <a:rPr lang="en-GB" i="1" dirty="0"/>
              <a:t> </a:t>
            </a:r>
            <a:r>
              <a:rPr lang="en-GB" i="1" dirty="0" err="1"/>
              <a:t>pentru</a:t>
            </a:r>
            <a:r>
              <a:rPr lang="en-GB" i="1" dirty="0"/>
              <a:t> </a:t>
            </a:r>
            <a:r>
              <a:rPr lang="en-GB" i="1" dirty="0" err="1"/>
              <a:t>numerele</a:t>
            </a:r>
            <a:r>
              <a:rPr lang="en-GB" i="1" dirty="0"/>
              <a:t> </a:t>
            </a:r>
            <a:r>
              <a:rPr lang="en-GB" i="1" dirty="0" err="1"/>
              <a:t>mai</a:t>
            </a:r>
            <a:r>
              <a:rPr lang="en-GB" i="1" dirty="0"/>
              <a:t> </a:t>
            </a:r>
            <a:r>
              <a:rPr lang="en-GB" i="1" dirty="0" err="1"/>
              <a:t>mari</a:t>
            </a:r>
            <a:r>
              <a:rPr lang="en-GB" i="1" dirty="0"/>
              <a:t> </a:t>
            </a:r>
            <a:r>
              <a:rPr lang="en-GB" i="1" dirty="0" err="1"/>
              <a:t>decât</a:t>
            </a:r>
            <a:r>
              <a:rPr lang="en-GB" i="1" dirty="0"/>
              <a:t> </a:t>
            </a:r>
            <a:r>
              <a:rPr lang="en-GB" i="1" dirty="0" err="1"/>
              <a:t>pivotul</a:t>
            </a:r>
            <a:r>
              <a:rPr lang="en-GB" i="1" dirty="0"/>
              <a:t>, </a:t>
            </a:r>
            <a:r>
              <a:rPr lang="en-GB" i="1" dirty="0" err="1"/>
              <a:t>altul</a:t>
            </a:r>
            <a:r>
              <a:rPr lang="en-GB" i="1" dirty="0"/>
              <a:t> </a:t>
            </a:r>
            <a:r>
              <a:rPr lang="en-GB" i="1" dirty="0" err="1"/>
              <a:t>pentru</a:t>
            </a:r>
            <a:r>
              <a:rPr lang="en-GB" i="1" dirty="0"/>
              <a:t> </a:t>
            </a:r>
            <a:r>
              <a:rPr lang="en-GB" i="1" dirty="0" err="1"/>
              <a:t>numerele</a:t>
            </a:r>
            <a:r>
              <a:rPr lang="en-GB" i="1" dirty="0"/>
              <a:t> </a:t>
            </a:r>
            <a:r>
              <a:rPr lang="en-GB" i="1" dirty="0" err="1"/>
              <a:t>mai</a:t>
            </a:r>
            <a:r>
              <a:rPr lang="en-GB" i="1" dirty="0"/>
              <a:t> </a:t>
            </a:r>
            <a:r>
              <a:rPr lang="en-GB" i="1" dirty="0" err="1"/>
              <a:t>mici</a:t>
            </a:r>
            <a:r>
              <a:rPr lang="en-GB" i="1" dirty="0"/>
              <a:t> </a:t>
            </a:r>
            <a:r>
              <a:rPr lang="en-GB" i="1" dirty="0" err="1"/>
              <a:t>decât</a:t>
            </a:r>
            <a:r>
              <a:rPr lang="en-GB" i="1" dirty="0"/>
              <a:t> </a:t>
            </a:r>
            <a:r>
              <a:rPr lang="en-GB" i="1" dirty="0" err="1"/>
              <a:t>pivotul</a:t>
            </a:r>
            <a:r>
              <a:rPr lang="en-GB" i="1" dirty="0"/>
              <a:t>. </a:t>
            </a:r>
            <a:r>
              <a:rPr lang="en-GB" i="1" dirty="0" err="1"/>
              <a:t>Exista</a:t>
            </a:r>
            <a:r>
              <a:rPr lang="en-GB" i="1" dirty="0"/>
              <a:t> </a:t>
            </a:r>
            <a:r>
              <a:rPr lang="en-GB" i="1" dirty="0" err="1"/>
              <a:t>mai</a:t>
            </a:r>
            <a:r>
              <a:rPr lang="en-GB" i="1" dirty="0"/>
              <a:t> </a:t>
            </a:r>
            <a:r>
              <a:rPr lang="en-GB" i="1" dirty="0" err="1"/>
              <a:t>multe</a:t>
            </a:r>
            <a:r>
              <a:rPr lang="en-GB" i="1" dirty="0"/>
              <a:t> </a:t>
            </a:r>
            <a:r>
              <a:rPr lang="en-GB" i="1" dirty="0" err="1"/>
              <a:t>variații</a:t>
            </a:r>
            <a:r>
              <a:rPr lang="en-GB" i="1" dirty="0"/>
              <a:t> ale </a:t>
            </a:r>
            <a:r>
              <a:rPr lang="en-GB" i="1" dirty="0" err="1"/>
              <a:t>algoritmului</a:t>
            </a:r>
            <a:r>
              <a:rPr lang="en-GB" i="1" dirty="0"/>
              <a:t> de Quick Sort care </a:t>
            </a:r>
            <a:r>
              <a:rPr lang="en-GB" i="1" dirty="0" err="1"/>
              <a:t>difera</a:t>
            </a:r>
            <a:r>
              <a:rPr lang="en-GB" i="1" dirty="0"/>
              <a:t> </a:t>
            </a:r>
            <a:r>
              <a:rPr lang="en-GB" i="1" dirty="0" err="1"/>
              <a:t>prin</a:t>
            </a:r>
            <a:r>
              <a:rPr lang="en-GB" i="1" dirty="0"/>
              <a:t> </a:t>
            </a:r>
            <a:r>
              <a:rPr lang="en-GB" i="1" dirty="0" err="1"/>
              <a:t>metoda</a:t>
            </a:r>
            <a:r>
              <a:rPr lang="en-GB" i="1" dirty="0"/>
              <a:t> de a </a:t>
            </a:r>
            <a:r>
              <a:rPr lang="en-GB" i="1" dirty="0" err="1"/>
              <a:t>alege</a:t>
            </a:r>
            <a:r>
              <a:rPr lang="en-GB" i="1" dirty="0"/>
              <a:t> </a:t>
            </a:r>
            <a:r>
              <a:rPr lang="en-GB" i="1" dirty="0" err="1"/>
              <a:t>pivotul</a:t>
            </a:r>
            <a:r>
              <a:rPr lang="en-GB" i="1" dirty="0"/>
              <a:t>, </a:t>
            </a:r>
            <a:r>
              <a:rPr lang="en-GB" i="1" dirty="0" err="1"/>
              <a:t>printre</a:t>
            </a:r>
            <a:r>
              <a:rPr lang="en-GB" i="1" dirty="0"/>
              <a:t> care se </a:t>
            </a:r>
            <a:r>
              <a:rPr lang="en-GB" i="1" dirty="0" err="1"/>
              <a:t>numără</a:t>
            </a:r>
            <a:r>
              <a:rPr lang="en-GB" i="1" dirty="0"/>
              <a:t> </a:t>
            </a:r>
            <a:r>
              <a:rPr lang="en-GB" i="1" dirty="0" err="1"/>
              <a:t>și</a:t>
            </a:r>
            <a:r>
              <a:rPr lang="en-GB" i="1" dirty="0"/>
              <a:t> </a:t>
            </a:r>
            <a:r>
              <a:rPr lang="en-GB" i="1" dirty="0" err="1"/>
              <a:t>următoarele</a:t>
            </a:r>
            <a:r>
              <a:rPr lang="en-GB" i="1" dirty="0"/>
              <a:t>: </a:t>
            </a:r>
            <a:r>
              <a:rPr lang="en-GB" i="1" dirty="0" err="1"/>
              <a:t>alegerea</a:t>
            </a:r>
            <a:r>
              <a:rPr lang="en-GB" i="1" dirty="0"/>
              <a:t> </a:t>
            </a:r>
            <a:r>
              <a:rPr lang="en-GB" i="1" dirty="0" err="1"/>
              <a:t>primului</a:t>
            </a:r>
            <a:r>
              <a:rPr lang="en-GB" i="1" dirty="0"/>
              <a:t> </a:t>
            </a:r>
            <a:r>
              <a:rPr lang="en-GB" i="1" dirty="0" err="1"/>
              <a:t>număr</a:t>
            </a:r>
            <a:r>
              <a:rPr lang="en-GB" i="1" dirty="0"/>
              <a:t> ca pivot, </a:t>
            </a:r>
            <a:r>
              <a:rPr lang="en-GB" i="1" dirty="0" err="1"/>
              <a:t>alegerea</a:t>
            </a:r>
            <a:r>
              <a:rPr lang="en-GB" i="1" dirty="0"/>
              <a:t> </a:t>
            </a:r>
            <a:r>
              <a:rPr lang="en-GB" i="1" dirty="0" err="1"/>
              <a:t>ultimului</a:t>
            </a:r>
            <a:r>
              <a:rPr lang="en-GB" i="1" dirty="0"/>
              <a:t> </a:t>
            </a:r>
            <a:r>
              <a:rPr lang="en-GB" i="1" dirty="0" err="1"/>
              <a:t>număr</a:t>
            </a:r>
            <a:r>
              <a:rPr lang="en-GB" i="1" dirty="0"/>
              <a:t> ca pivot, </a:t>
            </a:r>
            <a:r>
              <a:rPr lang="en-GB" i="1" dirty="0" err="1"/>
              <a:t>alegerea</a:t>
            </a:r>
            <a:r>
              <a:rPr lang="en-GB" i="1" dirty="0"/>
              <a:t> </a:t>
            </a:r>
            <a:r>
              <a:rPr lang="en-GB" i="1" dirty="0" err="1"/>
              <a:t>unui</a:t>
            </a:r>
            <a:r>
              <a:rPr lang="en-GB" i="1" dirty="0"/>
              <a:t> </a:t>
            </a:r>
            <a:r>
              <a:rPr lang="en-GB" i="1" dirty="0" err="1"/>
              <a:t>număr</a:t>
            </a:r>
            <a:r>
              <a:rPr lang="en-GB" i="1" dirty="0"/>
              <a:t> </a:t>
            </a:r>
            <a:r>
              <a:rPr lang="en-GB" i="1" dirty="0" err="1"/>
              <a:t>aleator</a:t>
            </a:r>
            <a:r>
              <a:rPr lang="en-GB" i="1" dirty="0"/>
              <a:t> ca pivot </a:t>
            </a:r>
            <a:r>
              <a:rPr lang="en-GB" i="1" dirty="0" err="1"/>
              <a:t>sau</a:t>
            </a:r>
            <a:r>
              <a:rPr lang="en-GB" i="1" dirty="0"/>
              <a:t> </a:t>
            </a:r>
            <a:r>
              <a:rPr lang="en-GB" i="1" dirty="0" err="1"/>
              <a:t>alegerea</a:t>
            </a:r>
            <a:r>
              <a:rPr lang="en-GB" i="1" dirty="0"/>
              <a:t> </a:t>
            </a:r>
            <a:r>
              <a:rPr lang="en-GB" i="1" dirty="0" err="1"/>
              <a:t>medianei</a:t>
            </a:r>
            <a:r>
              <a:rPr lang="en-GB" i="1" dirty="0"/>
              <a:t> ca pivot. </a:t>
            </a:r>
            <a:endParaRPr lang="en-US"/>
          </a:p>
          <a:p>
            <a:pPr marL="0" indent="0">
              <a:buNone/>
            </a:pPr>
            <a:r>
              <a:rPr lang="en-US" dirty="0" err="1"/>
              <a:t>Complexitatea</a:t>
            </a:r>
            <a:r>
              <a:rPr lang="en-US" dirty="0"/>
              <a:t> </a:t>
            </a:r>
            <a:r>
              <a:rPr lang="en-US" dirty="0" err="1"/>
              <a:t>medie</a:t>
            </a:r>
            <a:r>
              <a:rPr lang="en-US" dirty="0"/>
              <a:t> a </a:t>
            </a:r>
            <a:r>
              <a:rPr lang="en-US" dirty="0" err="1"/>
              <a:t>algoritmului</a:t>
            </a:r>
            <a:r>
              <a:rPr lang="en-US" dirty="0"/>
              <a:t> </a:t>
            </a:r>
            <a:r>
              <a:rPr lang="en-US" dirty="0" err="1"/>
              <a:t>prezentat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 </a:t>
            </a:r>
            <a:r>
              <a:rPr lang="en-US" b="1" i="1" dirty="0">
                <a:ea typeface="+mn-lt"/>
                <a:cs typeface="+mn-lt"/>
              </a:rPr>
              <a:t>O(n * log</a:t>
            </a:r>
            <a:r>
              <a:rPr lang="en-US" b="1" i="1" baseline="-25000" dirty="0">
                <a:ea typeface="+mn-lt"/>
                <a:cs typeface="+mn-lt"/>
              </a:rPr>
              <a:t>2</a:t>
            </a:r>
            <a:r>
              <a:rPr lang="en-US" b="1" i="1" dirty="0">
                <a:ea typeface="+mn-lt"/>
                <a:cs typeface="+mn-lt"/>
              </a:rPr>
              <a:t>(n))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cazul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care de </a:t>
            </a:r>
            <a:r>
              <a:rPr lang="en-US" dirty="0" err="1">
                <a:ea typeface="+mn-lt"/>
                <a:cs typeface="+mn-lt"/>
              </a:rPr>
              <a:t>fiecare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dată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vectorul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împărțit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2 sub-</a:t>
            </a:r>
            <a:r>
              <a:rPr lang="en-US" dirty="0" err="1">
                <a:ea typeface="+mn-lt"/>
                <a:cs typeface="+mn-lt"/>
              </a:rPr>
              <a:t>vectori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egali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iar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rău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caz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i="1" dirty="0">
                <a:ea typeface="+mn-lt"/>
                <a:cs typeface="+mn-lt"/>
              </a:rPr>
              <a:t>O(n</a:t>
            </a:r>
            <a:r>
              <a:rPr lang="en-US" b="1" i="1" baseline="30000" dirty="0">
                <a:ea typeface="+mn-lt"/>
                <a:cs typeface="+mn-lt"/>
              </a:rPr>
              <a:t>2</a:t>
            </a:r>
            <a:r>
              <a:rPr lang="en-US" i="1" dirty="0">
                <a:ea typeface="+mn-lt"/>
                <a:cs typeface="+mn-lt"/>
              </a:rPr>
              <a:t>), </a:t>
            </a:r>
            <a:r>
              <a:rPr lang="en-US" i="1" dirty="0" err="1">
                <a:ea typeface="+mn-lt"/>
                <a:cs typeface="+mn-lt"/>
              </a:rPr>
              <a:t>daca</a:t>
            </a:r>
            <a:r>
              <a:rPr lang="en-US" i="1" dirty="0">
                <a:ea typeface="+mn-lt"/>
                <a:cs typeface="+mn-lt"/>
              </a:rPr>
              <a:t> </a:t>
            </a:r>
            <a:r>
              <a:rPr lang="en-US" i="1" dirty="0" err="1">
                <a:ea typeface="+mn-lt"/>
                <a:cs typeface="+mn-lt"/>
              </a:rPr>
              <a:t>vectorul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este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deja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sortat</a:t>
            </a:r>
            <a:r>
              <a:rPr lang="en-US" dirty="0">
                <a:ea typeface="+mn-lt"/>
                <a:cs typeface="+mn-lt"/>
              </a:rPr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2308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xmlns="" id="{133F8CB7-795C-4272-9073-64D8CF97F2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B7743172-17A8-4FA4-8434-B813E03B76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xmlns="" id="{4CE1233C-FD2F-489E-BFDE-086F5FED64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7494F6-A565-7FD9-2EFE-9415A6772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dirty="0"/>
              <a:t>Quick Sort - </a:t>
            </a:r>
            <a:r>
              <a:rPr lang="en-US" sz="3700" dirty="0" err="1"/>
              <a:t>implementare</a:t>
            </a:r>
            <a:endParaRPr lang="en-US" sz="3700" dirty="0"/>
          </a:p>
        </p:txBody>
      </p:sp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xmlns="" id="{56EBA4B6-095E-72F5-866D-82F032BE7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39664" y="1154702"/>
            <a:ext cx="6930299" cy="4542075"/>
          </a:xfrm>
        </p:spPr>
      </p:pic>
    </p:spTree>
    <p:extLst>
      <p:ext uri="{BB962C8B-B14F-4D97-AF65-F5344CB8AC3E}">
        <p14:creationId xmlns:p14="http://schemas.microsoft.com/office/powerpoint/2010/main" val="2257144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D392A4-A510-C5FF-C9C8-7C442728E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Sort - </a:t>
            </a:r>
            <a:r>
              <a:rPr lang="en-GB" dirty="0" err="1"/>
              <a:t>timpi</a:t>
            </a:r>
            <a:endParaRPr lang="en-GB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9796413"/>
              </p:ext>
            </p:extLst>
          </p:nvPr>
        </p:nvGraphicFramePr>
        <p:xfrm>
          <a:off x="819150" y="2222500"/>
          <a:ext cx="2456065" cy="363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173613778"/>
              </p:ext>
            </p:extLst>
          </p:nvPr>
        </p:nvGraphicFramePr>
        <p:xfrm>
          <a:off x="4382655" y="2222499"/>
          <a:ext cx="2639752" cy="363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858341174"/>
              </p:ext>
            </p:extLst>
          </p:nvPr>
        </p:nvGraphicFramePr>
        <p:xfrm>
          <a:off x="8129847" y="2222500"/>
          <a:ext cx="3252151" cy="363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39368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4BBAF0-9F9C-551A-7C8D-58E1A86FA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Algoritmul</a:t>
            </a:r>
            <a:r>
              <a:rPr lang="en-GB" dirty="0"/>
              <a:t> </a:t>
            </a:r>
            <a:r>
              <a:rPr lang="en-GB" dirty="0" err="1"/>
              <a:t>nativ</a:t>
            </a:r>
            <a:r>
              <a:rPr lang="en-GB" dirty="0"/>
              <a:t> de </a:t>
            </a:r>
            <a:r>
              <a:rPr lang="en-GB" dirty="0" err="1"/>
              <a:t>sortare</a:t>
            </a:r>
            <a:r>
              <a:rPr lang="en-GB" dirty="0"/>
              <a:t> din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5D74A3-A6EF-3FD4-05D1-8FB92F30D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/>
              <a:t>C++ Standard Library </a:t>
            </a:r>
            <a:r>
              <a:rPr lang="en-GB" i="1" dirty="0" err="1"/>
              <a:t>aduce</a:t>
            </a:r>
            <a:r>
              <a:rPr lang="en-GB" i="1" dirty="0"/>
              <a:t> de </a:t>
            </a:r>
            <a:r>
              <a:rPr lang="en-GB" i="1" dirty="0" err="1"/>
              <a:t>asemenea</a:t>
            </a:r>
            <a:r>
              <a:rPr lang="en-GB" i="1" dirty="0"/>
              <a:t> </a:t>
            </a:r>
            <a:r>
              <a:rPr lang="en-GB" i="1" dirty="0" err="1"/>
              <a:t>în</a:t>
            </a:r>
            <a:r>
              <a:rPr lang="en-GB" i="1" dirty="0"/>
              <a:t> </a:t>
            </a:r>
            <a:r>
              <a:rPr lang="en-GB" i="1" dirty="0" err="1"/>
              <a:t>ajutorul</a:t>
            </a:r>
            <a:r>
              <a:rPr lang="en-GB" i="1" dirty="0"/>
              <a:t> </a:t>
            </a:r>
            <a:r>
              <a:rPr lang="en-GB" i="1" dirty="0" err="1"/>
              <a:t>programatorilor</a:t>
            </a:r>
            <a:r>
              <a:rPr lang="en-GB" i="1" dirty="0"/>
              <a:t> </a:t>
            </a:r>
            <a:r>
              <a:rPr lang="en-GB" i="1" dirty="0" err="1"/>
              <a:t>functia</a:t>
            </a:r>
            <a:r>
              <a:rPr lang="en-GB" i="1" dirty="0"/>
              <a:t> sort(), </a:t>
            </a:r>
            <a:r>
              <a:rPr lang="en-GB" i="1" dirty="0" err="1"/>
              <a:t>ce</a:t>
            </a:r>
            <a:r>
              <a:rPr lang="en-GB" i="1" dirty="0"/>
              <a:t> </a:t>
            </a:r>
            <a:r>
              <a:rPr lang="en-GB" i="1" dirty="0" err="1"/>
              <a:t>își</a:t>
            </a:r>
            <a:r>
              <a:rPr lang="en-GB" i="1" dirty="0"/>
              <a:t> are </a:t>
            </a:r>
            <a:r>
              <a:rPr lang="en-GB" i="1" dirty="0" err="1"/>
              <a:t>originea</a:t>
            </a:r>
            <a:r>
              <a:rPr lang="en-GB" i="1" dirty="0"/>
              <a:t> </a:t>
            </a:r>
            <a:r>
              <a:rPr lang="en-GB" i="1" dirty="0" err="1"/>
              <a:t>în</a:t>
            </a:r>
            <a:r>
              <a:rPr lang="en-GB" i="1" dirty="0"/>
              <a:t> STL. </a:t>
            </a:r>
          </a:p>
          <a:p>
            <a:pPr marL="0" indent="0">
              <a:buNone/>
            </a:pPr>
            <a:r>
              <a:rPr lang="en-US" dirty="0" err="1"/>
              <a:t>Complexitatea</a:t>
            </a:r>
            <a:r>
              <a:rPr lang="en-US" dirty="0"/>
              <a:t> </a:t>
            </a:r>
            <a:r>
              <a:rPr lang="en-US" dirty="0" err="1"/>
              <a:t>medie</a:t>
            </a:r>
            <a:r>
              <a:rPr lang="en-US" dirty="0"/>
              <a:t> a </a:t>
            </a:r>
            <a:r>
              <a:rPr lang="en-US" dirty="0" err="1"/>
              <a:t>algoritmului</a:t>
            </a:r>
            <a:r>
              <a:rPr lang="en-US" dirty="0"/>
              <a:t> </a:t>
            </a:r>
            <a:r>
              <a:rPr lang="en-US" dirty="0" err="1"/>
              <a:t>nativ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 </a:t>
            </a:r>
            <a:r>
              <a:rPr lang="en-US" b="1" i="1" dirty="0">
                <a:ea typeface="+mn-lt"/>
                <a:cs typeface="+mn-lt"/>
              </a:rPr>
              <a:t>O(n * log(n</a:t>
            </a:r>
            <a:r>
              <a:rPr lang="en-US" i="1" dirty="0">
                <a:ea typeface="+mn-lt"/>
                <a:cs typeface="+mn-lt"/>
              </a:rPr>
              <a:t>)) </a:t>
            </a:r>
            <a:r>
              <a:rPr lang="en-US" i="1" dirty="0" err="1">
                <a:ea typeface="+mn-lt"/>
                <a:cs typeface="+mn-lt"/>
              </a:rPr>
              <a:t>mereu</a:t>
            </a:r>
            <a:r>
              <a:rPr lang="en-US" i="1" dirty="0">
                <a:ea typeface="+mn-lt"/>
                <a:cs typeface="+mn-lt"/>
              </a:rPr>
              <a:t>, </a:t>
            </a:r>
            <a:r>
              <a:rPr lang="en-US" i="1" dirty="0" err="1">
                <a:ea typeface="+mn-lt"/>
                <a:cs typeface="+mn-lt"/>
              </a:rPr>
              <a:t>dar</a:t>
            </a:r>
            <a:r>
              <a:rPr lang="en-US" i="1" dirty="0">
                <a:ea typeface="+mn-lt"/>
                <a:cs typeface="+mn-lt"/>
              </a:rPr>
              <a:t> nu </a:t>
            </a:r>
            <a:r>
              <a:rPr lang="en-US" i="1" dirty="0" err="1">
                <a:ea typeface="+mn-lt"/>
                <a:cs typeface="+mn-lt"/>
              </a:rPr>
              <a:t>este</a:t>
            </a:r>
            <a:r>
              <a:rPr lang="en-US" i="1" dirty="0">
                <a:ea typeface="+mn-lt"/>
                <a:cs typeface="+mn-lt"/>
              </a:rPr>
              <a:t> un </a:t>
            </a:r>
            <a:r>
              <a:rPr lang="en-US" i="1" dirty="0" err="1">
                <a:ea typeface="+mn-lt"/>
                <a:cs typeface="+mn-lt"/>
              </a:rPr>
              <a:t>algoritm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stabil</a:t>
            </a:r>
            <a:r>
              <a:rPr lang="en-US" i="1" dirty="0">
                <a:ea typeface="+mn-lt"/>
                <a:cs typeface="+mn-lt"/>
              </a:rPr>
              <a:t>.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09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D392A4-A510-C5FF-C9C8-7C442728E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6" y="597583"/>
            <a:ext cx="10571998" cy="970450"/>
          </a:xfrm>
        </p:spPr>
        <p:txBody>
          <a:bodyPr/>
          <a:lstStyle/>
          <a:p>
            <a:r>
              <a:rPr lang="en-GB" dirty="0" err="1">
                <a:ea typeface="+mj-lt"/>
                <a:cs typeface="+mj-lt"/>
              </a:rPr>
              <a:t>Algoritmul</a:t>
            </a:r>
            <a:r>
              <a:rPr lang="en-GB" dirty="0">
                <a:ea typeface="+mj-lt"/>
                <a:cs typeface="+mj-lt"/>
              </a:rPr>
              <a:t> </a:t>
            </a:r>
            <a:r>
              <a:rPr lang="en-GB" dirty="0" err="1">
                <a:ea typeface="+mj-lt"/>
                <a:cs typeface="+mj-lt"/>
              </a:rPr>
              <a:t>nativ</a:t>
            </a:r>
            <a:r>
              <a:rPr lang="en-GB" dirty="0">
                <a:ea typeface="+mj-lt"/>
                <a:cs typeface="+mj-lt"/>
              </a:rPr>
              <a:t> de </a:t>
            </a:r>
            <a:r>
              <a:rPr lang="en-GB" dirty="0" err="1">
                <a:ea typeface="+mj-lt"/>
                <a:cs typeface="+mj-lt"/>
              </a:rPr>
              <a:t>sortare</a:t>
            </a:r>
            <a:r>
              <a:rPr lang="en-GB" dirty="0">
                <a:ea typeface="+mj-lt"/>
                <a:cs typeface="+mj-lt"/>
              </a:rPr>
              <a:t> din C++</a:t>
            </a:r>
            <a:endParaRPr lang="en-GB" b="0" dirty="0">
              <a:ea typeface="+mj-lt"/>
              <a:cs typeface="+mj-lt"/>
            </a:endParaRPr>
          </a:p>
          <a:p>
            <a:r>
              <a:rPr lang="en-GB" dirty="0"/>
              <a:t> - </a:t>
            </a:r>
            <a:r>
              <a:rPr lang="en-GB" dirty="0" err="1"/>
              <a:t>timpi</a:t>
            </a:r>
            <a:endParaRPr lang="en-GB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585355"/>
              </p:ext>
            </p:extLst>
          </p:nvPr>
        </p:nvGraphicFramePr>
        <p:xfrm>
          <a:off x="819150" y="2222500"/>
          <a:ext cx="2456065" cy="363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938559145"/>
              </p:ext>
            </p:extLst>
          </p:nvPr>
        </p:nvGraphicFramePr>
        <p:xfrm>
          <a:off x="4382655" y="2222499"/>
          <a:ext cx="2639752" cy="363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235786561"/>
              </p:ext>
            </p:extLst>
          </p:nvPr>
        </p:nvGraphicFramePr>
        <p:xfrm>
          <a:off x="8129847" y="2222500"/>
          <a:ext cx="3252151" cy="363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71421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CB594B-4494-2820-2741-C5D82103D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Comparație</a:t>
            </a:r>
            <a:r>
              <a:rPr lang="en-GB" dirty="0"/>
              <a:t> </a:t>
            </a:r>
            <a:r>
              <a:rPr lang="en-GB" dirty="0" err="1"/>
              <a:t>între</a:t>
            </a:r>
            <a:r>
              <a:rPr lang="en-GB" dirty="0"/>
              <a:t> </a:t>
            </a:r>
            <a:r>
              <a:rPr lang="en-GB" dirty="0" err="1"/>
              <a:t>algoritmii</a:t>
            </a:r>
            <a:r>
              <a:rPr lang="en-GB" dirty="0"/>
              <a:t> </a:t>
            </a:r>
            <a:r>
              <a:rPr lang="en-GB" dirty="0" err="1"/>
              <a:t>prezentați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51788"/>
              </p:ext>
            </p:extLst>
          </p:nvPr>
        </p:nvGraphicFramePr>
        <p:xfrm>
          <a:off x="4852620" y="2222500"/>
          <a:ext cx="2486758" cy="3817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2117569"/>
              </p:ext>
            </p:extLst>
          </p:nvPr>
        </p:nvGraphicFramePr>
        <p:xfrm>
          <a:off x="1391382" y="2222500"/>
          <a:ext cx="2486758" cy="3817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4375346"/>
              </p:ext>
            </p:extLst>
          </p:nvPr>
        </p:nvGraphicFramePr>
        <p:xfrm>
          <a:off x="8313858" y="2222499"/>
          <a:ext cx="2486758" cy="3817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382655" y="6525823"/>
            <a:ext cx="7755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 </a:t>
            </a:r>
            <a:r>
              <a:rPr lang="en-US" sz="1200" dirty="0" err="1" smtClean="0"/>
              <a:t>În</a:t>
            </a:r>
            <a:r>
              <a:rPr lang="en-US" sz="1200" dirty="0" smtClean="0"/>
              <a:t> </a:t>
            </a:r>
            <a:r>
              <a:rPr lang="en-US" sz="1200" dirty="0" err="1" smtClean="0"/>
              <a:t>cazul</a:t>
            </a:r>
            <a:r>
              <a:rPr lang="en-US" sz="1200" dirty="0" smtClean="0"/>
              <a:t> </a:t>
            </a:r>
            <a:r>
              <a:rPr lang="en-US" sz="1200" dirty="0" err="1" smtClean="0"/>
              <a:t>coloanelor</a:t>
            </a:r>
            <a:r>
              <a:rPr lang="en-US" sz="1200" dirty="0" smtClean="0"/>
              <a:t> cu </a:t>
            </a:r>
            <a:r>
              <a:rPr lang="en-US" sz="1200" dirty="0" err="1" smtClean="0"/>
              <a:t>valoarea</a:t>
            </a:r>
            <a:r>
              <a:rPr lang="en-US" sz="1200" dirty="0" smtClean="0"/>
              <a:t> 0, </a:t>
            </a:r>
            <a:r>
              <a:rPr lang="en-US" sz="1200" dirty="0" err="1" smtClean="0"/>
              <a:t>algoritmul</a:t>
            </a:r>
            <a:r>
              <a:rPr lang="en-US" sz="1200" dirty="0" smtClean="0"/>
              <a:t> </a:t>
            </a:r>
            <a:r>
              <a:rPr lang="en-US" sz="1200" dirty="0" err="1" smtClean="0"/>
              <a:t>respectiv</a:t>
            </a:r>
            <a:r>
              <a:rPr lang="en-US" sz="1200" dirty="0" smtClean="0"/>
              <a:t> nu a </a:t>
            </a:r>
            <a:r>
              <a:rPr lang="en-US" sz="1200" dirty="0" err="1" smtClean="0"/>
              <a:t>rulat</a:t>
            </a:r>
            <a:r>
              <a:rPr lang="en-US" sz="1200" dirty="0" smtClean="0"/>
              <a:t> </a:t>
            </a:r>
            <a:r>
              <a:rPr lang="en-US" sz="1200" dirty="0" err="1" smtClean="0"/>
              <a:t>într</a:t>
            </a:r>
            <a:r>
              <a:rPr lang="en-US" sz="1200" dirty="0" smtClean="0"/>
              <a:t>-un </a:t>
            </a:r>
            <a:r>
              <a:rPr lang="en-US" sz="1200" dirty="0" err="1" smtClean="0"/>
              <a:t>timp</a:t>
            </a:r>
            <a:r>
              <a:rPr lang="en-US" sz="1200" dirty="0" smtClean="0"/>
              <a:t> </a:t>
            </a:r>
            <a:r>
              <a:rPr lang="en-US" sz="1200" dirty="0" err="1" smtClean="0"/>
              <a:t>mai</a:t>
            </a:r>
            <a:r>
              <a:rPr lang="en-US" sz="1200" dirty="0" smtClean="0"/>
              <a:t> </a:t>
            </a:r>
            <a:r>
              <a:rPr lang="en-US" sz="1200" dirty="0" err="1" smtClean="0"/>
              <a:t>scurt</a:t>
            </a:r>
            <a:r>
              <a:rPr lang="en-US" sz="1200" dirty="0" smtClean="0"/>
              <a:t> de 10 min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131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4BBAF0-9F9C-551A-7C8D-58E1A86FA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Radix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5D74A3-A6EF-3FD4-05D1-8FB92F30D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ea typeface="+mn-lt"/>
                <a:cs typeface="+mn-lt"/>
              </a:rPr>
              <a:t>În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cadrul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b="1" dirty="0">
                <a:ea typeface="+mn-lt"/>
                <a:cs typeface="+mn-lt"/>
              </a:rPr>
              <a:t>Radix Sort</a:t>
            </a:r>
            <a:r>
              <a:rPr lang="en-GB" dirty="0">
                <a:ea typeface="+mn-lt"/>
                <a:cs typeface="+mn-lt"/>
              </a:rPr>
              <a:t>, </a:t>
            </a:r>
            <a:r>
              <a:rPr lang="en-GB" dirty="0" err="1">
                <a:ea typeface="+mn-lt"/>
                <a:cs typeface="+mn-lt"/>
              </a:rPr>
              <a:t>umerele</a:t>
            </a:r>
            <a:r>
              <a:rPr lang="en-GB" dirty="0">
                <a:ea typeface="+mn-lt"/>
                <a:cs typeface="+mn-lt"/>
              </a:rPr>
              <a:t> sunt </a:t>
            </a:r>
            <a:r>
              <a:rPr lang="en-GB" dirty="0" err="1">
                <a:ea typeface="+mn-lt"/>
                <a:cs typeface="+mn-lt"/>
              </a:rPr>
              <a:t>introduse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în</a:t>
            </a:r>
            <a:r>
              <a:rPr lang="en-GB" dirty="0">
                <a:ea typeface="+mn-lt"/>
                <a:cs typeface="+mn-lt"/>
              </a:rPr>
              <a:t> b </a:t>
            </a:r>
            <a:r>
              <a:rPr lang="en-GB" dirty="0" err="1">
                <a:ea typeface="+mn-lt"/>
                <a:cs typeface="+mn-lt"/>
              </a:rPr>
              <a:t>bucketuri</a:t>
            </a:r>
            <a:r>
              <a:rPr lang="en-GB" dirty="0">
                <a:ea typeface="+mn-lt"/>
                <a:cs typeface="+mn-lt"/>
              </a:rPr>
              <a:t> (b = </a:t>
            </a:r>
            <a:r>
              <a:rPr lang="en-GB" dirty="0" err="1">
                <a:ea typeface="+mn-lt"/>
                <a:cs typeface="+mn-lt"/>
              </a:rPr>
              <a:t>baza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numerelor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sortate</a:t>
            </a:r>
            <a:r>
              <a:rPr lang="en-GB" dirty="0">
                <a:ea typeface="+mn-lt"/>
                <a:cs typeface="+mn-lt"/>
              </a:rPr>
              <a:t>) pe </a:t>
            </a:r>
            <a:r>
              <a:rPr lang="en-GB" dirty="0" err="1">
                <a:ea typeface="+mn-lt"/>
                <a:cs typeface="+mn-lt"/>
              </a:rPr>
              <a:t>baza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cifrelor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începând</a:t>
            </a:r>
            <a:r>
              <a:rPr lang="en-GB" dirty="0">
                <a:ea typeface="+mn-lt"/>
                <a:cs typeface="+mn-lt"/>
              </a:rPr>
              <a:t> de la </a:t>
            </a:r>
            <a:r>
              <a:rPr lang="en-GB" dirty="0" err="1">
                <a:ea typeface="+mn-lt"/>
                <a:cs typeface="+mn-lt"/>
              </a:rPr>
              <a:t>cifra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unităților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avansând</a:t>
            </a:r>
            <a:r>
              <a:rPr lang="en-GB" dirty="0">
                <a:ea typeface="+mn-lt"/>
                <a:cs typeface="+mn-lt"/>
              </a:rPr>
              <a:t> ulterior la </a:t>
            </a:r>
            <a:r>
              <a:rPr lang="en-GB" dirty="0" err="1">
                <a:ea typeface="+mn-lt"/>
                <a:cs typeface="+mn-lt"/>
              </a:rPr>
              <a:t>cifra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zecilor</a:t>
            </a:r>
            <a:r>
              <a:rPr lang="en-GB" dirty="0">
                <a:ea typeface="+mn-lt"/>
                <a:cs typeface="+mn-lt"/>
              </a:rPr>
              <a:t>, a </a:t>
            </a:r>
            <a:r>
              <a:rPr lang="en-GB" dirty="0" err="1">
                <a:ea typeface="+mn-lt"/>
                <a:cs typeface="+mn-lt"/>
              </a:rPr>
              <a:t>sutelor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și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așa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mai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departe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până</a:t>
            </a:r>
            <a:r>
              <a:rPr lang="en-GB" dirty="0">
                <a:ea typeface="+mn-lt"/>
                <a:cs typeface="+mn-lt"/>
              </a:rPr>
              <a:t> se </a:t>
            </a:r>
            <a:r>
              <a:rPr lang="en-GB" dirty="0" err="1">
                <a:ea typeface="+mn-lt"/>
                <a:cs typeface="+mn-lt"/>
              </a:rPr>
              <a:t>termină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toatele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cifrele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celui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mai</a:t>
            </a:r>
            <a:r>
              <a:rPr lang="en-GB" dirty="0">
                <a:ea typeface="+mn-lt"/>
                <a:cs typeface="+mn-lt"/>
              </a:rPr>
              <a:t> mare </a:t>
            </a:r>
            <a:r>
              <a:rPr lang="en-GB" dirty="0" err="1">
                <a:ea typeface="+mn-lt"/>
                <a:cs typeface="+mn-lt"/>
              </a:rPr>
              <a:t>număr</a:t>
            </a:r>
            <a:r>
              <a:rPr lang="en-GB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dirty="0" err="1"/>
              <a:t>Complexitatea</a:t>
            </a:r>
            <a:r>
              <a:rPr lang="en-US" dirty="0"/>
              <a:t> </a:t>
            </a:r>
            <a:r>
              <a:rPr lang="en-US" dirty="0" err="1"/>
              <a:t>algoritmului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 </a:t>
            </a:r>
            <a:r>
              <a:rPr lang="en-US" b="1" i="1" dirty="0">
                <a:ea typeface="+mn-lt"/>
                <a:cs typeface="+mn-lt"/>
              </a:rPr>
              <a:t>O((</a:t>
            </a:r>
            <a:r>
              <a:rPr lang="en-US" b="1" i="1" dirty="0" err="1">
                <a:ea typeface="+mn-lt"/>
                <a:cs typeface="+mn-lt"/>
              </a:rPr>
              <a:t>n+b</a:t>
            </a:r>
            <a:r>
              <a:rPr lang="en-US" b="1" i="1" dirty="0">
                <a:ea typeface="+mn-lt"/>
                <a:cs typeface="+mn-lt"/>
              </a:rPr>
              <a:t>) * </a:t>
            </a:r>
            <a:r>
              <a:rPr lang="en-US" b="1" i="1" dirty="0" err="1">
                <a:ea typeface="+mn-lt"/>
                <a:cs typeface="+mn-lt"/>
              </a:rPr>
              <a:t>log</a:t>
            </a:r>
            <a:r>
              <a:rPr lang="en-US" b="1" i="1" baseline="-25000" dirty="0" err="1">
                <a:ea typeface="+mn-lt"/>
                <a:cs typeface="+mn-lt"/>
              </a:rPr>
              <a:t>b</a:t>
            </a:r>
            <a:r>
              <a:rPr lang="en-US" b="1" i="1" dirty="0">
                <a:ea typeface="+mn-lt"/>
                <a:cs typeface="+mn-lt"/>
              </a:rPr>
              <a:t>(k))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unde</a:t>
            </a:r>
            <a:r>
              <a:rPr lang="en-US" dirty="0">
                <a:ea typeface="+mn-lt"/>
                <a:cs typeface="+mn-lt"/>
              </a:rPr>
              <a:t> b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baza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numerelor</a:t>
            </a:r>
            <a:r>
              <a:rPr lang="en-US" dirty="0">
                <a:ea typeface="+mn-lt"/>
                <a:cs typeface="+mn-lt"/>
              </a:rPr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632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Concluzii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algoritm</a:t>
            </a:r>
            <a:r>
              <a:rPr lang="en-US" dirty="0" smtClean="0"/>
              <a:t> de </a:t>
            </a:r>
            <a:r>
              <a:rPr lang="en-US" dirty="0" err="1" smtClean="0"/>
              <a:t>sortare</a:t>
            </a:r>
            <a:r>
              <a:rPr lang="en-US" dirty="0" smtClean="0"/>
              <a:t> </a:t>
            </a:r>
            <a:r>
              <a:rPr lang="en-US" dirty="0" err="1" smtClean="0"/>
              <a:t>excelează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altă</a:t>
            </a:r>
            <a:r>
              <a:rPr lang="en-US" dirty="0" smtClean="0"/>
              <a:t> </a:t>
            </a:r>
            <a:r>
              <a:rPr lang="en-US" dirty="0" err="1" smtClean="0"/>
              <a:t>ramură</a:t>
            </a:r>
            <a:r>
              <a:rPr lang="en-US" dirty="0" smtClean="0"/>
              <a:t>. Din </a:t>
            </a:r>
            <a:r>
              <a:rPr lang="en-US" dirty="0" err="1" smtClean="0"/>
              <a:t>testele</a:t>
            </a:r>
            <a:r>
              <a:rPr lang="en-US" dirty="0" smtClean="0"/>
              <a:t> </a:t>
            </a:r>
            <a:r>
              <a:rPr lang="en-US" dirty="0" err="1" smtClean="0"/>
              <a:t>realizate</a:t>
            </a:r>
            <a:r>
              <a:rPr lang="en-US" dirty="0" smtClean="0"/>
              <a:t>, </a:t>
            </a:r>
            <a:r>
              <a:rPr lang="en-US" dirty="0" err="1" smtClean="0"/>
              <a:t>algoritmul</a:t>
            </a:r>
            <a:r>
              <a:rPr lang="en-US" dirty="0" smtClean="0"/>
              <a:t> </a:t>
            </a:r>
            <a:r>
              <a:rPr lang="en-US" dirty="0" err="1" smtClean="0"/>
              <a:t>nativ</a:t>
            </a:r>
            <a:r>
              <a:rPr lang="en-US" dirty="0" smtClean="0"/>
              <a:t> al </a:t>
            </a:r>
            <a:r>
              <a:rPr lang="en-US" dirty="0" err="1" smtClean="0"/>
              <a:t>limbajului</a:t>
            </a:r>
            <a:r>
              <a:rPr lang="en-US" dirty="0" smtClean="0"/>
              <a:t> C++ are </a:t>
            </a:r>
            <a:r>
              <a:rPr lang="en-US" dirty="0" err="1" smtClean="0"/>
              <a:t>cei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buni</a:t>
            </a:r>
            <a:r>
              <a:rPr lang="en-US" dirty="0" smtClean="0"/>
              <a:t> </a:t>
            </a:r>
            <a:r>
              <a:rPr lang="en-US" dirty="0" err="1" smtClean="0"/>
              <a:t>timpi</a:t>
            </a:r>
            <a:r>
              <a:rPr lang="en-US" dirty="0" smtClean="0"/>
              <a:t> de </a:t>
            </a:r>
            <a:r>
              <a:rPr lang="en-US" dirty="0" err="1" smtClean="0"/>
              <a:t>executie</a:t>
            </a:r>
            <a:r>
              <a:rPr lang="en-US" dirty="0" smtClean="0"/>
              <a:t>, indifferent de teste. Cu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astea</a:t>
            </a:r>
            <a:r>
              <a:rPr lang="en-US" dirty="0" smtClean="0"/>
              <a:t>, </a:t>
            </a:r>
            <a:r>
              <a:rPr lang="en-US" dirty="0" err="1" smtClean="0"/>
              <a:t>este</a:t>
            </a:r>
            <a:r>
              <a:rPr lang="en-US" dirty="0" smtClean="0"/>
              <a:t> bine de </a:t>
            </a:r>
            <a:r>
              <a:rPr lang="en-US" dirty="0" err="1" smtClean="0"/>
              <a:t>știut</a:t>
            </a:r>
            <a:r>
              <a:rPr lang="en-US" dirty="0" smtClean="0"/>
              <a:t> </a:t>
            </a:r>
            <a:r>
              <a:rPr lang="en-US" dirty="0" err="1" smtClean="0"/>
              <a:t>că</a:t>
            </a:r>
            <a:r>
              <a:rPr lang="en-US" dirty="0" smtClean="0"/>
              <a:t> </a:t>
            </a:r>
            <a:r>
              <a:rPr lang="en-US" dirty="0" err="1" smtClean="0"/>
              <a:t>dacă</a:t>
            </a:r>
            <a:r>
              <a:rPr lang="en-US" dirty="0" smtClean="0"/>
              <a:t> </a:t>
            </a:r>
            <a:r>
              <a:rPr lang="en-US" dirty="0" err="1" smtClean="0"/>
              <a:t>lucrăm</a:t>
            </a:r>
            <a:r>
              <a:rPr lang="en-US" dirty="0" smtClean="0"/>
              <a:t> cu </a:t>
            </a:r>
            <a:r>
              <a:rPr lang="en-US" dirty="0" err="1" smtClean="0"/>
              <a:t>numere</a:t>
            </a:r>
            <a:r>
              <a:rPr lang="en-US" dirty="0" smtClean="0"/>
              <a:t> </a:t>
            </a:r>
            <a:r>
              <a:rPr lang="en-US" dirty="0" err="1" smtClean="0"/>
              <a:t>mici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avea</a:t>
            </a:r>
            <a:r>
              <a:rPr lang="en-US" dirty="0" smtClean="0"/>
              <a:t> </a:t>
            </a:r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bune</a:t>
            </a:r>
            <a:r>
              <a:rPr lang="en-US" dirty="0" smtClean="0"/>
              <a:t> </a:t>
            </a:r>
            <a:r>
              <a:rPr lang="en-US" dirty="0" err="1" smtClean="0"/>
              <a:t>rezultate</a:t>
            </a:r>
            <a:r>
              <a:rPr lang="en-US" dirty="0" smtClean="0"/>
              <a:t> la Count Sort,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când</a:t>
            </a:r>
            <a:r>
              <a:rPr lang="en-US" dirty="0" smtClean="0"/>
              <a:t> </a:t>
            </a:r>
            <a:r>
              <a:rPr lang="en-US" dirty="0" err="1" smtClean="0"/>
              <a:t>lucrăm</a:t>
            </a:r>
            <a:r>
              <a:rPr lang="en-US" dirty="0" smtClean="0"/>
              <a:t> cu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numere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, </a:t>
            </a:r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bune</a:t>
            </a:r>
            <a:r>
              <a:rPr lang="en-US" dirty="0" smtClean="0"/>
              <a:t> </a:t>
            </a:r>
            <a:r>
              <a:rPr lang="en-US" dirty="0" err="1" smtClean="0"/>
              <a:t>rezultate</a:t>
            </a:r>
            <a:r>
              <a:rPr lang="en-US" dirty="0" smtClean="0"/>
              <a:t> le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avea</a:t>
            </a:r>
            <a:r>
              <a:rPr lang="en-US" dirty="0" smtClean="0"/>
              <a:t> sort() din STL </a:t>
            </a:r>
            <a:r>
              <a:rPr lang="en-US" dirty="0" err="1" smtClean="0"/>
              <a:t>și</a:t>
            </a:r>
            <a:r>
              <a:rPr lang="en-US" dirty="0" smtClean="0"/>
              <a:t> Radix Sort.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456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C479F8-A9F1-ECA8-8CEF-DFE35678D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Cum s-a </a:t>
            </a:r>
            <a:r>
              <a:rPr lang="en-GB" dirty="0" err="1"/>
              <a:t>ajuns</a:t>
            </a:r>
            <a:r>
              <a:rPr lang="en-GB" dirty="0"/>
              <a:t> la </a:t>
            </a:r>
            <a:r>
              <a:rPr lang="en-GB" dirty="0" err="1"/>
              <a:t>rezultatele</a:t>
            </a:r>
            <a:r>
              <a:rPr lang="en-GB" dirty="0"/>
              <a:t> </a:t>
            </a:r>
            <a:r>
              <a:rPr lang="en-GB" dirty="0" err="1"/>
              <a:t>prezentate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335082-2135-6436-CB09-C48708542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86" y="2222287"/>
            <a:ext cx="10574626" cy="2172669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Ulterior </a:t>
            </a:r>
            <a:r>
              <a:rPr lang="en-GB" sz="2000" dirty="0" err="1"/>
              <a:t>implementării</a:t>
            </a:r>
            <a:r>
              <a:rPr lang="en-GB" sz="2000" dirty="0"/>
              <a:t> </a:t>
            </a:r>
            <a:r>
              <a:rPr lang="en-GB" sz="2000" dirty="0" err="1"/>
              <a:t>în</a:t>
            </a:r>
            <a:r>
              <a:rPr lang="en-GB" sz="2000" dirty="0"/>
              <a:t> C++ a </a:t>
            </a:r>
            <a:r>
              <a:rPr lang="en-GB" sz="2000" dirty="0" err="1"/>
              <a:t>algoritmilor</a:t>
            </a:r>
            <a:r>
              <a:rPr lang="en-GB" sz="2000" dirty="0"/>
              <a:t> </a:t>
            </a:r>
            <a:r>
              <a:rPr lang="en-GB" sz="2000" dirty="0" err="1"/>
              <a:t>prezentați</a:t>
            </a:r>
            <a:r>
              <a:rPr lang="en-GB" sz="2000" dirty="0"/>
              <a:t>, s-au </a:t>
            </a:r>
            <a:r>
              <a:rPr lang="en-GB" sz="2000" dirty="0" err="1"/>
              <a:t>introdus</a:t>
            </a:r>
            <a:r>
              <a:rPr lang="en-GB" sz="2000" dirty="0"/>
              <a:t> </a:t>
            </a:r>
            <a:r>
              <a:rPr lang="en-GB" sz="2000" dirty="0" err="1"/>
              <a:t>mai</a:t>
            </a:r>
            <a:r>
              <a:rPr lang="en-GB" sz="2000" dirty="0"/>
              <a:t> </a:t>
            </a:r>
            <a:r>
              <a:rPr lang="en-GB" sz="2000" dirty="0" err="1"/>
              <a:t>multe</a:t>
            </a:r>
            <a:r>
              <a:rPr lang="en-GB" sz="2000" dirty="0"/>
              <a:t> teste random. </a:t>
            </a:r>
            <a:r>
              <a:rPr lang="en-GB" sz="2000" dirty="0" err="1"/>
              <a:t>Toți</a:t>
            </a:r>
            <a:r>
              <a:rPr lang="en-GB" sz="2000" dirty="0"/>
              <a:t> </a:t>
            </a:r>
            <a:r>
              <a:rPr lang="en-GB" sz="2000" dirty="0" err="1"/>
              <a:t>algoritmii</a:t>
            </a:r>
            <a:r>
              <a:rPr lang="en-GB" sz="2000" dirty="0"/>
              <a:t> </a:t>
            </a:r>
            <a:r>
              <a:rPr lang="en-GB" sz="2000" dirty="0" err="1"/>
              <a:t>prezentați</a:t>
            </a:r>
            <a:r>
              <a:rPr lang="en-GB" sz="2000" dirty="0"/>
              <a:t> au </a:t>
            </a:r>
            <a:r>
              <a:rPr lang="en-GB" sz="2000" dirty="0" err="1"/>
              <a:t>trecut</a:t>
            </a:r>
            <a:r>
              <a:rPr lang="en-GB" sz="2000" dirty="0"/>
              <a:t> </a:t>
            </a:r>
            <a:r>
              <a:rPr lang="en-GB" sz="2000" dirty="0" err="1"/>
              <a:t>prin</a:t>
            </a:r>
            <a:r>
              <a:rPr lang="en-GB" sz="2000" dirty="0"/>
              <a:t> </a:t>
            </a:r>
            <a:r>
              <a:rPr lang="en-GB" sz="2000" dirty="0" err="1"/>
              <a:t>aceleași</a:t>
            </a:r>
            <a:r>
              <a:rPr lang="en-GB" sz="2000" dirty="0"/>
              <a:t> teste, </a:t>
            </a:r>
            <a:r>
              <a:rPr lang="en-GB" sz="2000" dirty="0" err="1"/>
              <a:t>iar</a:t>
            </a:r>
            <a:r>
              <a:rPr lang="en-GB" sz="2000" dirty="0"/>
              <a:t> </a:t>
            </a:r>
            <a:r>
              <a:rPr lang="en-GB" sz="2000" dirty="0" err="1"/>
              <a:t>timpii</a:t>
            </a:r>
            <a:r>
              <a:rPr lang="en-GB" sz="2000" dirty="0"/>
              <a:t> de </a:t>
            </a:r>
            <a:r>
              <a:rPr lang="en-GB" sz="2000" dirty="0" err="1"/>
              <a:t>rulare</a:t>
            </a:r>
            <a:r>
              <a:rPr lang="en-GB" sz="2000" dirty="0"/>
              <a:t> au </a:t>
            </a:r>
            <a:r>
              <a:rPr lang="en-GB" sz="2000" dirty="0" err="1"/>
              <a:t>fost</a:t>
            </a:r>
            <a:r>
              <a:rPr lang="en-GB" sz="2000" dirty="0"/>
              <a:t> </a:t>
            </a:r>
            <a:r>
              <a:rPr lang="en-GB" sz="2000" dirty="0" err="1"/>
              <a:t>extrași</a:t>
            </a:r>
            <a:r>
              <a:rPr lang="en-GB" sz="2000" dirty="0"/>
              <a:t> cu </a:t>
            </a:r>
            <a:r>
              <a:rPr lang="en-GB" sz="2000" dirty="0" err="1"/>
              <a:t>ajutorul</a:t>
            </a:r>
            <a:r>
              <a:rPr lang="en-GB" sz="2000" dirty="0"/>
              <a:t> </a:t>
            </a:r>
            <a:r>
              <a:rPr lang="en-GB" sz="2000" dirty="0" err="1"/>
              <a:t>bibliotecii</a:t>
            </a:r>
            <a:r>
              <a:rPr lang="en-GB" sz="2000" dirty="0"/>
              <a:t> chrono din C++. </a:t>
            </a:r>
            <a:r>
              <a:rPr lang="en-GB" sz="2000" dirty="0" err="1"/>
              <a:t>Fiecare</a:t>
            </a:r>
            <a:r>
              <a:rPr lang="en-GB" sz="2000" dirty="0"/>
              <a:t> test a </a:t>
            </a:r>
            <a:r>
              <a:rPr lang="en-GB" sz="2000" dirty="0" err="1"/>
              <a:t>fost</a:t>
            </a:r>
            <a:r>
              <a:rPr lang="en-GB" sz="2000" dirty="0"/>
              <a:t> </a:t>
            </a:r>
            <a:r>
              <a:rPr lang="en-GB" sz="2000" dirty="0" err="1"/>
              <a:t>rulat</a:t>
            </a:r>
            <a:r>
              <a:rPr lang="en-GB" sz="2000" dirty="0"/>
              <a:t> pe </a:t>
            </a:r>
            <a:r>
              <a:rPr lang="en-GB" sz="2000" dirty="0" err="1"/>
              <a:t>același</a:t>
            </a:r>
            <a:r>
              <a:rPr lang="en-GB" sz="2000" dirty="0"/>
              <a:t> computer </a:t>
            </a:r>
            <a:r>
              <a:rPr lang="en-GB" sz="2000" dirty="0" err="1"/>
              <a:t>conectat</a:t>
            </a:r>
            <a:r>
              <a:rPr lang="en-GB" sz="2000" dirty="0"/>
              <a:t> la </a:t>
            </a:r>
            <a:r>
              <a:rPr lang="en-GB" sz="2000" dirty="0" err="1"/>
              <a:t>curent</a:t>
            </a:r>
            <a:r>
              <a:rPr lang="en-GB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8141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xmlns="" id="{133F8CB7-795C-4272-9073-64D8CF97F2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B7743172-17A8-4FA4-8434-B813E03B76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xmlns="" id="{4CE1233C-FD2F-489E-BFDE-086F5FED64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7494F6-A565-7FD9-2EFE-9415A6772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dirty="0"/>
              <a:t>Radix Sort - </a:t>
            </a:r>
            <a:r>
              <a:rPr lang="en-US" sz="3700" dirty="0" err="1"/>
              <a:t>implementare</a:t>
            </a:r>
          </a:p>
        </p:txBody>
      </p:sp>
      <p:pic>
        <p:nvPicPr>
          <p:cNvPr id="8" name="Picture 9" descr="Text&#10;&#10;Description automatically generated">
            <a:extLst>
              <a:ext uri="{FF2B5EF4-FFF2-40B4-BE49-F238E27FC236}">
                <a16:creationId xmlns:a16="http://schemas.microsoft.com/office/drawing/2014/main" xmlns="" id="{882E175F-1D58-5A51-56AC-CBBA485DC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58550" y="322810"/>
            <a:ext cx="6113158" cy="6198597"/>
          </a:xfrm>
        </p:spPr>
      </p:pic>
    </p:spTree>
    <p:extLst>
      <p:ext uri="{BB962C8B-B14F-4D97-AF65-F5344CB8AC3E}">
        <p14:creationId xmlns:p14="http://schemas.microsoft.com/office/powerpoint/2010/main" val="3621316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D392A4-A510-C5FF-C9C8-7C442728E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Radix Sort - </a:t>
            </a:r>
            <a:r>
              <a:rPr lang="en-GB" dirty="0" err="1"/>
              <a:t>timpi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547128"/>
              </p:ext>
            </p:extLst>
          </p:nvPr>
        </p:nvGraphicFramePr>
        <p:xfrm>
          <a:off x="819150" y="2222500"/>
          <a:ext cx="2456065" cy="363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623216139"/>
              </p:ext>
            </p:extLst>
          </p:nvPr>
        </p:nvGraphicFramePr>
        <p:xfrm>
          <a:off x="4382655" y="2222499"/>
          <a:ext cx="2639752" cy="363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2993598591"/>
              </p:ext>
            </p:extLst>
          </p:nvPr>
        </p:nvGraphicFramePr>
        <p:xfrm>
          <a:off x="8129847" y="2222500"/>
          <a:ext cx="3252151" cy="363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6807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4BBAF0-9F9C-551A-7C8D-58E1A86FA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5D74A3-A6EF-3FD4-05D1-8FB92F30D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Merge Sort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un </a:t>
            </a:r>
            <a:r>
              <a:rPr lang="en-GB" dirty="0" err="1"/>
              <a:t>algoritm</a:t>
            </a:r>
            <a:r>
              <a:rPr lang="en-GB" dirty="0"/>
              <a:t> de </a:t>
            </a:r>
            <a:r>
              <a:rPr lang="en-GB" dirty="0" err="1"/>
              <a:t>sortare</a:t>
            </a:r>
            <a:r>
              <a:rPr lang="en-GB" dirty="0"/>
              <a:t> care </a:t>
            </a:r>
            <a:r>
              <a:rPr lang="en-GB" dirty="0" err="1"/>
              <a:t>împarte</a:t>
            </a:r>
            <a:r>
              <a:rPr lang="en-GB" dirty="0"/>
              <a:t> </a:t>
            </a:r>
            <a:r>
              <a:rPr lang="en-GB" dirty="0" err="1"/>
              <a:t>vectorul</a:t>
            </a:r>
            <a:r>
              <a:rPr lang="en-GB" dirty="0"/>
              <a:t> </a:t>
            </a:r>
            <a:r>
              <a:rPr lang="en-GB" dirty="0" err="1"/>
              <a:t>în</a:t>
            </a:r>
            <a:r>
              <a:rPr lang="en-GB" dirty="0"/>
              <a:t> sub-</a:t>
            </a:r>
            <a:r>
              <a:rPr lang="en-GB" dirty="0" err="1"/>
              <a:t>vectori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mici</a:t>
            </a:r>
            <a:r>
              <a:rPr lang="en-GB" dirty="0"/>
              <a:t>, de </a:t>
            </a:r>
            <a:r>
              <a:rPr lang="en-GB" dirty="0" err="1"/>
              <a:t>obicei</a:t>
            </a:r>
            <a:r>
              <a:rPr lang="en-GB" dirty="0"/>
              <a:t> 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câte</a:t>
            </a:r>
            <a:r>
              <a:rPr lang="en-GB" dirty="0"/>
              <a:t> 2 sub-</a:t>
            </a:r>
            <a:r>
              <a:rPr lang="en-GB" dirty="0" err="1"/>
              <a:t>vectori</a:t>
            </a:r>
            <a:r>
              <a:rPr lang="en-GB" dirty="0"/>
              <a:t>, </a:t>
            </a:r>
            <a:r>
              <a:rPr lang="en-GB" dirty="0" err="1"/>
              <a:t>sortează</a:t>
            </a:r>
            <a:r>
              <a:rPr lang="en-GB" dirty="0"/>
              <a:t> </a:t>
            </a:r>
            <a:r>
              <a:rPr lang="en-GB" dirty="0" err="1"/>
              <a:t>fiecare</a:t>
            </a:r>
            <a:r>
              <a:rPr lang="en-GB" dirty="0"/>
              <a:t> sub-vector, </a:t>
            </a:r>
            <a:r>
              <a:rPr lang="en-GB" dirty="0" err="1"/>
              <a:t>urmând</a:t>
            </a:r>
            <a:r>
              <a:rPr lang="en-GB" dirty="0"/>
              <a:t> ca </a:t>
            </a:r>
            <a:r>
              <a:rPr lang="en-GB" dirty="0" err="1"/>
              <a:t>acești</a:t>
            </a:r>
            <a:r>
              <a:rPr lang="en-GB" dirty="0"/>
              <a:t> sub-</a:t>
            </a:r>
            <a:r>
              <a:rPr lang="en-GB" dirty="0" err="1"/>
              <a:t>vectori</a:t>
            </a:r>
            <a:r>
              <a:rPr lang="en-GB" dirty="0"/>
              <a:t> </a:t>
            </a:r>
            <a:r>
              <a:rPr lang="en-GB" dirty="0" err="1"/>
              <a:t>să</a:t>
            </a:r>
            <a:r>
              <a:rPr lang="en-GB" dirty="0"/>
              <a:t> fie </a:t>
            </a:r>
            <a:r>
              <a:rPr lang="en-GB" dirty="0" err="1"/>
              <a:t>interclasați</a:t>
            </a:r>
            <a:r>
              <a:rPr lang="en-GB" dirty="0"/>
              <a:t>, </a:t>
            </a:r>
            <a:r>
              <a:rPr lang="en-GB" dirty="0" err="1"/>
              <a:t>formând</a:t>
            </a:r>
            <a:r>
              <a:rPr lang="en-GB" dirty="0"/>
              <a:t> </a:t>
            </a:r>
            <a:r>
              <a:rPr lang="en-GB" dirty="0" err="1"/>
              <a:t>astfel</a:t>
            </a:r>
            <a:r>
              <a:rPr lang="en-GB" dirty="0"/>
              <a:t> </a:t>
            </a:r>
            <a:r>
              <a:rPr lang="en-GB" dirty="0" err="1"/>
              <a:t>vectorul</a:t>
            </a:r>
            <a:r>
              <a:rPr lang="en-GB" dirty="0"/>
              <a:t> final </a:t>
            </a:r>
            <a:r>
              <a:rPr lang="en-GB" dirty="0" err="1"/>
              <a:t>sortat</a:t>
            </a:r>
            <a:r>
              <a:rPr lang="en-GB" dirty="0"/>
              <a:t>.</a:t>
            </a:r>
            <a:endParaRPr lang="en-US"/>
          </a:p>
          <a:p>
            <a:pPr marL="0" indent="0">
              <a:buNone/>
            </a:pPr>
            <a:r>
              <a:rPr lang="en-US" dirty="0" err="1"/>
              <a:t>Complexitatea</a:t>
            </a:r>
            <a:r>
              <a:rPr lang="en-US" dirty="0"/>
              <a:t> </a:t>
            </a:r>
            <a:r>
              <a:rPr lang="en-US" dirty="0" err="1"/>
              <a:t>algoritmului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 </a:t>
            </a:r>
            <a:r>
              <a:rPr lang="en-US" b="1" i="1" dirty="0">
                <a:ea typeface="+mn-lt"/>
                <a:cs typeface="+mn-lt"/>
              </a:rPr>
              <a:t>O(n * </a:t>
            </a:r>
            <a:r>
              <a:rPr lang="en-US" b="1" i="1" dirty="0" err="1">
                <a:ea typeface="+mn-lt"/>
                <a:cs typeface="+mn-lt"/>
              </a:rPr>
              <a:t>log</a:t>
            </a:r>
            <a:r>
              <a:rPr lang="en-US" b="1" i="1" baseline="-25000" dirty="0" err="1">
                <a:ea typeface="+mn-lt"/>
                <a:cs typeface="+mn-lt"/>
              </a:rPr>
              <a:t>b</a:t>
            </a:r>
            <a:r>
              <a:rPr lang="en-US" b="1" i="1" dirty="0">
                <a:ea typeface="+mn-lt"/>
                <a:cs typeface="+mn-lt"/>
              </a:rPr>
              <a:t>(n))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unde</a:t>
            </a:r>
            <a:r>
              <a:rPr lang="en-US" dirty="0">
                <a:ea typeface="+mn-lt"/>
                <a:cs typeface="+mn-lt"/>
              </a:rPr>
              <a:t> b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numărul</a:t>
            </a:r>
            <a:r>
              <a:rPr lang="en-US" dirty="0">
                <a:ea typeface="+mn-lt"/>
                <a:cs typeface="+mn-lt"/>
              </a:rPr>
              <a:t> de sub-</a:t>
            </a:r>
            <a:r>
              <a:rPr lang="en-US" dirty="0" err="1">
                <a:ea typeface="+mn-lt"/>
                <a:cs typeface="+mn-lt"/>
              </a:rPr>
              <a:t>vectori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care se tot </a:t>
            </a:r>
            <a:r>
              <a:rPr lang="en-US" dirty="0" err="1">
                <a:ea typeface="+mn-lt"/>
                <a:cs typeface="+mn-lt"/>
              </a:rPr>
              <a:t>împarte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vectorul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mai</a:t>
            </a:r>
            <a:r>
              <a:rPr lang="en-US" dirty="0">
                <a:ea typeface="+mn-lt"/>
                <a:cs typeface="+mn-lt"/>
              </a:rPr>
              <a:t> mare.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27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xmlns="" id="{133F8CB7-795C-4272-9073-64D8CF97F2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B7743172-17A8-4FA4-8434-B813E03B76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xmlns="" id="{4CE1233C-FD2F-489E-BFDE-086F5FED64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7494F6-A565-7FD9-2EFE-9415A6772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dirty="0"/>
              <a:t>Merge Sort - </a:t>
            </a:r>
            <a:r>
              <a:rPr lang="en-US" sz="3700" dirty="0" err="1"/>
              <a:t>implementare</a:t>
            </a:r>
            <a:endParaRPr lang="en-US" sz="3700" dirty="0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xmlns="" id="{98D65580-67D5-5752-EEBF-D12D47F63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91966" y="298251"/>
            <a:ext cx="5836446" cy="6176510"/>
          </a:xfrm>
        </p:spPr>
      </p:pic>
    </p:spTree>
    <p:extLst>
      <p:ext uri="{BB962C8B-B14F-4D97-AF65-F5344CB8AC3E}">
        <p14:creationId xmlns:p14="http://schemas.microsoft.com/office/powerpoint/2010/main" val="1771088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D392A4-A510-C5FF-C9C8-7C442728E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Merge Sort - </a:t>
            </a:r>
            <a:r>
              <a:rPr lang="en-GB" dirty="0" err="1"/>
              <a:t>timpi</a:t>
            </a:r>
            <a:endParaRPr lang="en-GB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7289688"/>
              </p:ext>
            </p:extLst>
          </p:nvPr>
        </p:nvGraphicFramePr>
        <p:xfrm>
          <a:off x="819150" y="2222500"/>
          <a:ext cx="2456065" cy="363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31235239"/>
              </p:ext>
            </p:extLst>
          </p:nvPr>
        </p:nvGraphicFramePr>
        <p:xfrm>
          <a:off x="4382655" y="2222499"/>
          <a:ext cx="2639752" cy="363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175107002"/>
              </p:ext>
            </p:extLst>
          </p:nvPr>
        </p:nvGraphicFramePr>
        <p:xfrm>
          <a:off x="8129847" y="2222500"/>
          <a:ext cx="3252151" cy="363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82655" y="6525823"/>
            <a:ext cx="7755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 </a:t>
            </a:r>
            <a:r>
              <a:rPr lang="en-US" sz="1200" dirty="0" err="1" smtClean="0"/>
              <a:t>În</a:t>
            </a:r>
            <a:r>
              <a:rPr lang="en-US" sz="1200" dirty="0" smtClean="0"/>
              <a:t> </a:t>
            </a:r>
            <a:r>
              <a:rPr lang="en-US" sz="1200" dirty="0" err="1" smtClean="0"/>
              <a:t>cazul</a:t>
            </a:r>
            <a:r>
              <a:rPr lang="en-US" sz="1200" dirty="0" smtClean="0"/>
              <a:t> </a:t>
            </a:r>
            <a:r>
              <a:rPr lang="en-US" sz="1200" dirty="0" err="1" smtClean="0"/>
              <a:t>coloanelor</a:t>
            </a:r>
            <a:r>
              <a:rPr lang="en-US" sz="1200" dirty="0" smtClean="0"/>
              <a:t> cu </a:t>
            </a:r>
            <a:r>
              <a:rPr lang="en-US" sz="1200" dirty="0" err="1" smtClean="0"/>
              <a:t>valoarea</a:t>
            </a:r>
            <a:r>
              <a:rPr lang="en-US" sz="1200" dirty="0" smtClean="0"/>
              <a:t> 0, </a:t>
            </a:r>
            <a:r>
              <a:rPr lang="en-US" sz="1200" dirty="0" err="1" smtClean="0"/>
              <a:t>algoritmul</a:t>
            </a:r>
            <a:r>
              <a:rPr lang="en-US" sz="1200" dirty="0" smtClean="0"/>
              <a:t> </a:t>
            </a:r>
            <a:r>
              <a:rPr lang="en-US" sz="1200" dirty="0" err="1" smtClean="0"/>
              <a:t>respectiv</a:t>
            </a:r>
            <a:r>
              <a:rPr lang="en-US" sz="1200" dirty="0" smtClean="0"/>
              <a:t> nu a </a:t>
            </a:r>
            <a:r>
              <a:rPr lang="en-US" sz="1200" dirty="0" err="1" smtClean="0"/>
              <a:t>rulat</a:t>
            </a:r>
            <a:r>
              <a:rPr lang="en-US" sz="1200" dirty="0" smtClean="0"/>
              <a:t> </a:t>
            </a:r>
            <a:r>
              <a:rPr lang="en-US" sz="1200" dirty="0" err="1" smtClean="0"/>
              <a:t>într</a:t>
            </a:r>
            <a:r>
              <a:rPr lang="en-US" sz="1200" dirty="0" smtClean="0"/>
              <a:t>-un </a:t>
            </a:r>
            <a:r>
              <a:rPr lang="en-US" sz="1200" dirty="0" err="1" smtClean="0"/>
              <a:t>timp</a:t>
            </a:r>
            <a:r>
              <a:rPr lang="en-US" sz="1200" dirty="0" smtClean="0"/>
              <a:t> </a:t>
            </a:r>
            <a:r>
              <a:rPr lang="en-US" sz="1200" dirty="0" err="1" smtClean="0"/>
              <a:t>mai</a:t>
            </a:r>
            <a:r>
              <a:rPr lang="en-US" sz="1200" dirty="0" smtClean="0"/>
              <a:t> </a:t>
            </a:r>
            <a:r>
              <a:rPr lang="en-US" sz="1200" dirty="0" err="1" smtClean="0"/>
              <a:t>scurt</a:t>
            </a:r>
            <a:r>
              <a:rPr lang="en-US" sz="1200" dirty="0" smtClean="0"/>
              <a:t> de 10 min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66876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4BBAF0-9F9C-551A-7C8D-58E1A86FA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Shell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5D74A3-A6EF-3FD4-05D1-8FB92F30D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Shell Sort</a:t>
            </a:r>
            <a:r>
              <a:rPr lang="en-US" dirty="0"/>
              <a:t> </a:t>
            </a:r>
            <a:r>
              <a:rPr lang="en-US" dirty="0" err="1"/>
              <a:t>este</a:t>
            </a:r>
            <a:r>
              <a:rPr lang="en-US" dirty="0"/>
              <a:t>, </a:t>
            </a:r>
            <a:r>
              <a:rPr lang="en-US" dirty="0" err="1"/>
              <a:t>în</a:t>
            </a:r>
            <a:r>
              <a:rPr lang="en-US" dirty="0"/>
              <a:t> mare </a:t>
            </a:r>
            <a:r>
              <a:rPr lang="en-US" dirty="0" err="1"/>
              <a:t>parte</a:t>
            </a:r>
            <a:r>
              <a:rPr lang="en-US" dirty="0"/>
              <a:t>, o </a:t>
            </a:r>
            <a:r>
              <a:rPr lang="en-US" dirty="0" err="1"/>
              <a:t>variantă</a:t>
            </a:r>
            <a:r>
              <a:rPr lang="en-US" dirty="0"/>
              <a:t> a Insertion Sort.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cadrul</a:t>
            </a:r>
            <a:r>
              <a:rPr lang="en-US" dirty="0"/>
              <a:t> Insertion Sort, </a:t>
            </a:r>
            <a:r>
              <a:rPr lang="en-US" dirty="0" err="1"/>
              <a:t>elementele</a:t>
            </a:r>
            <a:r>
              <a:rPr lang="en-US" dirty="0"/>
              <a:t> sunt mutate </a:t>
            </a:r>
            <a:r>
              <a:rPr lang="en-US" dirty="0" err="1"/>
              <a:t>câte</a:t>
            </a:r>
            <a:r>
              <a:rPr lang="en-US" dirty="0"/>
              <a:t> o </a:t>
            </a:r>
            <a:r>
              <a:rPr lang="en-US" dirty="0" err="1"/>
              <a:t>singură</a:t>
            </a:r>
            <a:r>
              <a:rPr lang="en-US" dirty="0"/>
              <a:t> </a:t>
            </a:r>
            <a:r>
              <a:rPr lang="en-US" dirty="0" err="1"/>
              <a:t>poziție</a:t>
            </a:r>
            <a:r>
              <a:rPr lang="en-US" dirty="0"/>
              <a:t>. </a:t>
            </a:r>
            <a:r>
              <a:rPr lang="en-US" dirty="0" err="1"/>
              <a:t>Dacă</a:t>
            </a:r>
            <a:r>
              <a:rPr lang="en-US" dirty="0"/>
              <a:t> un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mutat</a:t>
            </a:r>
            <a:r>
              <a:rPr lang="en-US" dirty="0"/>
              <a:t> </a:t>
            </a:r>
            <a:r>
              <a:rPr lang="en-US" dirty="0" err="1"/>
              <a:t>peste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pozițiii</a:t>
            </a:r>
            <a:r>
              <a:rPr lang="en-US" dirty="0"/>
              <a:t>,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trece</a:t>
            </a:r>
            <a:r>
              <a:rPr lang="en-US" dirty="0"/>
              <a:t> pe </a:t>
            </a:r>
            <a:r>
              <a:rPr lang="en-US" dirty="0" err="1"/>
              <a:t>rând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 </a:t>
            </a:r>
            <a:r>
              <a:rPr lang="en-US" dirty="0" err="1"/>
              <a:t>poziție</a:t>
            </a:r>
            <a:r>
              <a:rPr lang="en-US" dirty="0"/>
              <a:t>. Shell Sort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permutarea</a:t>
            </a:r>
            <a:r>
              <a:rPr lang="en-US" dirty="0"/>
              <a:t> </a:t>
            </a:r>
            <a:r>
              <a:rPr lang="en-US" dirty="0" err="1"/>
              <a:t>elemtelor</a:t>
            </a:r>
            <a:r>
              <a:rPr lang="en-US" dirty="0"/>
              <a:t> la </a:t>
            </a:r>
            <a:r>
              <a:rPr lang="en-US" dirty="0" err="1"/>
              <a:t>distanță</a:t>
            </a:r>
            <a:r>
              <a:rPr lang="en-US" dirty="0"/>
              <a:t>. </a:t>
            </a:r>
            <a:r>
              <a:rPr lang="en-US" dirty="0" err="1"/>
              <a:t>În</a:t>
            </a:r>
            <a:r>
              <a:rPr lang="en-US" dirty="0"/>
              <a:t> Shell Sort se </a:t>
            </a:r>
            <a:r>
              <a:rPr lang="en-US" dirty="0" err="1"/>
              <a:t>crează</a:t>
            </a:r>
            <a:r>
              <a:rPr lang="en-US" dirty="0"/>
              <a:t> </a:t>
            </a:r>
            <a:r>
              <a:rPr lang="en-US" dirty="0" err="1"/>
              <a:t>vectori</a:t>
            </a:r>
            <a:r>
              <a:rPr lang="en-US" dirty="0"/>
              <a:t> </a:t>
            </a:r>
            <a:r>
              <a:rPr lang="en-US" dirty="0" err="1"/>
              <a:t>sortați</a:t>
            </a:r>
            <a:r>
              <a:rPr lang="en-US" dirty="0"/>
              <a:t> din h in h </a:t>
            </a:r>
            <a:r>
              <a:rPr lang="en-US" dirty="0" err="1"/>
              <a:t>elemente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un </a:t>
            </a:r>
            <a:r>
              <a:rPr lang="en-US" dirty="0" err="1"/>
              <a:t>numar</a:t>
            </a:r>
            <a:r>
              <a:rPr lang="en-US" dirty="0"/>
              <a:t> h mare. Ulterior, </a:t>
            </a:r>
            <a:r>
              <a:rPr lang="en-US" dirty="0" err="1"/>
              <a:t>numarul</a:t>
            </a:r>
            <a:r>
              <a:rPr lang="en-US" dirty="0"/>
              <a:t> h se tot </a:t>
            </a:r>
            <a:r>
              <a:rPr lang="en-US" dirty="0" err="1"/>
              <a:t>micșorează</a:t>
            </a:r>
            <a:r>
              <a:rPr lang="en-US" dirty="0"/>
              <a:t> </a:t>
            </a:r>
            <a:r>
              <a:rPr lang="en-US" dirty="0" err="1"/>
              <a:t>până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devine</a:t>
            </a:r>
            <a:r>
              <a:rPr lang="en-US" dirty="0"/>
              <a:t> 1.</a:t>
            </a:r>
          </a:p>
          <a:p>
            <a:pPr marL="0" indent="0">
              <a:buNone/>
            </a:pPr>
            <a:r>
              <a:rPr lang="en-US" dirty="0" err="1"/>
              <a:t>Complexitatea</a:t>
            </a:r>
            <a:r>
              <a:rPr lang="en-US" dirty="0"/>
              <a:t> </a:t>
            </a:r>
            <a:r>
              <a:rPr lang="en-US" dirty="0" err="1"/>
              <a:t>algoritmului</a:t>
            </a:r>
            <a:r>
              <a:rPr lang="en-US" dirty="0"/>
              <a:t> </a:t>
            </a:r>
            <a:r>
              <a:rPr lang="en-US" dirty="0" err="1"/>
              <a:t>implementat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 </a:t>
            </a:r>
            <a:r>
              <a:rPr lang="en-US" b="1" i="1" dirty="0">
                <a:ea typeface="+mn-lt"/>
                <a:cs typeface="+mn-lt"/>
              </a:rPr>
              <a:t>O(n</a:t>
            </a:r>
            <a:r>
              <a:rPr lang="en-US" b="1" i="1" baseline="30000" dirty="0">
                <a:ea typeface="+mn-lt"/>
                <a:cs typeface="+mn-lt"/>
              </a:rPr>
              <a:t>2</a:t>
            </a:r>
            <a:r>
              <a:rPr lang="en-US" b="1" i="1" dirty="0">
                <a:ea typeface="+mn-lt"/>
                <a:cs typeface="+mn-lt"/>
              </a:rPr>
              <a:t>)</a:t>
            </a:r>
            <a:r>
              <a:rPr lang="en-US" i="1" dirty="0">
                <a:ea typeface="+mn-lt"/>
                <a:cs typeface="+mn-lt"/>
              </a:rPr>
              <a:t> </a:t>
            </a:r>
            <a:r>
              <a:rPr lang="en-US" i="1" dirty="0" err="1">
                <a:ea typeface="+mn-lt"/>
                <a:cs typeface="+mn-lt"/>
              </a:rPr>
              <a:t>în</a:t>
            </a:r>
            <a:r>
              <a:rPr lang="en-US" i="1" dirty="0">
                <a:ea typeface="+mn-lt"/>
                <a:cs typeface="+mn-lt"/>
              </a:rPr>
              <a:t> general, </a:t>
            </a:r>
            <a:r>
              <a:rPr lang="en-US" i="1" dirty="0" err="1">
                <a:ea typeface="+mn-lt"/>
                <a:cs typeface="+mn-lt"/>
              </a:rPr>
              <a:t>dar</a:t>
            </a:r>
            <a:r>
              <a:rPr lang="en-US" i="1" dirty="0">
                <a:ea typeface="+mn-lt"/>
                <a:cs typeface="+mn-lt"/>
              </a:rPr>
              <a:t> </a:t>
            </a:r>
            <a:r>
              <a:rPr lang="en-US" i="1" dirty="0" err="1">
                <a:ea typeface="+mn-lt"/>
                <a:cs typeface="+mn-lt"/>
              </a:rPr>
              <a:t>și</a:t>
            </a:r>
            <a:r>
              <a:rPr lang="en-US" i="1" dirty="0">
                <a:ea typeface="+mn-lt"/>
                <a:cs typeface="+mn-lt"/>
              </a:rPr>
              <a:t> </a:t>
            </a:r>
            <a:r>
              <a:rPr lang="en-US" b="1" i="1" dirty="0">
                <a:ea typeface="+mn-lt"/>
                <a:cs typeface="+mn-lt"/>
              </a:rPr>
              <a:t>O(n * </a:t>
            </a:r>
            <a:r>
              <a:rPr lang="en-US" b="1" i="1" dirty="0" err="1">
                <a:ea typeface="+mn-lt"/>
                <a:cs typeface="+mn-lt"/>
              </a:rPr>
              <a:t>log</a:t>
            </a:r>
            <a:r>
              <a:rPr lang="en-US" b="1" i="1" baseline="-25000" dirty="0" err="1">
                <a:ea typeface="+mn-lt"/>
                <a:cs typeface="+mn-lt"/>
              </a:rPr>
              <a:t>b</a:t>
            </a:r>
            <a:r>
              <a:rPr lang="en-US" b="1" i="1" dirty="0">
                <a:ea typeface="+mn-lt"/>
                <a:cs typeface="+mn-lt"/>
              </a:rPr>
              <a:t>(n))</a:t>
            </a:r>
            <a:r>
              <a:rPr lang="en-US" i="1" dirty="0">
                <a:ea typeface="+mn-lt"/>
                <a:cs typeface="+mn-lt"/>
              </a:rPr>
              <a:t> </a:t>
            </a:r>
            <a:r>
              <a:rPr lang="en-US" i="1" dirty="0" err="1">
                <a:ea typeface="+mn-lt"/>
                <a:cs typeface="+mn-lt"/>
              </a:rPr>
              <a:t>în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cazul</a:t>
            </a:r>
            <a:r>
              <a:rPr lang="en-US" i="1" dirty="0">
                <a:ea typeface="+mn-lt"/>
                <a:cs typeface="+mn-lt"/>
              </a:rPr>
              <a:t> </a:t>
            </a:r>
            <a:r>
              <a:rPr lang="en-US" i="1" dirty="0" err="1">
                <a:ea typeface="+mn-lt"/>
                <a:cs typeface="+mn-lt"/>
              </a:rPr>
              <a:t>în</a:t>
            </a:r>
            <a:r>
              <a:rPr lang="en-US" i="1" dirty="0">
                <a:ea typeface="+mn-lt"/>
                <a:cs typeface="+mn-lt"/>
              </a:rPr>
              <a:t> care </a:t>
            </a:r>
            <a:r>
              <a:rPr lang="en-US" i="1" dirty="0" err="1">
                <a:ea typeface="+mn-lt"/>
                <a:cs typeface="+mn-lt"/>
              </a:rPr>
              <a:t>vectorul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este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deja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sortat</a:t>
            </a:r>
            <a:r>
              <a:rPr lang="en-US" i="1" dirty="0">
                <a:ea typeface="+mn-lt"/>
                <a:cs typeface="+mn-lt"/>
              </a:rPr>
              <a:t>, </a:t>
            </a:r>
            <a:r>
              <a:rPr lang="en-US" i="1" dirty="0" err="1">
                <a:ea typeface="+mn-lt"/>
                <a:cs typeface="+mn-lt"/>
              </a:rPr>
              <a:t>unde</a:t>
            </a:r>
            <a:r>
              <a:rPr lang="en-US" i="1" dirty="0">
                <a:ea typeface="+mn-lt"/>
                <a:cs typeface="+mn-lt"/>
              </a:rPr>
              <a:t> b </a:t>
            </a:r>
            <a:r>
              <a:rPr lang="en-US" i="1" dirty="0" err="1">
                <a:ea typeface="+mn-lt"/>
                <a:cs typeface="+mn-lt"/>
              </a:rPr>
              <a:t>depinde</a:t>
            </a:r>
            <a:r>
              <a:rPr lang="en-US" i="1" dirty="0">
                <a:ea typeface="+mn-lt"/>
                <a:cs typeface="+mn-lt"/>
              </a:rPr>
              <a:t> </a:t>
            </a:r>
            <a:r>
              <a:rPr lang="en-US" i="1" dirty="0" err="1">
                <a:ea typeface="+mn-lt"/>
                <a:cs typeface="+mn-lt"/>
              </a:rPr>
              <a:t>în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funcție</a:t>
            </a:r>
            <a:r>
              <a:rPr lang="en-US" i="1" dirty="0">
                <a:ea typeface="+mn-lt"/>
                <a:cs typeface="+mn-lt"/>
              </a:rPr>
              <a:t> de cat de rapid se </a:t>
            </a:r>
            <a:r>
              <a:rPr lang="en-US" i="1" dirty="0" err="1">
                <a:ea typeface="+mn-lt"/>
                <a:cs typeface="+mn-lt"/>
              </a:rPr>
              <a:t>micșorează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intervalul</a:t>
            </a:r>
            <a:r>
              <a:rPr lang="en-US" i="1" dirty="0">
                <a:ea typeface="+mn-lt"/>
                <a:cs typeface="+mn-lt"/>
              </a:rPr>
              <a:t>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5006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xmlns="" id="{133F8CB7-795C-4272-9073-64D8CF97F2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B7743172-17A8-4FA4-8434-B813E03B76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xmlns="" id="{4CE1233C-FD2F-489E-BFDE-086F5FED64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7494F6-A565-7FD9-2EFE-9415A6772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dirty="0"/>
              <a:t>Shell Sort - </a:t>
            </a:r>
            <a:r>
              <a:rPr lang="en-US" sz="3700" dirty="0" err="1"/>
              <a:t>implementare</a:t>
            </a:r>
            <a:endParaRPr lang="en-US" sz="3700" dirty="0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xmlns="" id="{07FC4439-60EA-E651-6DF8-CCFEECBD4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03131" y="2004627"/>
            <a:ext cx="6858000" cy="2838450"/>
          </a:xfrm>
        </p:spPr>
      </p:pic>
    </p:spTree>
    <p:extLst>
      <p:ext uri="{BB962C8B-B14F-4D97-AF65-F5344CB8AC3E}">
        <p14:creationId xmlns:p14="http://schemas.microsoft.com/office/powerpoint/2010/main" val="3996971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134</TotalTime>
  <Words>289</Words>
  <Application>Microsoft Office PowerPoint</Application>
  <PresentationFormat>Widescreen</PresentationFormat>
  <Paragraphs>58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Century Gothic</vt:lpstr>
      <vt:lpstr>Wingdings 2</vt:lpstr>
      <vt:lpstr>Quotable</vt:lpstr>
      <vt:lpstr>Analiza algoritmilor de sortare</vt:lpstr>
      <vt:lpstr>Radix Sort</vt:lpstr>
      <vt:lpstr>Radix Sort - implementare</vt:lpstr>
      <vt:lpstr>Radix Sort - timpi</vt:lpstr>
      <vt:lpstr>Merge Sort</vt:lpstr>
      <vt:lpstr>Merge Sort - implementare</vt:lpstr>
      <vt:lpstr>Merge Sort - timpi</vt:lpstr>
      <vt:lpstr>Shell Sort</vt:lpstr>
      <vt:lpstr>Shell Sort - implementare</vt:lpstr>
      <vt:lpstr>Shell Sort - timpi</vt:lpstr>
      <vt:lpstr>Count Sort</vt:lpstr>
      <vt:lpstr>Count Sort - implementare</vt:lpstr>
      <vt:lpstr>Count Sort - timpi</vt:lpstr>
      <vt:lpstr>Quick Sort</vt:lpstr>
      <vt:lpstr>Quick Sort - implementare</vt:lpstr>
      <vt:lpstr>Quick Sort - timpi</vt:lpstr>
      <vt:lpstr>Algoritmul nativ de sortare din C++</vt:lpstr>
      <vt:lpstr>Algoritmul nativ de sortare din C++  - timpi</vt:lpstr>
      <vt:lpstr>Comparație între algoritmii prezentați</vt:lpstr>
      <vt:lpstr>Concluzii</vt:lpstr>
      <vt:lpstr>Cum s-a ajuns la rezultatele prezentate?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account</cp:lastModifiedBy>
  <cp:revision>412</cp:revision>
  <dcterms:created xsi:type="dcterms:W3CDTF">2023-03-19T17:37:02Z</dcterms:created>
  <dcterms:modified xsi:type="dcterms:W3CDTF">2023-03-19T21:23:08Z</dcterms:modified>
</cp:coreProperties>
</file>