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76" r:id="rId10"/>
    <p:sldId id="277" r:id="rId11"/>
    <p:sldId id="268" r:id="rId12"/>
    <p:sldId id="269" r:id="rId13"/>
    <p:sldId id="278" r:id="rId14"/>
    <p:sldId id="279" r:id="rId15"/>
    <p:sldId id="280" r:id="rId16"/>
    <p:sldId id="281" r:id="rId17"/>
    <p:sldId id="270" r:id="rId18"/>
    <p:sldId id="271" r:id="rId19"/>
    <p:sldId id="272" r:id="rId20"/>
    <p:sldId id="273" r:id="rId21"/>
    <p:sldId id="274" r:id="rId22"/>
  </p:sldIdLst>
  <p:sldSz cx="9144000" cy="5143500" type="screen16x9"/>
  <p:notesSz cx="6858000" cy="9144000"/>
  <p:embeddedFontLst>
    <p:embeddedFont>
      <p:font typeface="Lato" panose="020B0604020202020204" charset="0"/>
      <p:regular r:id="rId24"/>
      <p:bold r:id="rId25"/>
      <p:italic r:id="rId26"/>
      <p:boldItalic r:id="rId27"/>
    </p:embeddedFont>
    <p:embeddedFont>
      <p:font typeface="Montserra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355"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khương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95c32288_3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95c32288_3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
              <a:t>khoa-nghĩa-hải</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537383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095c32288_0_5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095c32288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095c32288_0_5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095c32288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95c32288_3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95c32288_3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
              <a:t>khoa-nghĩa-hải</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942826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95c32288_3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95c32288_3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
              <a:t>khoa-nghĩa-hải</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45577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95c32288_3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95c32288_3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
              <a:t>khoa-nghĩa-hải</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140403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95c32288_3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95c32288_3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
              <a:t>khoa-nghĩa-hải</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728551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095c32288_2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095c32288_2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095c32288_2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095c32288_2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095c32288_0_5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095c32288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095c32288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095c32288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
              <a:t>khương</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5095c32288_0_5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5095c32288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095c32288_2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095c32288_2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rgbClr val="000000"/>
              </a:buClr>
              <a:buSzPts val="1100"/>
              <a:buFont typeface="Arial"/>
              <a:buNone/>
            </a:pPr>
            <a:r>
              <a:rPr lang="vi"/>
              <a:t>Cảm ơn thầy và các bạn đã lắng nghe phần thuyết trình của nhóm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0101f1f0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0101f1f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095c32288_0_5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095c32288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khanh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095c32288_3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095c32288_3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khanh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095c32288_24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095c32288_2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khoa-nghĩa-hải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095c32288_24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095c32288_2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
              <a:t>khoa-nghĩa-hải</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095c32288_24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095c32288_2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
              <a:t>khoa-nghĩa-hải</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95c32288_3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95c32288_3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
              <a:t>khoa-nghĩa-hải</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544729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codeigniter/hello_world/hienthi"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vi.wikipedia.org/wiki/MVC"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s://techtalk.vn/php-va-mo-hinh-mvc.html" TargetMode="External"/><Relationship Id="rId4" Type="http://schemas.openxmlformats.org/officeDocument/2006/relationships/hyperlink" Target="https://hoclaptrinh.vn/posts/tim-hieu-mo-hinh-mvc-la-gi"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MÔ HÌNH MVC</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Nhóm 1</a:t>
            </a: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lnSpc>
                <a:spcPct val="120000"/>
              </a:lnSpc>
              <a:spcBef>
                <a:spcPts val="2000"/>
              </a:spcBef>
              <a:spcAft>
                <a:spcPts val="0"/>
              </a:spcAft>
              <a:buClr>
                <a:srgbClr val="000000"/>
              </a:buClr>
              <a:buSzPts val="1100"/>
              <a:buFont typeface="Arial"/>
              <a:buNone/>
            </a:pPr>
            <a:r>
              <a:rPr lang="vi" dirty="0">
                <a:latin typeface="Arial"/>
                <a:ea typeface="Arial"/>
                <a:cs typeface="Arial"/>
                <a:sym typeface="Arial"/>
              </a:rPr>
              <a:t>Sự tương tác giữa các thành phần</a:t>
            </a:r>
            <a:endParaRPr dirty="0">
              <a:latin typeface="Arial"/>
              <a:ea typeface="Arial"/>
              <a:cs typeface="Arial"/>
              <a:sym typeface="Arial"/>
            </a:endParaRPr>
          </a:p>
          <a:p>
            <a:pPr marL="0" lvl="0" indent="0" algn="l" rtl="0">
              <a:spcBef>
                <a:spcPts val="800"/>
              </a:spcBef>
              <a:spcAft>
                <a:spcPts val="0"/>
              </a:spcAft>
              <a:buNone/>
            </a:pPr>
            <a:endParaRPr dirty="0"/>
          </a:p>
        </p:txBody>
      </p:sp>
      <p:sp>
        <p:nvSpPr>
          <p:cNvPr id="186" name="Google Shape;186;p21"/>
          <p:cNvSpPr txBox="1">
            <a:spLocks noGrp="1"/>
          </p:cNvSpPr>
          <p:nvPr>
            <p:ph type="body" idx="1"/>
          </p:nvPr>
        </p:nvSpPr>
        <p:spPr>
          <a:xfrm>
            <a:off x="807601" y="1212574"/>
            <a:ext cx="3764400" cy="622852"/>
          </a:xfrm>
          <a:prstGeom prst="rect">
            <a:avLst/>
          </a:prstGeom>
        </p:spPr>
        <p:txBody>
          <a:bodyPr spcFirstLastPara="1" wrap="square" lIns="91425" tIns="91425" rIns="91425" bIns="91425" anchor="t" anchorCtr="0">
            <a:noAutofit/>
          </a:bodyPr>
          <a:lstStyle/>
          <a:p>
            <a:pPr marL="0" lvl="0" indent="0" algn="just">
              <a:spcBef>
                <a:spcPts val="700"/>
              </a:spcBef>
              <a:buNone/>
            </a:pPr>
            <a:r>
              <a:rPr lang="vi-VN" sz="1400" dirty="0">
                <a:latin typeface="Times New Roman"/>
                <a:ea typeface="Times New Roman"/>
                <a:cs typeface="Times New Roman"/>
                <a:sym typeface="Times New Roman"/>
              </a:rPr>
              <a:t>Controller tương tác qua lại với Model</a:t>
            </a: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sz="1400" dirty="0">
              <a:latin typeface="Times New Roman"/>
              <a:ea typeface="Times New Roman"/>
              <a:cs typeface="Times New Roman"/>
              <a:sym typeface="Times New Roman"/>
            </a:endParaRPr>
          </a:p>
          <a:p>
            <a:pPr marL="0" lvl="0" indent="0" algn="l" rtl="0">
              <a:spcBef>
                <a:spcPts val="700"/>
              </a:spcBef>
              <a:spcAft>
                <a:spcPts val="1600"/>
              </a:spcAft>
              <a:buNone/>
            </a:pPr>
            <a:endParaRPr dirty="0"/>
          </a:p>
        </p:txBody>
      </p:sp>
      <p:pic>
        <p:nvPicPr>
          <p:cNvPr id="3" name="Picture 2">
            <a:extLst>
              <a:ext uri="{FF2B5EF4-FFF2-40B4-BE49-F238E27FC236}">
                <a16:creationId xmlns:a16="http://schemas.microsoft.com/office/drawing/2014/main" id="{C69EBA0C-388D-453E-91A6-65B3F0ECD30A}"/>
              </a:ext>
            </a:extLst>
          </p:cNvPr>
          <p:cNvPicPr>
            <a:picLocks noChangeAspect="1"/>
          </p:cNvPicPr>
          <p:nvPr/>
        </p:nvPicPr>
        <p:blipFill>
          <a:blip r:embed="rId3"/>
          <a:stretch>
            <a:fillRect/>
          </a:stretch>
        </p:blipFill>
        <p:spPr>
          <a:xfrm>
            <a:off x="1088335" y="1755911"/>
            <a:ext cx="4895022" cy="3061253"/>
          </a:xfrm>
          <a:prstGeom prst="rect">
            <a:avLst/>
          </a:prstGeom>
        </p:spPr>
      </p:pic>
    </p:spTree>
    <p:extLst>
      <p:ext uri="{BB962C8B-B14F-4D97-AF65-F5344CB8AC3E}">
        <p14:creationId xmlns:p14="http://schemas.microsoft.com/office/powerpoint/2010/main" val="930569824"/>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 calcmode="lin" valueType="num">
                                      <p:cBhvr additive="base">
                                        <p:cTn id="7" dur="1000"/>
                                        <p:tgtEl>
                                          <p:spTgt spid="18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6"/>
                                        </p:tgtEl>
                                        <p:attrNameLst>
                                          <p:attrName>style.visibility</p:attrName>
                                        </p:attrNameLst>
                                      </p:cBhvr>
                                      <p:to>
                                        <p:strVal val="visible"/>
                                      </p:to>
                                    </p:set>
                                    <p:anim calcmode="lin" valueType="num">
                                      <p:cBhvr additive="base">
                                        <p:cTn id="12" dur="1000"/>
                                        <p:tgtEl>
                                          <p:spTgt spid="18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1297500" y="393750"/>
            <a:ext cx="70389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Quy trình hoạt động của MVC trong dự án.</a:t>
            </a:r>
            <a:endParaRPr/>
          </a:p>
        </p:txBody>
      </p:sp>
      <p:sp>
        <p:nvSpPr>
          <p:cNvPr id="214" name="Google Shape;214;p25"/>
          <p:cNvSpPr txBox="1">
            <a:spLocks noGrp="1"/>
          </p:cNvSpPr>
          <p:nvPr>
            <p:ph type="body" idx="1"/>
          </p:nvPr>
        </p:nvSpPr>
        <p:spPr>
          <a:xfrm>
            <a:off x="1381500" y="1163075"/>
            <a:ext cx="4469400" cy="3295800"/>
          </a:xfrm>
          <a:prstGeom prst="rect">
            <a:avLst/>
          </a:prstGeom>
        </p:spPr>
        <p:txBody>
          <a:bodyPr spcFirstLastPara="1" wrap="square" lIns="91425" tIns="91425" rIns="91425" bIns="91425" anchor="t" anchorCtr="0">
            <a:noAutofit/>
          </a:bodyPr>
          <a:lstStyle/>
          <a:p>
            <a:pPr marL="0" lvl="0" indent="0" algn="just" rtl="0">
              <a:lnSpc>
                <a:spcPct val="100000"/>
              </a:lnSpc>
              <a:spcBef>
                <a:spcPts val="3300"/>
              </a:spcBef>
              <a:spcAft>
                <a:spcPts val="0"/>
              </a:spcAft>
              <a:buNone/>
            </a:pPr>
            <a:r>
              <a:rPr lang="vi" sz="1400">
                <a:solidFill>
                  <a:srgbClr val="FFFFFF"/>
                </a:solidFill>
                <a:latin typeface="Times New Roman"/>
                <a:ea typeface="Times New Roman"/>
                <a:cs typeface="Times New Roman"/>
                <a:sym typeface="Times New Roman"/>
              </a:rPr>
              <a:t>Người dùng sử dụng một BROWSER trình duyệt web bất kỳ (Firefox, Chrome, IE,…) để có thể gửi những yêu cầu (HTTP Request) có thể kèm theo những dữ liệu nhập tới những CONTROLLER xử lý tương ứng. Việc xác định Controller xử lý sẽ dựa vào một bộ Routing điều hướng.</a:t>
            </a:r>
            <a:endParaRPr sz="1400">
              <a:solidFill>
                <a:srgbClr val="FFFFFF"/>
              </a:solidFill>
              <a:latin typeface="Times New Roman"/>
              <a:ea typeface="Times New Roman"/>
              <a:cs typeface="Times New Roman"/>
              <a:sym typeface="Times New Roman"/>
            </a:endParaRPr>
          </a:p>
          <a:p>
            <a:pPr marL="0" lvl="0" indent="0" algn="just" rtl="0">
              <a:lnSpc>
                <a:spcPct val="100000"/>
              </a:lnSpc>
              <a:spcBef>
                <a:spcPts val="3300"/>
              </a:spcBef>
              <a:spcAft>
                <a:spcPts val="3300"/>
              </a:spcAft>
              <a:buNone/>
            </a:pPr>
            <a:r>
              <a:rPr lang="vi" sz="1400">
                <a:solidFill>
                  <a:srgbClr val="FFFFFF"/>
                </a:solidFill>
                <a:latin typeface="Times New Roman"/>
                <a:ea typeface="Times New Roman"/>
                <a:cs typeface="Times New Roman"/>
                <a:sym typeface="Times New Roman"/>
              </a:rPr>
              <a:t>Khi CONTROLLER nhận được yêu cầu gửi tới, nó sẽ chịu trách nhiệm kiểm tra yêu cầu đó có cần dữ liệu từ MODEL hay không? Nếu có, nó sẽ sử dụng các class/function cần thiết trong MODEL và nó sẽ trả ra kết quả( Resulting Arrays), khi đó CONTROLLER sẽ xử lý giá trị đó và trả ra VIEW để hiển thị. CONTROLLER sẽ xác định các VIEW tương ứng để hiển thị đúng với yêu cầu.</a:t>
            </a:r>
            <a:endParaRPr sz="1400">
              <a:solidFill>
                <a:srgbClr val="FFFFFF"/>
              </a:solidFill>
              <a:latin typeface="Times New Roman"/>
              <a:ea typeface="Times New Roman"/>
              <a:cs typeface="Times New Roman"/>
              <a:sym typeface="Times New Roman"/>
            </a:endParaRPr>
          </a:p>
        </p:txBody>
      </p:sp>
      <p:pic>
        <p:nvPicPr>
          <p:cNvPr id="215" name="Google Shape;215;p25"/>
          <p:cNvPicPr preferRelativeResize="0"/>
          <p:nvPr/>
        </p:nvPicPr>
        <p:blipFill>
          <a:blip r:embed="rId3">
            <a:alphaModFix/>
          </a:blip>
          <a:stretch>
            <a:fillRect/>
          </a:stretch>
        </p:blipFill>
        <p:spPr>
          <a:xfrm>
            <a:off x="6014834" y="1334000"/>
            <a:ext cx="3129175" cy="295394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
              <a:t>Quy trình hoạt động của MVC trong dự án.</a:t>
            </a:r>
            <a:endParaRPr/>
          </a:p>
          <a:p>
            <a:pPr marL="0" lvl="0" indent="0" algn="l" rtl="0">
              <a:spcBef>
                <a:spcPts val="0"/>
              </a:spcBef>
              <a:spcAft>
                <a:spcPts val="0"/>
              </a:spcAft>
              <a:buNone/>
            </a:pPr>
            <a:endParaRPr/>
          </a:p>
        </p:txBody>
      </p:sp>
      <p:sp>
        <p:nvSpPr>
          <p:cNvPr id="221" name="Google Shape;221;p26"/>
          <p:cNvSpPr txBox="1">
            <a:spLocks noGrp="1"/>
          </p:cNvSpPr>
          <p:nvPr>
            <p:ph type="body" idx="1"/>
          </p:nvPr>
        </p:nvSpPr>
        <p:spPr>
          <a:xfrm>
            <a:off x="1297500" y="1567550"/>
            <a:ext cx="4439400" cy="2911200"/>
          </a:xfrm>
          <a:prstGeom prst="rect">
            <a:avLst/>
          </a:prstGeom>
        </p:spPr>
        <p:txBody>
          <a:bodyPr spcFirstLastPara="1" wrap="square" lIns="91425" tIns="91425" rIns="91425" bIns="91425" anchor="t" anchorCtr="0">
            <a:noAutofit/>
          </a:bodyPr>
          <a:lstStyle/>
          <a:p>
            <a:pPr marL="0" lvl="0" indent="0" algn="just" rtl="0">
              <a:lnSpc>
                <a:spcPct val="100000"/>
              </a:lnSpc>
              <a:spcBef>
                <a:spcPts val="3300"/>
              </a:spcBef>
              <a:spcAft>
                <a:spcPts val="0"/>
              </a:spcAft>
              <a:buNone/>
            </a:pPr>
            <a:r>
              <a:rPr lang="vi" sz="1400">
                <a:solidFill>
                  <a:srgbClr val="FFFFFF"/>
                </a:solidFill>
                <a:latin typeface="Times New Roman"/>
                <a:ea typeface="Times New Roman"/>
                <a:cs typeface="Times New Roman"/>
                <a:sym typeface="Times New Roman"/>
              </a:rPr>
              <a:t>Khi nhận được dữ liệu từ CONTROLLER, VIEW sẽ chịu trách nhiệm xây dựng các thành phần hiển thị như hình ảnh, thông tin dữ liệu… và trả về GUI Content để CONTROLLER  đưa ra kết quả lên màn hình BROWSER.</a:t>
            </a:r>
            <a:endParaRPr sz="1400">
              <a:solidFill>
                <a:srgbClr val="FFFFFF"/>
              </a:solidFill>
              <a:latin typeface="Times New Roman"/>
              <a:ea typeface="Times New Roman"/>
              <a:cs typeface="Times New Roman"/>
              <a:sym typeface="Times New Roman"/>
            </a:endParaRPr>
          </a:p>
          <a:p>
            <a:pPr marL="0" lvl="0" indent="0" algn="just" rtl="0">
              <a:lnSpc>
                <a:spcPct val="100000"/>
              </a:lnSpc>
              <a:spcBef>
                <a:spcPts val="3300"/>
              </a:spcBef>
              <a:spcAft>
                <a:spcPts val="3300"/>
              </a:spcAft>
              <a:buNone/>
            </a:pPr>
            <a:r>
              <a:rPr lang="vi" sz="1400">
                <a:solidFill>
                  <a:srgbClr val="FFFFFF"/>
                </a:solidFill>
                <a:latin typeface="Times New Roman"/>
                <a:ea typeface="Times New Roman"/>
                <a:cs typeface="Times New Roman"/>
                <a:sym typeface="Times New Roman"/>
              </a:rPr>
              <a:t>BROWSER sẽ nhận giá trị trả về( HTTP Response) và sẽ hiển thị với người dùng. Kết thúc một quy trình hoạt động.</a:t>
            </a:r>
            <a:endParaRPr sz="1400">
              <a:latin typeface="Times New Roman"/>
              <a:ea typeface="Times New Roman"/>
              <a:cs typeface="Times New Roman"/>
              <a:sym typeface="Times New Roman"/>
            </a:endParaRPr>
          </a:p>
        </p:txBody>
      </p:sp>
      <p:pic>
        <p:nvPicPr>
          <p:cNvPr id="222" name="Google Shape;222;p26"/>
          <p:cNvPicPr preferRelativeResize="0"/>
          <p:nvPr/>
        </p:nvPicPr>
        <p:blipFill>
          <a:blip r:embed="rId3">
            <a:alphaModFix/>
          </a:blip>
          <a:stretch>
            <a:fillRect/>
          </a:stretch>
        </p:blipFill>
        <p:spPr>
          <a:xfrm>
            <a:off x="5987875" y="1460250"/>
            <a:ext cx="3003725" cy="283551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lnSpc>
                <a:spcPct val="120000"/>
              </a:lnSpc>
              <a:spcBef>
                <a:spcPts val="2000"/>
              </a:spcBef>
              <a:spcAft>
                <a:spcPts val="0"/>
              </a:spcAft>
              <a:buClr>
                <a:srgbClr val="000000"/>
              </a:buClr>
              <a:buSzPts val="1100"/>
              <a:buFont typeface="Arial"/>
              <a:buNone/>
            </a:pPr>
            <a:r>
              <a:rPr lang="en-US" dirty="0">
                <a:latin typeface="Arial"/>
                <a:cs typeface="Arial"/>
                <a:sym typeface="Arial"/>
              </a:rPr>
              <a:t>Demo</a:t>
            </a:r>
            <a:endParaRPr dirty="0"/>
          </a:p>
        </p:txBody>
      </p:sp>
      <p:sp>
        <p:nvSpPr>
          <p:cNvPr id="186" name="Google Shape;186;p21"/>
          <p:cNvSpPr txBox="1">
            <a:spLocks noGrp="1"/>
          </p:cNvSpPr>
          <p:nvPr>
            <p:ph type="body" idx="1"/>
          </p:nvPr>
        </p:nvSpPr>
        <p:spPr>
          <a:xfrm>
            <a:off x="1088335" y="1220455"/>
            <a:ext cx="3764400" cy="622852"/>
          </a:xfrm>
          <a:prstGeom prst="rect">
            <a:avLst/>
          </a:prstGeom>
        </p:spPr>
        <p:txBody>
          <a:bodyPr spcFirstLastPara="1" wrap="square" lIns="91425" tIns="91425" rIns="91425" bIns="91425" anchor="t" anchorCtr="0">
            <a:noAutofit/>
          </a:bodyPr>
          <a:lstStyle/>
          <a:p>
            <a:pPr marL="0" lvl="0" indent="0" algn="just">
              <a:spcBef>
                <a:spcPts val="700"/>
              </a:spcBef>
              <a:buNone/>
            </a:pPr>
            <a:r>
              <a:rPr lang="en-US" sz="1400" dirty="0" err="1">
                <a:latin typeface="Times New Roman"/>
                <a:ea typeface="Times New Roman"/>
                <a:cs typeface="Times New Roman"/>
                <a:sym typeface="Times New Roman"/>
              </a:rPr>
              <a:t>Lớp</a:t>
            </a:r>
            <a:r>
              <a:rPr lang="en-US" sz="1400" dirty="0">
                <a:latin typeface="Times New Roman"/>
                <a:ea typeface="Times New Roman"/>
                <a:cs typeface="Times New Roman"/>
                <a:sym typeface="Times New Roman"/>
              </a:rPr>
              <a:t> Model</a:t>
            </a:r>
            <a:endParaRPr lang="vi-VN"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sz="1400" dirty="0">
              <a:latin typeface="Times New Roman"/>
              <a:ea typeface="Times New Roman"/>
              <a:cs typeface="Times New Roman"/>
              <a:sym typeface="Times New Roman"/>
            </a:endParaRPr>
          </a:p>
          <a:p>
            <a:pPr marL="0" lvl="0" indent="0" algn="l" rtl="0">
              <a:spcBef>
                <a:spcPts val="700"/>
              </a:spcBef>
              <a:spcAft>
                <a:spcPts val="1600"/>
              </a:spcAft>
              <a:buNone/>
            </a:pPr>
            <a:endParaRPr dirty="0"/>
          </a:p>
        </p:txBody>
      </p:sp>
      <p:pic>
        <p:nvPicPr>
          <p:cNvPr id="2" name="Picture 1">
            <a:extLst>
              <a:ext uri="{FF2B5EF4-FFF2-40B4-BE49-F238E27FC236}">
                <a16:creationId xmlns:a16="http://schemas.microsoft.com/office/drawing/2014/main" id="{4B019F1A-EE5C-46D5-98F9-690D2A62F60A}"/>
              </a:ext>
            </a:extLst>
          </p:cNvPr>
          <p:cNvPicPr>
            <a:picLocks noChangeAspect="1"/>
          </p:cNvPicPr>
          <p:nvPr/>
        </p:nvPicPr>
        <p:blipFill>
          <a:blip r:embed="rId3"/>
          <a:stretch>
            <a:fillRect/>
          </a:stretch>
        </p:blipFill>
        <p:spPr>
          <a:xfrm>
            <a:off x="1203418" y="1843307"/>
            <a:ext cx="5391150" cy="2638425"/>
          </a:xfrm>
          <a:prstGeom prst="rect">
            <a:avLst/>
          </a:prstGeom>
        </p:spPr>
      </p:pic>
    </p:spTree>
    <p:extLst>
      <p:ext uri="{BB962C8B-B14F-4D97-AF65-F5344CB8AC3E}">
        <p14:creationId xmlns:p14="http://schemas.microsoft.com/office/powerpoint/2010/main" val="4277968285"/>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 calcmode="lin" valueType="num">
                                      <p:cBhvr additive="base">
                                        <p:cTn id="7" dur="1000"/>
                                        <p:tgtEl>
                                          <p:spTgt spid="18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6"/>
                                        </p:tgtEl>
                                        <p:attrNameLst>
                                          <p:attrName>style.visibility</p:attrName>
                                        </p:attrNameLst>
                                      </p:cBhvr>
                                      <p:to>
                                        <p:strVal val="visible"/>
                                      </p:to>
                                    </p:set>
                                    <p:anim calcmode="lin" valueType="num">
                                      <p:cBhvr additive="base">
                                        <p:cTn id="12" dur="1000"/>
                                        <p:tgtEl>
                                          <p:spTgt spid="18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lnSpc>
                <a:spcPct val="120000"/>
              </a:lnSpc>
              <a:spcBef>
                <a:spcPts val="2000"/>
              </a:spcBef>
              <a:spcAft>
                <a:spcPts val="0"/>
              </a:spcAft>
              <a:buClr>
                <a:srgbClr val="000000"/>
              </a:buClr>
              <a:buSzPts val="1100"/>
              <a:buFont typeface="Arial"/>
              <a:buNone/>
            </a:pPr>
            <a:r>
              <a:rPr lang="en-US" dirty="0">
                <a:latin typeface="Arial"/>
                <a:cs typeface="Arial"/>
                <a:sym typeface="Arial"/>
              </a:rPr>
              <a:t>Demo</a:t>
            </a:r>
            <a:endParaRPr dirty="0"/>
          </a:p>
        </p:txBody>
      </p:sp>
      <p:sp>
        <p:nvSpPr>
          <p:cNvPr id="186" name="Google Shape;186;p21"/>
          <p:cNvSpPr txBox="1">
            <a:spLocks noGrp="1"/>
          </p:cNvSpPr>
          <p:nvPr>
            <p:ph type="body" idx="1"/>
          </p:nvPr>
        </p:nvSpPr>
        <p:spPr>
          <a:xfrm>
            <a:off x="1088335" y="1220455"/>
            <a:ext cx="3764400" cy="622852"/>
          </a:xfrm>
          <a:prstGeom prst="rect">
            <a:avLst/>
          </a:prstGeom>
        </p:spPr>
        <p:txBody>
          <a:bodyPr spcFirstLastPara="1" wrap="square" lIns="91425" tIns="91425" rIns="91425" bIns="91425" anchor="t" anchorCtr="0">
            <a:noAutofit/>
          </a:bodyPr>
          <a:lstStyle/>
          <a:p>
            <a:pPr marL="0" lvl="0" indent="0" algn="just">
              <a:spcBef>
                <a:spcPts val="700"/>
              </a:spcBef>
              <a:buNone/>
            </a:pPr>
            <a:r>
              <a:rPr lang="en-US" sz="1400" dirty="0" err="1">
                <a:latin typeface="Times New Roman"/>
                <a:ea typeface="Times New Roman"/>
                <a:cs typeface="Times New Roman"/>
                <a:sym typeface="Times New Roman"/>
              </a:rPr>
              <a:t>Lớp</a:t>
            </a:r>
            <a:r>
              <a:rPr lang="en-US" sz="1400" dirty="0">
                <a:latin typeface="Times New Roman"/>
                <a:ea typeface="Times New Roman"/>
                <a:cs typeface="Times New Roman"/>
                <a:sym typeface="Times New Roman"/>
              </a:rPr>
              <a:t> Controller</a:t>
            </a:r>
            <a:endParaRPr lang="vi-VN"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sz="1400" dirty="0">
              <a:latin typeface="Times New Roman"/>
              <a:ea typeface="Times New Roman"/>
              <a:cs typeface="Times New Roman"/>
              <a:sym typeface="Times New Roman"/>
            </a:endParaRPr>
          </a:p>
          <a:p>
            <a:pPr marL="0" lvl="0" indent="0" algn="l" rtl="0">
              <a:spcBef>
                <a:spcPts val="700"/>
              </a:spcBef>
              <a:spcAft>
                <a:spcPts val="1600"/>
              </a:spcAft>
              <a:buNone/>
            </a:pPr>
            <a:endParaRPr dirty="0"/>
          </a:p>
        </p:txBody>
      </p:sp>
      <p:pic>
        <p:nvPicPr>
          <p:cNvPr id="4" name="Picture 3">
            <a:extLst>
              <a:ext uri="{FF2B5EF4-FFF2-40B4-BE49-F238E27FC236}">
                <a16:creationId xmlns:a16="http://schemas.microsoft.com/office/drawing/2014/main" id="{8179620E-E529-4A89-91A5-9C988F530B64}"/>
              </a:ext>
            </a:extLst>
          </p:cNvPr>
          <p:cNvPicPr>
            <a:picLocks noChangeAspect="1"/>
          </p:cNvPicPr>
          <p:nvPr/>
        </p:nvPicPr>
        <p:blipFill>
          <a:blip r:embed="rId3"/>
          <a:stretch>
            <a:fillRect/>
          </a:stretch>
        </p:blipFill>
        <p:spPr>
          <a:xfrm>
            <a:off x="1199935" y="1689651"/>
            <a:ext cx="5154482" cy="3060099"/>
          </a:xfrm>
          <a:prstGeom prst="rect">
            <a:avLst/>
          </a:prstGeom>
        </p:spPr>
      </p:pic>
    </p:spTree>
    <p:extLst>
      <p:ext uri="{BB962C8B-B14F-4D97-AF65-F5344CB8AC3E}">
        <p14:creationId xmlns:p14="http://schemas.microsoft.com/office/powerpoint/2010/main" val="1648751620"/>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 calcmode="lin" valueType="num">
                                      <p:cBhvr additive="base">
                                        <p:cTn id="7" dur="1000"/>
                                        <p:tgtEl>
                                          <p:spTgt spid="18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6"/>
                                        </p:tgtEl>
                                        <p:attrNameLst>
                                          <p:attrName>style.visibility</p:attrName>
                                        </p:attrNameLst>
                                      </p:cBhvr>
                                      <p:to>
                                        <p:strVal val="visible"/>
                                      </p:to>
                                    </p:set>
                                    <p:anim calcmode="lin" valueType="num">
                                      <p:cBhvr additive="base">
                                        <p:cTn id="12" dur="1000"/>
                                        <p:tgtEl>
                                          <p:spTgt spid="18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lnSpc>
                <a:spcPct val="120000"/>
              </a:lnSpc>
              <a:spcBef>
                <a:spcPts val="2000"/>
              </a:spcBef>
              <a:spcAft>
                <a:spcPts val="0"/>
              </a:spcAft>
              <a:buClr>
                <a:srgbClr val="000000"/>
              </a:buClr>
              <a:buSzPts val="1100"/>
              <a:buFont typeface="Arial"/>
              <a:buNone/>
            </a:pPr>
            <a:r>
              <a:rPr lang="en-US" dirty="0">
                <a:latin typeface="Arial"/>
                <a:cs typeface="Arial"/>
                <a:sym typeface="Arial"/>
              </a:rPr>
              <a:t>Demo</a:t>
            </a:r>
            <a:endParaRPr dirty="0"/>
          </a:p>
        </p:txBody>
      </p:sp>
      <p:sp>
        <p:nvSpPr>
          <p:cNvPr id="186" name="Google Shape;186;p21"/>
          <p:cNvSpPr txBox="1">
            <a:spLocks noGrp="1"/>
          </p:cNvSpPr>
          <p:nvPr>
            <p:ph type="body" idx="1"/>
          </p:nvPr>
        </p:nvSpPr>
        <p:spPr>
          <a:xfrm>
            <a:off x="1088335" y="1220455"/>
            <a:ext cx="3764400" cy="622852"/>
          </a:xfrm>
          <a:prstGeom prst="rect">
            <a:avLst/>
          </a:prstGeom>
        </p:spPr>
        <p:txBody>
          <a:bodyPr spcFirstLastPara="1" wrap="square" lIns="91425" tIns="91425" rIns="91425" bIns="91425" anchor="t" anchorCtr="0">
            <a:noAutofit/>
          </a:bodyPr>
          <a:lstStyle/>
          <a:p>
            <a:pPr marL="0" lvl="0" indent="0" algn="just">
              <a:spcBef>
                <a:spcPts val="700"/>
              </a:spcBef>
              <a:buNone/>
            </a:pPr>
            <a:r>
              <a:rPr lang="en-US" sz="1400" dirty="0" err="1">
                <a:latin typeface="Times New Roman"/>
                <a:ea typeface="Times New Roman"/>
                <a:cs typeface="Times New Roman"/>
                <a:sym typeface="Times New Roman"/>
              </a:rPr>
              <a:t>Lớp</a:t>
            </a:r>
            <a:r>
              <a:rPr lang="en-US" sz="1400" dirty="0">
                <a:latin typeface="Times New Roman"/>
                <a:ea typeface="Times New Roman"/>
                <a:cs typeface="Times New Roman"/>
                <a:sym typeface="Times New Roman"/>
              </a:rPr>
              <a:t> View</a:t>
            </a:r>
            <a:endParaRPr lang="vi-VN"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sz="1400" dirty="0">
              <a:latin typeface="Times New Roman"/>
              <a:ea typeface="Times New Roman"/>
              <a:cs typeface="Times New Roman"/>
              <a:sym typeface="Times New Roman"/>
            </a:endParaRPr>
          </a:p>
          <a:p>
            <a:pPr marL="0" lvl="0" indent="0" algn="l" rtl="0">
              <a:spcBef>
                <a:spcPts val="700"/>
              </a:spcBef>
              <a:spcAft>
                <a:spcPts val="1600"/>
              </a:spcAft>
              <a:buNone/>
            </a:pPr>
            <a:endParaRPr dirty="0"/>
          </a:p>
        </p:txBody>
      </p:sp>
      <p:pic>
        <p:nvPicPr>
          <p:cNvPr id="3" name="Picture 2">
            <a:extLst>
              <a:ext uri="{FF2B5EF4-FFF2-40B4-BE49-F238E27FC236}">
                <a16:creationId xmlns:a16="http://schemas.microsoft.com/office/drawing/2014/main" id="{048B2A92-BA93-4BAB-A57E-0C4C72029514}"/>
              </a:ext>
            </a:extLst>
          </p:cNvPr>
          <p:cNvPicPr>
            <a:picLocks noChangeAspect="1"/>
          </p:cNvPicPr>
          <p:nvPr/>
        </p:nvPicPr>
        <p:blipFill>
          <a:blip r:embed="rId3"/>
          <a:stretch>
            <a:fillRect/>
          </a:stretch>
        </p:blipFill>
        <p:spPr>
          <a:xfrm>
            <a:off x="1140722" y="1843307"/>
            <a:ext cx="3324225" cy="1762125"/>
          </a:xfrm>
          <a:prstGeom prst="rect">
            <a:avLst/>
          </a:prstGeom>
        </p:spPr>
      </p:pic>
    </p:spTree>
    <p:extLst>
      <p:ext uri="{BB962C8B-B14F-4D97-AF65-F5344CB8AC3E}">
        <p14:creationId xmlns:p14="http://schemas.microsoft.com/office/powerpoint/2010/main" val="3331731796"/>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 calcmode="lin" valueType="num">
                                      <p:cBhvr additive="base">
                                        <p:cTn id="7" dur="1000"/>
                                        <p:tgtEl>
                                          <p:spTgt spid="18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6"/>
                                        </p:tgtEl>
                                        <p:attrNameLst>
                                          <p:attrName>style.visibility</p:attrName>
                                        </p:attrNameLst>
                                      </p:cBhvr>
                                      <p:to>
                                        <p:strVal val="visible"/>
                                      </p:to>
                                    </p:set>
                                    <p:anim calcmode="lin" valueType="num">
                                      <p:cBhvr additive="base">
                                        <p:cTn id="12" dur="1000"/>
                                        <p:tgtEl>
                                          <p:spTgt spid="18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lnSpc>
                <a:spcPct val="120000"/>
              </a:lnSpc>
              <a:spcBef>
                <a:spcPts val="2000"/>
              </a:spcBef>
              <a:spcAft>
                <a:spcPts val="0"/>
              </a:spcAft>
              <a:buClr>
                <a:srgbClr val="000000"/>
              </a:buClr>
              <a:buSzPts val="1100"/>
              <a:buFont typeface="Arial"/>
              <a:buNone/>
            </a:pPr>
            <a:r>
              <a:rPr lang="en-US" dirty="0">
                <a:latin typeface="Arial"/>
                <a:cs typeface="Arial"/>
                <a:sym typeface="Arial"/>
              </a:rPr>
              <a:t>Demo</a:t>
            </a:r>
            <a:endParaRPr dirty="0"/>
          </a:p>
        </p:txBody>
      </p:sp>
      <p:sp>
        <p:nvSpPr>
          <p:cNvPr id="186" name="Google Shape;186;p21"/>
          <p:cNvSpPr txBox="1">
            <a:spLocks noGrp="1"/>
          </p:cNvSpPr>
          <p:nvPr>
            <p:ph type="body" idx="1"/>
          </p:nvPr>
        </p:nvSpPr>
        <p:spPr>
          <a:xfrm>
            <a:off x="1088334" y="1220455"/>
            <a:ext cx="6758165" cy="622852"/>
          </a:xfrm>
          <a:prstGeom prst="rect">
            <a:avLst/>
          </a:prstGeom>
        </p:spPr>
        <p:txBody>
          <a:bodyPr spcFirstLastPara="1" wrap="square" lIns="91425" tIns="91425" rIns="91425" bIns="91425" anchor="t" anchorCtr="0">
            <a:noAutofit/>
          </a:bodyPr>
          <a:lstStyle/>
          <a:p>
            <a:pPr marL="0" lvl="0" indent="0" algn="just">
              <a:spcBef>
                <a:spcPts val="700"/>
              </a:spcBef>
              <a:buNone/>
            </a:pPr>
            <a:r>
              <a:rPr lang="en-US" sz="1400" dirty="0">
                <a:latin typeface="Times New Roman"/>
                <a:ea typeface="Times New Roman"/>
                <a:cs typeface="Times New Roman"/>
                <a:sym typeface="Times New Roman"/>
              </a:rPr>
              <a:t>Sau </a:t>
            </a:r>
            <a:r>
              <a:rPr lang="en-US" sz="1400" dirty="0" err="1">
                <a:latin typeface="Times New Roman"/>
                <a:ea typeface="Times New Roman"/>
                <a:cs typeface="Times New Roman"/>
                <a:sym typeface="Times New Roman"/>
              </a:rPr>
              <a:t>đó</a:t>
            </a:r>
            <a:r>
              <a:rPr lang="en-US" sz="1400" dirty="0">
                <a:latin typeface="Times New Roman"/>
                <a:ea typeface="Times New Roman"/>
                <a:cs typeface="Times New Roman"/>
                <a:sym typeface="Times New Roman"/>
              </a:rPr>
              <a:t> </a:t>
            </a:r>
            <a:r>
              <a:rPr lang="en-US" sz="1400" dirty="0" err="1">
                <a:latin typeface="Times New Roman"/>
                <a:ea typeface="Times New Roman"/>
                <a:cs typeface="Times New Roman"/>
                <a:sym typeface="Times New Roman"/>
              </a:rPr>
              <a:t>truy</a:t>
            </a:r>
            <a:r>
              <a:rPr lang="en-US" sz="1400" dirty="0">
                <a:latin typeface="Times New Roman"/>
                <a:ea typeface="Times New Roman"/>
                <a:cs typeface="Times New Roman"/>
                <a:sym typeface="Times New Roman"/>
              </a:rPr>
              <a:t> </a:t>
            </a:r>
            <a:r>
              <a:rPr lang="en-US" sz="1400" dirty="0" err="1">
                <a:latin typeface="Times New Roman"/>
                <a:ea typeface="Times New Roman"/>
                <a:cs typeface="Times New Roman"/>
                <a:sym typeface="Times New Roman"/>
              </a:rPr>
              <a:t>cập</a:t>
            </a:r>
            <a:r>
              <a:rPr lang="en-US" sz="1400" dirty="0">
                <a:latin typeface="Times New Roman"/>
                <a:ea typeface="Times New Roman"/>
                <a:cs typeface="Times New Roman"/>
                <a:sym typeface="Times New Roman"/>
              </a:rPr>
              <a:t> </a:t>
            </a:r>
            <a:r>
              <a:rPr lang="en-US" sz="1400" dirty="0" err="1">
                <a:latin typeface="Times New Roman"/>
                <a:ea typeface="Times New Roman"/>
                <a:cs typeface="Times New Roman"/>
                <a:sym typeface="Times New Roman"/>
              </a:rPr>
              <a:t>vào</a:t>
            </a:r>
            <a:r>
              <a:rPr lang="en-US" sz="1400" dirty="0">
                <a:latin typeface="Times New Roman"/>
                <a:ea typeface="Times New Roman"/>
                <a:cs typeface="Times New Roman"/>
                <a:sym typeface="Times New Roman"/>
              </a:rPr>
              <a:t> </a:t>
            </a:r>
            <a:r>
              <a:rPr lang="en-US" sz="1400" dirty="0" err="1">
                <a:latin typeface="Times New Roman"/>
                <a:ea typeface="Times New Roman"/>
                <a:cs typeface="Times New Roman"/>
                <a:sym typeface="Times New Roman"/>
              </a:rPr>
              <a:t>đường</a:t>
            </a:r>
            <a:r>
              <a:rPr lang="en-US" sz="1400" dirty="0">
                <a:latin typeface="Times New Roman"/>
                <a:ea typeface="Times New Roman"/>
                <a:cs typeface="Times New Roman"/>
                <a:sym typeface="Times New Roman"/>
              </a:rPr>
              <a:t> </a:t>
            </a:r>
            <a:r>
              <a:rPr lang="en-US" sz="1400" dirty="0" err="1">
                <a:latin typeface="Times New Roman"/>
                <a:ea typeface="Times New Roman"/>
                <a:cs typeface="Times New Roman"/>
                <a:sym typeface="Times New Roman"/>
              </a:rPr>
              <a:t>dẫn</a:t>
            </a:r>
            <a:r>
              <a:rPr lang="en-US" sz="1400" dirty="0">
                <a:latin typeface="Times New Roman"/>
                <a:ea typeface="Times New Roman"/>
                <a:cs typeface="Times New Roman"/>
                <a:sym typeface="Times New Roman"/>
              </a:rPr>
              <a:t> </a:t>
            </a:r>
            <a:r>
              <a:rPr lang="en-US" sz="1400" dirty="0">
                <a:latin typeface="Times New Roman"/>
                <a:ea typeface="Times New Roman"/>
                <a:cs typeface="Times New Roman"/>
                <a:sym typeface="Times New Roman"/>
                <a:hlinkClick r:id="rId3"/>
              </a:rPr>
              <a:t>http://localhost/codeigniter/hello_world/hienthi</a:t>
            </a:r>
            <a:r>
              <a:rPr lang="en-US" sz="1400" dirty="0">
                <a:latin typeface="Times New Roman"/>
                <a:ea typeface="Times New Roman"/>
                <a:cs typeface="Times New Roman"/>
                <a:sym typeface="Times New Roman"/>
              </a:rPr>
              <a:t> </a:t>
            </a:r>
            <a:r>
              <a:rPr lang="en-US" sz="1400" dirty="0" err="1">
                <a:latin typeface="Times New Roman"/>
                <a:ea typeface="Times New Roman"/>
                <a:cs typeface="Times New Roman"/>
                <a:sym typeface="Times New Roman"/>
              </a:rPr>
              <a:t>để</a:t>
            </a:r>
            <a:r>
              <a:rPr lang="en-US" sz="1400" dirty="0">
                <a:latin typeface="Times New Roman"/>
                <a:ea typeface="Times New Roman"/>
                <a:cs typeface="Times New Roman"/>
                <a:sym typeface="Times New Roman"/>
              </a:rPr>
              <a:t> </a:t>
            </a:r>
            <a:r>
              <a:rPr lang="en-US" sz="1400" dirty="0" err="1">
                <a:latin typeface="Times New Roman"/>
                <a:ea typeface="Times New Roman"/>
                <a:cs typeface="Times New Roman"/>
                <a:sym typeface="Times New Roman"/>
              </a:rPr>
              <a:t>xem</a:t>
            </a:r>
            <a:r>
              <a:rPr lang="en-US" sz="1400" dirty="0">
                <a:latin typeface="Times New Roman"/>
                <a:ea typeface="Times New Roman"/>
                <a:cs typeface="Times New Roman"/>
                <a:sym typeface="Times New Roman"/>
              </a:rPr>
              <a:t> </a:t>
            </a:r>
            <a:r>
              <a:rPr lang="en-US" sz="1400" dirty="0" err="1">
                <a:latin typeface="Times New Roman"/>
                <a:ea typeface="Times New Roman"/>
                <a:cs typeface="Times New Roman"/>
                <a:sym typeface="Times New Roman"/>
              </a:rPr>
              <a:t>kết</a:t>
            </a:r>
            <a:r>
              <a:rPr lang="en-US" sz="1400" dirty="0">
                <a:latin typeface="Times New Roman"/>
                <a:ea typeface="Times New Roman"/>
                <a:cs typeface="Times New Roman"/>
                <a:sym typeface="Times New Roman"/>
              </a:rPr>
              <a:t> </a:t>
            </a:r>
            <a:r>
              <a:rPr lang="en-US" sz="1400" dirty="0" err="1">
                <a:latin typeface="Times New Roman"/>
                <a:ea typeface="Times New Roman"/>
                <a:cs typeface="Times New Roman"/>
                <a:sym typeface="Times New Roman"/>
              </a:rPr>
              <a:t>quả</a:t>
            </a:r>
            <a:r>
              <a:rPr lang="en-US" sz="1400" dirty="0">
                <a:latin typeface="Times New Roman"/>
                <a:ea typeface="Times New Roman"/>
                <a:cs typeface="Times New Roman"/>
                <a:sym typeface="Times New Roman"/>
              </a:rPr>
              <a:t>.</a:t>
            </a:r>
            <a:endParaRPr lang="vi-VN"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sz="1400" dirty="0">
              <a:latin typeface="Times New Roman"/>
              <a:ea typeface="Times New Roman"/>
              <a:cs typeface="Times New Roman"/>
              <a:sym typeface="Times New Roman"/>
            </a:endParaRPr>
          </a:p>
          <a:p>
            <a:pPr marL="0" lvl="0" indent="0" algn="l" rtl="0">
              <a:spcBef>
                <a:spcPts val="700"/>
              </a:spcBef>
              <a:spcAft>
                <a:spcPts val="1600"/>
              </a:spcAft>
              <a:buNone/>
            </a:pPr>
            <a:endParaRPr dirty="0"/>
          </a:p>
        </p:txBody>
      </p:sp>
      <p:pic>
        <p:nvPicPr>
          <p:cNvPr id="2" name="Picture 1">
            <a:extLst>
              <a:ext uri="{FF2B5EF4-FFF2-40B4-BE49-F238E27FC236}">
                <a16:creationId xmlns:a16="http://schemas.microsoft.com/office/drawing/2014/main" id="{E92F1593-9C30-4C35-A2B8-8199AF67A29F}"/>
              </a:ext>
            </a:extLst>
          </p:cNvPr>
          <p:cNvPicPr>
            <a:picLocks noChangeAspect="1"/>
          </p:cNvPicPr>
          <p:nvPr/>
        </p:nvPicPr>
        <p:blipFill>
          <a:blip r:embed="rId4"/>
          <a:stretch>
            <a:fillRect/>
          </a:stretch>
        </p:blipFill>
        <p:spPr>
          <a:xfrm>
            <a:off x="1200150" y="1930665"/>
            <a:ext cx="6743700" cy="2990850"/>
          </a:xfrm>
          <a:prstGeom prst="rect">
            <a:avLst/>
          </a:prstGeom>
        </p:spPr>
      </p:pic>
    </p:spTree>
    <p:extLst>
      <p:ext uri="{BB962C8B-B14F-4D97-AF65-F5344CB8AC3E}">
        <p14:creationId xmlns:p14="http://schemas.microsoft.com/office/powerpoint/2010/main" val="1729256257"/>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 calcmode="lin" valueType="num">
                                      <p:cBhvr additive="base">
                                        <p:cTn id="7" dur="1000"/>
                                        <p:tgtEl>
                                          <p:spTgt spid="18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6"/>
                                        </p:tgtEl>
                                        <p:attrNameLst>
                                          <p:attrName>style.visibility</p:attrName>
                                        </p:attrNameLst>
                                      </p:cBhvr>
                                      <p:to>
                                        <p:strVal val="visible"/>
                                      </p:to>
                                    </p:set>
                                    <p:anim calcmode="lin" valueType="num">
                                      <p:cBhvr additive="base">
                                        <p:cTn id="12" dur="1000"/>
                                        <p:tgtEl>
                                          <p:spTgt spid="18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Ưu điểm</a:t>
            </a:r>
            <a:endParaRPr/>
          </a:p>
        </p:txBody>
      </p:sp>
      <p:sp>
        <p:nvSpPr>
          <p:cNvPr id="228" name="Google Shape;228;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81000" algn="just" rtl="0">
              <a:spcBef>
                <a:spcPts val="0"/>
              </a:spcBef>
              <a:spcAft>
                <a:spcPts val="0"/>
              </a:spcAft>
              <a:buSzPts val="2400"/>
              <a:buFont typeface="Times New Roman"/>
              <a:buChar char="+"/>
            </a:pPr>
            <a:r>
              <a:rPr lang="vi" sz="2400">
                <a:latin typeface="Times New Roman"/>
                <a:ea typeface="Times New Roman"/>
                <a:cs typeface="Times New Roman"/>
                <a:sym typeface="Times New Roman"/>
              </a:rPr>
              <a:t>Có thể áp dụng mô hình MVC mà không không phụ thuộc vào môi trường, ngôn ngữ lập trình.</a:t>
            </a:r>
            <a:endParaRPr sz="2400">
              <a:latin typeface="Times New Roman"/>
              <a:ea typeface="Times New Roman"/>
              <a:cs typeface="Times New Roman"/>
              <a:sym typeface="Times New Roman"/>
            </a:endParaRPr>
          </a:p>
          <a:p>
            <a:pPr marL="457200" lvl="0" indent="-381000" algn="just" rtl="0">
              <a:spcBef>
                <a:spcPts val="0"/>
              </a:spcBef>
              <a:spcAft>
                <a:spcPts val="0"/>
              </a:spcAft>
              <a:buSzPts val="2400"/>
              <a:buFont typeface="Times New Roman"/>
              <a:buChar char="+"/>
            </a:pPr>
            <a:r>
              <a:rPr lang="vi" sz="2400">
                <a:latin typeface="Times New Roman"/>
                <a:ea typeface="Times New Roman"/>
                <a:cs typeface="Times New Roman"/>
                <a:sym typeface="Times New Roman"/>
              </a:rPr>
              <a:t>Dễ dàng quản lý các function, nâng cấp, bảo trì.</a:t>
            </a:r>
            <a:endParaRPr sz="2400">
              <a:latin typeface="Times New Roman"/>
              <a:ea typeface="Times New Roman"/>
              <a:cs typeface="Times New Roman"/>
              <a:sym typeface="Times New Roman"/>
            </a:endParaRPr>
          </a:p>
          <a:p>
            <a:pPr marL="457200" lvl="0" indent="-381000" algn="just" rtl="0">
              <a:spcBef>
                <a:spcPts val="0"/>
              </a:spcBef>
              <a:spcAft>
                <a:spcPts val="0"/>
              </a:spcAft>
              <a:buSzPts val="2400"/>
              <a:buFont typeface="Times New Roman"/>
              <a:buChar char="+"/>
            </a:pPr>
            <a:r>
              <a:rPr lang="vi" sz="2400">
                <a:latin typeface="Times New Roman"/>
                <a:ea typeface="Times New Roman"/>
                <a:cs typeface="Times New Roman"/>
                <a:sym typeface="Times New Roman"/>
              </a:rPr>
              <a:t>Dễ dàng phân phối chuyển giao công nghệ.</a:t>
            </a:r>
            <a:endParaRPr sz="2400">
              <a:latin typeface="Times New Roman"/>
              <a:ea typeface="Times New Roman"/>
              <a:cs typeface="Times New Roman"/>
              <a:sym typeface="Times New Roman"/>
            </a:endParaRPr>
          </a:p>
          <a:p>
            <a:pPr marL="0" lvl="0" indent="0" algn="just" rtl="0">
              <a:spcBef>
                <a:spcPts val="0"/>
              </a:spcBef>
              <a:spcAft>
                <a:spcPts val="1600"/>
              </a:spcAft>
              <a:buNone/>
            </a:pPr>
            <a:endParaRPr sz="240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Nhược điểm</a:t>
            </a:r>
            <a:endParaRPr/>
          </a:p>
        </p:txBody>
      </p:sp>
      <p:sp>
        <p:nvSpPr>
          <p:cNvPr id="234" name="Google Shape;234;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Times New Roman"/>
              <a:buChar char="+"/>
            </a:pPr>
            <a:r>
              <a:rPr lang="vi" sz="2400">
                <a:latin typeface="Times New Roman"/>
                <a:ea typeface="Times New Roman"/>
                <a:cs typeface="Times New Roman"/>
                <a:sym typeface="Times New Roman"/>
              </a:rPr>
              <a:t>Sử dụng MVC tốn nhiều thời gian và gây ra nhiều phức tạp.</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vi" sz="2400">
                <a:latin typeface="Times New Roman"/>
                <a:ea typeface="Times New Roman"/>
                <a:cs typeface="Times New Roman"/>
                <a:sym typeface="Times New Roman"/>
              </a:rPr>
              <a:t>Yêu cầu về chuyên môn cao, kiến thức vững.</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vi" sz="2400">
                <a:latin typeface="Times New Roman"/>
                <a:ea typeface="Times New Roman"/>
                <a:cs typeface="Times New Roman"/>
                <a:sym typeface="Times New Roman"/>
              </a:rPr>
              <a:t>Khó triển khai ở dự án phức tạp.</a:t>
            </a:r>
            <a:endParaRPr sz="2400">
              <a:latin typeface="Times New Roman"/>
              <a:ea typeface="Times New Roman"/>
              <a:cs typeface="Times New Roman"/>
              <a:sym typeface="Times New Roman"/>
            </a:endParaRPr>
          </a:p>
          <a:p>
            <a:pPr marL="0" lvl="0" indent="0" algn="l" rtl="0">
              <a:spcBef>
                <a:spcPts val="0"/>
              </a:spcBef>
              <a:spcAft>
                <a:spcPts val="1600"/>
              </a:spcAft>
              <a:buNone/>
            </a:pPr>
            <a:endParaRPr sz="240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Kết luận</a:t>
            </a:r>
            <a:endParaRPr/>
          </a:p>
        </p:txBody>
      </p:sp>
      <p:sp>
        <p:nvSpPr>
          <p:cNvPr id="240" name="Google Shape;240;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Times New Roman"/>
              <a:buChar char="-"/>
            </a:pPr>
            <a:r>
              <a:rPr lang="vi" sz="2400">
                <a:latin typeface="Times New Roman"/>
                <a:ea typeface="Times New Roman"/>
                <a:cs typeface="Times New Roman"/>
                <a:sym typeface="Times New Roman"/>
              </a:rPr>
              <a:t>Mô hình MVC là nền tảng hỗ trợ lập trình ứng dụng web quan trọng dành cho người lập trình.</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vi" sz="2400">
                <a:latin typeface="Times New Roman"/>
                <a:ea typeface="Times New Roman"/>
                <a:cs typeface="Times New Roman"/>
                <a:sym typeface="Times New Roman"/>
              </a:rPr>
              <a:t>Để làm việc tốt với mô hình MVC ta cần nắm vững kiến thức lập trình hướng đối tượng (OOP).</a:t>
            </a: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
              <a:t>LỚP D15-TH06</a:t>
            </a:r>
            <a:endParaRPr/>
          </a:p>
        </p:txBody>
      </p:sp>
      <p:sp>
        <p:nvSpPr>
          <p:cNvPr id="141" name="Google Shape;141;p14"/>
          <p:cNvSpPr txBox="1">
            <a:spLocks noGrp="1"/>
          </p:cNvSpPr>
          <p:nvPr>
            <p:ph type="body" idx="1"/>
          </p:nvPr>
        </p:nvSpPr>
        <p:spPr>
          <a:xfrm>
            <a:off x="1297500" y="1608025"/>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
              <a:t>LÊ GIA QUÂN -DH51500890</a:t>
            </a:r>
            <a:endParaRPr/>
          </a:p>
          <a:p>
            <a:pPr marL="0" lvl="0" indent="0" algn="ctr" rtl="0">
              <a:spcBef>
                <a:spcPts val="1600"/>
              </a:spcBef>
              <a:spcAft>
                <a:spcPts val="0"/>
              </a:spcAft>
              <a:buNone/>
            </a:pPr>
            <a:r>
              <a:rPr lang="vi"/>
              <a:t>ĐẶNG NGỌC HẢI-DH51500922</a:t>
            </a:r>
            <a:endParaRPr/>
          </a:p>
          <a:p>
            <a:pPr marL="0" lvl="0" indent="0" algn="ctr" rtl="0">
              <a:spcBef>
                <a:spcPts val="1600"/>
              </a:spcBef>
              <a:spcAft>
                <a:spcPts val="0"/>
              </a:spcAft>
              <a:buNone/>
            </a:pPr>
            <a:r>
              <a:rPr lang="vi"/>
              <a:t>VƯƠNG QUANG KHƯƠNG- DH51500917</a:t>
            </a:r>
            <a:endParaRPr/>
          </a:p>
          <a:p>
            <a:pPr marL="0" lvl="0" indent="0" algn="ctr" rtl="0">
              <a:spcBef>
                <a:spcPts val="1600"/>
              </a:spcBef>
              <a:spcAft>
                <a:spcPts val="0"/>
              </a:spcAft>
              <a:buNone/>
            </a:pPr>
            <a:r>
              <a:rPr lang="vi"/>
              <a:t>HÀ ĐĂNG KHOA - DH51500897</a:t>
            </a:r>
            <a:endParaRPr/>
          </a:p>
          <a:p>
            <a:pPr marL="0" lvl="0" indent="0" algn="ctr" rtl="0">
              <a:spcBef>
                <a:spcPts val="1600"/>
              </a:spcBef>
              <a:spcAft>
                <a:spcPts val="0"/>
              </a:spcAft>
              <a:buNone/>
            </a:pPr>
            <a:r>
              <a:rPr lang="vi"/>
              <a:t>NGUYỄN DUY KHANH- DH51500908</a:t>
            </a:r>
            <a:endParaRPr/>
          </a:p>
          <a:p>
            <a:pPr marL="0" lvl="0" indent="0" algn="ctr" rtl="0">
              <a:spcBef>
                <a:spcPts val="1600"/>
              </a:spcBef>
              <a:spcAft>
                <a:spcPts val="0"/>
              </a:spcAft>
              <a:buNone/>
            </a:pPr>
            <a:r>
              <a:rPr lang="vi"/>
              <a:t>TRƯƠNG HOÀNG NGHĨA - DH51500920</a:t>
            </a:r>
            <a:endParaRPr/>
          </a:p>
          <a:p>
            <a:pPr marL="0" lvl="0" indent="0" algn="ctr" rtl="0">
              <a:spcBef>
                <a:spcPts val="1600"/>
              </a:spcBef>
              <a:spcAft>
                <a:spcPts val="16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Tài liệu tham khảo</a:t>
            </a:r>
            <a:endParaRPr/>
          </a:p>
        </p:txBody>
      </p:sp>
      <p:sp>
        <p:nvSpPr>
          <p:cNvPr id="246" name="Google Shape;246;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latin typeface="Times New Roman"/>
                <a:ea typeface="Times New Roman"/>
                <a:cs typeface="Times New Roman"/>
                <a:sym typeface="Times New Roman"/>
              </a:rPr>
              <a:t>MVC </a:t>
            </a:r>
            <a:r>
              <a:rPr lang="vi">
                <a:solidFill>
                  <a:srgbClr val="000000"/>
                </a:solidFill>
                <a:latin typeface="Times New Roman"/>
                <a:ea typeface="Times New Roman"/>
                <a:cs typeface="Times New Roman"/>
                <a:sym typeface="Times New Roman"/>
              </a:rPr>
              <a:t>- </a:t>
            </a:r>
            <a:r>
              <a:rPr lang="vi" b="1" u="sng">
                <a:solidFill>
                  <a:srgbClr val="1155CC"/>
                </a:solidFill>
                <a:latin typeface="Times New Roman"/>
                <a:ea typeface="Times New Roman"/>
                <a:cs typeface="Times New Roman"/>
                <a:sym typeface="Times New Roman"/>
                <a:hlinkClick r:id="rId3"/>
              </a:rPr>
              <a:t>https://vi.wikipedia.org/wiki/MVC</a:t>
            </a:r>
            <a:endParaRPr/>
          </a:p>
          <a:p>
            <a:pPr marL="0" lvl="0" indent="0" algn="l" rtl="0">
              <a:spcBef>
                <a:spcPts val="1500"/>
              </a:spcBef>
              <a:spcAft>
                <a:spcPts val="0"/>
              </a:spcAft>
              <a:buNone/>
            </a:pPr>
            <a:r>
              <a:rPr lang="vi">
                <a:latin typeface="Times New Roman"/>
                <a:ea typeface="Times New Roman"/>
                <a:cs typeface="Times New Roman"/>
                <a:sym typeface="Times New Roman"/>
              </a:rPr>
              <a:t>Tìm hiểu mô hình MVC là gì?-</a:t>
            </a:r>
            <a:r>
              <a:rPr lang="vi">
                <a:solidFill>
                  <a:srgbClr val="000000"/>
                </a:solidFill>
                <a:latin typeface="Times New Roman"/>
                <a:ea typeface="Times New Roman"/>
                <a:cs typeface="Times New Roman"/>
                <a:sym typeface="Times New Roman"/>
              </a:rPr>
              <a:t> </a:t>
            </a:r>
            <a:r>
              <a:rPr lang="vi" b="1" u="sng">
                <a:solidFill>
                  <a:srgbClr val="1155CC"/>
                </a:solidFill>
                <a:latin typeface="Times New Roman"/>
                <a:ea typeface="Times New Roman"/>
                <a:cs typeface="Times New Roman"/>
                <a:sym typeface="Times New Roman"/>
                <a:hlinkClick r:id="rId4"/>
              </a:rPr>
              <a:t>https://hoclaptrinh.vn/posts/tim-hieu-mo-hinh-mvc-la-gi</a:t>
            </a:r>
            <a:endParaRPr b="1">
              <a:solidFill>
                <a:srgbClr val="000000"/>
              </a:solidFill>
              <a:latin typeface="Times New Roman"/>
              <a:ea typeface="Times New Roman"/>
              <a:cs typeface="Times New Roman"/>
              <a:sym typeface="Times New Roman"/>
            </a:endParaRPr>
          </a:p>
          <a:p>
            <a:pPr marL="0" lvl="0" indent="0" algn="l" rtl="0">
              <a:lnSpc>
                <a:spcPct val="120967"/>
              </a:lnSpc>
              <a:spcBef>
                <a:spcPts val="1500"/>
              </a:spcBef>
              <a:spcAft>
                <a:spcPts val="0"/>
              </a:spcAft>
              <a:buNone/>
            </a:pPr>
            <a:r>
              <a:rPr lang="vi">
                <a:latin typeface="Times New Roman"/>
                <a:ea typeface="Times New Roman"/>
                <a:cs typeface="Times New Roman"/>
                <a:sym typeface="Times New Roman"/>
              </a:rPr>
              <a:t>PHP và mô hình MVC </a:t>
            </a:r>
            <a:r>
              <a:rPr lang="vi" b="1" u="sng">
                <a:solidFill>
                  <a:srgbClr val="1155CC"/>
                </a:solidFill>
                <a:latin typeface="Times New Roman"/>
                <a:ea typeface="Times New Roman"/>
                <a:cs typeface="Times New Roman"/>
                <a:sym typeface="Times New Roman"/>
                <a:hlinkClick r:id="rId5"/>
              </a:rPr>
              <a:t>https://techtalk.vn/php-va-mo-hinh-mvc.html</a:t>
            </a:r>
            <a:endParaRPr b="1">
              <a:solidFill>
                <a:srgbClr val="000000"/>
              </a:solidFill>
              <a:latin typeface="Times New Roman"/>
              <a:ea typeface="Times New Roman"/>
              <a:cs typeface="Times New Roman"/>
              <a:sym typeface="Times New Roman"/>
            </a:endParaRPr>
          </a:p>
          <a:p>
            <a:pPr marL="0" lvl="0" indent="0" algn="l" rtl="0">
              <a:lnSpc>
                <a:spcPct val="120000"/>
              </a:lnSpc>
              <a:spcBef>
                <a:spcPts val="500"/>
              </a:spcBef>
              <a:spcAft>
                <a:spcPts val="0"/>
              </a:spcAft>
              <a:buNone/>
            </a:pPr>
            <a:r>
              <a:rPr lang="vi">
                <a:latin typeface="Times New Roman"/>
                <a:ea typeface="Times New Roman"/>
                <a:cs typeface="Times New Roman"/>
                <a:sym typeface="Times New Roman"/>
              </a:rPr>
              <a:t>Kiến trúc Model-View-Controller- </a:t>
            </a:r>
            <a:r>
              <a:rPr lang="vi" b="1" u="sng">
                <a:solidFill>
                  <a:srgbClr val="1155CC"/>
                </a:solidFill>
                <a:latin typeface="Times New Roman"/>
                <a:ea typeface="Times New Roman"/>
                <a:cs typeface="Times New Roman"/>
                <a:sym typeface="Times New Roman"/>
              </a:rPr>
              <a:t>https://edwardthienhoang.wordpress.com/2018/01/13/kien-truc-model-view-controller</a:t>
            </a:r>
            <a:endParaRPr b="1" u="sng">
              <a:solidFill>
                <a:srgbClr val="1155CC"/>
              </a:solidFill>
              <a:latin typeface="Times New Roman"/>
              <a:ea typeface="Times New Roman"/>
              <a:cs typeface="Times New Roman"/>
              <a:sym typeface="Times New Roman"/>
            </a:endParaRPr>
          </a:p>
          <a:p>
            <a:pPr marL="0" lvl="0" indent="0" algn="l" rtl="0">
              <a:spcBef>
                <a:spcPts val="0"/>
              </a:spcBef>
              <a:spcAft>
                <a:spcPts val="0"/>
              </a:spcAft>
              <a:buNone/>
            </a:pPr>
            <a:r>
              <a:rPr lang="vi">
                <a:latin typeface="Times New Roman"/>
                <a:ea typeface="Times New Roman"/>
                <a:cs typeface="Times New Roman"/>
                <a:sym typeface="Times New Roman"/>
              </a:rPr>
              <a:t>Đôi điều về mô hình MVC</a:t>
            </a:r>
            <a:endParaRPr>
              <a:latin typeface="Times New Roman"/>
              <a:ea typeface="Times New Roman"/>
              <a:cs typeface="Times New Roman"/>
              <a:sym typeface="Times New Roman"/>
            </a:endParaRPr>
          </a:p>
          <a:p>
            <a:pPr marL="0" lvl="0" indent="0" algn="l" rtl="0">
              <a:spcBef>
                <a:spcPts val="1500"/>
              </a:spcBef>
              <a:spcAft>
                <a:spcPts val="0"/>
              </a:spcAft>
              <a:buNone/>
            </a:pPr>
            <a:r>
              <a:rPr lang="vi" b="1" u="sng">
                <a:solidFill>
                  <a:srgbClr val="1155CC"/>
                </a:solidFill>
                <a:latin typeface="Times New Roman"/>
                <a:ea typeface="Times New Roman"/>
                <a:cs typeface="Times New Roman"/>
                <a:sym typeface="Times New Roman"/>
              </a:rPr>
              <a:t>https://viblo.asia/p/doi-dieu-ve-mo-hinh-mvc-E375z0vJZGW</a:t>
            </a:r>
            <a:endParaRPr b="1" u="sng">
              <a:solidFill>
                <a:srgbClr val="1155CC"/>
              </a:solidFill>
              <a:latin typeface="Times New Roman"/>
              <a:ea typeface="Times New Roman"/>
              <a:cs typeface="Times New Roman"/>
              <a:sym typeface="Times New Roman"/>
            </a:endParaRPr>
          </a:p>
          <a:p>
            <a:pPr marL="0" lvl="0" indent="0" algn="l" rtl="0">
              <a:lnSpc>
                <a:spcPct val="120967"/>
              </a:lnSpc>
              <a:spcBef>
                <a:spcPts val="1500"/>
              </a:spcBef>
              <a:spcAft>
                <a:spcPts val="0"/>
              </a:spcAft>
              <a:buNone/>
            </a:pPr>
            <a:endParaRPr>
              <a:latin typeface="Times New Roman"/>
              <a:ea typeface="Times New Roman"/>
              <a:cs typeface="Times New Roman"/>
              <a:sym typeface="Times New Roman"/>
            </a:endParaRPr>
          </a:p>
          <a:p>
            <a:pPr marL="0" lvl="0" indent="0" algn="l" rtl="0">
              <a:spcBef>
                <a:spcPts val="500"/>
              </a:spcBef>
              <a:spcAft>
                <a:spcPts val="1500"/>
              </a:spcAft>
              <a:buClr>
                <a:srgbClr val="000000"/>
              </a:buClr>
              <a:buSzPts val="1100"/>
              <a:buFont typeface="Arial"/>
              <a:buNone/>
            </a:pPr>
            <a:endParaRPr>
              <a:solidFill>
                <a:srgbClr val="000000"/>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a:spLocks noGrp="1"/>
          </p:cNvSpPr>
          <p:nvPr>
            <p:ph type="body" idx="1"/>
          </p:nvPr>
        </p:nvSpPr>
        <p:spPr>
          <a:xfrm>
            <a:off x="1211450" y="1438450"/>
            <a:ext cx="7038900" cy="291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vi" sz="3000" dirty="0">
                <a:latin typeface="Times New Roman"/>
                <a:ea typeface="Times New Roman"/>
                <a:cs typeface="Times New Roman"/>
                <a:sym typeface="Times New Roman"/>
              </a:rPr>
              <a:t>HẾT!</a:t>
            </a:r>
            <a:endParaRPr lang="en-US" sz="3000" dirty="0">
              <a:latin typeface="Times New Roman"/>
              <a:ea typeface="Times New Roman"/>
              <a:cs typeface="Times New Roman"/>
              <a:sym typeface="Times New Roman"/>
            </a:endParaRPr>
          </a:p>
          <a:p>
            <a:pPr marL="0" lvl="0" indent="0" algn="ctr" rtl="0">
              <a:spcBef>
                <a:spcPts val="0"/>
              </a:spcBef>
              <a:spcAft>
                <a:spcPts val="1600"/>
              </a:spcAft>
              <a:buNone/>
            </a:pPr>
            <a:r>
              <a:rPr lang="en-US" sz="3000" dirty="0">
                <a:latin typeface="Times New Roman"/>
                <a:ea typeface="Times New Roman"/>
                <a:cs typeface="Times New Roman"/>
                <a:sym typeface="Times New Roman"/>
              </a:rPr>
              <a:t>CẢM </a:t>
            </a:r>
            <a:r>
              <a:rPr lang="vi-VN" sz="3000" dirty="0">
                <a:latin typeface="Times New Roman"/>
                <a:ea typeface="Times New Roman"/>
                <a:cs typeface="Times New Roman"/>
                <a:sym typeface="Times New Roman"/>
              </a:rPr>
              <a:t>Ơ</a:t>
            </a:r>
            <a:r>
              <a:rPr lang="en-US" sz="3000" dirty="0">
                <a:latin typeface="Times New Roman"/>
                <a:ea typeface="Times New Roman"/>
                <a:cs typeface="Times New Roman"/>
                <a:sym typeface="Times New Roman"/>
              </a:rPr>
              <a:t>N THẦY VÀ CÁC BẠN ĐÃ LẮNG NGHE BUỔI THUYẾT TRÌNH CỦA NHÓM EM</a:t>
            </a:r>
            <a:endParaRPr sz="3000"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NỘI DUNG ĐỀ TÀI	</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2000"/>
              <a:t>1.	Giới thiệu về MVC</a:t>
            </a:r>
            <a:endParaRPr sz="2000"/>
          </a:p>
          <a:p>
            <a:pPr marL="0" lvl="0" indent="0" algn="l" rtl="0">
              <a:spcBef>
                <a:spcPts val="1600"/>
              </a:spcBef>
              <a:spcAft>
                <a:spcPts val="0"/>
              </a:spcAft>
              <a:buNone/>
            </a:pPr>
            <a:r>
              <a:rPr lang="vi" sz="2000"/>
              <a:t>2.	Các thành phần trong MVC</a:t>
            </a:r>
            <a:endParaRPr sz="2000"/>
          </a:p>
          <a:p>
            <a:pPr marL="0" lvl="0" indent="0" algn="l" rtl="0">
              <a:spcBef>
                <a:spcPts val="1600"/>
              </a:spcBef>
              <a:spcAft>
                <a:spcPts val="0"/>
              </a:spcAft>
              <a:buNone/>
            </a:pPr>
            <a:r>
              <a:rPr lang="vi" sz="2000"/>
              <a:t>3.	Sự tương tác của các thành phần trong MVC</a:t>
            </a:r>
            <a:endParaRPr sz="2000"/>
          </a:p>
          <a:p>
            <a:pPr marL="0" lvl="0" indent="0" algn="l" rtl="0">
              <a:spcBef>
                <a:spcPts val="1600"/>
              </a:spcBef>
              <a:spcAft>
                <a:spcPts val="0"/>
              </a:spcAft>
              <a:buNone/>
            </a:pPr>
            <a:r>
              <a:rPr lang="vi" sz="2000"/>
              <a:t>4.	</a:t>
            </a:r>
            <a:r>
              <a:rPr lang="vi" sz="2000">
                <a:latin typeface="Montserrat"/>
                <a:ea typeface="Montserrat"/>
                <a:cs typeface="Montserrat"/>
                <a:sym typeface="Montserrat"/>
              </a:rPr>
              <a:t>Quy trình hoạt động của MVC trong dự án.</a:t>
            </a:r>
            <a:endParaRPr sz="2000">
              <a:latin typeface="Montserrat"/>
              <a:ea typeface="Montserrat"/>
              <a:cs typeface="Montserrat"/>
              <a:sym typeface="Montserrat"/>
            </a:endParaRPr>
          </a:p>
          <a:p>
            <a:pPr marL="0" lvl="0" indent="0" algn="l" rtl="0">
              <a:spcBef>
                <a:spcPts val="1600"/>
              </a:spcBef>
              <a:spcAft>
                <a:spcPts val="1600"/>
              </a:spcAft>
              <a:buNone/>
            </a:pPr>
            <a:r>
              <a:rPr lang="vi" sz="2000"/>
              <a:t>5.	Ưu, nhược điểm của MVC</a:t>
            </a:r>
            <a:endParaRPr sz="200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Giới thiệu</a:t>
            </a:r>
            <a:endParaRPr/>
          </a:p>
        </p:txBody>
      </p:sp>
      <p:sp>
        <p:nvSpPr>
          <p:cNvPr id="153" name="Google Shape;153;p16"/>
          <p:cNvSpPr txBox="1">
            <a:spLocks noGrp="1"/>
          </p:cNvSpPr>
          <p:nvPr>
            <p:ph type="body" idx="1"/>
          </p:nvPr>
        </p:nvSpPr>
        <p:spPr>
          <a:xfrm>
            <a:off x="1297500" y="1567550"/>
            <a:ext cx="4382400" cy="2991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000000"/>
              </a:buClr>
              <a:buSzPts val="1100"/>
              <a:buFont typeface="Arial"/>
              <a:buNone/>
            </a:pPr>
            <a:r>
              <a:rPr lang="vi" sz="1400">
                <a:latin typeface="Times New Roman"/>
                <a:ea typeface="Times New Roman"/>
                <a:cs typeface="Times New Roman"/>
                <a:sym typeface="Times New Roman"/>
              </a:rPr>
              <a:t>MVC là viết tắt của Model – View – Controller. Là một trong những design pattern. Được vận hành để tách mã lệnh thành 3 phần riêng biệt. Ở mỗi phần MVC sẽ có những chức năng đặc thù. Để xử lý các tác vụ mà request gửi tới. MVC làm cho mã lệnh trở nên trong sáng, dễ phát triển và dễ nâng cấp theo thời gian.</a:t>
            </a:r>
            <a:endParaRPr sz="1400">
              <a:latin typeface="Times New Roman"/>
              <a:ea typeface="Times New Roman"/>
              <a:cs typeface="Times New Roman"/>
              <a:sym typeface="Times New Roman"/>
            </a:endParaRPr>
          </a:p>
          <a:p>
            <a:pPr marL="0" lvl="0" indent="0" algn="just" rtl="0">
              <a:spcBef>
                <a:spcPts val="0"/>
              </a:spcBef>
              <a:spcAft>
                <a:spcPts val="0"/>
              </a:spcAft>
              <a:buNone/>
            </a:pPr>
            <a:r>
              <a:rPr lang="vi" sz="1400">
                <a:latin typeface="Times New Roman"/>
                <a:ea typeface="Times New Roman"/>
                <a:cs typeface="Times New Roman"/>
                <a:sym typeface="Times New Roman"/>
              </a:rPr>
              <a:t>Để làm việc tốt đối với MVC, chúng ta cần nắm thật vững kiến thức OOP. Bản chất của các framework khác cũng được hình thành trên lý thuyết MVC.</a:t>
            </a:r>
            <a:endParaRPr sz="1400" b="1">
              <a:latin typeface="Times New Roman"/>
              <a:ea typeface="Times New Roman"/>
              <a:cs typeface="Times New Roman"/>
              <a:sym typeface="Times New Roman"/>
            </a:endParaRPr>
          </a:p>
          <a:p>
            <a:pPr marL="0" lvl="0" indent="0" algn="l" rtl="0">
              <a:spcBef>
                <a:spcPts val="0"/>
              </a:spcBef>
              <a:spcAft>
                <a:spcPts val="1600"/>
              </a:spcAft>
              <a:buNone/>
            </a:pPr>
            <a:endParaRPr sz="1400"/>
          </a:p>
        </p:txBody>
      </p:sp>
      <p:pic>
        <p:nvPicPr>
          <p:cNvPr id="154" name="Google Shape;154;p16"/>
          <p:cNvPicPr preferRelativeResize="0"/>
          <p:nvPr/>
        </p:nvPicPr>
        <p:blipFill>
          <a:blip r:embed="rId3">
            <a:alphaModFix/>
          </a:blip>
          <a:stretch>
            <a:fillRect/>
          </a:stretch>
        </p:blipFill>
        <p:spPr>
          <a:xfrm>
            <a:off x="5821700" y="1527725"/>
            <a:ext cx="3114675" cy="29908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Một vài MVC framework thịnh hành</a:t>
            </a:r>
            <a:endParaRPr/>
          </a:p>
        </p:txBody>
      </p:sp>
      <p:sp>
        <p:nvSpPr>
          <p:cNvPr id="160" name="Google Shape;160;p17"/>
          <p:cNvSpPr txBox="1">
            <a:spLocks noGrp="1"/>
          </p:cNvSpPr>
          <p:nvPr>
            <p:ph type="body" idx="1"/>
          </p:nvPr>
        </p:nvSpPr>
        <p:spPr>
          <a:xfrm>
            <a:off x="1297500" y="1576475"/>
            <a:ext cx="7038900" cy="2911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
              <a:t>1.Laravel</a:t>
            </a:r>
            <a:endParaRPr/>
          </a:p>
          <a:p>
            <a:pPr marL="0" lvl="0" indent="0" algn="just" rtl="0">
              <a:spcBef>
                <a:spcPts val="1600"/>
              </a:spcBef>
              <a:spcAft>
                <a:spcPts val="0"/>
              </a:spcAft>
              <a:buNone/>
            </a:pPr>
            <a:r>
              <a:rPr lang="vi">
                <a:solidFill>
                  <a:srgbClr val="1B1B1B"/>
                </a:solidFill>
                <a:latin typeface="Times New Roman"/>
                <a:ea typeface="Times New Roman"/>
                <a:cs typeface="Times New Roman"/>
                <a:sym typeface="Times New Roman"/>
              </a:rPr>
              <a:t> </a:t>
            </a:r>
            <a:r>
              <a:rPr lang="vi">
                <a:latin typeface="Times New Roman"/>
                <a:ea typeface="Times New Roman"/>
                <a:cs typeface="Times New Roman"/>
                <a:sym typeface="Times New Roman"/>
              </a:rPr>
              <a:t>Được phát hành vào năm 2011, Laravel giúp bạn triển khai ứng dụng một cách nhanh chóng hơn. Thông qua việc sử dụng các thẻ tùy chỉnh và các hàm để phân tách mã code tốt hơn.</a:t>
            </a:r>
            <a:endParaRPr>
              <a:latin typeface="Times New Roman"/>
              <a:ea typeface="Times New Roman"/>
              <a:cs typeface="Times New Roman"/>
              <a:sym typeface="Times New Roman"/>
            </a:endParaRPr>
          </a:p>
          <a:p>
            <a:pPr marL="0" lvl="0" indent="0" algn="just" rtl="0">
              <a:spcBef>
                <a:spcPts val="1200"/>
              </a:spcBef>
              <a:spcAft>
                <a:spcPts val="0"/>
              </a:spcAft>
              <a:buNone/>
            </a:pPr>
            <a:r>
              <a:rPr lang="vi">
                <a:latin typeface="Times New Roman"/>
                <a:ea typeface="Times New Roman"/>
                <a:cs typeface="Times New Roman"/>
                <a:sym typeface="Times New Roman"/>
              </a:rPr>
              <a:t>2.CodeIgniter</a:t>
            </a:r>
            <a:endParaRPr>
              <a:latin typeface="Times New Roman"/>
              <a:ea typeface="Times New Roman"/>
              <a:cs typeface="Times New Roman"/>
              <a:sym typeface="Times New Roman"/>
            </a:endParaRPr>
          </a:p>
          <a:p>
            <a:pPr marL="0" lvl="0" indent="0" algn="just" rtl="0">
              <a:spcBef>
                <a:spcPts val="1200"/>
              </a:spcBef>
              <a:spcAft>
                <a:spcPts val="0"/>
              </a:spcAft>
              <a:buNone/>
            </a:pPr>
            <a:r>
              <a:rPr lang="vi">
                <a:latin typeface="Times New Roman"/>
                <a:ea typeface="Times New Roman"/>
                <a:cs typeface="Times New Roman"/>
                <a:sym typeface="Times New Roman"/>
              </a:rPr>
              <a:t>Với đặc tính nổi bật là gọn nhẹ. Đây là framework có thể chạy trên nhiều loại hosting mà không có yêu cầu cao về cấu hình. Bạn cũng sẽ tránh được phải giải quyết các rắc rối khi bị xung đột giữa các phiên bản </a:t>
            </a:r>
            <a:r>
              <a:rPr lang="vi" b="1">
                <a:latin typeface="Times New Roman"/>
                <a:ea typeface="Times New Roman"/>
                <a:cs typeface="Times New Roman"/>
                <a:sym typeface="Times New Roman"/>
              </a:rPr>
              <a:t>lập trình PHP</a:t>
            </a:r>
            <a:r>
              <a:rPr lang="vi">
                <a:latin typeface="Times New Roman"/>
                <a:ea typeface="Times New Roman"/>
                <a:cs typeface="Times New Roman"/>
                <a:sym typeface="Times New Roman"/>
              </a:rPr>
              <a:t> với CodeIgniter</a:t>
            </a:r>
            <a:endParaRPr>
              <a:latin typeface="Times New Roman"/>
              <a:ea typeface="Times New Roman"/>
              <a:cs typeface="Times New Roman"/>
              <a:sym typeface="Times New Roman"/>
            </a:endParaRPr>
          </a:p>
          <a:p>
            <a:pPr marL="0" lvl="0" indent="0" algn="just" rtl="0">
              <a:spcBef>
                <a:spcPts val="1200"/>
              </a:spcBef>
              <a:spcAft>
                <a:spcPts val="0"/>
              </a:spcAft>
              <a:buNone/>
            </a:pPr>
            <a:r>
              <a:rPr lang="vi">
                <a:latin typeface="Times New Roman"/>
                <a:ea typeface="Times New Roman"/>
                <a:cs typeface="Times New Roman"/>
                <a:sym typeface="Times New Roman"/>
              </a:rPr>
              <a:t>Bạn buộc phải sử dụng các lớp Controller nhưng đối với Models và Views bạn hoàn toàn có quyền tùy chọn sử dụng để đặt tên theo ý muốn.</a:t>
            </a:r>
            <a:endParaRPr>
              <a:latin typeface="Times New Roman"/>
              <a:ea typeface="Times New Roman"/>
              <a:cs typeface="Times New Roman"/>
              <a:sym typeface="Times New Roman"/>
            </a:endParaRPr>
          </a:p>
          <a:p>
            <a:pPr marL="0" lvl="0" indent="0" algn="just" rtl="0">
              <a:spcBef>
                <a:spcPts val="1200"/>
              </a:spcBef>
              <a:spcAft>
                <a:spcPts val="1200"/>
              </a:spcAft>
              <a:buClr>
                <a:srgbClr val="000000"/>
              </a:buClr>
              <a:buSzPts val="1100"/>
              <a:buFont typeface="Arial"/>
              <a:buNone/>
            </a:pP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Các thành phần MVC</a:t>
            </a:r>
            <a:endParaRPr/>
          </a:p>
        </p:txBody>
      </p:sp>
      <p:sp>
        <p:nvSpPr>
          <p:cNvPr id="166" name="Google Shape;166;p18"/>
          <p:cNvSpPr txBox="1">
            <a:spLocks noGrp="1"/>
          </p:cNvSpPr>
          <p:nvPr>
            <p:ph type="body" idx="1"/>
          </p:nvPr>
        </p:nvSpPr>
        <p:spPr>
          <a:xfrm>
            <a:off x="1297500" y="910650"/>
            <a:ext cx="4081200" cy="3322200"/>
          </a:xfrm>
          <a:prstGeom prst="rect">
            <a:avLst/>
          </a:prstGeom>
        </p:spPr>
        <p:txBody>
          <a:bodyPr spcFirstLastPara="1" wrap="square" lIns="91425" tIns="91425" rIns="91425" bIns="91425" anchor="t" anchorCtr="0">
            <a:noAutofit/>
          </a:bodyPr>
          <a:lstStyle/>
          <a:p>
            <a:pPr marL="0" lvl="0" indent="0" algn="just" rtl="0">
              <a:lnSpc>
                <a:spcPct val="100000"/>
              </a:lnSpc>
              <a:spcBef>
                <a:spcPts val="2300"/>
              </a:spcBef>
              <a:spcAft>
                <a:spcPts val="0"/>
              </a:spcAft>
              <a:buNone/>
            </a:pPr>
            <a:r>
              <a:rPr lang="vi" sz="1400">
                <a:latin typeface="Times New Roman"/>
                <a:ea typeface="Times New Roman"/>
                <a:cs typeface="Times New Roman"/>
                <a:sym typeface="Times New Roman"/>
              </a:rPr>
              <a:t>Model: đây là thành phần chứa tất cả các nghiệp vụ logic, phương thức xử lý, truy xuất database, đối tượng mô tả dữ liệu như các class, hàm xử lý,...</a:t>
            </a:r>
            <a:endParaRPr sz="1400">
              <a:latin typeface="Times New Roman"/>
              <a:ea typeface="Times New Roman"/>
              <a:cs typeface="Times New Roman"/>
              <a:sym typeface="Times New Roman"/>
            </a:endParaRPr>
          </a:p>
          <a:p>
            <a:pPr marL="0" lvl="0" indent="0" algn="just" rtl="0">
              <a:lnSpc>
                <a:spcPct val="100000"/>
              </a:lnSpc>
              <a:spcBef>
                <a:spcPts val="2300"/>
              </a:spcBef>
              <a:spcAft>
                <a:spcPts val="0"/>
              </a:spcAft>
              <a:buClr>
                <a:srgbClr val="000000"/>
              </a:buClr>
              <a:buSzPts val="1100"/>
              <a:buFont typeface="Arial"/>
              <a:buNone/>
            </a:pPr>
            <a:r>
              <a:rPr lang="vi" sz="1400">
                <a:latin typeface="Times New Roman"/>
                <a:ea typeface="Times New Roman"/>
                <a:cs typeface="Times New Roman"/>
                <a:sym typeface="Times New Roman"/>
              </a:rPr>
              <a:t>View: Đảm nhận việc hiển thị thông tin, tương tác với người dùng, nơi chứa tất cả các đối tượng như: textbox, images,… Hiểu một cách đơn giản, nó là tập hợp các from hoặc các file HTML. </a:t>
            </a:r>
            <a:endParaRPr sz="1400">
              <a:latin typeface="Times New Roman"/>
              <a:ea typeface="Times New Roman"/>
              <a:cs typeface="Times New Roman"/>
              <a:sym typeface="Times New Roman"/>
            </a:endParaRPr>
          </a:p>
          <a:p>
            <a:pPr marL="0" lvl="0" indent="0" algn="just" rtl="0">
              <a:lnSpc>
                <a:spcPct val="100000"/>
              </a:lnSpc>
              <a:spcBef>
                <a:spcPts val="2300"/>
              </a:spcBef>
              <a:spcAft>
                <a:spcPts val="2300"/>
              </a:spcAft>
              <a:buClr>
                <a:srgbClr val="000000"/>
              </a:buClr>
              <a:buSzPts val="1100"/>
              <a:buFont typeface="Arial"/>
              <a:buNone/>
            </a:pPr>
            <a:r>
              <a:rPr lang="vi" sz="1400">
                <a:latin typeface="Times New Roman"/>
                <a:ea typeface="Times New Roman"/>
                <a:cs typeface="Times New Roman"/>
                <a:sym typeface="Times New Roman"/>
              </a:rPr>
              <a:t>Controller: Giữ nhiệm vụ nhận điều hướng các yêu cầu từ người dùng và gọi đúng những phương thức xử lý chúng… chẳng hạn thành phần này sẽ nhận request từ url và from để thao tác trực tiếp với Model.</a:t>
            </a:r>
            <a:r>
              <a:rPr lang="vi" sz="1400">
                <a:solidFill>
                  <a:srgbClr val="000000"/>
                </a:solidFill>
                <a:latin typeface="Times New Roman"/>
                <a:ea typeface="Times New Roman"/>
                <a:cs typeface="Times New Roman"/>
                <a:sym typeface="Times New Roman"/>
              </a:rPr>
              <a:t> </a:t>
            </a:r>
            <a:endParaRPr sz="1400"/>
          </a:p>
        </p:txBody>
      </p:sp>
      <p:pic>
        <p:nvPicPr>
          <p:cNvPr id="2" name="Picture 1">
            <a:extLst>
              <a:ext uri="{FF2B5EF4-FFF2-40B4-BE49-F238E27FC236}">
                <a16:creationId xmlns:a16="http://schemas.microsoft.com/office/drawing/2014/main" id="{A91CBE16-5990-478D-ABC5-06940557AD4D}"/>
              </a:ext>
            </a:extLst>
          </p:cNvPr>
          <p:cNvPicPr>
            <a:picLocks noChangeAspect="1"/>
          </p:cNvPicPr>
          <p:nvPr/>
        </p:nvPicPr>
        <p:blipFill>
          <a:blip r:embed="rId3"/>
          <a:stretch>
            <a:fillRect/>
          </a:stretch>
        </p:blipFill>
        <p:spPr>
          <a:xfrm>
            <a:off x="6665761" y="1109250"/>
            <a:ext cx="1736117" cy="33222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lnSpc>
                <a:spcPct val="120000"/>
              </a:lnSpc>
              <a:spcBef>
                <a:spcPts val="2000"/>
              </a:spcBef>
              <a:spcAft>
                <a:spcPts val="0"/>
              </a:spcAft>
              <a:buClr>
                <a:srgbClr val="000000"/>
              </a:buClr>
              <a:buSzPts val="1100"/>
              <a:buFont typeface="Arial"/>
              <a:buNone/>
            </a:pPr>
            <a:r>
              <a:rPr lang="vi">
                <a:latin typeface="Arial"/>
                <a:ea typeface="Arial"/>
                <a:cs typeface="Arial"/>
                <a:sym typeface="Arial"/>
              </a:rPr>
              <a:t>Sự tương tác giữa các thành phần</a:t>
            </a:r>
            <a:endParaRPr>
              <a:latin typeface="Arial"/>
              <a:ea typeface="Arial"/>
              <a:cs typeface="Arial"/>
              <a:sym typeface="Arial"/>
            </a:endParaRPr>
          </a:p>
          <a:p>
            <a:pPr marL="0" lvl="0" indent="0" algn="l" rtl="0">
              <a:spcBef>
                <a:spcPts val="800"/>
              </a:spcBef>
              <a:spcAft>
                <a:spcPts val="0"/>
              </a:spcAft>
              <a:buClr>
                <a:srgbClr val="000000"/>
              </a:buClr>
              <a:buSzPts val="1100"/>
              <a:buFont typeface="Arial"/>
              <a:buNone/>
            </a:pPr>
            <a:endParaRPr/>
          </a:p>
          <a:p>
            <a:pPr marL="0" lvl="0" indent="0" algn="l" rtl="0">
              <a:spcBef>
                <a:spcPts val="0"/>
              </a:spcBef>
              <a:spcAft>
                <a:spcPts val="0"/>
              </a:spcAft>
              <a:buNone/>
            </a:pPr>
            <a:endParaRPr/>
          </a:p>
        </p:txBody>
      </p:sp>
      <p:sp>
        <p:nvSpPr>
          <p:cNvPr id="173" name="Google Shape;173;p19"/>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457200" algn="just" rtl="0">
              <a:lnSpc>
                <a:spcPct val="100000"/>
              </a:lnSpc>
              <a:spcBef>
                <a:spcPts val="2300"/>
              </a:spcBef>
              <a:spcAft>
                <a:spcPts val="0"/>
              </a:spcAft>
              <a:buNone/>
            </a:pPr>
            <a:r>
              <a:rPr lang="vi" sz="1800">
                <a:latin typeface="Times New Roman"/>
                <a:ea typeface="Times New Roman"/>
                <a:cs typeface="Times New Roman"/>
                <a:sym typeface="Times New Roman"/>
              </a:rPr>
              <a:t>Khi có một yêu cầu từ phía client gửi đến server, Bộ phận controller có nhiệm vụ nhận yêu cầu, xử lý yêu cầu đó. Và nếu cần, nó sẽ gọi đến phần model, vốn là bộ phần làm việc với Database..</a:t>
            </a:r>
            <a:endParaRPr sz="1800">
              <a:latin typeface="Times New Roman"/>
              <a:ea typeface="Times New Roman"/>
              <a:cs typeface="Times New Roman"/>
              <a:sym typeface="Times New Roman"/>
            </a:endParaRPr>
          </a:p>
          <a:p>
            <a:pPr marL="0" lvl="0" indent="457200" algn="just" rtl="0">
              <a:lnSpc>
                <a:spcPct val="100000"/>
              </a:lnSpc>
              <a:spcBef>
                <a:spcPts val="2300"/>
              </a:spcBef>
              <a:spcAft>
                <a:spcPts val="2300"/>
              </a:spcAft>
              <a:buNone/>
            </a:pPr>
            <a:r>
              <a:rPr lang="vi" sz="1800">
                <a:latin typeface="Times New Roman"/>
                <a:ea typeface="Times New Roman"/>
                <a:cs typeface="Times New Roman"/>
                <a:sym typeface="Times New Roman"/>
              </a:rPr>
              <a:t>Sau khi xử lý xong, toàn bộ kết quả được đẩy về phần View. Tại View, sẽ gen ra mã Html tạo nên giao diện, và trả toàn bộ html về trình duyệt để hiển thị.</a:t>
            </a:r>
            <a:endParaRPr sz="18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lnSpc>
                <a:spcPct val="120000"/>
              </a:lnSpc>
              <a:spcBef>
                <a:spcPts val="2000"/>
              </a:spcBef>
              <a:spcAft>
                <a:spcPts val="0"/>
              </a:spcAft>
              <a:buClr>
                <a:srgbClr val="000000"/>
              </a:buClr>
              <a:buSzPts val="1100"/>
              <a:buFont typeface="Arial"/>
              <a:buNone/>
            </a:pPr>
            <a:r>
              <a:rPr lang="vi">
                <a:latin typeface="Arial"/>
                <a:ea typeface="Arial"/>
                <a:cs typeface="Arial"/>
                <a:sym typeface="Arial"/>
              </a:rPr>
              <a:t>Sự tương tác giữa các thành phần</a:t>
            </a:r>
            <a:endParaRPr>
              <a:latin typeface="Arial"/>
              <a:ea typeface="Arial"/>
              <a:cs typeface="Arial"/>
              <a:sym typeface="Arial"/>
            </a:endParaRPr>
          </a:p>
          <a:p>
            <a:pPr marL="0" lvl="0" indent="0" algn="l" rtl="0">
              <a:spcBef>
                <a:spcPts val="800"/>
              </a:spcBef>
              <a:spcAft>
                <a:spcPts val="0"/>
              </a:spcAft>
              <a:buClr>
                <a:srgbClr val="000000"/>
              </a:buClr>
              <a:buSzPts val="1100"/>
              <a:buFont typeface="Arial"/>
              <a:buNone/>
            </a:pPr>
            <a:endParaRPr/>
          </a:p>
          <a:p>
            <a:pPr marL="0" lvl="0" indent="0" algn="l" rtl="0">
              <a:spcBef>
                <a:spcPts val="0"/>
              </a:spcBef>
              <a:spcAft>
                <a:spcPts val="0"/>
              </a:spcAft>
              <a:buNone/>
            </a:pPr>
            <a:endParaRPr/>
          </a:p>
        </p:txBody>
      </p:sp>
      <p:sp>
        <p:nvSpPr>
          <p:cNvPr id="179" name="Google Shape;179;p20"/>
          <p:cNvSpPr txBox="1">
            <a:spLocks noGrp="1"/>
          </p:cNvSpPr>
          <p:nvPr>
            <p:ph type="body" idx="1"/>
          </p:nvPr>
        </p:nvSpPr>
        <p:spPr>
          <a:xfrm>
            <a:off x="955475" y="1567550"/>
            <a:ext cx="48579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vi" sz="1400">
                <a:solidFill>
                  <a:srgbClr val="FFFFFF"/>
                </a:solidFill>
              </a:rPr>
              <a:t>Luồng sự kiện:</a:t>
            </a:r>
            <a:endParaRPr sz="1400">
              <a:solidFill>
                <a:srgbClr val="FFFFFF"/>
              </a:solidFill>
            </a:endParaRPr>
          </a:p>
          <a:p>
            <a:pPr marL="0" lvl="0" indent="0" algn="just" rtl="0">
              <a:lnSpc>
                <a:spcPct val="100000"/>
              </a:lnSpc>
              <a:spcBef>
                <a:spcPts val="2300"/>
              </a:spcBef>
              <a:spcAft>
                <a:spcPts val="0"/>
              </a:spcAft>
              <a:buClr>
                <a:srgbClr val="000000"/>
              </a:buClr>
              <a:buSzPts val="1100"/>
              <a:buFont typeface="Arial"/>
              <a:buNone/>
            </a:pPr>
            <a:r>
              <a:rPr lang="vi" sz="1400">
                <a:solidFill>
                  <a:srgbClr val="FFFFFF"/>
                </a:solidFill>
                <a:latin typeface="Times New Roman"/>
                <a:ea typeface="Times New Roman"/>
                <a:cs typeface="Times New Roman"/>
                <a:sym typeface="Times New Roman"/>
              </a:rPr>
              <a:t>- User tương tác với View, bằng cách click vào button, user gửi yêu cầu đi.</a:t>
            </a:r>
            <a:endParaRPr sz="1400">
              <a:solidFill>
                <a:srgbClr val="FFFFFF"/>
              </a:solidFill>
              <a:latin typeface="Times New Roman"/>
              <a:ea typeface="Times New Roman"/>
              <a:cs typeface="Times New Roman"/>
              <a:sym typeface="Times New Roman"/>
            </a:endParaRPr>
          </a:p>
          <a:p>
            <a:pPr marL="0" lvl="0" indent="0" algn="just" rtl="0">
              <a:lnSpc>
                <a:spcPct val="100000"/>
              </a:lnSpc>
              <a:spcBef>
                <a:spcPts val="2300"/>
              </a:spcBef>
              <a:spcAft>
                <a:spcPts val="0"/>
              </a:spcAft>
              <a:buClr>
                <a:srgbClr val="000000"/>
              </a:buClr>
              <a:buSzPts val="1100"/>
              <a:buFont typeface="Arial"/>
              <a:buNone/>
            </a:pPr>
            <a:r>
              <a:rPr lang="vi" sz="1400">
                <a:solidFill>
                  <a:srgbClr val="FFFFFF"/>
                </a:solidFill>
                <a:latin typeface="Times New Roman"/>
                <a:ea typeface="Times New Roman"/>
                <a:cs typeface="Times New Roman"/>
                <a:sym typeface="Times New Roman"/>
              </a:rPr>
              <a:t>- Controller nhận và điều hướng chúng đến đúng phương thức xử lý ở Model.</a:t>
            </a:r>
            <a:endParaRPr sz="1400">
              <a:solidFill>
                <a:srgbClr val="FFFFFF"/>
              </a:solidFill>
              <a:latin typeface="Times New Roman"/>
              <a:ea typeface="Times New Roman"/>
              <a:cs typeface="Times New Roman"/>
              <a:sym typeface="Times New Roman"/>
            </a:endParaRPr>
          </a:p>
          <a:p>
            <a:pPr marL="0" lvl="0" indent="0" algn="just" rtl="0">
              <a:lnSpc>
                <a:spcPct val="100000"/>
              </a:lnSpc>
              <a:spcBef>
                <a:spcPts val="2300"/>
              </a:spcBef>
              <a:spcAft>
                <a:spcPts val="0"/>
              </a:spcAft>
              <a:buClr>
                <a:srgbClr val="000000"/>
              </a:buClr>
              <a:buSzPts val="1100"/>
              <a:buFont typeface="Arial"/>
              <a:buNone/>
            </a:pPr>
            <a:r>
              <a:rPr lang="vi" sz="1400">
                <a:solidFill>
                  <a:srgbClr val="FFFFFF"/>
                </a:solidFill>
                <a:latin typeface="Times New Roman"/>
                <a:ea typeface="Times New Roman"/>
                <a:cs typeface="Times New Roman"/>
                <a:sym typeface="Times New Roman"/>
              </a:rPr>
              <a:t>- Model nhận thông tin và thực thi các yêu cầu.</a:t>
            </a:r>
            <a:endParaRPr sz="1400">
              <a:solidFill>
                <a:srgbClr val="FFFFFF"/>
              </a:solidFill>
              <a:latin typeface="Times New Roman"/>
              <a:ea typeface="Times New Roman"/>
              <a:cs typeface="Times New Roman"/>
              <a:sym typeface="Times New Roman"/>
            </a:endParaRPr>
          </a:p>
          <a:p>
            <a:pPr marL="0" lvl="0" indent="0" algn="l" rtl="0">
              <a:lnSpc>
                <a:spcPct val="100000"/>
              </a:lnSpc>
              <a:spcBef>
                <a:spcPts val="2300"/>
              </a:spcBef>
              <a:spcAft>
                <a:spcPts val="0"/>
              </a:spcAft>
              <a:buClr>
                <a:srgbClr val="000000"/>
              </a:buClr>
              <a:buSzPts val="1100"/>
              <a:buFont typeface="Arial"/>
              <a:buNone/>
            </a:pPr>
            <a:r>
              <a:rPr lang="vi" sz="1400">
                <a:solidFill>
                  <a:srgbClr val="FFFFFF"/>
                </a:solidFill>
                <a:latin typeface="Times New Roman"/>
                <a:ea typeface="Times New Roman"/>
                <a:cs typeface="Times New Roman"/>
                <a:sym typeface="Times New Roman"/>
              </a:rPr>
              <a:t>- Khi Model hoàn tất việc xử lý, View sẽ nhận kết quả từ Model và hiển thị lại cho người dùng.</a:t>
            </a:r>
            <a:endParaRPr sz="1400">
              <a:solidFill>
                <a:srgbClr val="FFFFFF"/>
              </a:solidFill>
              <a:latin typeface="Times New Roman"/>
              <a:ea typeface="Times New Roman"/>
              <a:cs typeface="Times New Roman"/>
              <a:sym typeface="Times New Roman"/>
            </a:endParaRPr>
          </a:p>
          <a:p>
            <a:pPr marL="0" lvl="0" indent="0" algn="l" rtl="0">
              <a:lnSpc>
                <a:spcPct val="100000"/>
              </a:lnSpc>
              <a:spcBef>
                <a:spcPts val="2300"/>
              </a:spcBef>
              <a:spcAft>
                <a:spcPts val="1600"/>
              </a:spcAft>
              <a:buNone/>
            </a:pPr>
            <a:endParaRPr sz="1400">
              <a:solidFill>
                <a:srgbClr val="FFFFFF"/>
              </a:solidFill>
            </a:endParaRPr>
          </a:p>
        </p:txBody>
      </p:sp>
      <p:pic>
        <p:nvPicPr>
          <p:cNvPr id="180" name="Google Shape;180;p20"/>
          <p:cNvPicPr preferRelativeResize="0"/>
          <p:nvPr/>
        </p:nvPicPr>
        <p:blipFill>
          <a:blip r:embed="rId3">
            <a:alphaModFix/>
          </a:blip>
          <a:stretch>
            <a:fillRect/>
          </a:stretch>
        </p:blipFill>
        <p:spPr>
          <a:xfrm>
            <a:off x="5956850" y="2031750"/>
            <a:ext cx="3025825" cy="2447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lnSpc>
                <a:spcPct val="120000"/>
              </a:lnSpc>
              <a:spcBef>
                <a:spcPts val="2000"/>
              </a:spcBef>
              <a:spcAft>
                <a:spcPts val="0"/>
              </a:spcAft>
              <a:buClr>
                <a:srgbClr val="000000"/>
              </a:buClr>
              <a:buSzPts val="1100"/>
              <a:buFont typeface="Arial"/>
              <a:buNone/>
            </a:pPr>
            <a:r>
              <a:rPr lang="vi">
                <a:latin typeface="Arial"/>
                <a:ea typeface="Arial"/>
                <a:cs typeface="Arial"/>
                <a:sym typeface="Arial"/>
              </a:rPr>
              <a:t>Sự tương tác giữa các thành phần</a:t>
            </a:r>
            <a:endParaRPr>
              <a:latin typeface="Arial"/>
              <a:ea typeface="Arial"/>
              <a:cs typeface="Arial"/>
              <a:sym typeface="Arial"/>
            </a:endParaRPr>
          </a:p>
          <a:p>
            <a:pPr marL="0" lvl="0" indent="0" algn="l" rtl="0">
              <a:spcBef>
                <a:spcPts val="800"/>
              </a:spcBef>
              <a:spcAft>
                <a:spcPts val="0"/>
              </a:spcAft>
              <a:buNone/>
            </a:pPr>
            <a:endParaRPr/>
          </a:p>
        </p:txBody>
      </p:sp>
      <p:sp>
        <p:nvSpPr>
          <p:cNvPr id="186" name="Google Shape;186;p21"/>
          <p:cNvSpPr txBox="1">
            <a:spLocks noGrp="1"/>
          </p:cNvSpPr>
          <p:nvPr>
            <p:ph type="body" idx="1"/>
          </p:nvPr>
        </p:nvSpPr>
        <p:spPr>
          <a:xfrm>
            <a:off x="807601" y="1212574"/>
            <a:ext cx="3764400" cy="622852"/>
          </a:xfrm>
          <a:prstGeom prst="rect">
            <a:avLst/>
          </a:prstGeom>
        </p:spPr>
        <p:txBody>
          <a:bodyPr spcFirstLastPara="1" wrap="square" lIns="91425" tIns="91425" rIns="91425" bIns="91425" anchor="t" anchorCtr="0">
            <a:noAutofit/>
          </a:bodyPr>
          <a:lstStyle/>
          <a:p>
            <a:pPr marL="0" lvl="0" indent="0" algn="just" rtl="0">
              <a:spcBef>
                <a:spcPts val="700"/>
              </a:spcBef>
              <a:spcAft>
                <a:spcPts val="0"/>
              </a:spcAft>
              <a:buNone/>
            </a:pPr>
            <a:r>
              <a:rPr lang="vi" sz="1400" dirty="0">
                <a:latin typeface="Times New Roman"/>
                <a:ea typeface="Times New Roman"/>
                <a:cs typeface="Times New Roman"/>
                <a:sym typeface="Times New Roman"/>
              </a:rPr>
              <a:t>Controller tương tác với qua lại với View</a:t>
            </a: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lang="en-US" sz="1400" dirty="0">
              <a:latin typeface="Times New Roman"/>
              <a:ea typeface="Times New Roman"/>
              <a:cs typeface="Times New Roman"/>
              <a:sym typeface="Times New Roman"/>
            </a:endParaRPr>
          </a:p>
          <a:p>
            <a:pPr marL="0" lvl="0" indent="0" algn="just" rtl="0">
              <a:spcBef>
                <a:spcPts val="700"/>
              </a:spcBef>
              <a:spcAft>
                <a:spcPts val="0"/>
              </a:spcAft>
              <a:buNone/>
            </a:pPr>
            <a:endParaRPr sz="1400" dirty="0">
              <a:latin typeface="Times New Roman"/>
              <a:ea typeface="Times New Roman"/>
              <a:cs typeface="Times New Roman"/>
              <a:sym typeface="Times New Roman"/>
            </a:endParaRPr>
          </a:p>
          <a:p>
            <a:pPr marL="0" lvl="0" indent="0" algn="l" rtl="0">
              <a:spcBef>
                <a:spcPts val="700"/>
              </a:spcBef>
              <a:spcAft>
                <a:spcPts val="1600"/>
              </a:spcAft>
              <a:buNone/>
            </a:pPr>
            <a:endParaRPr dirty="0"/>
          </a:p>
        </p:txBody>
      </p:sp>
      <p:pic>
        <p:nvPicPr>
          <p:cNvPr id="2" name="Picture 1">
            <a:extLst>
              <a:ext uri="{FF2B5EF4-FFF2-40B4-BE49-F238E27FC236}">
                <a16:creationId xmlns:a16="http://schemas.microsoft.com/office/drawing/2014/main" id="{E1D458C4-8479-449B-9387-9A7DCEF031E0}"/>
              </a:ext>
            </a:extLst>
          </p:cNvPr>
          <p:cNvPicPr>
            <a:picLocks noChangeAspect="1"/>
          </p:cNvPicPr>
          <p:nvPr/>
        </p:nvPicPr>
        <p:blipFill>
          <a:blip r:embed="rId3"/>
          <a:stretch>
            <a:fillRect/>
          </a:stretch>
        </p:blipFill>
        <p:spPr>
          <a:xfrm>
            <a:off x="1024971" y="1742661"/>
            <a:ext cx="4945133" cy="3067878"/>
          </a:xfrm>
          <a:prstGeom prst="rect">
            <a:avLst/>
          </a:prstGeom>
        </p:spPr>
      </p:pic>
    </p:spTree>
    <p:extLst>
      <p:ext uri="{BB962C8B-B14F-4D97-AF65-F5344CB8AC3E}">
        <p14:creationId xmlns:p14="http://schemas.microsoft.com/office/powerpoint/2010/main" val="2369296727"/>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 calcmode="lin" valueType="num">
                                      <p:cBhvr additive="base">
                                        <p:cTn id="7" dur="1000"/>
                                        <p:tgtEl>
                                          <p:spTgt spid="18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6"/>
                                        </p:tgtEl>
                                        <p:attrNameLst>
                                          <p:attrName>style.visibility</p:attrName>
                                        </p:attrNameLst>
                                      </p:cBhvr>
                                      <p:to>
                                        <p:strVal val="visible"/>
                                      </p:to>
                                    </p:set>
                                    <p:anim calcmode="lin" valueType="num">
                                      <p:cBhvr additive="base">
                                        <p:cTn id="12" dur="1000"/>
                                        <p:tgtEl>
                                          <p:spTgt spid="18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1143</Words>
  <Application>Microsoft Office PowerPoint</Application>
  <PresentationFormat>On-screen Show (16:9)</PresentationFormat>
  <Paragraphs>119</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Times New Roman</vt:lpstr>
      <vt:lpstr>Lato</vt:lpstr>
      <vt:lpstr>Arial</vt:lpstr>
      <vt:lpstr>Montserrat</vt:lpstr>
      <vt:lpstr>Focus</vt:lpstr>
      <vt:lpstr>MÔ HÌNH MVC</vt:lpstr>
      <vt:lpstr>LỚP D15-TH06</vt:lpstr>
      <vt:lpstr>NỘI DUNG ĐỀ TÀI </vt:lpstr>
      <vt:lpstr>Giới thiệu</vt:lpstr>
      <vt:lpstr>Một vài MVC framework thịnh hành</vt:lpstr>
      <vt:lpstr>Các thành phần MVC</vt:lpstr>
      <vt:lpstr>Sự tương tác giữa các thành phần  </vt:lpstr>
      <vt:lpstr>Sự tương tác giữa các thành phần  </vt:lpstr>
      <vt:lpstr>Sự tương tác giữa các thành phần </vt:lpstr>
      <vt:lpstr>Sự tương tác giữa các thành phần </vt:lpstr>
      <vt:lpstr>Quy trình hoạt động của MVC trong dự án.</vt:lpstr>
      <vt:lpstr>Quy trình hoạt động của MVC trong dự án. </vt:lpstr>
      <vt:lpstr>Demo</vt:lpstr>
      <vt:lpstr>Demo</vt:lpstr>
      <vt:lpstr>Demo</vt:lpstr>
      <vt:lpstr>Demo</vt:lpstr>
      <vt:lpstr>Ưu điểm</vt:lpstr>
      <vt:lpstr>Nhược điểm</vt:lpstr>
      <vt:lpstr>Kết luận</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MVC</dc:title>
  <cp:lastModifiedBy>Le Quan</cp:lastModifiedBy>
  <cp:revision>5</cp:revision>
  <dcterms:modified xsi:type="dcterms:W3CDTF">2019-03-11T09:41:43Z</dcterms:modified>
</cp:coreProperties>
</file>