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embeddedFontLst>
    <p:embeddedFont>
      <p:font typeface="Lato" panose="020B0604020202020204" charset="0"/>
      <p:regular r:id="rId30"/>
      <p:bold r:id="rId31"/>
      <p:italic r:id="rId32"/>
      <p:boldItalic r:id="rId33"/>
    </p:embeddedFont>
    <p:embeddedFont>
      <p:font typeface="Montserrat" panose="020B060402020202020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9C66CFD-97BE-460A-9682-E4A66603DE62}">
  <a:tblStyle styleId="{29C66CFD-97BE-460A-9682-E4A66603DE6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729" autoAdjust="0"/>
  </p:normalViewPr>
  <p:slideViewPr>
    <p:cSldViewPr snapToGrid="0">
      <p:cViewPr varScale="1">
        <p:scale>
          <a:sx n="98" d="100"/>
          <a:sy n="98" d="100"/>
        </p:scale>
        <p:origin x="859"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webico.vn/codeigniter-framework-la-gi-tong-quan-ve-codeigniter-framework/"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dirty="0"/>
              <a:t>KHƯƠNG</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528a7b3150_0_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528a7b3150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spcBef>
                <a:spcPts val="0"/>
              </a:spcBef>
              <a:spcAft>
                <a:spcPts val="1900"/>
              </a:spcAft>
              <a:buClr>
                <a:srgbClr val="000000"/>
              </a:buClr>
              <a:buSzPts val="1100"/>
              <a:buFont typeface="Arial"/>
              <a:buNone/>
            </a:pPr>
            <a:r>
              <a:rPr lang="vi" sz="1200" dirty="0">
                <a:latin typeface="Times New Roman"/>
                <a:ea typeface="Times New Roman"/>
                <a:cs typeface="Times New Roman"/>
                <a:sym typeface="Times New Roman"/>
              </a:rPr>
              <a:t>KHANH</a:t>
            </a:r>
            <a:br>
              <a:rPr lang="vi" sz="1200" dirty="0">
                <a:latin typeface="Times New Roman"/>
                <a:ea typeface="Times New Roman"/>
                <a:cs typeface="Times New Roman"/>
                <a:sym typeface="Times New Roman"/>
              </a:rPr>
            </a:br>
            <a:r>
              <a:rPr lang="vi" sz="1200" dirty="0">
                <a:latin typeface="Times New Roman"/>
                <a:ea typeface="Times New Roman"/>
                <a:cs typeface="Times New Roman"/>
                <a:sym typeface="Times New Roman"/>
              </a:rPr>
              <a:t>Lời nhắc của dòng 1: Hiểu theo nghĩa đơn giản nhất, CodeIgniter bộ công cụ đơn giản và thông minh để tạo ra các ứng dụng web với đầy đủ các tính năng. </a:t>
            </a:r>
            <a:r>
              <a:rPr lang="vi" sz="1200" dirty="0">
                <a:uFill>
                  <a:noFill/>
                </a:uFill>
                <a:latin typeface="Times New Roman"/>
                <a:ea typeface="Times New Roman"/>
                <a:cs typeface="Times New Roman"/>
                <a:sym typeface="Times New Roman"/>
                <a:hlinkClick r:id="rId3"/>
              </a:rPr>
              <a:t>Codeigniter Framework</a:t>
            </a:r>
            <a:r>
              <a:rPr lang="vi" sz="1200" dirty="0">
                <a:latin typeface="Times New Roman"/>
                <a:ea typeface="Times New Roman"/>
                <a:cs typeface="Times New Roman"/>
                <a:sym typeface="Times New Roman"/>
              </a:rPr>
              <a:t> cũng được đánh giá là Framework có tốc độ hoạt động nhanh, hiệu quả. Đây cũng là ưu điểm rất lớn của Framework này.</a:t>
            </a:r>
            <a:endParaRPr sz="12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528a7b3150_0_3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528a7b3150_0_3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spcBef>
                <a:spcPts val="0"/>
              </a:spcBef>
              <a:spcAft>
                <a:spcPts val="1900"/>
              </a:spcAft>
              <a:buClr>
                <a:srgbClr val="000000"/>
              </a:buClr>
              <a:buSzPts val="1100"/>
              <a:buFont typeface="Arial"/>
              <a:buNone/>
            </a:pPr>
            <a:r>
              <a:rPr lang="vi" sz="1300" dirty="0">
                <a:latin typeface="Times New Roman"/>
                <a:ea typeface="Times New Roman"/>
                <a:cs typeface="Times New Roman"/>
                <a:sym typeface="Times New Roman"/>
              </a:rPr>
              <a:t>KHANH</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528a7b3150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528a7b3150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spcBef>
                <a:spcPts val="0"/>
              </a:spcBef>
              <a:spcAft>
                <a:spcPts val="1900"/>
              </a:spcAft>
              <a:buClr>
                <a:srgbClr val="000000"/>
              </a:buClr>
              <a:buSzPts val="1100"/>
              <a:buFont typeface="Arial"/>
              <a:buNone/>
            </a:pPr>
            <a:r>
              <a:rPr lang="vi" sz="1300">
                <a:latin typeface="Times New Roman"/>
                <a:ea typeface="Times New Roman"/>
                <a:cs typeface="Times New Roman"/>
                <a:sym typeface="Times New Roman"/>
              </a:rPr>
              <a:t>KHANH</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528a7b3150_0_3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528a7b3150_0_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KHOA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528a7b3150_0_3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528a7b3150_0_3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528a7b3150_0_3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528a7b3150_0_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vi"/>
              <a:t>KHOA</a:t>
            </a:r>
            <a:endParaRPr/>
          </a:p>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528a7b3150_0_3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528a7b3150_0_3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vi"/>
              <a:t>KHOA</a:t>
            </a:r>
            <a:endParaRPr/>
          </a:p>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528a7b3150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528a7b3150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vi"/>
              <a:t>KHOA</a:t>
            </a:r>
            <a:endParaRPr/>
          </a:p>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528a7b3150_0_4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528a7b3150_0_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vi"/>
              <a:t>KHOA</a:t>
            </a:r>
            <a:endParaRPr/>
          </a:p>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528a7b3150_0_4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528a7b3150_0_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vi" dirty="0"/>
              <a:t>Quân</a:t>
            </a:r>
            <a:br>
              <a:rPr lang="vi" dirty="0"/>
            </a:br>
            <a:r>
              <a:rPr lang="vi" dirty="0"/>
              <a:t>---controllers: điều khiển (chức năng)</a:t>
            </a:r>
            <a:endParaRPr dirty="0"/>
          </a:p>
          <a:p>
            <a:pPr marL="0" lvl="0" indent="0" algn="l" rtl="0">
              <a:spcBef>
                <a:spcPts val="0"/>
              </a:spcBef>
              <a:spcAft>
                <a:spcPts val="0"/>
              </a:spcAft>
              <a:buClr>
                <a:srgbClr val="000000"/>
              </a:buClr>
              <a:buSzPts val="1100"/>
              <a:buFont typeface="Arial"/>
              <a:buNone/>
            </a:pPr>
            <a:r>
              <a:rPr lang="vi" dirty="0"/>
              <a:t>---helper: chứa các phương thức hỗ trợ có sẵn</a:t>
            </a:r>
            <a:endParaRPr dirty="0"/>
          </a:p>
          <a:p>
            <a:pPr marL="0" lvl="0" indent="0" algn="l" rtl="0">
              <a:spcBef>
                <a:spcPts val="0"/>
              </a:spcBef>
              <a:spcAft>
                <a:spcPts val="0"/>
              </a:spcAft>
              <a:buClr>
                <a:srgbClr val="000000"/>
              </a:buClr>
              <a:buSzPts val="1100"/>
              <a:buFont typeface="Arial"/>
              <a:buNone/>
            </a:pPr>
            <a:r>
              <a:rPr lang="vi" dirty="0"/>
              <a:t>---hooks: thực hiện câu lệnh nào đó trước khi cho người dùng truy cập</a:t>
            </a:r>
            <a:endParaRPr dirty="0"/>
          </a:p>
          <a:p>
            <a:pPr marL="0" lvl="0" indent="0" algn="l" rtl="0">
              <a:spcBef>
                <a:spcPts val="0"/>
              </a:spcBef>
              <a:spcAft>
                <a:spcPts val="0"/>
              </a:spcAft>
              <a:buClr>
                <a:srgbClr val="000000"/>
              </a:buClr>
              <a:buSzPts val="1100"/>
              <a:buFont typeface="Arial"/>
              <a:buNone/>
            </a:pPr>
            <a:r>
              <a:rPr lang="vi" dirty="0"/>
              <a:t>---logs: bắt lỗi</a:t>
            </a:r>
            <a:endParaRPr dirty="0"/>
          </a:p>
          <a:p>
            <a:pPr marL="0" lvl="0" indent="0" algn="l" rtl="0">
              <a:spcBef>
                <a:spcPts val="0"/>
              </a:spcBef>
              <a:spcAft>
                <a:spcPts val="0"/>
              </a:spcAft>
              <a:buClr>
                <a:srgbClr val="000000"/>
              </a:buClr>
              <a:buSzPts val="1100"/>
              <a:buFont typeface="Arial"/>
              <a:buNone/>
            </a:pPr>
            <a:r>
              <a:rPr lang="vi" dirty="0"/>
              <a:t>---model: xây dựng class thao tác đến csdl</a:t>
            </a:r>
            <a:endParaRPr dirty="0"/>
          </a:p>
          <a:p>
            <a:pPr marL="0" lvl="0" indent="0" algn="l" rtl="0">
              <a:spcBef>
                <a:spcPts val="0"/>
              </a:spcBef>
              <a:spcAft>
                <a:spcPts val="0"/>
              </a:spcAft>
              <a:buClr>
                <a:srgbClr val="000000"/>
              </a:buClr>
              <a:buSzPts val="1100"/>
              <a:buFont typeface="Arial"/>
              <a:buNone/>
            </a:pPr>
            <a:r>
              <a:rPr lang="vi" dirty="0"/>
              <a:t>---views: hiển thị ra web site</a:t>
            </a:r>
            <a:endParaRPr dirty="0"/>
          </a:p>
          <a:p>
            <a:pPr marL="0" lvl="0" indent="0" algn="l" rtl="0">
              <a:spcBef>
                <a:spcPts val="0"/>
              </a:spcBef>
              <a:spcAft>
                <a:spcPts val="0"/>
              </a:spcAft>
              <a:buClr>
                <a:srgbClr val="000000"/>
              </a:buClr>
              <a:buSzPts val="1100"/>
              <a:buFont typeface="Arial"/>
              <a:buNone/>
            </a:pPr>
            <a:endParaRPr dirty="0"/>
          </a:p>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528a7b3150_0_1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528a7b3150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vi"/>
              <a:t>KHƯƠNG</a:t>
            </a:r>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219448474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219448474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controllers: xây dựng điều khiển (chức năng)</a:t>
            </a:r>
            <a:endParaRPr/>
          </a:p>
          <a:p>
            <a:pPr marL="0" lvl="0" indent="0" algn="l" rtl="0">
              <a:spcBef>
                <a:spcPts val="0"/>
              </a:spcBef>
              <a:spcAft>
                <a:spcPts val="0"/>
              </a:spcAft>
              <a:buNone/>
            </a:pPr>
            <a:r>
              <a:rPr lang="vi"/>
              <a:t>model: xây dựng class thao tác đến csdl</a:t>
            </a:r>
            <a:endParaRPr/>
          </a:p>
          <a:p>
            <a:pPr marL="0" lvl="0" indent="0" algn="l" rtl="0">
              <a:spcBef>
                <a:spcPts val="0"/>
              </a:spcBef>
              <a:spcAft>
                <a:spcPts val="0"/>
              </a:spcAft>
              <a:buNone/>
            </a:pPr>
            <a:r>
              <a:rPr lang="vi"/>
              <a:t>views: hiển thị ra website</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5219448474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521944847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controllers: xây dựng điều khiển (chức năng)</a:t>
            </a:r>
            <a:endParaRPr/>
          </a:p>
          <a:p>
            <a:pPr marL="0" lvl="0" indent="0" algn="l" rtl="0">
              <a:spcBef>
                <a:spcPts val="0"/>
              </a:spcBef>
              <a:spcAft>
                <a:spcPts val="0"/>
              </a:spcAft>
              <a:buNone/>
            </a:pPr>
            <a:r>
              <a:rPr lang="vi"/>
              <a:t>model: xây dựng class thao tác đến csdl</a:t>
            </a:r>
            <a:endParaRPr/>
          </a:p>
          <a:p>
            <a:pPr marL="0" lvl="0" indent="0" algn="l" rtl="0">
              <a:spcBef>
                <a:spcPts val="0"/>
              </a:spcBef>
              <a:spcAft>
                <a:spcPts val="0"/>
              </a:spcAft>
              <a:buNone/>
            </a:pPr>
            <a:r>
              <a:rPr lang="vi"/>
              <a:t>views: hiển thị ra website</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5219448474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521944847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controllers: xây dựng điều khiển (chức năng)</a:t>
            </a:r>
            <a:endParaRPr/>
          </a:p>
          <a:p>
            <a:pPr marL="0" lvl="0" indent="0" algn="l" rtl="0">
              <a:spcBef>
                <a:spcPts val="0"/>
              </a:spcBef>
              <a:spcAft>
                <a:spcPts val="0"/>
              </a:spcAft>
              <a:buNone/>
            </a:pPr>
            <a:r>
              <a:rPr lang="vi"/>
              <a:t>model: xây dựng class thao tác đến csdl</a:t>
            </a:r>
            <a:endParaRPr/>
          </a:p>
          <a:p>
            <a:pPr marL="0" lvl="0" indent="0" algn="l" rtl="0">
              <a:spcBef>
                <a:spcPts val="0"/>
              </a:spcBef>
              <a:spcAft>
                <a:spcPts val="0"/>
              </a:spcAft>
              <a:buNone/>
            </a:pPr>
            <a:r>
              <a:rPr lang="vi"/>
              <a:t>views: hiển thị ra website</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5219448474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5219448474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Đây là kết quả mà lớp view nhận dữ liệu của lớp controller chuyển sang. Còn controller thì truy cập lấy nội dung từ lớp model</a:t>
            </a:r>
            <a:endParaRPr/>
          </a:p>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5219448474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521944847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controllers: xây dựng điều khiển (chức năng)</a:t>
            </a:r>
            <a:endParaRPr/>
          </a:p>
          <a:p>
            <a:pPr marL="0" lvl="0" indent="0" algn="l" rtl="0">
              <a:spcBef>
                <a:spcPts val="0"/>
              </a:spcBef>
              <a:spcAft>
                <a:spcPts val="0"/>
              </a:spcAft>
              <a:buNone/>
            </a:pPr>
            <a:r>
              <a:rPr lang="vi"/>
              <a:t>model: xây dựng class thao tác đến csdl</a:t>
            </a:r>
            <a:endParaRPr/>
          </a:p>
          <a:p>
            <a:pPr marL="0" lvl="0" indent="0" algn="l" rtl="0">
              <a:spcBef>
                <a:spcPts val="0"/>
              </a:spcBef>
              <a:spcAft>
                <a:spcPts val="0"/>
              </a:spcAft>
              <a:buNone/>
            </a:pPr>
            <a:r>
              <a:rPr lang="vi"/>
              <a:t>views: hiển thị ra website</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528dad97a3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528dad97a3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dirty="0"/>
              <a:t>controllers: xây dựng điều khiển (chức năng)</a:t>
            </a:r>
            <a:endParaRPr dirty="0"/>
          </a:p>
          <a:p>
            <a:pPr marL="0" lvl="0" indent="0" algn="l" rtl="0">
              <a:spcBef>
                <a:spcPts val="0"/>
              </a:spcBef>
              <a:spcAft>
                <a:spcPts val="0"/>
              </a:spcAft>
              <a:buNone/>
            </a:pPr>
            <a:r>
              <a:rPr lang="vi" dirty="0"/>
              <a:t>model: xây dựng class thao tác đến csdl</a:t>
            </a:r>
            <a:endParaRPr dirty="0"/>
          </a:p>
          <a:p>
            <a:pPr marL="0" lvl="0" indent="0" algn="l" rtl="0">
              <a:spcBef>
                <a:spcPts val="0"/>
              </a:spcBef>
              <a:spcAft>
                <a:spcPts val="0"/>
              </a:spcAft>
              <a:buNone/>
            </a:pPr>
            <a:r>
              <a:rPr lang="vi" dirty="0"/>
              <a:t>views: hiển thị ra website</a:t>
            </a:r>
            <a:endParaRPr dirty="0"/>
          </a:p>
          <a:p>
            <a:pPr marL="0" lvl="0" indent="0" algn="l" rtl="0">
              <a:spcBef>
                <a:spcPts val="0"/>
              </a:spcBef>
              <a:spcAft>
                <a:spcPts val="0"/>
              </a:spcAft>
              <a:buNone/>
            </a:pPr>
            <a:r>
              <a:rPr lang="en-US" dirty="0"/>
              <a:t>----------</a:t>
            </a:r>
            <a:r>
              <a:rPr lang="en-US" dirty="0" err="1"/>
              <a:t>tiếp</a:t>
            </a:r>
            <a:r>
              <a:rPr lang="en-US" dirty="0"/>
              <a:t> </a:t>
            </a:r>
            <a:r>
              <a:rPr lang="en-US" dirty="0" err="1"/>
              <a:t>tục</a:t>
            </a:r>
            <a:r>
              <a:rPr lang="en-US" dirty="0"/>
              <a:t> demo database </a:t>
            </a:r>
            <a:r>
              <a:rPr lang="en-US" dirty="0" err="1"/>
              <a:t>trên</a:t>
            </a:r>
            <a:r>
              <a:rPr lang="en-US" dirty="0"/>
              <a:t> </a:t>
            </a:r>
            <a:r>
              <a:rPr lang="en-US" dirty="0" err="1"/>
              <a:t>máy</a:t>
            </a:r>
            <a:r>
              <a:rPr lang="en-US" dirty="0"/>
              <a:t> </a:t>
            </a:r>
            <a:r>
              <a:rPr lang="en-US" dirty="0" err="1"/>
              <a:t>về</a:t>
            </a:r>
            <a:r>
              <a:rPr lang="en-US" dirty="0"/>
              <a:t> </a:t>
            </a:r>
            <a:r>
              <a:rPr lang="en-US" dirty="0" err="1"/>
              <a:t>cách</a:t>
            </a:r>
            <a:r>
              <a:rPr lang="en-US" dirty="0"/>
              <a:t> </a:t>
            </a:r>
            <a:r>
              <a:rPr lang="en-US" dirty="0" err="1"/>
              <a:t>truy</a:t>
            </a:r>
            <a:r>
              <a:rPr lang="en-US" dirty="0"/>
              <a:t> </a:t>
            </a:r>
            <a:r>
              <a:rPr lang="en-US" dirty="0" err="1"/>
              <a:t>xuất</a:t>
            </a:r>
            <a:r>
              <a:rPr lang="en-US" dirty="0"/>
              <a:t> </a:t>
            </a:r>
            <a:r>
              <a:rPr lang="en-US" dirty="0" err="1"/>
              <a:t>csdl</a:t>
            </a:r>
            <a:r>
              <a:rPr lang="en-US" dirty="0"/>
              <a:t>: </a:t>
            </a:r>
            <a:r>
              <a:rPr lang="en-US" dirty="0" err="1"/>
              <a:t>hiển</a:t>
            </a:r>
            <a:r>
              <a:rPr lang="en-US" dirty="0"/>
              <a:t> </a:t>
            </a:r>
            <a:r>
              <a:rPr lang="en-US" dirty="0" err="1"/>
              <a:t>thị</a:t>
            </a:r>
            <a:r>
              <a:rPr lang="en-US" dirty="0"/>
              <a:t> </a:t>
            </a:r>
            <a:r>
              <a:rPr lang="en-US" dirty="0" err="1"/>
              <a:t>danh</a:t>
            </a:r>
            <a:r>
              <a:rPr lang="en-US" dirty="0"/>
              <a:t> </a:t>
            </a:r>
            <a:r>
              <a:rPr lang="en-US" dirty="0" err="1"/>
              <a:t>sách</a:t>
            </a:r>
            <a:r>
              <a:rPr lang="en-US" dirty="0"/>
              <a:t> </a:t>
            </a:r>
            <a:r>
              <a:rPr lang="en-US" dirty="0" err="1"/>
              <a:t>sản</a:t>
            </a:r>
            <a:r>
              <a:rPr lang="en-US" dirty="0"/>
              <a:t> </a:t>
            </a:r>
            <a:r>
              <a:rPr lang="en-US" dirty="0" err="1"/>
              <a:t>phẩm</a:t>
            </a:r>
            <a:r>
              <a:rPr lang="en-US" dirty="0"/>
              <a:t>, </a:t>
            </a:r>
            <a:r>
              <a:rPr lang="en-US" dirty="0" err="1"/>
              <a:t>hiển</a:t>
            </a:r>
            <a:r>
              <a:rPr lang="en-US" dirty="0"/>
              <a:t> </a:t>
            </a:r>
            <a:r>
              <a:rPr lang="en-US" dirty="0" err="1"/>
              <a:t>thị</a:t>
            </a:r>
            <a:r>
              <a:rPr lang="en-US" dirty="0"/>
              <a:t> </a:t>
            </a:r>
            <a:r>
              <a:rPr lang="en-US" dirty="0" err="1"/>
              <a:t>sản</a:t>
            </a:r>
            <a:r>
              <a:rPr lang="en-US" dirty="0"/>
              <a:t> </a:t>
            </a:r>
            <a:r>
              <a:rPr lang="en-US" dirty="0" err="1"/>
              <a:t>phẩm</a:t>
            </a:r>
            <a:r>
              <a:rPr lang="en-US" dirty="0"/>
              <a:t> </a:t>
            </a:r>
            <a:r>
              <a:rPr lang="en-US" dirty="0" err="1"/>
              <a:t>theo</a:t>
            </a:r>
            <a:r>
              <a:rPr lang="en-US"/>
              <a:t> id</a:t>
            </a:r>
            <a:endParaRPr dirty="0"/>
          </a:p>
          <a:p>
            <a:pPr marL="0" lvl="0" indent="0" algn="l" rtl="0">
              <a:spcBef>
                <a:spcPts val="0"/>
              </a:spcBef>
              <a:spcAft>
                <a:spcPts val="0"/>
              </a:spcAft>
              <a:buNone/>
            </a:pP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5219448474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5219448474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5219448474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5219448474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5219448474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5219448474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KHƯƠNG</a:t>
            </a:r>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528a7b3150_0_1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528a7b3150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vi"/>
              <a:t>KHƯƠNG</a:t>
            </a: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28a7b3150_0_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28a7b3150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KHƯƠNG</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528a7b3150_0_3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528a7b3150_0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vi" sz="1200" dirty="0">
                <a:latin typeface="Times New Roman"/>
                <a:ea typeface="Times New Roman"/>
                <a:cs typeface="Times New Roman"/>
                <a:sym typeface="Times New Roman"/>
              </a:rPr>
              <a:t>HẢI</a:t>
            </a:r>
            <a:endParaRPr sz="1200" dirty="0">
              <a:latin typeface="Times New Roman"/>
              <a:ea typeface="Times New Roman"/>
              <a:cs typeface="Times New Roman"/>
              <a:sym typeface="Times New Roman"/>
            </a:endParaRPr>
          </a:p>
          <a:p>
            <a:pPr marL="457200" lvl="0" indent="-304800" algn="just" rtl="0">
              <a:lnSpc>
                <a:spcPct val="115000"/>
              </a:lnSpc>
              <a:spcBef>
                <a:spcPts val="0"/>
              </a:spcBef>
              <a:spcAft>
                <a:spcPts val="0"/>
              </a:spcAft>
              <a:buSzPts val="1200"/>
              <a:buFont typeface="Times New Roman"/>
              <a:buChar char="+"/>
            </a:pPr>
            <a:r>
              <a:rPr lang="vi" sz="1200" dirty="0">
                <a:latin typeface="Times New Roman"/>
                <a:ea typeface="Times New Roman"/>
                <a:cs typeface="Times New Roman"/>
                <a:sym typeface="Times New Roman"/>
              </a:rPr>
              <a:t>Đăng ký thành viên:Cho phép khách hàng đăng ký thành viên. Khách hàng sẽ nhập các thông tin: tài khoản, mật khẩu, số điện thoại, email, địa chỉ để đăng ký</a:t>
            </a:r>
            <a:endParaRPr sz="1200" dirty="0">
              <a:latin typeface="Times New Roman"/>
              <a:ea typeface="Times New Roman"/>
              <a:cs typeface="Times New Roman"/>
              <a:sym typeface="Times New Roman"/>
            </a:endParaRPr>
          </a:p>
          <a:p>
            <a:pPr marL="457200" lvl="0" indent="-304800" algn="just" rtl="0">
              <a:lnSpc>
                <a:spcPct val="115000"/>
              </a:lnSpc>
              <a:spcBef>
                <a:spcPts val="0"/>
              </a:spcBef>
              <a:spcAft>
                <a:spcPts val="0"/>
              </a:spcAft>
              <a:buSzPts val="1200"/>
              <a:buFont typeface="Times New Roman"/>
              <a:buChar char="+"/>
            </a:pPr>
            <a:r>
              <a:rPr lang="vi" sz="1200" dirty="0">
                <a:latin typeface="Times New Roman"/>
                <a:ea typeface="Times New Roman"/>
                <a:cs typeface="Times New Roman"/>
                <a:sym typeface="Times New Roman"/>
              </a:rPr>
              <a:t>Đăng nhập:Cho phép khách hàng đăng nhập vào hệ thống bằng cách nhập tài khoản, mật khẩu mà khách hàng đã tạo</a:t>
            </a:r>
            <a:endParaRPr sz="1200" dirty="0">
              <a:latin typeface="Times New Roman"/>
              <a:ea typeface="Times New Roman"/>
              <a:cs typeface="Times New Roman"/>
              <a:sym typeface="Times New Roman"/>
            </a:endParaRPr>
          </a:p>
          <a:p>
            <a:pPr marL="457200" lvl="0" indent="-304800" algn="just" rtl="0">
              <a:lnSpc>
                <a:spcPct val="115000"/>
              </a:lnSpc>
              <a:spcBef>
                <a:spcPts val="0"/>
              </a:spcBef>
              <a:spcAft>
                <a:spcPts val="0"/>
              </a:spcAft>
              <a:buSzPts val="1200"/>
              <a:buFont typeface="Times New Roman"/>
              <a:buChar char="+"/>
            </a:pPr>
            <a:r>
              <a:rPr lang="vi" sz="1200" dirty="0">
                <a:latin typeface="Times New Roman"/>
                <a:ea typeface="Times New Roman"/>
                <a:cs typeface="Times New Roman"/>
                <a:sym typeface="Times New Roman"/>
              </a:rPr>
              <a:t>Đổi mật khẩu:Cho phép người dùng thay đổi mật khẩu</a:t>
            </a:r>
            <a:endParaRPr sz="1200" dirty="0">
              <a:latin typeface="Times New Roman"/>
              <a:ea typeface="Times New Roman"/>
              <a:cs typeface="Times New Roman"/>
              <a:sym typeface="Times New Roman"/>
            </a:endParaRPr>
          </a:p>
          <a:p>
            <a:pPr marL="457200" lvl="0" indent="-304800" algn="just" rtl="0">
              <a:lnSpc>
                <a:spcPct val="115000"/>
              </a:lnSpc>
              <a:spcBef>
                <a:spcPts val="0"/>
              </a:spcBef>
              <a:spcAft>
                <a:spcPts val="0"/>
              </a:spcAft>
              <a:buSzPts val="1200"/>
              <a:buFont typeface="Times New Roman"/>
              <a:buChar char="+"/>
            </a:pPr>
            <a:r>
              <a:rPr lang="vi" sz="1200" dirty="0">
                <a:latin typeface="Times New Roman"/>
                <a:ea typeface="Times New Roman"/>
                <a:cs typeface="Times New Roman"/>
                <a:sym typeface="Times New Roman"/>
              </a:rPr>
              <a:t>Tìm kiếm:Cho phép tất cả khách hàng có thể nhập thông tin sản phẩm…Hệ thống sẽ truy xuất từ khóa và lấy kết quả kh cần</a:t>
            </a:r>
            <a:endParaRPr sz="1200" dirty="0">
              <a:latin typeface="Times New Roman"/>
              <a:ea typeface="Times New Roman"/>
              <a:cs typeface="Times New Roman"/>
              <a:sym typeface="Times New Roman"/>
            </a:endParaRPr>
          </a:p>
          <a:p>
            <a:pPr marL="457200" lvl="0" indent="-304800" algn="just" rtl="0">
              <a:lnSpc>
                <a:spcPct val="115000"/>
              </a:lnSpc>
              <a:spcBef>
                <a:spcPts val="0"/>
              </a:spcBef>
              <a:spcAft>
                <a:spcPts val="0"/>
              </a:spcAft>
              <a:buSzPts val="1200"/>
              <a:buFont typeface="Times New Roman"/>
              <a:buChar char="+"/>
            </a:pPr>
            <a:r>
              <a:rPr lang="vi" sz="1200" dirty="0">
                <a:latin typeface="Times New Roman"/>
                <a:ea typeface="Times New Roman"/>
                <a:cs typeface="Times New Roman"/>
                <a:sym typeface="Times New Roman"/>
              </a:rPr>
              <a:t>Xem thông tin sản phẩm:Cho phép xem chi tiết thông tin của sản phẩm như: tên, giá, thông tin sản phẩm</a:t>
            </a:r>
            <a:endParaRPr sz="1200" dirty="0">
              <a:latin typeface="Times New Roman"/>
              <a:ea typeface="Times New Roman"/>
              <a:cs typeface="Times New Roman"/>
              <a:sym typeface="Times New Roman"/>
            </a:endParaRPr>
          </a:p>
          <a:p>
            <a:pPr marL="457200" lvl="0" indent="-304800" algn="just" rtl="0">
              <a:lnSpc>
                <a:spcPct val="115000"/>
              </a:lnSpc>
              <a:spcBef>
                <a:spcPts val="0"/>
              </a:spcBef>
              <a:spcAft>
                <a:spcPts val="0"/>
              </a:spcAft>
              <a:buSzPts val="1200"/>
              <a:buFont typeface="Times New Roman"/>
              <a:buChar char="+"/>
            </a:pPr>
            <a:r>
              <a:rPr lang="vi" sz="1200" dirty="0">
                <a:latin typeface="Times New Roman"/>
                <a:ea typeface="Times New Roman"/>
                <a:cs typeface="Times New Roman"/>
                <a:sym typeface="Times New Roman"/>
              </a:rPr>
              <a:t>Giỏ hàng: cho phép khách hàng thêm các sản phẩm mình mua vào giỏ hàng và xem giỏ hàng</a:t>
            </a:r>
            <a:endParaRPr sz="1200" dirty="0">
              <a:latin typeface="Times New Roman"/>
              <a:ea typeface="Times New Roman"/>
              <a:cs typeface="Times New Roman"/>
              <a:sym typeface="Times New Roman"/>
            </a:endParaRPr>
          </a:p>
          <a:p>
            <a:pPr marL="457200" lvl="0" indent="-304800" algn="just" rtl="0">
              <a:lnSpc>
                <a:spcPct val="115000"/>
              </a:lnSpc>
              <a:spcBef>
                <a:spcPts val="0"/>
              </a:spcBef>
              <a:spcAft>
                <a:spcPts val="0"/>
              </a:spcAft>
              <a:buSzPts val="1200"/>
              <a:buFont typeface="Times New Roman"/>
              <a:buChar char="+"/>
            </a:pPr>
            <a:r>
              <a:rPr lang="vi" sz="1200" dirty="0">
                <a:latin typeface="Times New Roman"/>
                <a:ea typeface="Times New Roman"/>
                <a:cs typeface="Times New Roman"/>
                <a:sym typeface="Times New Roman"/>
              </a:rPr>
              <a:t>Đặt hàng:Cho phép KH có thể đặt hàng.Ở đây KH có thể điền các thông tin giao hàng, chọn phương thức thanh toán và nhấn nút đặt hàng</a:t>
            </a:r>
            <a:endParaRPr sz="1200" dirty="0">
              <a:latin typeface="Times New Roman"/>
              <a:ea typeface="Times New Roman"/>
              <a:cs typeface="Times New Roman"/>
              <a:sym typeface="Times New Roman"/>
            </a:endParaRPr>
          </a:p>
          <a:p>
            <a:pPr marL="457200" lvl="0" indent="-304800" algn="just" rtl="0">
              <a:lnSpc>
                <a:spcPct val="115000"/>
              </a:lnSpc>
              <a:spcBef>
                <a:spcPts val="0"/>
              </a:spcBef>
              <a:spcAft>
                <a:spcPts val="0"/>
              </a:spcAft>
              <a:buSzPts val="1200"/>
              <a:buFont typeface="Times New Roman"/>
              <a:buChar char="+"/>
            </a:pPr>
            <a:r>
              <a:rPr lang="vi" sz="1200" dirty="0">
                <a:latin typeface="Times New Roman"/>
                <a:ea typeface="Times New Roman"/>
                <a:cs typeface="Times New Roman"/>
                <a:sym typeface="Times New Roman"/>
              </a:rPr>
              <a:t>Xem các đơn hàng đã được mua:Cho phép khách hàng xem các hóa đơn mua hàng của mình trước đó.</a:t>
            </a:r>
            <a:endParaRPr sz="12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528a7b3150_0_3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528a7b3150_0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sz="1200"/>
              <a:t>HẢI</a:t>
            </a:r>
            <a:endParaRPr sz="1200">
              <a:latin typeface="Times New Roman"/>
              <a:ea typeface="Times New Roman"/>
              <a:cs typeface="Times New Roman"/>
              <a:sym typeface="Times New Roman"/>
            </a:endParaRPr>
          </a:p>
          <a:p>
            <a:pPr marL="457200" lvl="0" indent="-304800" algn="just" rtl="0">
              <a:lnSpc>
                <a:spcPct val="115000"/>
              </a:lnSpc>
              <a:spcBef>
                <a:spcPts val="0"/>
              </a:spcBef>
              <a:spcAft>
                <a:spcPts val="0"/>
              </a:spcAft>
              <a:buSzPts val="1200"/>
              <a:buFont typeface="Times New Roman"/>
              <a:buChar char="+"/>
            </a:pPr>
            <a:r>
              <a:rPr lang="vi" sz="1200">
                <a:latin typeface="Times New Roman"/>
                <a:ea typeface="Times New Roman"/>
                <a:cs typeface="Times New Roman"/>
                <a:sym typeface="Times New Roman"/>
              </a:rPr>
              <a:t>Quản lý sản phẩm:Giúp admin thay đổi thông tin của sản phẩm đã có trong cơ sở dữ liệu.</a:t>
            </a:r>
            <a:endParaRPr sz="1200">
              <a:latin typeface="Times New Roman"/>
              <a:ea typeface="Times New Roman"/>
              <a:cs typeface="Times New Roman"/>
              <a:sym typeface="Times New Roman"/>
            </a:endParaRPr>
          </a:p>
          <a:p>
            <a:pPr marL="457200" lvl="0" indent="-304800" algn="just" rtl="0">
              <a:lnSpc>
                <a:spcPct val="115000"/>
              </a:lnSpc>
              <a:spcBef>
                <a:spcPts val="0"/>
              </a:spcBef>
              <a:spcAft>
                <a:spcPts val="0"/>
              </a:spcAft>
              <a:buSzPts val="1200"/>
              <a:buFont typeface="Times New Roman"/>
              <a:buChar char="+"/>
            </a:pPr>
            <a:r>
              <a:rPr lang="vi" sz="1200">
                <a:latin typeface="Times New Roman"/>
                <a:ea typeface="Times New Roman"/>
                <a:cs typeface="Times New Roman"/>
                <a:sym typeface="Times New Roman"/>
              </a:rPr>
              <a:t>Xóa sản phẩm:Giúp admin có thể xóa sản phẩm có trong cơ sở dữ liệu</a:t>
            </a:r>
            <a:endParaRPr sz="1200">
              <a:latin typeface="Times New Roman"/>
              <a:ea typeface="Times New Roman"/>
              <a:cs typeface="Times New Roman"/>
              <a:sym typeface="Times New Roman"/>
            </a:endParaRPr>
          </a:p>
          <a:p>
            <a:pPr marL="457200" lvl="0" indent="-304800" algn="just" rtl="0">
              <a:lnSpc>
                <a:spcPct val="115000"/>
              </a:lnSpc>
              <a:spcBef>
                <a:spcPts val="0"/>
              </a:spcBef>
              <a:spcAft>
                <a:spcPts val="0"/>
              </a:spcAft>
              <a:buSzPts val="1200"/>
              <a:buFont typeface="Times New Roman"/>
              <a:buChar char="+"/>
            </a:pPr>
            <a:r>
              <a:rPr lang="vi" sz="1200">
                <a:latin typeface="Times New Roman"/>
                <a:ea typeface="Times New Roman"/>
                <a:cs typeface="Times New Roman"/>
                <a:sym typeface="Times New Roman"/>
              </a:rPr>
              <a:t>Thêm sản phẩm:Giúp admin có thể thêm sản phẩm vào trong cơ sở dữ liệu</a:t>
            </a:r>
            <a:endParaRPr sz="1200">
              <a:latin typeface="Times New Roman"/>
              <a:ea typeface="Times New Roman"/>
              <a:cs typeface="Times New Roman"/>
              <a:sym typeface="Times New Roman"/>
            </a:endParaRPr>
          </a:p>
          <a:p>
            <a:pPr marL="457200" lvl="0" indent="-304800" algn="just" rtl="0">
              <a:lnSpc>
                <a:spcPct val="115000"/>
              </a:lnSpc>
              <a:spcBef>
                <a:spcPts val="0"/>
              </a:spcBef>
              <a:spcAft>
                <a:spcPts val="0"/>
              </a:spcAft>
              <a:buSzPts val="1200"/>
              <a:buFont typeface="Times New Roman"/>
              <a:buChar char="+"/>
            </a:pPr>
            <a:r>
              <a:rPr lang="vi" sz="1200">
                <a:latin typeface="Times New Roman"/>
                <a:ea typeface="Times New Roman"/>
                <a:cs typeface="Times New Roman"/>
                <a:sym typeface="Times New Roman"/>
              </a:rPr>
              <a:t>Xem chi tiết đơn hàng:Giúp admin xem chi tiết đơn đặt hàng có trong csdl và trạng thái đơn hàng(đang chờ xử lý, đã xử lý, thành công, hủy)</a:t>
            </a:r>
            <a:endParaRPr sz="1200">
              <a:latin typeface="Times New Roman"/>
              <a:ea typeface="Times New Roman"/>
              <a:cs typeface="Times New Roman"/>
              <a:sym typeface="Times New Roman"/>
            </a:endParaRPr>
          </a:p>
          <a:p>
            <a:pPr marL="457200" lvl="0" indent="-304800" algn="just" rtl="0">
              <a:lnSpc>
                <a:spcPct val="115000"/>
              </a:lnSpc>
              <a:spcBef>
                <a:spcPts val="0"/>
              </a:spcBef>
              <a:spcAft>
                <a:spcPts val="0"/>
              </a:spcAft>
              <a:buSzPts val="1200"/>
              <a:buFont typeface="Times New Roman"/>
              <a:buChar char="+"/>
            </a:pPr>
            <a:r>
              <a:rPr lang="vi" sz="1200">
                <a:latin typeface="Times New Roman"/>
                <a:ea typeface="Times New Roman"/>
                <a:cs typeface="Times New Roman"/>
                <a:sym typeface="Times New Roman"/>
              </a:rPr>
              <a:t>Xác nhận thành công:Giúp admin có thể xác nhận đơn hàng đã được giao dịch thành công với khách hàng</a:t>
            </a:r>
            <a:endParaRPr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528a7b3150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528a7b3150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sz="1200" dirty="0"/>
              <a:t>HẢI OR NGHĨA</a:t>
            </a:r>
            <a:endParaRPr lang="en-US" sz="1200" dirty="0"/>
          </a:p>
          <a:p>
            <a:pPr marL="0" lvl="0" indent="0" algn="l" rtl="0">
              <a:spcBef>
                <a:spcPts val="0"/>
              </a:spcBef>
              <a:spcAft>
                <a:spcPts val="0"/>
              </a:spcAft>
              <a:buNone/>
            </a:pPr>
            <a:r>
              <a:rPr lang="en-US" sz="1200" dirty="0" err="1"/>
              <a:t>Sử</a:t>
            </a:r>
            <a:r>
              <a:rPr lang="en-US" sz="1200" dirty="0"/>
              <a:t> </a:t>
            </a:r>
            <a:r>
              <a:rPr lang="en-US" sz="1200" dirty="0" err="1"/>
              <a:t>dụng</a:t>
            </a:r>
            <a:r>
              <a:rPr lang="en-US" sz="1200" dirty="0"/>
              <a:t> </a:t>
            </a:r>
            <a:r>
              <a:rPr lang="en-US" sz="1200" dirty="0" err="1"/>
              <a:t>công</a:t>
            </a:r>
            <a:r>
              <a:rPr lang="en-US" sz="1200" dirty="0"/>
              <a:t> </a:t>
            </a:r>
            <a:r>
              <a:rPr lang="en-US" sz="1200" dirty="0" err="1"/>
              <a:t>nghệ</a:t>
            </a:r>
            <a:r>
              <a:rPr lang="en-US" sz="1200" dirty="0"/>
              <a:t> </a:t>
            </a:r>
            <a:r>
              <a:rPr lang="en-US" sz="1200" dirty="0" err="1"/>
              <a:t>mysql</a:t>
            </a:r>
            <a:r>
              <a:rPr lang="en-US" sz="1200" dirty="0"/>
              <a:t> </a:t>
            </a:r>
            <a:r>
              <a:rPr lang="en-US" sz="1200" dirty="0" err="1"/>
              <a:t>để</a:t>
            </a:r>
            <a:r>
              <a:rPr lang="en-US" sz="1200" dirty="0"/>
              <a:t> l</a:t>
            </a:r>
            <a:r>
              <a:rPr lang="vi-VN" sz="1200" dirty="0"/>
              <a:t>ư</a:t>
            </a:r>
            <a:r>
              <a:rPr lang="en-US" sz="1200" dirty="0"/>
              <a:t>u </a:t>
            </a:r>
            <a:r>
              <a:rPr lang="en-US" sz="1200" dirty="0" err="1"/>
              <a:t>trữ</a:t>
            </a:r>
            <a:r>
              <a:rPr lang="en-US" sz="1200" dirty="0"/>
              <a:t> </a:t>
            </a:r>
            <a:r>
              <a:rPr lang="en-US" sz="1200" dirty="0" err="1"/>
              <a:t>và</a:t>
            </a:r>
            <a:r>
              <a:rPr lang="en-US" sz="1200" dirty="0"/>
              <a:t> </a:t>
            </a:r>
            <a:r>
              <a:rPr lang="en-US" sz="1200" dirty="0" err="1"/>
              <a:t>truy</a:t>
            </a:r>
            <a:r>
              <a:rPr lang="en-US" sz="1200" dirty="0"/>
              <a:t> </a:t>
            </a:r>
            <a:r>
              <a:rPr lang="en-US" sz="1200" dirty="0" err="1"/>
              <a:t>xuấ</a:t>
            </a:r>
            <a:r>
              <a:rPr lang="en-US" sz="1200" dirty="0"/>
              <a:t> </a:t>
            </a:r>
            <a:r>
              <a:rPr lang="en-US" sz="1200" dirty="0" err="1"/>
              <a:t>dữ</a:t>
            </a:r>
            <a:r>
              <a:rPr lang="en-US" sz="1200" dirty="0"/>
              <a:t> </a:t>
            </a:r>
            <a:r>
              <a:rPr lang="en-US" sz="1200" dirty="0" err="1"/>
              <a:t>liệu</a:t>
            </a:r>
            <a:endParaRPr sz="1200" dirty="0"/>
          </a:p>
          <a:p>
            <a:pPr marL="457200" lvl="0" indent="-304800" algn="l" rtl="0">
              <a:spcBef>
                <a:spcPts val="0"/>
              </a:spcBef>
              <a:spcAft>
                <a:spcPts val="0"/>
              </a:spcAft>
              <a:buSzPts val="1200"/>
              <a:buChar char="-"/>
            </a:pPr>
            <a:r>
              <a:rPr lang="vi" sz="1200" dirty="0"/>
              <a:t>tbthanhvien: chứa thông tin các thành viên mà khách hàng đã đăng ký dữ liệu và có khóa chính là id_user.</a:t>
            </a:r>
            <a:endParaRPr sz="1200" dirty="0"/>
          </a:p>
          <a:p>
            <a:pPr marL="457200" lvl="0" indent="-304800" algn="l" rtl="0">
              <a:spcBef>
                <a:spcPts val="0"/>
              </a:spcBef>
              <a:spcAft>
                <a:spcPts val="0"/>
              </a:spcAft>
              <a:buSzPts val="1200"/>
              <a:buChar char="-"/>
            </a:pPr>
            <a:r>
              <a:rPr lang="vi" sz="1200" dirty="0"/>
              <a:t>tbhoadon: chứa thông tin hóa đơn của khách hàng đã đặt hàng trong hệ thông và có khóa chính là id_hoadon</a:t>
            </a:r>
            <a:endParaRPr sz="1200" dirty="0"/>
          </a:p>
          <a:p>
            <a:pPr marL="457200" lvl="0" indent="-304800" algn="l" rtl="0">
              <a:spcBef>
                <a:spcPts val="0"/>
              </a:spcBef>
              <a:spcAft>
                <a:spcPts val="0"/>
              </a:spcAft>
              <a:buSzPts val="1200"/>
              <a:buChar char="-"/>
            </a:pPr>
            <a:r>
              <a:rPr lang="vi" sz="1200" dirty="0"/>
              <a:t>tbchitiethoadon: là chi tiết các sản phẩm có trong tbhoadon và có 2 khóa chính là id_hoadon và id_user</a:t>
            </a:r>
            <a:endParaRPr sz="1200" dirty="0"/>
          </a:p>
          <a:p>
            <a:pPr marL="457200" lvl="0" indent="-304800" algn="l" rtl="0">
              <a:spcBef>
                <a:spcPts val="0"/>
              </a:spcBef>
              <a:spcAft>
                <a:spcPts val="0"/>
              </a:spcAft>
              <a:buSzPts val="1200"/>
              <a:buChar char="-"/>
            </a:pPr>
            <a:r>
              <a:rPr lang="vi" sz="1200" dirty="0"/>
              <a:t>tbsanpham: chứa dữ liệu thông tin các sản phẩm về điện thoại của cửa hàng.</a:t>
            </a:r>
            <a:endParaRPr sz="1200" dirty="0"/>
          </a:p>
          <a:p>
            <a:pPr marL="457200" lvl="0" indent="-304800" algn="l" rtl="0">
              <a:spcBef>
                <a:spcPts val="0"/>
              </a:spcBef>
              <a:spcAft>
                <a:spcPts val="0"/>
              </a:spcAft>
              <a:buSzPts val="1200"/>
              <a:buChar char="-"/>
            </a:pPr>
            <a:r>
              <a:rPr lang="vi" sz="1200" dirty="0"/>
              <a:t>tbnhomsanpham: chứa thông tin dữ liệu về sản phẩm trong tbsanpham thuộc nhóm phụ kiện hay điện thoại …. </a:t>
            </a:r>
            <a:endParaRPr sz="1200" dirty="0"/>
          </a:p>
          <a:p>
            <a:pPr marL="457200" lvl="0" indent="-304800" algn="l" rtl="0">
              <a:spcBef>
                <a:spcPts val="0"/>
              </a:spcBef>
              <a:spcAft>
                <a:spcPts val="0"/>
              </a:spcAft>
              <a:buSzPts val="1200"/>
              <a:buChar char="-"/>
            </a:pPr>
            <a:r>
              <a:rPr lang="vi" sz="1200" dirty="0"/>
              <a:t>tbhangdt: chứa thông tin dữ liệu về sản phẩm trong tbsanpham thuộc nhóm hãng đt nào như iphone, samsung,sony,nokia, …. </a:t>
            </a:r>
            <a:endParaRPr sz="12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528a7b3150_0_3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528a7b3150_0_3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NGHĨA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vi"/>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codeigniter.com/download"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localhost/codeigniter/"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localhost/codeigniter/hello_world/hienthi"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vi.wikipedia.org/wiki/CodeIgniter"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 Id="rId5" Type="http://schemas.openxmlformats.org/officeDocument/2006/relationships/hyperlink" Target="https://codeigniter.com/" TargetMode="External"/><Relationship Id="rId4" Type="http://schemas.openxmlformats.org/officeDocument/2006/relationships/hyperlink" Target="https://www.topitworks.com/blogs/10-php-framework-noi-tieng-danh-cho-lap-trinh-vien/"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sz="3000"/>
              <a:t>XÂY DỰNG WEBSITE BÁN ĐIỆN THOẠI SỬ DỤNG CÔNG NGHỆ CODEIGNITER</a:t>
            </a:r>
            <a:endParaRPr sz="3000"/>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Nhóm 1</a:t>
            </a:r>
            <a:endParaRPr/>
          </a:p>
        </p:txBody>
      </p:sp>
    </p:spTree>
  </p:cSld>
  <p:clrMapOvr>
    <a:masterClrMapping/>
  </p:clrMapOvr>
  <p:transition spd="slow">
    <p:comb/>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dirty="0"/>
              <a:t>2. CÔNG NGHỆ SỬ DỤNG</a:t>
            </a:r>
            <a:br>
              <a:rPr lang="vi" dirty="0"/>
            </a:br>
            <a:endParaRPr sz="1600" dirty="0"/>
          </a:p>
          <a:p>
            <a:pPr marL="0" lvl="0" indent="0" algn="l" rtl="0">
              <a:spcBef>
                <a:spcPts val="0"/>
              </a:spcBef>
              <a:spcAft>
                <a:spcPts val="0"/>
              </a:spcAft>
              <a:buClr>
                <a:srgbClr val="000000"/>
              </a:buClr>
              <a:buSzPts val="1100"/>
              <a:buFont typeface="Arial"/>
              <a:buNone/>
            </a:pPr>
            <a:r>
              <a:rPr lang="vi" sz="1600" dirty="0"/>
              <a:t>2.1. GIỚI THIỆU VỀ CÔNG NGHỆ CODEIGNITER</a:t>
            </a:r>
            <a:endParaRPr sz="1600" dirty="0"/>
          </a:p>
        </p:txBody>
      </p:sp>
      <p:sp>
        <p:nvSpPr>
          <p:cNvPr id="192" name="Google Shape;192;p2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457200" algn="just" rtl="0">
              <a:lnSpc>
                <a:spcPct val="100000"/>
              </a:lnSpc>
              <a:spcBef>
                <a:spcPts val="0"/>
              </a:spcBef>
              <a:spcAft>
                <a:spcPts val="0"/>
              </a:spcAft>
              <a:buClr>
                <a:srgbClr val="000000"/>
              </a:buClr>
              <a:buSzPts val="1100"/>
              <a:buFont typeface="Arial"/>
              <a:buNone/>
            </a:pPr>
            <a:r>
              <a:rPr lang="vi" sz="1600" dirty="0">
                <a:solidFill>
                  <a:srgbClr val="FFFFFF"/>
                </a:solidFill>
                <a:latin typeface="Times New Roman"/>
                <a:ea typeface="Times New Roman"/>
                <a:cs typeface="Times New Roman"/>
                <a:sym typeface="Times New Roman"/>
              </a:rPr>
              <a:t>CodeIgniter</a:t>
            </a:r>
            <a:r>
              <a:rPr lang="en-US" sz="1600" dirty="0">
                <a:solidFill>
                  <a:srgbClr val="FFFFFF"/>
                </a:solidFill>
                <a:latin typeface="Times New Roman"/>
                <a:ea typeface="Times New Roman"/>
                <a:cs typeface="Times New Roman"/>
                <a:sym typeface="Times New Roman"/>
              </a:rPr>
              <a:t> Web</a:t>
            </a:r>
            <a:r>
              <a:rPr lang="vi" sz="1600" dirty="0">
                <a:solidFill>
                  <a:srgbClr val="FFFFFF"/>
                </a:solidFill>
                <a:latin typeface="Times New Roman"/>
                <a:ea typeface="Times New Roman"/>
                <a:cs typeface="Times New Roman"/>
                <a:sym typeface="Times New Roman"/>
              </a:rPr>
              <a:t> Framework là một trong các Framework được sử dụng để thiết kế web. Tuy ít phổ biến hơn các framework khác nhưng nếu nói về hiệu quả, Codeigniter vẫn có đủ khả năng đáp ứng các nhu cầu cơ bản về một website chất lượng, chuyên nghiệp trong nhiều lĩnh vực.</a:t>
            </a:r>
            <a:endParaRPr sz="1600" dirty="0">
              <a:solidFill>
                <a:srgbClr val="FFFFFF"/>
              </a:solidFill>
              <a:latin typeface="Times New Roman"/>
              <a:ea typeface="Times New Roman"/>
              <a:cs typeface="Times New Roman"/>
              <a:sym typeface="Times New Roman"/>
            </a:endParaRPr>
          </a:p>
          <a:p>
            <a:pPr marL="0" lvl="0" indent="457200" algn="just" rtl="0">
              <a:lnSpc>
                <a:spcPct val="100000"/>
              </a:lnSpc>
              <a:spcBef>
                <a:spcPts val="0"/>
              </a:spcBef>
              <a:spcAft>
                <a:spcPts val="0"/>
              </a:spcAft>
              <a:buClr>
                <a:srgbClr val="000000"/>
              </a:buClr>
              <a:buSzPts val="1100"/>
              <a:buFont typeface="Arial"/>
              <a:buNone/>
            </a:pPr>
            <a:r>
              <a:rPr lang="vi" sz="1600" dirty="0">
                <a:solidFill>
                  <a:srgbClr val="FFFFFF"/>
                </a:solidFill>
                <a:latin typeface="Times New Roman"/>
                <a:ea typeface="Times New Roman"/>
                <a:cs typeface="Times New Roman"/>
                <a:sym typeface="Times New Roman"/>
              </a:rPr>
              <a:t>Phiên bản chính thức đầu tiên của CodeIgniter được công bố vào 28 tháng 2 năm 2006.</a:t>
            </a:r>
            <a:r>
              <a:rPr lang="en-US" sz="1600" dirty="0">
                <a:solidFill>
                  <a:srgbClr val="FFFFFF"/>
                </a:solidFill>
                <a:latin typeface="Times New Roman"/>
                <a:ea typeface="Times New Roman"/>
                <a:cs typeface="Times New Roman"/>
                <a:sym typeface="Times New Roman"/>
              </a:rPr>
              <a:t> </a:t>
            </a:r>
            <a:r>
              <a:rPr lang="vi" sz="1600" dirty="0">
                <a:solidFill>
                  <a:srgbClr val="FFFFFF"/>
                </a:solidFill>
                <a:latin typeface="Times New Roman"/>
                <a:ea typeface="Times New Roman"/>
                <a:cs typeface="Times New Roman"/>
                <a:sym typeface="Times New Roman"/>
              </a:rPr>
              <a:t>Phiên bản mới nhất cho tới bây giờ là </a:t>
            </a:r>
            <a:r>
              <a:rPr lang="en-US" sz="1600" dirty="0">
                <a:solidFill>
                  <a:srgbClr val="FFFFFF"/>
                </a:solidFill>
                <a:latin typeface="Times New Roman"/>
                <a:ea typeface="Times New Roman"/>
                <a:cs typeface="Times New Roman"/>
                <a:sym typeface="Times New Roman"/>
              </a:rPr>
              <a:t>3</a:t>
            </a:r>
            <a:r>
              <a:rPr lang="vi" sz="1600" dirty="0">
                <a:solidFill>
                  <a:srgbClr val="FFFFFF"/>
                </a:solidFill>
                <a:latin typeface="Times New Roman"/>
                <a:ea typeface="Times New Roman"/>
                <a:cs typeface="Times New Roman"/>
                <a:sym typeface="Times New Roman"/>
              </a:rPr>
              <a:t>.1.</a:t>
            </a:r>
            <a:r>
              <a:rPr lang="en-US" sz="1600" dirty="0">
                <a:solidFill>
                  <a:srgbClr val="FFFFFF"/>
                </a:solidFill>
                <a:latin typeface="Times New Roman"/>
                <a:ea typeface="Times New Roman"/>
                <a:cs typeface="Times New Roman"/>
                <a:sym typeface="Times New Roman"/>
              </a:rPr>
              <a:t>10.</a:t>
            </a:r>
            <a:endParaRPr sz="1600" dirty="0">
              <a:solidFill>
                <a:srgbClr val="FFFFFF"/>
              </a:solidFill>
              <a:latin typeface="Times New Roman"/>
              <a:ea typeface="Times New Roman"/>
              <a:cs typeface="Times New Roman"/>
              <a:sym typeface="Times New Roman"/>
            </a:endParaRPr>
          </a:p>
          <a:p>
            <a:pPr marL="0" lvl="0" indent="0" algn="just" rtl="0">
              <a:lnSpc>
                <a:spcPct val="100000"/>
              </a:lnSpc>
              <a:spcBef>
                <a:spcPts val="0"/>
              </a:spcBef>
              <a:spcAft>
                <a:spcPts val="1900"/>
              </a:spcAft>
              <a:buClr>
                <a:srgbClr val="000000"/>
              </a:buClr>
              <a:buSzPts val="1100"/>
              <a:buFont typeface="Arial"/>
              <a:buNone/>
            </a:pPr>
            <a:r>
              <a:rPr lang="vi" sz="1600" dirty="0">
                <a:solidFill>
                  <a:srgbClr val="FFFFFF"/>
                </a:solidFill>
                <a:latin typeface="Times New Roman"/>
                <a:ea typeface="Times New Roman"/>
                <a:cs typeface="Times New Roman"/>
                <a:sym typeface="Times New Roman"/>
              </a:rPr>
              <a:t>	Ý tưởng xây dựng CodeIgniter được dựa trên Ruby on Rails, một nền tảng ứng dụng web được viết bằng ngôn ngữ Ruby. Hiện tại, CodeIgniter đang được phát triển bởi ExpressionEngine Development Team thuộc EllisLab, Inc.</a:t>
            </a:r>
            <a:endParaRPr sz="1600" dirty="0">
              <a:solidFill>
                <a:srgbClr val="FFFFFF"/>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2. CÔNG NGHỆ SỬ DỤNG</a:t>
            </a:r>
            <a:br>
              <a:rPr lang="vi"/>
            </a:br>
            <a:endParaRPr sz="1600"/>
          </a:p>
          <a:p>
            <a:pPr marL="0" lvl="0" indent="0" algn="l" rtl="0">
              <a:spcBef>
                <a:spcPts val="0"/>
              </a:spcBef>
              <a:spcAft>
                <a:spcPts val="0"/>
              </a:spcAft>
              <a:buNone/>
            </a:pPr>
            <a:r>
              <a:rPr lang="vi" sz="1600"/>
              <a:t>2.2. CÁC CÔNG NGHỆ TƯƠNG TỰ</a:t>
            </a:r>
            <a:endParaRPr sz="1600"/>
          </a:p>
        </p:txBody>
      </p:sp>
      <p:sp>
        <p:nvSpPr>
          <p:cNvPr id="198" name="Google Shape;198;p23"/>
          <p:cNvSpPr txBox="1">
            <a:spLocks noGrp="1"/>
          </p:cNvSpPr>
          <p:nvPr>
            <p:ph type="body" idx="1"/>
          </p:nvPr>
        </p:nvSpPr>
        <p:spPr>
          <a:xfrm>
            <a:off x="1297500" y="1567550"/>
            <a:ext cx="7038900" cy="1080900"/>
          </a:xfrm>
          <a:prstGeom prst="rect">
            <a:avLst/>
          </a:prstGeom>
        </p:spPr>
        <p:txBody>
          <a:bodyPr spcFirstLastPara="1" wrap="square" lIns="91425" tIns="91425" rIns="91425" bIns="91425" anchor="t" anchorCtr="0">
            <a:noAutofit/>
          </a:bodyPr>
          <a:lstStyle/>
          <a:p>
            <a:pPr marL="0" lvl="0" indent="457200" algn="just" rtl="0">
              <a:spcBef>
                <a:spcPts val="0"/>
              </a:spcBef>
              <a:spcAft>
                <a:spcPts val="0"/>
              </a:spcAft>
              <a:buNone/>
            </a:pPr>
            <a:r>
              <a:rPr lang="vi" sz="1600" dirty="0">
                <a:solidFill>
                  <a:srgbClr val="FFFFFF"/>
                </a:solidFill>
                <a:latin typeface="Times New Roman"/>
                <a:ea typeface="Times New Roman"/>
                <a:cs typeface="Times New Roman"/>
                <a:sym typeface="Times New Roman"/>
              </a:rPr>
              <a:t>Ở thời điểm hiện tại đã có rất nhiểu công cụ hỗ trợ và có công nghệ tương tự để phục vụ cho mỗi phương diện hoạt động của lập trình viên. Trong số đó chúng ta có thể nhắc đến như: Laravel, Symfony, CakePHP, Slim,...</a:t>
            </a:r>
            <a:endParaRPr sz="1600" dirty="0">
              <a:solidFill>
                <a:srgbClr val="FFFFFF"/>
              </a:solidFill>
            </a:endParaRPr>
          </a:p>
        </p:txBody>
      </p:sp>
      <p:pic>
        <p:nvPicPr>
          <p:cNvPr id="199" name="Google Shape;199;p23"/>
          <p:cNvPicPr preferRelativeResize="0"/>
          <p:nvPr/>
        </p:nvPicPr>
        <p:blipFill>
          <a:blip r:embed="rId3">
            <a:alphaModFix/>
          </a:blip>
          <a:stretch>
            <a:fillRect/>
          </a:stretch>
        </p:blipFill>
        <p:spPr>
          <a:xfrm>
            <a:off x="1371775" y="2908150"/>
            <a:ext cx="1564250" cy="1618900"/>
          </a:xfrm>
          <a:prstGeom prst="rect">
            <a:avLst/>
          </a:prstGeom>
          <a:noFill/>
          <a:ln>
            <a:noFill/>
          </a:ln>
        </p:spPr>
      </p:pic>
      <p:pic>
        <p:nvPicPr>
          <p:cNvPr id="200" name="Google Shape;200;p23"/>
          <p:cNvPicPr preferRelativeResize="0"/>
          <p:nvPr/>
        </p:nvPicPr>
        <p:blipFill>
          <a:blip r:embed="rId4">
            <a:alphaModFix/>
          </a:blip>
          <a:stretch>
            <a:fillRect/>
          </a:stretch>
        </p:blipFill>
        <p:spPr>
          <a:xfrm>
            <a:off x="2936025" y="2908150"/>
            <a:ext cx="1683150" cy="1618900"/>
          </a:xfrm>
          <a:prstGeom prst="rect">
            <a:avLst/>
          </a:prstGeom>
          <a:noFill/>
          <a:ln>
            <a:noFill/>
          </a:ln>
        </p:spPr>
      </p:pic>
      <p:pic>
        <p:nvPicPr>
          <p:cNvPr id="201" name="Google Shape;201;p23"/>
          <p:cNvPicPr preferRelativeResize="0"/>
          <p:nvPr/>
        </p:nvPicPr>
        <p:blipFill>
          <a:blip r:embed="rId5">
            <a:alphaModFix/>
          </a:blip>
          <a:stretch>
            <a:fillRect/>
          </a:stretch>
        </p:blipFill>
        <p:spPr>
          <a:xfrm>
            <a:off x="4603475" y="2908150"/>
            <a:ext cx="1683150" cy="1618900"/>
          </a:xfrm>
          <a:prstGeom prst="rect">
            <a:avLst/>
          </a:prstGeom>
          <a:noFill/>
          <a:ln>
            <a:noFill/>
          </a:ln>
        </p:spPr>
      </p:pic>
      <p:pic>
        <p:nvPicPr>
          <p:cNvPr id="202" name="Google Shape;202;p23"/>
          <p:cNvPicPr preferRelativeResize="0"/>
          <p:nvPr/>
        </p:nvPicPr>
        <p:blipFill>
          <a:blip r:embed="rId6">
            <a:alphaModFix/>
          </a:blip>
          <a:stretch>
            <a:fillRect/>
          </a:stretch>
        </p:blipFill>
        <p:spPr>
          <a:xfrm>
            <a:off x="6286625" y="2908150"/>
            <a:ext cx="1905000" cy="161888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dirty="0"/>
              <a:t>2. CÔNG NGHỆ SỬ DỤNG</a:t>
            </a:r>
            <a:br>
              <a:rPr lang="vi" dirty="0"/>
            </a:br>
            <a:endParaRPr sz="1600" dirty="0"/>
          </a:p>
          <a:p>
            <a:pPr marL="0" lvl="0" indent="0" algn="l" rtl="0">
              <a:spcBef>
                <a:spcPts val="0"/>
              </a:spcBef>
              <a:spcAft>
                <a:spcPts val="0"/>
              </a:spcAft>
              <a:buNone/>
            </a:pPr>
            <a:r>
              <a:rPr lang="vi" sz="1600" dirty="0"/>
              <a:t>2.</a:t>
            </a:r>
            <a:r>
              <a:rPr lang="en-US" sz="1600" dirty="0"/>
              <a:t>3</a:t>
            </a:r>
            <a:r>
              <a:rPr lang="vi" sz="1600" dirty="0"/>
              <a:t>. LÝ DO CHỌN CÔNG NGHỆ CODEIGNITER</a:t>
            </a:r>
            <a:endParaRPr sz="1600" dirty="0"/>
          </a:p>
        </p:txBody>
      </p:sp>
      <p:sp>
        <p:nvSpPr>
          <p:cNvPr id="208" name="Google Shape;208;p2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457200" algn="just" rtl="0">
              <a:spcBef>
                <a:spcPts val="0"/>
              </a:spcBef>
              <a:spcAft>
                <a:spcPts val="0"/>
              </a:spcAft>
              <a:buNone/>
            </a:pPr>
            <a:r>
              <a:rPr lang="vi" sz="1600" dirty="0">
                <a:solidFill>
                  <a:srgbClr val="FFFFFF"/>
                </a:solidFill>
                <a:latin typeface="Times New Roman"/>
                <a:ea typeface="Times New Roman"/>
                <a:cs typeface="Times New Roman"/>
                <a:sym typeface="Times New Roman"/>
              </a:rPr>
              <a:t>Đối với sinh viên như chúng em việc tiếp cận và thử nghiệm một công cụ mới nhằm phát triển dự án cho riêng mình thì vấn đề chúng em đặt ra đầu tiên vẫn là công cụ có dễ sử dụng hay không kế tiếp mới là nó có hỗ trợ đầy đủ các công nghệ để có thể giúp đỡ công việc cho chúng em không.</a:t>
            </a:r>
            <a:endParaRPr sz="1600" dirty="0">
              <a:solidFill>
                <a:srgbClr val="FFFFFF"/>
              </a:solidFill>
              <a:latin typeface="Times New Roman"/>
              <a:ea typeface="Times New Roman"/>
              <a:cs typeface="Times New Roman"/>
              <a:sym typeface="Times New Roman"/>
            </a:endParaRPr>
          </a:p>
          <a:p>
            <a:pPr marL="0" lvl="0" indent="457200" algn="just" rtl="0">
              <a:spcBef>
                <a:spcPts val="0"/>
              </a:spcBef>
              <a:spcAft>
                <a:spcPts val="0"/>
              </a:spcAft>
              <a:buNone/>
            </a:pPr>
            <a:r>
              <a:rPr lang="vi" sz="1600" dirty="0">
                <a:solidFill>
                  <a:srgbClr val="FFFFFF"/>
                </a:solidFill>
                <a:latin typeface="Times New Roman"/>
                <a:ea typeface="Times New Roman"/>
                <a:cs typeface="Times New Roman"/>
                <a:sym typeface="Times New Roman"/>
              </a:rPr>
              <a:t>Codeigniter Framework có các ưu điểm như: dễ d</a:t>
            </a:r>
            <a:r>
              <a:rPr lang="en-US" sz="1600" dirty="0">
                <a:solidFill>
                  <a:srgbClr val="FFFFFF"/>
                </a:solidFill>
                <a:latin typeface="Times New Roman"/>
                <a:ea typeface="Times New Roman"/>
                <a:cs typeface="Times New Roman"/>
                <a:sym typeface="Times New Roman"/>
              </a:rPr>
              <a:t>ù</a:t>
            </a:r>
            <a:r>
              <a:rPr lang="vi" sz="1600" dirty="0">
                <a:solidFill>
                  <a:srgbClr val="FFFFFF"/>
                </a:solidFill>
                <a:latin typeface="Times New Roman"/>
                <a:ea typeface="Times New Roman"/>
                <a:cs typeface="Times New Roman"/>
                <a:sym typeface="Times New Roman"/>
              </a:rPr>
              <a:t>ng</a:t>
            </a:r>
            <a:r>
              <a:rPr lang="en-US" sz="1600" dirty="0">
                <a:solidFill>
                  <a:srgbClr val="FFFFFF"/>
                </a:solidFill>
                <a:latin typeface="Times New Roman"/>
                <a:ea typeface="Times New Roman"/>
                <a:cs typeface="Times New Roman"/>
                <a:sym typeface="Times New Roman"/>
              </a:rPr>
              <a:t>,</a:t>
            </a:r>
            <a:r>
              <a:rPr lang="vi" sz="1600" dirty="0">
                <a:solidFill>
                  <a:srgbClr val="FFFFFF"/>
                </a:solidFill>
                <a:latin typeface="Times New Roman"/>
                <a:ea typeface="Times New Roman"/>
                <a:cs typeface="Times New Roman"/>
                <a:sym typeface="Times New Roman"/>
              </a:rPr>
              <a:t> có dung lượng khá thấp</a:t>
            </a:r>
            <a:r>
              <a:rPr lang="en-US" sz="1600" dirty="0">
                <a:solidFill>
                  <a:srgbClr val="FFFFFF"/>
                </a:solidFill>
                <a:latin typeface="Times New Roman"/>
                <a:ea typeface="Times New Roman"/>
                <a:cs typeface="Times New Roman"/>
                <a:sym typeface="Times New Roman"/>
              </a:rPr>
              <a:t>,</a:t>
            </a:r>
            <a:r>
              <a:rPr lang="vi" sz="1600" dirty="0">
                <a:solidFill>
                  <a:srgbClr val="FFFFFF"/>
                </a:solidFill>
                <a:latin typeface="Times New Roman"/>
                <a:ea typeface="Times New Roman"/>
                <a:cs typeface="Times New Roman"/>
                <a:sym typeface="Times New Roman"/>
              </a:rPr>
              <a:t> không đòi hỏi một cấu hình vượt trội</a:t>
            </a:r>
            <a:r>
              <a:rPr lang="en-US" sz="1600" dirty="0">
                <a:solidFill>
                  <a:srgbClr val="FFFFFF"/>
                </a:solidFill>
                <a:latin typeface="Times New Roman"/>
                <a:ea typeface="Times New Roman"/>
                <a:cs typeface="Times New Roman"/>
                <a:sym typeface="Times New Roman"/>
              </a:rPr>
              <a:t> </a:t>
            </a:r>
            <a:r>
              <a:rPr lang="en-US" sz="1600" dirty="0" err="1">
                <a:solidFill>
                  <a:srgbClr val="FFFFFF"/>
                </a:solidFill>
                <a:latin typeface="Times New Roman"/>
                <a:ea typeface="Times New Roman"/>
                <a:cs typeface="Times New Roman"/>
                <a:sym typeface="Times New Roman"/>
              </a:rPr>
              <a:t>và</a:t>
            </a:r>
            <a:r>
              <a:rPr lang="vi" sz="1600" dirty="0">
                <a:solidFill>
                  <a:srgbClr val="FFFFFF"/>
                </a:solidFill>
                <a:latin typeface="Times New Roman"/>
                <a:ea typeface="Times New Roman"/>
                <a:cs typeface="Times New Roman"/>
                <a:sym typeface="Times New Roman"/>
              </a:rPr>
              <a:t> tốc độ nhanh.</a:t>
            </a:r>
            <a:endParaRPr sz="1600" dirty="0">
              <a:solidFill>
                <a:srgbClr val="FFFFFF"/>
              </a:solidFill>
              <a:latin typeface="Times New Roman"/>
              <a:ea typeface="Times New Roman"/>
              <a:cs typeface="Times New Roman"/>
              <a:sym typeface="Times New Roman"/>
            </a:endParaRPr>
          </a:p>
          <a:p>
            <a:pPr marL="0" lvl="0" indent="457200" algn="just" rtl="0">
              <a:spcBef>
                <a:spcPts val="0"/>
              </a:spcBef>
              <a:spcAft>
                <a:spcPts val="0"/>
              </a:spcAft>
              <a:buNone/>
            </a:pPr>
            <a:r>
              <a:rPr lang="vi" sz="1600" dirty="0">
                <a:solidFill>
                  <a:srgbClr val="FFFFFF"/>
                </a:solidFill>
                <a:latin typeface="Times New Roman"/>
                <a:ea typeface="Times New Roman"/>
                <a:cs typeface="Times New Roman"/>
                <a:sym typeface="Times New Roman"/>
              </a:rPr>
              <a:t>Codeigniter có lẽ không phải là công cụ dẫn đầu về công nghệ nhưng hiện tại chúng em nghĩ đó là sự lựa chọn tốt nhất cho mình.</a:t>
            </a:r>
            <a:endParaRPr sz="1600" dirty="0">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5"/>
          <p:cNvSpPr txBox="1">
            <a:spLocks noGrp="1"/>
          </p:cNvSpPr>
          <p:nvPr>
            <p:ph type="title"/>
          </p:nvPr>
        </p:nvSpPr>
        <p:spPr>
          <a:xfrm>
            <a:off x="1297500" y="393750"/>
            <a:ext cx="71496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3. CÁCH CÀI ĐẶT VÀ SỬ DỤNG CODEIGNITER</a:t>
            </a:r>
            <a:endParaRPr/>
          </a:p>
        </p:txBody>
      </p:sp>
      <p:sp>
        <p:nvSpPr>
          <p:cNvPr id="214" name="Google Shape;214;p25"/>
          <p:cNvSpPr txBox="1">
            <a:spLocks noGrp="1"/>
          </p:cNvSpPr>
          <p:nvPr>
            <p:ph type="body" idx="1"/>
          </p:nvPr>
        </p:nvSpPr>
        <p:spPr>
          <a:xfrm>
            <a:off x="1028700" y="1166475"/>
            <a:ext cx="7485900" cy="1227000"/>
          </a:xfrm>
          <a:prstGeom prst="rect">
            <a:avLst/>
          </a:prstGeom>
        </p:spPr>
        <p:txBody>
          <a:bodyPr spcFirstLastPara="1" wrap="square" lIns="91425" tIns="91425" rIns="91425" bIns="91425" anchor="t" anchorCtr="0">
            <a:noAutofit/>
          </a:bodyPr>
          <a:lstStyle/>
          <a:p>
            <a:pPr marL="457200" lvl="0" indent="-330200" algn="just" rtl="0">
              <a:spcBef>
                <a:spcPts val="0"/>
              </a:spcBef>
              <a:spcAft>
                <a:spcPts val="0"/>
              </a:spcAft>
              <a:buSzPts val="1600"/>
              <a:buFont typeface="Times New Roman"/>
              <a:buChar char="-"/>
            </a:pPr>
            <a:r>
              <a:rPr lang="vi" sz="1600" dirty="0">
                <a:latin typeface="Times New Roman"/>
                <a:ea typeface="Times New Roman"/>
                <a:cs typeface="Times New Roman"/>
                <a:sym typeface="Times New Roman"/>
              </a:rPr>
              <a:t>Bước 1: Máy tính bạn cần cài đặt dịch vụ tạo máy chủ WampServer.</a:t>
            </a:r>
            <a:endParaRPr sz="1600" dirty="0">
              <a:latin typeface="Times New Roman"/>
              <a:ea typeface="Times New Roman"/>
              <a:cs typeface="Times New Roman"/>
              <a:sym typeface="Times New Roman"/>
            </a:endParaRPr>
          </a:p>
          <a:p>
            <a:pPr marL="457200" lvl="0" indent="-330200" rtl="0">
              <a:spcBef>
                <a:spcPts val="0"/>
              </a:spcBef>
              <a:spcAft>
                <a:spcPts val="0"/>
              </a:spcAft>
              <a:buSzPts val="1600"/>
              <a:buFont typeface="Times New Roman"/>
              <a:buChar char="-"/>
            </a:pPr>
            <a:r>
              <a:rPr lang="vi" sz="1600" dirty="0">
                <a:latin typeface="Times New Roman"/>
                <a:ea typeface="Times New Roman"/>
                <a:cs typeface="Times New Roman"/>
                <a:sym typeface="Times New Roman"/>
              </a:rPr>
              <a:t>Bước</a:t>
            </a:r>
            <a:r>
              <a:rPr lang="en-US" sz="1600" dirty="0">
                <a:latin typeface="Times New Roman"/>
                <a:ea typeface="Times New Roman"/>
                <a:cs typeface="Times New Roman"/>
                <a:sym typeface="Times New Roman"/>
              </a:rPr>
              <a:t> </a:t>
            </a:r>
            <a:r>
              <a:rPr lang="vi" sz="1600" dirty="0">
                <a:latin typeface="Times New Roman"/>
                <a:ea typeface="Times New Roman"/>
                <a:cs typeface="Times New Roman"/>
                <a:sym typeface="Times New Roman"/>
              </a:rPr>
              <a:t>2: Tải bộ cài đặt CodeIgniter tại </a:t>
            </a:r>
            <a:r>
              <a:rPr lang="vi" sz="1600" u="sng" dirty="0">
                <a:solidFill>
                  <a:schemeClr val="hlink"/>
                </a:solidFill>
                <a:latin typeface="Times New Roman"/>
                <a:ea typeface="Times New Roman"/>
                <a:cs typeface="Times New Roman"/>
                <a:sym typeface="Times New Roman"/>
                <a:hlinkClick r:id="rId3"/>
              </a:rPr>
              <a:t>https://codeigniter.com/download</a:t>
            </a:r>
            <a:br>
              <a:rPr lang="vi" sz="1600" dirty="0">
                <a:latin typeface="Times New Roman"/>
                <a:ea typeface="Times New Roman"/>
                <a:cs typeface="Times New Roman"/>
                <a:sym typeface="Times New Roman"/>
              </a:rPr>
            </a:br>
            <a:r>
              <a:rPr lang="vi" sz="1600" dirty="0">
                <a:latin typeface="Times New Roman"/>
                <a:ea typeface="Times New Roman"/>
                <a:cs typeface="Times New Roman"/>
                <a:sym typeface="Times New Roman"/>
              </a:rPr>
              <a:t>phiên bản hiện tại là CodeIgniter 3.1.10 và phiên bản thử nghiệm CodeIgniter 4.x</a:t>
            </a:r>
            <a:r>
              <a:rPr lang="en-US" sz="1600" dirty="0">
                <a:latin typeface="Times New Roman"/>
                <a:ea typeface="Times New Roman"/>
                <a:cs typeface="Times New Roman"/>
                <a:sym typeface="Times New Roman"/>
              </a:rPr>
              <a:t>.</a:t>
            </a:r>
          </a:p>
        </p:txBody>
      </p:sp>
      <p:pic>
        <p:nvPicPr>
          <p:cNvPr id="215" name="Google Shape;215;p25"/>
          <p:cNvPicPr preferRelativeResize="0"/>
          <p:nvPr/>
        </p:nvPicPr>
        <p:blipFill>
          <a:blip r:embed="rId4">
            <a:alphaModFix/>
          </a:blip>
          <a:stretch>
            <a:fillRect/>
          </a:stretch>
        </p:blipFill>
        <p:spPr>
          <a:xfrm>
            <a:off x="1826875" y="2109600"/>
            <a:ext cx="6307025" cy="29795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6"/>
          <p:cNvSpPr txBox="1">
            <a:spLocks noGrp="1"/>
          </p:cNvSpPr>
          <p:nvPr>
            <p:ph type="title"/>
          </p:nvPr>
        </p:nvSpPr>
        <p:spPr>
          <a:xfrm>
            <a:off x="1297500" y="393750"/>
            <a:ext cx="71664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3. CÁCH CÀI ĐẶT VÀ SỬ DỤNG CODEIGNITER</a:t>
            </a:r>
            <a:endParaRPr/>
          </a:p>
        </p:txBody>
      </p:sp>
      <p:sp>
        <p:nvSpPr>
          <p:cNvPr id="221" name="Google Shape;221;p26"/>
          <p:cNvSpPr txBox="1">
            <a:spLocks noGrp="1"/>
          </p:cNvSpPr>
          <p:nvPr>
            <p:ph type="body" idx="1"/>
          </p:nvPr>
        </p:nvSpPr>
        <p:spPr>
          <a:xfrm>
            <a:off x="1297500" y="1166475"/>
            <a:ext cx="3378300" cy="2780700"/>
          </a:xfrm>
          <a:prstGeom prst="rect">
            <a:avLst/>
          </a:prstGeom>
        </p:spPr>
        <p:txBody>
          <a:bodyPr spcFirstLastPara="1" wrap="square" lIns="91425" tIns="91425" rIns="91425" bIns="91425" anchor="t" anchorCtr="0">
            <a:noAutofit/>
          </a:bodyPr>
          <a:lstStyle/>
          <a:p>
            <a:pPr marL="457200" lvl="0" indent="-330200" algn="just" rtl="0">
              <a:spcBef>
                <a:spcPts val="0"/>
              </a:spcBef>
              <a:spcAft>
                <a:spcPts val="0"/>
              </a:spcAft>
              <a:buSzPts val="1600"/>
              <a:buFont typeface="Times New Roman"/>
              <a:buChar char="-"/>
            </a:pPr>
            <a:r>
              <a:rPr lang="vi" sz="1600" dirty="0">
                <a:latin typeface="Times New Roman"/>
                <a:ea typeface="Times New Roman"/>
                <a:cs typeface="Times New Roman"/>
                <a:sym typeface="Times New Roman"/>
              </a:rPr>
              <a:t>Bước 3: Sau khi</a:t>
            </a:r>
            <a:r>
              <a:rPr lang="en-US" sz="1600" dirty="0">
                <a:latin typeface="Times New Roman"/>
                <a:ea typeface="Times New Roman"/>
                <a:cs typeface="Times New Roman"/>
                <a:sym typeface="Times New Roman"/>
              </a:rPr>
              <a:t> </a:t>
            </a:r>
            <a:r>
              <a:rPr lang="en-US" sz="1600" dirty="0" err="1">
                <a:latin typeface="Times New Roman"/>
                <a:ea typeface="Times New Roman"/>
                <a:cs typeface="Times New Roman"/>
                <a:sym typeface="Times New Roman"/>
              </a:rPr>
              <a:t>tải</a:t>
            </a:r>
            <a:r>
              <a:rPr lang="vi" sz="1600" dirty="0">
                <a:latin typeface="Times New Roman"/>
                <a:ea typeface="Times New Roman"/>
                <a:cs typeface="Times New Roman"/>
                <a:sym typeface="Times New Roman"/>
              </a:rPr>
              <a:t> về thành công ta sẽ có được bộ cài đặt </a:t>
            </a:r>
            <a:r>
              <a:rPr lang="vi" sz="1600" i="1" dirty="0">
                <a:highlight>
                  <a:srgbClr val="5B0F00"/>
                </a:highlight>
                <a:latin typeface="Times New Roman"/>
                <a:ea typeface="Times New Roman"/>
                <a:cs typeface="Times New Roman"/>
                <a:sym typeface="Times New Roman"/>
              </a:rPr>
              <a:t>CodeIgniter-3.1.10.zip</a:t>
            </a:r>
            <a:r>
              <a:rPr lang="vi" sz="1600" dirty="0">
                <a:latin typeface="Times New Roman"/>
                <a:ea typeface="Times New Roman"/>
                <a:cs typeface="Times New Roman"/>
                <a:sym typeface="Times New Roman"/>
              </a:rPr>
              <a:t> và tiếp tục  giải nén.</a:t>
            </a:r>
            <a:endParaRPr sz="1600" dirty="0">
              <a:latin typeface="Times New Roman"/>
              <a:ea typeface="Times New Roman"/>
              <a:cs typeface="Times New Roman"/>
              <a:sym typeface="Times New Roman"/>
            </a:endParaRPr>
          </a:p>
        </p:txBody>
      </p:sp>
      <p:pic>
        <p:nvPicPr>
          <p:cNvPr id="222" name="Google Shape;222;p26"/>
          <p:cNvPicPr preferRelativeResize="0"/>
          <p:nvPr/>
        </p:nvPicPr>
        <p:blipFill>
          <a:blip r:embed="rId3">
            <a:alphaModFix/>
          </a:blip>
          <a:stretch>
            <a:fillRect/>
          </a:stretch>
        </p:blipFill>
        <p:spPr>
          <a:xfrm>
            <a:off x="5241375" y="1166475"/>
            <a:ext cx="3321300" cy="35855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7"/>
          <p:cNvSpPr txBox="1">
            <a:spLocks noGrp="1"/>
          </p:cNvSpPr>
          <p:nvPr>
            <p:ph type="title"/>
          </p:nvPr>
        </p:nvSpPr>
        <p:spPr>
          <a:xfrm>
            <a:off x="1297500" y="393750"/>
            <a:ext cx="71562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3. CÁCH CÀI ĐẶT VÀ SỬ DỤNG CODEIGNITER</a:t>
            </a:r>
            <a:endParaRPr/>
          </a:p>
        </p:txBody>
      </p:sp>
      <p:sp>
        <p:nvSpPr>
          <p:cNvPr id="228" name="Google Shape;228;p27"/>
          <p:cNvSpPr txBox="1">
            <a:spLocks noGrp="1"/>
          </p:cNvSpPr>
          <p:nvPr>
            <p:ph type="body" idx="1"/>
          </p:nvPr>
        </p:nvSpPr>
        <p:spPr>
          <a:xfrm>
            <a:off x="1297500" y="1166475"/>
            <a:ext cx="7217100" cy="1227000"/>
          </a:xfrm>
          <a:prstGeom prst="rect">
            <a:avLst/>
          </a:prstGeom>
        </p:spPr>
        <p:txBody>
          <a:bodyPr spcFirstLastPara="1" wrap="square" lIns="91425" tIns="91425" rIns="91425" bIns="91425" anchor="t" anchorCtr="0">
            <a:noAutofit/>
          </a:bodyPr>
          <a:lstStyle/>
          <a:p>
            <a:pPr marL="457200" lvl="0" indent="-330200" algn="just" rtl="0">
              <a:spcBef>
                <a:spcPts val="0"/>
              </a:spcBef>
              <a:spcAft>
                <a:spcPts val="0"/>
              </a:spcAft>
              <a:buSzPts val="1600"/>
              <a:buFont typeface="Times New Roman"/>
              <a:buChar char="-"/>
            </a:pPr>
            <a:r>
              <a:rPr lang="vi" sz="1600" dirty="0">
                <a:latin typeface="Times New Roman"/>
                <a:ea typeface="Times New Roman"/>
                <a:cs typeface="Times New Roman"/>
                <a:sym typeface="Times New Roman"/>
              </a:rPr>
              <a:t>Bước 4: Lấy thư mục vừa giải nén và chuyển sang wamp thông qua đường dẫn </a:t>
            </a:r>
            <a:r>
              <a:rPr lang="vi" sz="1600" u="sng" dirty="0">
                <a:solidFill>
                  <a:srgbClr val="6FA8DC"/>
                </a:solidFill>
                <a:latin typeface="Times New Roman"/>
                <a:ea typeface="Times New Roman"/>
                <a:cs typeface="Times New Roman"/>
                <a:sym typeface="Times New Roman"/>
              </a:rPr>
              <a:t>wamp64\www</a:t>
            </a:r>
            <a:br>
              <a:rPr lang="vi" sz="1600" dirty="0">
                <a:latin typeface="Times New Roman"/>
                <a:ea typeface="Times New Roman"/>
                <a:cs typeface="Times New Roman"/>
                <a:sym typeface="Times New Roman"/>
              </a:rPr>
            </a:br>
            <a:r>
              <a:rPr lang="en-US" sz="1600" dirty="0">
                <a:latin typeface="Times New Roman"/>
                <a:ea typeface="Times New Roman"/>
                <a:cs typeface="Times New Roman"/>
                <a:sym typeface="Times New Roman"/>
              </a:rPr>
              <a:t>*</a:t>
            </a:r>
            <a:r>
              <a:rPr lang="vi" sz="1600" i="1" dirty="0">
                <a:latin typeface="Times New Roman"/>
                <a:ea typeface="Times New Roman"/>
                <a:cs typeface="Times New Roman"/>
                <a:sym typeface="Times New Roman"/>
              </a:rPr>
              <a:t>Tại đây bạn có thể đổi tên thư mục thành tên dự án mà mình thực hiện.</a:t>
            </a:r>
            <a:endParaRPr sz="1600" i="1" dirty="0">
              <a:latin typeface="Times New Roman"/>
              <a:ea typeface="Times New Roman"/>
              <a:cs typeface="Times New Roman"/>
              <a:sym typeface="Times New Roman"/>
            </a:endParaRPr>
          </a:p>
        </p:txBody>
      </p:sp>
      <p:pic>
        <p:nvPicPr>
          <p:cNvPr id="229" name="Google Shape;229;p27"/>
          <p:cNvPicPr preferRelativeResize="0"/>
          <p:nvPr/>
        </p:nvPicPr>
        <p:blipFill>
          <a:blip r:embed="rId3">
            <a:alphaModFix/>
          </a:blip>
          <a:stretch>
            <a:fillRect/>
          </a:stretch>
        </p:blipFill>
        <p:spPr>
          <a:xfrm>
            <a:off x="1872775" y="2132650"/>
            <a:ext cx="5888345" cy="24452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8"/>
          <p:cNvSpPr txBox="1">
            <a:spLocks noGrp="1"/>
          </p:cNvSpPr>
          <p:nvPr>
            <p:ph type="title"/>
          </p:nvPr>
        </p:nvSpPr>
        <p:spPr>
          <a:xfrm>
            <a:off x="1297500" y="393750"/>
            <a:ext cx="72171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3. CÁCH CÀI ĐẶT VÀ SỬ DỤNG CODEIGNITER</a:t>
            </a:r>
            <a:endParaRPr/>
          </a:p>
        </p:txBody>
      </p:sp>
      <p:sp>
        <p:nvSpPr>
          <p:cNvPr id="235" name="Google Shape;235;p28"/>
          <p:cNvSpPr txBox="1">
            <a:spLocks noGrp="1"/>
          </p:cNvSpPr>
          <p:nvPr>
            <p:ph type="body" idx="1"/>
          </p:nvPr>
        </p:nvSpPr>
        <p:spPr>
          <a:xfrm>
            <a:off x="1297500" y="1166475"/>
            <a:ext cx="7217100" cy="1227000"/>
          </a:xfrm>
          <a:prstGeom prst="rect">
            <a:avLst/>
          </a:prstGeom>
        </p:spPr>
        <p:txBody>
          <a:bodyPr spcFirstLastPara="1" wrap="square" lIns="91425" tIns="91425" rIns="91425" bIns="91425" anchor="t" anchorCtr="0">
            <a:noAutofit/>
          </a:bodyPr>
          <a:lstStyle/>
          <a:p>
            <a:pPr marL="457200" lvl="0" indent="0" algn="just" rtl="0">
              <a:spcBef>
                <a:spcPts val="0"/>
              </a:spcBef>
              <a:spcAft>
                <a:spcPts val="1600"/>
              </a:spcAft>
              <a:buNone/>
            </a:pPr>
            <a:r>
              <a:rPr lang="vi" sz="1600">
                <a:latin typeface="Times New Roman"/>
                <a:ea typeface="Times New Roman"/>
                <a:cs typeface="Times New Roman"/>
                <a:sym typeface="Times New Roman"/>
              </a:rPr>
              <a:t>Hình ảnh về tất cả file và thư mục của CodeIgniter Framework</a:t>
            </a:r>
            <a:endParaRPr sz="1600">
              <a:latin typeface="Times New Roman"/>
              <a:ea typeface="Times New Roman"/>
              <a:cs typeface="Times New Roman"/>
              <a:sym typeface="Times New Roman"/>
            </a:endParaRPr>
          </a:p>
        </p:txBody>
      </p:sp>
      <p:pic>
        <p:nvPicPr>
          <p:cNvPr id="236" name="Google Shape;236;p28"/>
          <p:cNvPicPr preferRelativeResize="0"/>
          <p:nvPr/>
        </p:nvPicPr>
        <p:blipFill>
          <a:blip r:embed="rId3">
            <a:alphaModFix/>
          </a:blip>
          <a:stretch>
            <a:fillRect/>
          </a:stretch>
        </p:blipFill>
        <p:spPr>
          <a:xfrm>
            <a:off x="1794250" y="1631125"/>
            <a:ext cx="6361399" cy="32949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9"/>
          <p:cNvSpPr txBox="1">
            <a:spLocks noGrp="1"/>
          </p:cNvSpPr>
          <p:nvPr>
            <p:ph type="title"/>
          </p:nvPr>
        </p:nvSpPr>
        <p:spPr>
          <a:xfrm>
            <a:off x="1297500" y="393750"/>
            <a:ext cx="72171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3. CÁCH CÀI ĐẶT VÀ SỬ DỤNG CODEIGNITER</a:t>
            </a:r>
            <a:endParaRPr/>
          </a:p>
        </p:txBody>
      </p:sp>
      <p:sp>
        <p:nvSpPr>
          <p:cNvPr id="242" name="Google Shape;242;p29"/>
          <p:cNvSpPr txBox="1">
            <a:spLocks noGrp="1"/>
          </p:cNvSpPr>
          <p:nvPr>
            <p:ph type="body" idx="1"/>
          </p:nvPr>
        </p:nvSpPr>
        <p:spPr>
          <a:xfrm>
            <a:off x="1297500" y="1166475"/>
            <a:ext cx="7217100" cy="1227000"/>
          </a:xfrm>
          <a:prstGeom prst="rect">
            <a:avLst/>
          </a:prstGeom>
        </p:spPr>
        <p:txBody>
          <a:bodyPr spcFirstLastPara="1" wrap="square" lIns="91425" tIns="91425" rIns="91425" bIns="91425" anchor="t" anchorCtr="0">
            <a:noAutofit/>
          </a:bodyPr>
          <a:lstStyle/>
          <a:p>
            <a:pPr marL="457200" lvl="0" indent="-330200" algn="just" rtl="0">
              <a:spcBef>
                <a:spcPts val="0"/>
              </a:spcBef>
              <a:spcAft>
                <a:spcPts val="0"/>
              </a:spcAft>
              <a:buSzPts val="1600"/>
              <a:buFont typeface="Times New Roman"/>
              <a:buChar char="-"/>
            </a:pPr>
            <a:r>
              <a:rPr lang="vi" sz="1600" dirty="0">
                <a:latin typeface="Times New Roman"/>
                <a:ea typeface="Times New Roman"/>
                <a:cs typeface="Times New Roman"/>
                <a:sym typeface="Times New Roman"/>
              </a:rPr>
              <a:t>Bước 5: Để có thể sử dụng được CodeIgniter bạn cần phải cấu hình lại file config.php tại đường dẫn </a:t>
            </a:r>
            <a:r>
              <a:rPr lang="vi" sz="1600" u="sng" dirty="0">
                <a:solidFill>
                  <a:srgbClr val="A4C2F4"/>
                </a:solidFill>
                <a:latin typeface="Times New Roman"/>
                <a:ea typeface="Times New Roman"/>
                <a:cs typeface="Times New Roman"/>
                <a:sym typeface="Times New Roman"/>
              </a:rPr>
              <a:t>application\config</a:t>
            </a:r>
            <a:r>
              <a:rPr lang="vi" sz="1600" dirty="0">
                <a:latin typeface="Times New Roman"/>
                <a:ea typeface="Times New Roman"/>
                <a:cs typeface="Times New Roman"/>
                <a:sym typeface="Times New Roman"/>
              </a:rPr>
              <a:t> bằng cách tìm </a:t>
            </a:r>
            <a:br>
              <a:rPr lang="vi" sz="1600" dirty="0">
                <a:latin typeface="Times New Roman"/>
                <a:ea typeface="Times New Roman"/>
                <a:cs typeface="Times New Roman"/>
                <a:sym typeface="Times New Roman"/>
              </a:rPr>
            </a:br>
            <a:r>
              <a:rPr lang="vi" sz="1600" dirty="0">
                <a:latin typeface="Times New Roman"/>
                <a:ea typeface="Times New Roman"/>
                <a:cs typeface="Times New Roman"/>
                <a:sym typeface="Times New Roman"/>
              </a:rPr>
              <a:t>$config['</a:t>
            </a:r>
            <a:r>
              <a:rPr lang="vi" sz="1600" dirty="0">
                <a:solidFill>
                  <a:srgbClr val="FFF2CC"/>
                </a:solidFill>
                <a:latin typeface="Times New Roman"/>
                <a:ea typeface="Times New Roman"/>
                <a:cs typeface="Times New Roman"/>
                <a:sym typeface="Times New Roman"/>
              </a:rPr>
              <a:t>base_url</a:t>
            </a:r>
            <a:r>
              <a:rPr lang="vi" sz="1600" dirty="0">
                <a:latin typeface="Times New Roman"/>
                <a:ea typeface="Times New Roman"/>
                <a:cs typeface="Times New Roman"/>
                <a:sym typeface="Times New Roman"/>
              </a:rPr>
              <a:t>'] = '</a:t>
            </a:r>
            <a:r>
              <a:rPr lang="vi" sz="1600" u="sng" dirty="0">
                <a:highlight>
                  <a:srgbClr val="660000"/>
                </a:highlight>
                <a:latin typeface="Times New Roman"/>
                <a:ea typeface="Times New Roman"/>
                <a:cs typeface="Times New Roman"/>
                <a:sym typeface="Times New Roman"/>
              </a:rPr>
              <a:t>local</a:t>
            </a:r>
            <a:r>
              <a:rPr lang="vi" sz="1600" dirty="0">
                <a:latin typeface="Times New Roman"/>
                <a:ea typeface="Times New Roman"/>
                <a:cs typeface="Times New Roman"/>
                <a:sym typeface="Times New Roman"/>
              </a:rPr>
              <a:t>' và thay local bằng đường dẫn URL website mà bạn thực hiện. Kết quả như trong hình.</a:t>
            </a:r>
            <a:endParaRPr sz="1600" dirty="0">
              <a:latin typeface="Times New Roman"/>
              <a:ea typeface="Times New Roman"/>
              <a:cs typeface="Times New Roman"/>
              <a:sym typeface="Times New Roman"/>
            </a:endParaRPr>
          </a:p>
        </p:txBody>
      </p:sp>
      <p:pic>
        <p:nvPicPr>
          <p:cNvPr id="243" name="Google Shape;243;p29"/>
          <p:cNvPicPr preferRelativeResize="0"/>
          <p:nvPr/>
        </p:nvPicPr>
        <p:blipFill>
          <a:blip r:embed="rId3">
            <a:alphaModFix/>
          </a:blip>
          <a:stretch>
            <a:fillRect/>
          </a:stretch>
        </p:blipFill>
        <p:spPr>
          <a:xfrm>
            <a:off x="1816150" y="2393475"/>
            <a:ext cx="5839301" cy="26521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0"/>
          <p:cNvSpPr txBox="1">
            <a:spLocks noGrp="1"/>
          </p:cNvSpPr>
          <p:nvPr>
            <p:ph type="title"/>
          </p:nvPr>
        </p:nvSpPr>
        <p:spPr>
          <a:xfrm>
            <a:off x="1297500" y="393750"/>
            <a:ext cx="71766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3. CÁCH CÀI ĐẶT VÀ SỬ DỤNG CODEIGNITER</a:t>
            </a:r>
            <a:endParaRPr/>
          </a:p>
        </p:txBody>
      </p:sp>
      <p:sp>
        <p:nvSpPr>
          <p:cNvPr id="249" name="Google Shape;249;p30"/>
          <p:cNvSpPr txBox="1">
            <a:spLocks noGrp="1"/>
          </p:cNvSpPr>
          <p:nvPr>
            <p:ph type="body" idx="1"/>
          </p:nvPr>
        </p:nvSpPr>
        <p:spPr>
          <a:xfrm>
            <a:off x="1297500" y="1166475"/>
            <a:ext cx="2980200" cy="33762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Font typeface="Times New Roman"/>
              <a:buChar char="-"/>
            </a:pPr>
            <a:r>
              <a:rPr lang="vi" sz="1600">
                <a:latin typeface="Times New Roman"/>
                <a:ea typeface="Times New Roman"/>
                <a:cs typeface="Times New Roman"/>
                <a:sym typeface="Times New Roman"/>
              </a:rPr>
              <a:t>Bước 6: Sau khi cấu hình xong bạn truy cập đến đường dẫn </a:t>
            </a:r>
            <a:r>
              <a:rPr lang="vi" sz="1600" u="sng">
                <a:solidFill>
                  <a:schemeClr val="hlink"/>
                </a:solidFill>
                <a:latin typeface="Times New Roman"/>
                <a:ea typeface="Times New Roman"/>
                <a:cs typeface="Times New Roman"/>
                <a:sym typeface="Times New Roman"/>
                <a:hlinkClick r:id="rId3"/>
              </a:rPr>
              <a:t>http://localhost/codeigniter/</a:t>
            </a:r>
            <a:br>
              <a:rPr lang="vi" sz="1600">
                <a:latin typeface="Times New Roman"/>
                <a:ea typeface="Times New Roman"/>
                <a:cs typeface="Times New Roman"/>
                <a:sym typeface="Times New Roman"/>
              </a:rPr>
            </a:br>
            <a:r>
              <a:rPr lang="vi"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p>
            <a:pPr marL="457200" lvl="0" indent="-330200" algn="l" rtl="0">
              <a:spcBef>
                <a:spcPts val="0"/>
              </a:spcBef>
              <a:spcAft>
                <a:spcPts val="0"/>
              </a:spcAft>
              <a:buSzPts val="1600"/>
              <a:buFont typeface="Times New Roman"/>
              <a:buChar char="-"/>
            </a:pPr>
            <a:r>
              <a:rPr lang="vi" sz="1600">
                <a:latin typeface="Times New Roman"/>
                <a:ea typeface="Times New Roman"/>
                <a:cs typeface="Times New Roman"/>
                <a:sym typeface="Times New Roman"/>
              </a:rPr>
              <a:t>Kết quả sau khi cài đặt và cấu hình thành công.</a:t>
            </a:r>
            <a:endParaRPr sz="1600">
              <a:latin typeface="Times New Roman"/>
              <a:ea typeface="Times New Roman"/>
              <a:cs typeface="Times New Roman"/>
              <a:sym typeface="Times New Roman"/>
            </a:endParaRPr>
          </a:p>
        </p:txBody>
      </p:sp>
      <p:pic>
        <p:nvPicPr>
          <p:cNvPr id="250" name="Google Shape;250;p30"/>
          <p:cNvPicPr preferRelativeResize="0"/>
          <p:nvPr/>
        </p:nvPicPr>
        <p:blipFill>
          <a:blip r:embed="rId4">
            <a:alphaModFix/>
          </a:blip>
          <a:stretch>
            <a:fillRect/>
          </a:stretch>
        </p:blipFill>
        <p:spPr>
          <a:xfrm>
            <a:off x="4185700" y="1307850"/>
            <a:ext cx="4848526" cy="32348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4. DEMO CODEIGNITER</a:t>
            </a:r>
            <a:endParaRPr/>
          </a:p>
          <a:p>
            <a:pPr marL="0" lvl="0" indent="0" algn="l" rtl="0">
              <a:spcBef>
                <a:spcPts val="0"/>
              </a:spcBef>
              <a:spcAft>
                <a:spcPts val="0"/>
              </a:spcAft>
              <a:buNone/>
            </a:pPr>
            <a:endParaRPr sz="1600"/>
          </a:p>
          <a:p>
            <a:pPr marL="0" lvl="0" indent="0" algn="l" rtl="0">
              <a:spcBef>
                <a:spcPts val="0"/>
              </a:spcBef>
              <a:spcAft>
                <a:spcPts val="0"/>
              </a:spcAft>
              <a:buNone/>
            </a:pPr>
            <a:r>
              <a:rPr lang="vi" sz="1600"/>
              <a:t>DEMO MVC TRONG CODEIGNITER</a:t>
            </a:r>
            <a:endParaRPr sz="1600"/>
          </a:p>
        </p:txBody>
      </p:sp>
      <p:sp>
        <p:nvSpPr>
          <p:cNvPr id="256" name="Google Shape;256;p31"/>
          <p:cNvSpPr txBox="1">
            <a:spLocks noGrp="1"/>
          </p:cNvSpPr>
          <p:nvPr>
            <p:ph type="body" idx="1"/>
          </p:nvPr>
        </p:nvSpPr>
        <p:spPr>
          <a:xfrm>
            <a:off x="1297500" y="1567550"/>
            <a:ext cx="4992000" cy="29112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Font typeface="Times New Roman"/>
              <a:buChar char="-"/>
            </a:pPr>
            <a:r>
              <a:rPr lang="vi" sz="1600">
                <a:latin typeface="Times New Roman"/>
                <a:ea typeface="Times New Roman"/>
                <a:cs typeface="Times New Roman"/>
                <a:sym typeface="Times New Roman"/>
              </a:rPr>
              <a:t>Đây là các thành phần chính có trong bộ CodeIgniter FrameWork. Trong đó thư mục Application là phần code chính. </a:t>
            </a:r>
            <a:endParaRPr sz="1600">
              <a:latin typeface="Times New Roman"/>
              <a:ea typeface="Times New Roman"/>
              <a:cs typeface="Times New Roman"/>
              <a:sym typeface="Times New Roman"/>
            </a:endParaRPr>
          </a:p>
          <a:p>
            <a:pPr marL="457200" lvl="0" indent="-330200" algn="l" rtl="0">
              <a:spcBef>
                <a:spcPts val="0"/>
              </a:spcBef>
              <a:spcAft>
                <a:spcPts val="0"/>
              </a:spcAft>
              <a:buSzPts val="1600"/>
              <a:buFont typeface="Times New Roman"/>
              <a:buChar char="-"/>
            </a:pPr>
            <a:r>
              <a:rPr lang="vi" sz="1600">
                <a:latin typeface="Times New Roman"/>
                <a:ea typeface="Times New Roman"/>
                <a:cs typeface="Times New Roman"/>
                <a:sym typeface="Times New Roman"/>
              </a:rPr>
              <a:t>Và các thư mục chính như: controllers, models, views. Là nơi sẽ dùng để xây dựng code theo mô hình MVC.</a:t>
            </a:r>
            <a:endParaRPr sz="1600">
              <a:latin typeface="Times New Roman"/>
              <a:ea typeface="Times New Roman"/>
              <a:cs typeface="Times New Roman"/>
              <a:sym typeface="Times New Roman"/>
            </a:endParaRPr>
          </a:p>
        </p:txBody>
      </p:sp>
      <p:pic>
        <p:nvPicPr>
          <p:cNvPr id="257" name="Google Shape;257;p31"/>
          <p:cNvPicPr preferRelativeResize="0"/>
          <p:nvPr/>
        </p:nvPicPr>
        <p:blipFill>
          <a:blip r:embed="rId3">
            <a:alphaModFix/>
          </a:blip>
          <a:stretch>
            <a:fillRect/>
          </a:stretch>
        </p:blipFill>
        <p:spPr>
          <a:xfrm>
            <a:off x="6442825" y="771125"/>
            <a:ext cx="2278750" cy="408967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
              <a:t>LỚP D15-TH06</a:t>
            </a:r>
            <a:endParaRPr/>
          </a:p>
        </p:txBody>
      </p:sp>
      <p:sp>
        <p:nvSpPr>
          <p:cNvPr id="141" name="Google Shape;141;p14"/>
          <p:cNvSpPr txBox="1">
            <a:spLocks noGrp="1"/>
          </p:cNvSpPr>
          <p:nvPr>
            <p:ph type="body" idx="1"/>
          </p:nvPr>
        </p:nvSpPr>
        <p:spPr>
          <a:xfrm>
            <a:off x="1297500" y="1608025"/>
            <a:ext cx="7038900" cy="291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 sz="1800">
                <a:latin typeface="Times New Roman"/>
                <a:ea typeface="Times New Roman"/>
                <a:cs typeface="Times New Roman"/>
                <a:sym typeface="Times New Roman"/>
              </a:rPr>
              <a:t>LÊ GIA QUÂN - DH51500890</a:t>
            </a:r>
            <a:endParaRPr sz="1800">
              <a:latin typeface="Times New Roman"/>
              <a:ea typeface="Times New Roman"/>
              <a:cs typeface="Times New Roman"/>
              <a:sym typeface="Times New Roman"/>
            </a:endParaRPr>
          </a:p>
          <a:p>
            <a:pPr marL="0" lvl="0" indent="0" algn="ctr" rtl="0">
              <a:spcBef>
                <a:spcPts val="1600"/>
              </a:spcBef>
              <a:spcAft>
                <a:spcPts val="0"/>
              </a:spcAft>
              <a:buNone/>
            </a:pPr>
            <a:r>
              <a:rPr lang="vi" sz="1800">
                <a:latin typeface="Times New Roman"/>
                <a:ea typeface="Times New Roman"/>
                <a:cs typeface="Times New Roman"/>
                <a:sym typeface="Times New Roman"/>
              </a:rPr>
              <a:t>ĐẶNG NGỌC HẢI - DH51500922</a:t>
            </a:r>
            <a:endParaRPr sz="1800">
              <a:latin typeface="Times New Roman"/>
              <a:ea typeface="Times New Roman"/>
              <a:cs typeface="Times New Roman"/>
              <a:sym typeface="Times New Roman"/>
            </a:endParaRPr>
          </a:p>
          <a:p>
            <a:pPr marL="0" lvl="0" indent="0" algn="ctr" rtl="0">
              <a:spcBef>
                <a:spcPts val="1600"/>
              </a:spcBef>
              <a:spcAft>
                <a:spcPts val="0"/>
              </a:spcAft>
              <a:buNone/>
            </a:pPr>
            <a:r>
              <a:rPr lang="vi" sz="1800">
                <a:latin typeface="Times New Roman"/>
                <a:ea typeface="Times New Roman"/>
                <a:cs typeface="Times New Roman"/>
                <a:sym typeface="Times New Roman"/>
              </a:rPr>
              <a:t>VƯƠNG QUANG KHƯƠNG - DH51500917</a:t>
            </a:r>
            <a:endParaRPr sz="1800">
              <a:latin typeface="Times New Roman"/>
              <a:ea typeface="Times New Roman"/>
              <a:cs typeface="Times New Roman"/>
              <a:sym typeface="Times New Roman"/>
            </a:endParaRPr>
          </a:p>
          <a:p>
            <a:pPr marL="0" lvl="0" indent="0" algn="ctr" rtl="0">
              <a:spcBef>
                <a:spcPts val="1600"/>
              </a:spcBef>
              <a:spcAft>
                <a:spcPts val="0"/>
              </a:spcAft>
              <a:buNone/>
            </a:pPr>
            <a:r>
              <a:rPr lang="vi" sz="1800">
                <a:latin typeface="Times New Roman"/>
                <a:ea typeface="Times New Roman"/>
                <a:cs typeface="Times New Roman"/>
                <a:sym typeface="Times New Roman"/>
              </a:rPr>
              <a:t>HÀ ĐĂNG KHOA - DH51500897</a:t>
            </a:r>
            <a:endParaRPr sz="1800">
              <a:latin typeface="Times New Roman"/>
              <a:ea typeface="Times New Roman"/>
              <a:cs typeface="Times New Roman"/>
              <a:sym typeface="Times New Roman"/>
            </a:endParaRPr>
          </a:p>
          <a:p>
            <a:pPr marL="0" lvl="0" indent="0" algn="ctr" rtl="0">
              <a:spcBef>
                <a:spcPts val="1600"/>
              </a:spcBef>
              <a:spcAft>
                <a:spcPts val="0"/>
              </a:spcAft>
              <a:buNone/>
            </a:pPr>
            <a:r>
              <a:rPr lang="vi" sz="1800">
                <a:latin typeface="Times New Roman"/>
                <a:ea typeface="Times New Roman"/>
                <a:cs typeface="Times New Roman"/>
                <a:sym typeface="Times New Roman"/>
              </a:rPr>
              <a:t>NGUYỄN DUY KHANH - DH51500908</a:t>
            </a:r>
            <a:endParaRPr sz="1800">
              <a:latin typeface="Times New Roman"/>
              <a:ea typeface="Times New Roman"/>
              <a:cs typeface="Times New Roman"/>
              <a:sym typeface="Times New Roman"/>
            </a:endParaRPr>
          </a:p>
          <a:p>
            <a:pPr marL="0" lvl="0" indent="0" algn="ctr" rtl="0">
              <a:spcBef>
                <a:spcPts val="1600"/>
              </a:spcBef>
              <a:spcAft>
                <a:spcPts val="0"/>
              </a:spcAft>
              <a:buNone/>
            </a:pPr>
            <a:r>
              <a:rPr lang="vi" sz="1800">
                <a:latin typeface="Times New Roman"/>
                <a:ea typeface="Times New Roman"/>
                <a:cs typeface="Times New Roman"/>
                <a:sym typeface="Times New Roman"/>
              </a:rPr>
              <a:t>TRƯƠNG HOÀNG NGHĨA - DH51500920</a:t>
            </a:r>
            <a:endParaRPr sz="1800">
              <a:latin typeface="Times New Roman"/>
              <a:ea typeface="Times New Roman"/>
              <a:cs typeface="Times New Roman"/>
              <a:sym typeface="Times New Roman"/>
            </a:endParaRPr>
          </a:p>
          <a:p>
            <a:pPr marL="0" lvl="0" indent="0" algn="ctr" rtl="0">
              <a:spcBef>
                <a:spcPts val="1600"/>
              </a:spcBef>
              <a:spcAft>
                <a:spcPts val="1600"/>
              </a:spcAft>
              <a:buNone/>
            </a:pPr>
            <a:endParaRPr sz="1800">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4. DEMO CODEIGNITER</a:t>
            </a:r>
            <a:endParaRPr sz="1600"/>
          </a:p>
          <a:p>
            <a:pPr marL="0" lvl="0" indent="0" algn="l" rtl="0">
              <a:spcBef>
                <a:spcPts val="0"/>
              </a:spcBef>
              <a:spcAft>
                <a:spcPts val="0"/>
              </a:spcAft>
              <a:buNone/>
            </a:pPr>
            <a:endParaRPr sz="1600"/>
          </a:p>
          <a:p>
            <a:pPr marL="0" lvl="0" indent="0" algn="l" rtl="0">
              <a:spcBef>
                <a:spcPts val="0"/>
              </a:spcBef>
              <a:spcAft>
                <a:spcPts val="0"/>
              </a:spcAft>
              <a:buClr>
                <a:srgbClr val="000000"/>
              </a:buClr>
              <a:buSzPts val="1100"/>
              <a:buFont typeface="Arial"/>
              <a:buNone/>
            </a:pPr>
            <a:r>
              <a:rPr lang="vi" sz="1600"/>
              <a:t>DEMO MVC TRONG CODEIGNITER</a:t>
            </a:r>
            <a:endParaRPr/>
          </a:p>
        </p:txBody>
      </p:sp>
      <p:sp>
        <p:nvSpPr>
          <p:cNvPr id="263" name="Google Shape;263;p32"/>
          <p:cNvSpPr txBox="1">
            <a:spLocks noGrp="1"/>
          </p:cNvSpPr>
          <p:nvPr>
            <p:ph type="body" idx="1"/>
          </p:nvPr>
        </p:nvSpPr>
        <p:spPr>
          <a:xfrm>
            <a:off x="1501425" y="1307850"/>
            <a:ext cx="6437400" cy="57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sz="1600">
                <a:latin typeface="Times New Roman"/>
                <a:ea typeface="Times New Roman"/>
                <a:cs typeface="Times New Roman"/>
                <a:sym typeface="Times New Roman"/>
              </a:rPr>
              <a:t>Bước 1: Xây dựng code tại thư mục models có tên là m_hello_world.php và được kế thừa từ </a:t>
            </a:r>
            <a:r>
              <a:rPr lang="vi" sz="1600" i="1">
                <a:latin typeface="Times New Roman"/>
                <a:ea typeface="Times New Roman"/>
                <a:cs typeface="Times New Roman"/>
                <a:sym typeface="Times New Roman"/>
              </a:rPr>
              <a:t>CI_Model.</a:t>
            </a:r>
            <a:endParaRPr sz="1600" i="1">
              <a:latin typeface="Times New Roman"/>
              <a:ea typeface="Times New Roman"/>
              <a:cs typeface="Times New Roman"/>
              <a:sym typeface="Times New Roman"/>
            </a:endParaRPr>
          </a:p>
          <a:p>
            <a:pPr marL="0" lvl="0" indent="0" algn="l" rtl="0">
              <a:spcBef>
                <a:spcPts val="1600"/>
              </a:spcBef>
              <a:spcAft>
                <a:spcPts val="1600"/>
              </a:spcAft>
              <a:buNone/>
            </a:pPr>
            <a:endParaRPr sz="1600">
              <a:latin typeface="Times New Roman"/>
              <a:ea typeface="Times New Roman"/>
              <a:cs typeface="Times New Roman"/>
              <a:sym typeface="Times New Roman"/>
            </a:endParaRPr>
          </a:p>
        </p:txBody>
      </p:sp>
      <p:pic>
        <p:nvPicPr>
          <p:cNvPr id="264" name="Google Shape;264;p32"/>
          <p:cNvPicPr preferRelativeResize="0"/>
          <p:nvPr/>
        </p:nvPicPr>
        <p:blipFill>
          <a:blip r:embed="rId3">
            <a:alphaModFix/>
          </a:blip>
          <a:stretch>
            <a:fillRect/>
          </a:stretch>
        </p:blipFill>
        <p:spPr>
          <a:xfrm>
            <a:off x="1574825" y="1962025"/>
            <a:ext cx="5906350" cy="30765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4. DEMO CODEIGNITER</a:t>
            </a:r>
            <a:endParaRPr sz="1600"/>
          </a:p>
          <a:p>
            <a:pPr marL="0" lvl="0" indent="0" algn="l" rtl="0">
              <a:spcBef>
                <a:spcPts val="0"/>
              </a:spcBef>
              <a:spcAft>
                <a:spcPts val="0"/>
              </a:spcAft>
              <a:buNone/>
            </a:pPr>
            <a:endParaRPr sz="1600"/>
          </a:p>
          <a:p>
            <a:pPr marL="0" lvl="0" indent="0" algn="l" rtl="0">
              <a:spcBef>
                <a:spcPts val="0"/>
              </a:spcBef>
              <a:spcAft>
                <a:spcPts val="0"/>
              </a:spcAft>
              <a:buClr>
                <a:srgbClr val="000000"/>
              </a:buClr>
              <a:buSzPts val="1100"/>
              <a:buFont typeface="Arial"/>
              <a:buNone/>
            </a:pPr>
            <a:r>
              <a:rPr lang="vi" sz="1600"/>
              <a:t>DEMO MVC TRONG CODEIGNITER</a:t>
            </a:r>
            <a:endParaRPr/>
          </a:p>
        </p:txBody>
      </p:sp>
      <p:sp>
        <p:nvSpPr>
          <p:cNvPr id="270" name="Google Shape;270;p33"/>
          <p:cNvSpPr txBox="1">
            <a:spLocks noGrp="1"/>
          </p:cNvSpPr>
          <p:nvPr>
            <p:ph type="body" idx="1"/>
          </p:nvPr>
        </p:nvSpPr>
        <p:spPr>
          <a:xfrm>
            <a:off x="1501425" y="1256650"/>
            <a:ext cx="6437400" cy="57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sz="1600">
                <a:latin typeface="Times New Roman"/>
                <a:ea typeface="Times New Roman"/>
                <a:cs typeface="Times New Roman"/>
                <a:sym typeface="Times New Roman"/>
              </a:rPr>
              <a:t>Bước 2: Xây dựng code tại thư mục controllers có tên là hello_world.php và được kế thừa từ </a:t>
            </a:r>
            <a:r>
              <a:rPr lang="vi" sz="1600" i="1">
                <a:latin typeface="Times New Roman"/>
                <a:ea typeface="Times New Roman"/>
                <a:cs typeface="Times New Roman"/>
                <a:sym typeface="Times New Roman"/>
              </a:rPr>
              <a:t>CI_Controller</a:t>
            </a:r>
            <a:r>
              <a:rPr lang="vi" sz="1600">
                <a:latin typeface="Times New Roman"/>
                <a:ea typeface="Times New Roman"/>
                <a:cs typeface="Times New Roman"/>
                <a:sym typeface="Times New Roman"/>
              </a:rPr>
              <a:t>.</a:t>
            </a:r>
            <a:endParaRPr sz="1600">
              <a:latin typeface="Times New Roman"/>
              <a:ea typeface="Times New Roman"/>
              <a:cs typeface="Times New Roman"/>
              <a:sym typeface="Times New Roman"/>
            </a:endParaRPr>
          </a:p>
          <a:p>
            <a:pPr marL="0" lvl="0" indent="0" algn="l" rtl="0">
              <a:spcBef>
                <a:spcPts val="1600"/>
              </a:spcBef>
              <a:spcAft>
                <a:spcPts val="1600"/>
              </a:spcAft>
              <a:buNone/>
            </a:pPr>
            <a:endParaRPr sz="1600">
              <a:latin typeface="Times New Roman"/>
              <a:ea typeface="Times New Roman"/>
              <a:cs typeface="Times New Roman"/>
              <a:sym typeface="Times New Roman"/>
            </a:endParaRPr>
          </a:p>
        </p:txBody>
      </p:sp>
      <p:pic>
        <p:nvPicPr>
          <p:cNvPr id="271" name="Google Shape;271;p33"/>
          <p:cNvPicPr preferRelativeResize="0"/>
          <p:nvPr/>
        </p:nvPicPr>
        <p:blipFill>
          <a:blip r:embed="rId3">
            <a:alphaModFix/>
          </a:blip>
          <a:stretch>
            <a:fillRect/>
          </a:stretch>
        </p:blipFill>
        <p:spPr>
          <a:xfrm>
            <a:off x="1647700" y="1923500"/>
            <a:ext cx="5121842" cy="310725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4. DEMO CODEIGNITER</a:t>
            </a:r>
            <a:endParaRPr sz="1600"/>
          </a:p>
          <a:p>
            <a:pPr marL="0" lvl="0" indent="0" algn="l" rtl="0">
              <a:spcBef>
                <a:spcPts val="0"/>
              </a:spcBef>
              <a:spcAft>
                <a:spcPts val="0"/>
              </a:spcAft>
              <a:buNone/>
            </a:pPr>
            <a:endParaRPr sz="1600"/>
          </a:p>
          <a:p>
            <a:pPr marL="0" lvl="0" indent="0" algn="l" rtl="0">
              <a:spcBef>
                <a:spcPts val="0"/>
              </a:spcBef>
              <a:spcAft>
                <a:spcPts val="0"/>
              </a:spcAft>
              <a:buClr>
                <a:srgbClr val="000000"/>
              </a:buClr>
              <a:buSzPts val="1100"/>
              <a:buFont typeface="Arial"/>
              <a:buNone/>
            </a:pPr>
            <a:r>
              <a:rPr lang="vi" sz="1600"/>
              <a:t>DEMO MVC TRONG CODEIGNITER</a:t>
            </a:r>
            <a:endParaRPr/>
          </a:p>
        </p:txBody>
      </p:sp>
      <p:sp>
        <p:nvSpPr>
          <p:cNvPr id="277" name="Google Shape;277;p34"/>
          <p:cNvSpPr txBox="1">
            <a:spLocks noGrp="1"/>
          </p:cNvSpPr>
          <p:nvPr>
            <p:ph type="body" idx="1"/>
          </p:nvPr>
        </p:nvSpPr>
        <p:spPr>
          <a:xfrm>
            <a:off x="1511325" y="1368500"/>
            <a:ext cx="6437400" cy="57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sz="1600">
                <a:latin typeface="Times New Roman"/>
                <a:ea typeface="Times New Roman"/>
                <a:cs typeface="Times New Roman"/>
                <a:sym typeface="Times New Roman"/>
              </a:rPr>
              <a:t>Bước 3: Xây dựng code tại thư mục views có tên là v_hello_world.php.</a:t>
            </a:r>
            <a:endParaRPr sz="1600">
              <a:latin typeface="Times New Roman"/>
              <a:ea typeface="Times New Roman"/>
              <a:cs typeface="Times New Roman"/>
              <a:sym typeface="Times New Roman"/>
            </a:endParaRPr>
          </a:p>
          <a:p>
            <a:pPr marL="0" lvl="0" indent="0" algn="l" rtl="0">
              <a:spcBef>
                <a:spcPts val="1600"/>
              </a:spcBef>
              <a:spcAft>
                <a:spcPts val="1600"/>
              </a:spcAft>
              <a:buNone/>
            </a:pPr>
            <a:endParaRPr sz="1600">
              <a:latin typeface="Times New Roman"/>
              <a:ea typeface="Times New Roman"/>
              <a:cs typeface="Times New Roman"/>
              <a:sym typeface="Times New Roman"/>
            </a:endParaRPr>
          </a:p>
        </p:txBody>
      </p:sp>
      <p:pic>
        <p:nvPicPr>
          <p:cNvPr id="278" name="Google Shape;278;p34"/>
          <p:cNvPicPr preferRelativeResize="0"/>
          <p:nvPr/>
        </p:nvPicPr>
        <p:blipFill>
          <a:blip r:embed="rId3">
            <a:alphaModFix/>
          </a:blip>
          <a:stretch>
            <a:fillRect/>
          </a:stretch>
        </p:blipFill>
        <p:spPr>
          <a:xfrm>
            <a:off x="1587375" y="2200850"/>
            <a:ext cx="3775200" cy="176932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4. DEMO CODEIGNITER</a:t>
            </a:r>
            <a:endParaRPr sz="1600"/>
          </a:p>
          <a:p>
            <a:pPr marL="0" lvl="0" indent="0" algn="l" rtl="0">
              <a:spcBef>
                <a:spcPts val="0"/>
              </a:spcBef>
              <a:spcAft>
                <a:spcPts val="0"/>
              </a:spcAft>
              <a:buNone/>
            </a:pPr>
            <a:endParaRPr sz="1600"/>
          </a:p>
          <a:p>
            <a:pPr marL="0" lvl="0" indent="0" algn="l" rtl="0">
              <a:spcBef>
                <a:spcPts val="0"/>
              </a:spcBef>
              <a:spcAft>
                <a:spcPts val="0"/>
              </a:spcAft>
              <a:buClr>
                <a:srgbClr val="000000"/>
              </a:buClr>
              <a:buSzPts val="1100"/>
              <a:buFont typeface="Arial"/>
              <a:buNone/>
            </a:pPr>
            <a:r>
              <a:rPr lang="vi" sz="1600"/>
              <a:t>DEMO MVC TRONG CODEIGNITER</a:t>
            </a:r>
            <a:endParaRPr/>
          </a:p>
        </p:txBody>
      </p:sp>
      <p:sp>
        <p:nvSpPr>
          <p:cNvPr id="284" name="Google Shape;284;p35"/>
          <p:cNvSpPr txBox="1">
            <a:spLocks noGrp="1"/>
          </p:cNvSpPr>
          <p:nvPr>
            <p:ph type="body" idx="1"/>
          </p:nvPr>
        </p:nvSpPr>
        <p:spPr>
          <a:xfrm>
            <a:off x="1501425" y="1307850"/>
            <a:ext cx="6437400" cy="57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sz="1600">
                <a:latin typeface="Times New Roman"/>
                <a:ea typeface="Times New Roman"/>
                <a:cs typeface="Times New Roman"/>
                <a:sym typeface="Times New Roman"/>
              </a:rPr>
              <a:t>Bước 4: Truy cập đường dẫn </a:t>
            </a:r>
            <a:r>
              <a:rPr lang="vi" sz="1600" u="sng">
                <a:solidFill>
                  <a:schemeClr val="hlink"/>
                </a:solidFill>
                <a:latin typeface="Times New Roman"/>
                <a:ea typeface="Times New Roman"/>
                <a:cs typeface="Times New Roman"/>
                <a:sym typeface="Times New Roman"/>
                <a:hlinkClick r:id="rId3"/>
              </a:rPr>
              <a:t>http://localhost/codeigniter/hello_world/hienthi</a:t>
            </a:r>
            <a:r>
              <a:rPr lang="vi" sz="1600">
                <a:latin typeface="Times New Roman"/>
                <a:ea typeface="Times New Roman"/>
                <a:cs typeface="Times New Roman"/>
                <a:sym typeface="Times New Roman"/>
              </a:rPr>
              <a:t> và kết quả!</a:t>
            </a:r>
            <a:endParaRPr sz="1600">
              <a:latin typeface="Times New Roman"/>
              <a:ea typeface="Times New Roman"/>
              <a:cs typeface="Times New Roman"/>
              <a:sym typeface="Times New Roman"/>
            </a:endParaRPr>
          </a:p>
          <a:p>
            <a:pPr marL="0" lvl="0" indent="0" algn="l" rtl="0">
              <a:spcBef>
                <a:spcPts val="1600"/>
              </a:spcBef>
              <a:spcAft>
                <a:spcPts val="1600"/>
              </a:spcAft>
              <a:buNone/>
            </a:pPr>
            <a:endParaRPr sz="1600">
              <a:latin typeface="Times New Roman"/>
              <a:ea typeface="Times New Roman"/>
              <a:cs typeface="Times New Roman"/>
              <a:sym typeface="Times New Roman"/>
            </a:endParaRPr>
          </a:p>
        </p:txBody>
      </p:sp>
      <p:pic>
        <p:nvPicPr>
          <p:cNvPr id="285" name="Google Shape;285;p35"/>
          <p:cNvPicPr preferRelativeResize="0"/>
          <p:nvPr/>
        </p:nvPicPr>
        <p:blipFill>
          <a:blip r:embed="rId4">
            <a:alphaModFix/>
          </a:blip>
          <a:stretch>
            <a:fillRect/>
          </a:stretch>
        </p:blipFill>
        <p:spPr>
          <a:xfrm>
            <a:off x="2048363" y="2014525"/>
            <a:ext cx="5343525" cy="23431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4. DEMO CODEIGNITER</a:t>
            </a:r>
            <a:br>
              <a:rPr lang="vi"/>
            </a:br>
            <a:endParaRPr sz="1600"/>
          </a:p>
          <a:p>
            <a:pPr marL="0" lvl="0" indent="0" algn="l" rtl="0">
              <a:spcBef>
                <a:spcPts val="0"/>
              </a:spcBef>
              <a:spcAft>
                <a:spcPts val="0"/>
              </a:spcAft>
              <a:buNone/>
            </a:pPr>
            <a:r>
              <a:rPr lang="vi" sz="1400"/>
              <a:t>DEMO CODEIGNITER SỬ DỤNG DATABASE</a:t>
            </a:r>
            <a:endParaRPr/>
          </a:p>
        </p:txBody>
      </p:sp>
      <p:sp>
        <p:nvSpPr>
          <p:cNvPr id="291" name="Google Shape;291;p36"/>
          <p:cNvSpPr txBox="1"/>
          <p:nvPr/>
        </p:nvSpPr>
        <p:spPr>
          <a:xfrm>
            <a:off x="1384800" y="1463925"/>
            <a:ext cx="6726000" cy="254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 sz="1600">
                <a:solidFill>
                  <a:srgbClr val="FFFFFF"/>
                </a:solidFill>
                <a:latin typeface="Times New Roman"/>
                <a:ea typeface="Times New Roman"/>
                <a:cs typeface="Times New Roman"/>
                <a:sym typeface="Times New Roman"/>
              </a:rPr>
              <a:t>Bước 1: Để kết nối tự động đến database bạn cần vào file application\config\database.php cầu hình có dạng như sau:</a:t>
            </a:r>
            <a:endParaRPr sz="1600">
              <a:solidFill>
                <a:srgbClr val="FFFFFF"/>
              </a:solidFill>
              <a:latin typeface="Times New Roman"/>
              <a:ea typeface="Times New Roman"/>
              <a:cs typeface="Times New Roman"/>
              <a:sym typeface="Times New Roman"/>
            </a:endParaRPr>
          </a:p>
        </p:txBody>
      </p:sp>
      <p:pic>
        <p:nvPicPr>
          <p:cNvPr id="292" name="Google Shape;292;p36"/>
          <p:cNvPicPr preferRelativeResize="0"/>
          <p:nvPr/>
        </p:nvPicPr>
        <p:blipFill>
          <a:blip r:embed="rId3">
            <a:alphaModFix/>
          </a:blip>
          <a:stretch>
            <a:fillRect/>
          </a:stretch>
        </p:blipFill>
        <p:spPr>
          <a:xfrm>
            <a:off x="2151250" y="2037625"/>
            <a:ext cx="4995125" cy="29377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4. DEMO CODEIGNITER</a:t>
            </a:r>
            <a:br>
              <a:rPr lang="vi"/>
            </a:br>
            <a:endParaRPr sz="1600"/>
          </a:p>
          <a:p>
            <a:pPr marL="0" lvl="0" indent="0" algn="l" rtl="0">
              <a:spcBef>
                <a:spcPts val="0"/>
              </a:spcBef>
              <a:spcAft>
                <a:spcPts val="0"/>
              </a:spcAft>
              <a:buNone/>
            </a:pPr>
            <a:r>
              <a:rPr lang="vi" sz="1400"/>
              <a:t>DEMO CODEIGNITER SỬ DỤNG DATABASE</a:t>
            </a:r>
            <a:endParaRPr/>
          </a:p>
        </p:txBody>
      </p:sp>
      <p:sp>
        <p:nvSpPr>
          <p:cNvPr id="298" name="Google Shape;298;p37"/>
          <p:cNvSpPr txBox="1"/>
          <p:nvPr/>
        </p:nvSpPr>
        <p:spPr>
          <a:xfrm>
            <a:off x="1384800" y="1463925"/>
            <a:ext cx="6726000" cy="78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 sz="1600">
                <a:solidFill>
                  <a:srgbClr val="FFFFFF"/>
                </a:solidFill>
                <a:latin typeface="Times New Roman"/>
                <a:ea typeface="Times New Roman"/>
                <a:cs typeface="Times New Roman"/>
                <a:sym typeface="Times New Roman"/>
              </a:rPr>
              <a:t>Bước 2: Sau đó bạn cần vào file application\config\autoload.php cầu hình có dạng như sau:</a:t>
            </a:r>
            <a:br>
              <a:rPr lang="vi" sz="1600">
                <a:solidFill>
                  <a:srgbClr val="FFFFFF"/>
                </a:solidFill>
                <a:latin typeface="Times New Roman"/>
                <a:ea typeface="Times New Roman"/>
                <a:cs typeface="Times New Roman"/>
                <a:sym typeface="Times New Roman"/>
              </a:rPr>
            </a:br>
            <a:r>
              <a:rPr lang="vi" sz="1600">
                <a:solidFill>
                  <a:srgbClr val="FFFFFF"/>
                </a:solidFill>
                <a:latin typeface="Times New Roman"/>
                <a:ea typeface="Times New Roman"/>
                <a:cs typeface="Times New Roman"/>
                <a:sym typeface="Times New Roman"/>
              </a:rPr>
              <a:t>	$autoload[</a:t>
            </a:r>
            <a:r>
              <a:rPr lang="vi" sz="1600">
                <a:solidFill>
                  <a:srgbClr val="FFE599"/>
                </a:solidFill>
                <a:latin typeface="Times New Roman"/>
                <a:ea typeface="Times New Roman"/>
                <a:cs typeface="Times New Roman"/>
                <a:sym typeface="Times New Roman"/>
              </a:rPr>
              <a:t>'libraries'</a:t>
            </a:r>
            <a:r>
              <a:rPr lang="vi" sz="1600">
                <a:solidFill>
                  <a:srgbClr val="FFFFFF"/>
                </a:solidFill>
                <a:latin typeface="Times New Roman"/>
                <a:ea typeface="Times New Roman"/>
                <a:cs typeface="Times New Roman"/>
                <a:sym typeface="Times New Roman"/>
              </a:rPr>
              <a:t>] </a:t>
            </a:r>
            <a:r>
              <a:rPr lang="vi" sz="1600">
                <a:solidFill>
                  <a:srgbClr val="CC0000"/>
                </a:solidFill>
                <a:latin typeface="Times New Roman"/>
                <a:ea typeface="Times New Roman"/>
                <a:cs typeface="Times New Roman"/>
                <a:sym typeface="Times New Roman"/>
              </a:rPr>
              <a:t>= </a:t>
            </a:r>
            <a:r>
              <a:rPr lang="vi" sz="1600">
                <a:solidFill>
                  <a:srgbClr val="6D9EEB"/>
                </a:solidFill>
                <a:latin typeface="Times New Roman"/>
                <a:ea typeface="Times New Roman"/>
                <a:cs typeface="Times New Roman"/>
                <a:sym typeface="Times New Roman"/>
              </a:rPr>
              <a:t>array</a:t>
            </a:r>
            <a:r>
              <a:rPr lang="vi" sz="1600">
                <a:solidFill>
                  <a:srgbClr val="FFFFFF"/>
                </a:solidFill>
                <a:latin typeface="Times New Roman"/>
                <a:ea typeface="Times New Roman"/>
                <a:cs typeface="Times New Roman"/>
                <a:sym typeface="Times New Roman"/>
              </a:rPr>
              <a:t>(</a:t>
            </a:r>
            <a:r>
              <a:rPr lang="vi" sz="1600">
                <a:solidFill>
                  <a:srgbClr val="FFE599"/>
                </a:solidFill>
                <a:latin typeface="Times New Roman"/>
                <a:ea typeface="Times New Roman"/>
                <a:cs typeface="Times New Roman"/>
                <a:sym typeface="Times New Roman"/>
              </a:rPr>
              <a:t>'database'</a:t>
            </a:r>
            <a:r>
              <a:rPr lang="vi" sz="1600">
                <a:solidFill>
                  <a:srgbClr val="FFFFFF"/>
                </a:solidFill>
                <a:latin typeface="Times New Roman"/>
                <a:ea typeface="Times New Roman"/>
                <a:cs typeface="Times New Roman"/>
                <a:sym typeface="Times New Roman"/>
              </a:rPr>
              <a:t>);</a:t>
            </a:r>
            <a:endParaRPr sz="1600">
              <a:solidFill>
                <a:srgbClr val="FFFFFF"/>
              </a:solidFill>
              <a:latin typeface="Times New Roman"/>
              <a:ea typeface="Times New Roman"/>
              <a:cs typeface="Times New Roman"/>
              <a:sym typeface="Times New Roman"/>
            </a:endParaRPr>
          </a:p>
        </p:txBody>
      </p:sp>
      <p:pic>
        <p:nvPicPr>
          <p:cNvPr id="299" name="Google Shape;299;p37"/>
          <p:cNvPicPr preferRelativeResize="0"/>
          <p:nvPr/>
        </p:nvPicPr>
        <p:blipFill>
          <a:blip r:embed="rId3">
            <a:alphaModFix/>
          </a:blip>
          <a:stretch>
            <a:fillRect/>
          </a:stretch>
        </p:blipFill>
        <p:spPr>
          <a:xfrm>
            <a:off x="1306975" y="2403000"/>
            <a:ext cx="7019925" cy="24669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TÀI LIỆU THAM KHẢO</a:t>
            </a:r>
            <a:endParaRPr/>
          </a:p>
        </p:txBody>
      </p:sp>
      <p:sp>
        <p:nvSpPr>
          <p:cNvPr id="305" name="Google Shape;305;p3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sz="1600"/>
              <a:t>CodeIgniter - Wikipedia tiếng Việt - </a:t>
            </a:r>
            <a:r>
              <a:rPr lang="vi" sz="1600" u="sng">
                <a:solidFill>
                  <a:schemeClr val="hlink"/>
                </a:solidFill>
                <a:hlinkClick r:id="rId3"/>
              </a:rPr>
              <a:t>https://vi.wikipedia.org/wiki/CodeIgniter</a:t>
            </a:r>
            <a:r>
              <a:rPr lang="vi" sz="1600"/>
              <a:t> </a:t>
            </a:r>
            <a:endParaRPr sz="1600"/>
          </a:p>
          <a:p>
            <a:pPr marL="0" lvl="0" indent="0" algn="l" rtl="0">
              <a:spcBef>
                <a:spcPts val="1600"/>
              </a:spcBef>
              <a:spcAft>
                <a:spcPts val="0"/>
              </a:spcAft>
              <a:buNone/>
            </a:pPr>
            <a:r>
              <a:rPr lang="vi" sz="1600"/>
              <a:t>10 PHP framework nổi tiếng dành cho các lập trình viên - </a:t>
            </a:r>
            <a:r>
              <a:rPr lang="vi" sz="1600" u="sng">
                <a:solidFill>
                  <a:schemeClr val="hlink"/>
                </a:solidFill>
                <a:hlinkClick r:id="rId4"/>
              </a:rPr>
              <a:t>https://www.topitworks.com/blogs/10-php-framework-noi-tieng-danh-cho-lap-trinh-vien/</a:t>
            </a:r>
            <a:r>
              <a:rPr lang="vi" sz="1600"/>
              <a:t> </a:t>
            </a:r>
            <a:endParaRPr sz="1600"/>
          </a:p>
          <a:p>
            <a:pPr marL="0" lvl="0" indent="0" algn="l" rtl="0">
              <a:spcBef>
                <a:spcPts val="1600"/>
              </a:spcBef>
              <a:spcAft>
                <a:spcPts val="1600"/>
              </a:spcAft>
              <a:buNone/>
            </a:pPr>
            <a:r>
              <a:rPr lang="vi" sz="1600"/>
              <a:t>CodeIgniter Web Framework - </a:t>
            </a:r>
            <a:r>
              <a:rPr lang="vi" sz="1600" u="sng">
                <a:solidFill>
                  <a:schemeClr val="hlink"/>
                </a:solidFill>
                <a:hlinkClick r:id="rId5"/>
              </a:rPr>
              <a:t>https://codeigniter.com/</a:t>
            </a:r>
            <a:r>
              <a:rPr lang="vi" sz="1600"/>
              <a:t> </a:t>
            </a:r>
            <a:endParaRPr sz="160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39"/>
          <p:cNvSpPr txBox="1">
            <a:spLocks noGrp="1"/>
          </p:cNvSpPr>
          <p:nvPr>
            <p:ph type="body" idx="1"/>
          </p:nvPr>
        </p:nvSpPr>
        <p:spPr>
          <a:xfrm>
            <a:off x="1316125" y="1306650"/>
            <a:ext cx="7038900" cy="291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 sz="2400" dirty="0">
                <a:latin typeface="Montserrat"/>
                <a:ea typeface="Montserrat"/>
                <a:cs typeface="Montserrat"/>
                <a:sym typeface="Montserrat"/>
              </a:rPr>
              <a:t>Hết!</a:t>
            </a:r>
            <a:endParaRPr sz="2400" dirty="0">
              <a:latin typeface="Montserrat"/>
              <a:ea typeface="Montserrat"/>
              <a:cs typeface="Montserrat"/>
              <a:sym typeface="Montserrat"/>
            </a:endParaRPr>
          </a:p>
          <a:p>
            <a:pPr marL="0" lvl="0" indent="0" algn="ctr" rtl="0">
              <a:spcBef>
                <a:spcPts val="1600"/>
              </a:spcBef>
              <a:spcAft>
                <a:spcPts val="1600"/>
              </a:spcAft>
              <a:buNone/>
            </a:pPr>
            <a:r>
              <a:rPr lang="vi" sz="2400" dirty="0">
                <a:latin typeface="Montserrat"/>
                <a:ea typeface="Montserrat"/>
                <a:cs typeface="Montserrat"/>
                <a:sym typeface="Montserrat"/>
              </a:rPr>
              <a:t>Cảm ơn thầy và các b</a:t>
            </a:r>
            <a:r>
              <a:rPr lang="en-US" sz="2400" dirty="0">
                <a:latin typeface="Montserrat"/>
                <a:ea typeface="Montserrat"/>
                <a:cs typeface="Montserrat"/>
                <a:sym typeface="Montserrat"/>
              </a:rPr>
              <a:t>ạ</a:t>
            </a:r>
            <a:r>
              <a:rPr lang="vi" sz="2400" dirty="0">
                <a:latin typeface="Montserrat"/>
                <a:ea typeface="Montserrat"/>
                <a:cs typeface="Montserrat"/>
                <a:sym typeface="Montserrat"/>
              </a:rPr>
              <a:t>n đã lắng nghe buổi thuyết trình của nhóm!</a:t>
            </a:r>
            <a:endParaRPr sz="2400" dirty="0">
              <a:latin typeface="Montserrat"/>
              <a:ea typeface="Montserrat"/>
              <a:cs typeface="Montserrat"/>
              <a:sym typeface="Montserrat"/>
            </a:endParaRP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
              <a:t>BẢNG PHÂN CÔNG VIỆC</a:t>
            </a:r>
            <a:endParaRPr/>
          </a:p>
        </p:txBody>
      </p:sp>
      <p:graphicFrame>
        <p:nvGraphicFramePr>
          <p:cNvPr id="147" name="Google Shape;147;p15"/>
          <p:cNvGraphicFramePr/>
          <p:nvPr/>
        </p:nvGraphicFramePr>
        <p:xfrm>
          <a:off x="1097400" y="1148250"/>
          <a:ext cx="7239000" cy="2853512"/>
        </p:xfrm>
        <a:graphic>
          <a:graphicData uri="http://schemas.openxmlformats.org/drawingml/2006/table">
            <a:tbl>
              <a:tblPr>
                <a:noFill/>
                <a:tableStyleId>{29C66CFD-97BE-460A-9682-E4A66603DE62}</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l" rtl="0">
                        <a:lnSpc>
                          <a:spcPct val="115000"/>
                        </a:lnSpc>
                        <a:spcBef>
                          <a:spcPts val="0"/>
                        </a:spcBef>
                        <a:spcAft>
                          <a:spcPts val="1600"/>
                        </a:spcAft>
                        <a:buClr>
                          <a:srgbClr val="000000"/>
                        </a:buClr>
                        <a:buSzPts val="1100"/>
                        <a:buFont typeface="Arial"/>
                        <a:buNone/>
                      </a:pPr>
                      <a:r>
                        <a:rPr lang="vi">
                          <a:solidFill>
                            <a:schemeClr val="lt1"/>
                          </a:solidFill>
                          <a:latin typeface="Times New Roman"/>
                          <a:ea typeface="Times New Roman"/>
                          <a:cs typeface="Times New Roman"/>
                          <a:sym typeface="Times New Roman"/>
                        </a:rPr>
                        <a:t>VƯƠNG QUANG KHƯƠNG</a:t>
                      </a:r>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vi">
                          <a:solidFill>
                            <a:srgbClr val="FFFFFF"/>
                          </a:solidFill>
                        </a:rPr>
                        <a:t>DẪN CHƯƠNG TRÌNH, GIỚI THIỆU ĐỀ TÀI</a:t>
                      </a:r>
                      <a:endParaRPr>
                        <a:solidFill>
                          <a:srgbClr val="FFFFFF"/>
                        </a:solidFill>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lnSpc>
                          <a:spcPct val="115000"/>
                        </a:lnSpc>
                        <a:spcBef>
                          <a:spcPts val="0"/>
                        </a:spcBef>
                        <a:spcAft>
                          <a:spcPts val="1600"/>
                        </a:spcAft>
                        <a:buNone/>
                      </a:pPr>
                      <a:r>
                        <a:rPr lang="vi">
                          <a:solidFill>
                            <a:schemeClr val="lt1"/>
                          </a:solidFill>
                          <a:latin typeface="Times New Roman"/>
                          <a:ea typeface="Times New Roman"/>
                          <a:cs typeface="Times New Roman"/>
                          <a:sym typeface="Times New Roman"/>
                        </a:rPr>
                        <a:t>ĐẶNG NGỌC HẢI </a:t>
                      </a:r>
                      <a:endParaRPr>
                        <a:solidFill>
                          <a:schemeClr val="lt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vi">
                          <a:solidFill>
                            <a:srgbClr val="FFFFFF"/>
                          </a:solidFill>
                        </a:rPr>
                        <a:t>CÁC CHỨC NĂNG CHÍNH</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lnSpc>
                          <a:spcPct val="115000"/>
                        </a:lnSpc>
                        <a:spcBef>
                          <a:spcPts val="0"/>
                        </a:spcBef>
                        <a:spcAft>
                          <a:spcPts val="1600"/>
                        </a:spcAft>
                        <a:buNone/>
                      </a:pPr>
                      <a:r>
                        <a:rPr lang="vi">
                          <a:solidFill>
                            <a:schemeClr val="lt1"/>
                          </a:solidFill>
                          <a:latin typeface="Times New Roman"/>
                          <a:ea typeface="Times New Roman"/>
                          <a:cs typeface="Times New Roman"/>
                          <a:sym typeface="Times New Roman"/>
                        </a:rPr>
                        <a:t>TRƯƠNG HOÀNG NGHĨA</a:t>
                      </a:r>
                      <a:endParaRPr>
                        <a:solidFill>
                          <a:schemeClr val="lt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vi">
                          <a:solidFill>
                            <a:srgbClr val="FFFFFF"/>
                          </a:solidFill>
                        </a:rPr>
                        <a:t>DATABASE, CÔNG NGHỆ SỬ DỤNG</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56625">
                <a:tc>
                  <a:txBody>
                    <a:bodyPr/>
                    <a:lstStyle/>
                    <a:p>
                      <a:pPr marL="0" lvl="0" indent="0" algn="l" rtl="0">
                        <a:lnSpc>
                          <a:spcPct val="115000"/>
                        </a:lnSpc>
                        <a:spcBef>
                          <a:spcPts val="0"/>
                        </a:spcBef>
                        <a:spcAft>
                          <a:spcPts val="1600"/>
                        </a:spcAft>
                        <a:buClr>
                          <a:srgbClr val="000000"/>
                        </a:buClr>
                        <a:buSzPts val="1100"/>
                        <a:buFont typeface="Arial"/>
                        <a:buNone/>
                      </a:pPr>
                      <a:r>
                        <a:rPr lang="vi">
                          <a:solidFill>
                            <a:schemeClr val="lt1"/>
                          </a:solidFill>
                          <a:latin typeface="Times New Roman"/>
                          <a:ea typeface="Times New Roman"/>
                          <a:cs typeface="Times New Roman"/>
                          <a:sym typeface="Times New Roman"/>
                        </a:rPr>
                        <a:t>NGUYỄN DUY KHANH</a:t>
                      </a:r>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vi">
                          <a:solidFill>
                            <a:srgbClr val="FFFFFF"/>
                          </a:solidFill>
                        </a:rPr>
                        <a:t>GIỚI THIỆU VỀ CODEIGNTER, LÝ DO CHỌN ĐỀ TÀI</a:t>
                      </a:r>
                      <a:endParaRPr>
                        <a:solidFill>
                          <a:srgbClr val="FFFFFF"/>
                        </a:solidFill>
                      </a:endParaRPr>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3"/>
                  </a:ext>
                </a:extLst>
              </a:tr>
              <a:tr h="381000">
                <a:tc>
                  <a:txBody>
                    <a:bodyPr/>
                    <a:lstStyle/>
                    <a:p>
                      <a:pPr marL="0" lvl="0" indent="0" algn="l" rtl="0">
                        <a:lnSpc>
                          <a:spcPct val="115000"/>
                        </a:lnSpc>
                        <a:spcBef>
                          <a:spcPts val="0"/>
                        </a:spcBef>
                        <a:spcAft>
                          <a:spcPts val="1600"/>
                        </a:spcAft>
                        <a:buNone/>
                      </a:pPr>
                      <a:r>
                        <a:rPr lang="vi">
                          <a:solidFill>
                            <a:schemeClr val="lt1"/>
                          </a:solidFill>
                          <a:latin typeface="Times New Roman"/>
                          <a:ea typeface="Times New Roman"/>
                          <a:cs typeface="Times New Roman"/>
                          <a:sym typeface="Times New Roman"/>
                        </a:rPr>
                        <a:t>HÀ ĐĂNG KHOA</a:t>
                      </a:r>
                      <a:endParaRPr>
                        <a:solidFill>
                          <a:schemeClr val="lt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vi">
                          <a:solidFill>
                            <a:srgbClr val="FFFFFF"/>
                          </a:solidFill>
                        </a:rPr>
                        <a:t>CÀI ĐẶT VÀ SỬ DỤNG CODEIGNTER</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l" rtl="0">
                        <a:lnSpc>
                          <a:spcPct val="115000"/>
                        </a:lnSpc>
                        <a:spcBef>
                          <a:spcPts val="0"/>
                        </a:spcBef>
                        <a:spcAft>
                          <a:spcPts val="1600"/>
                        </a:spcAft>
                        <a:buNone/>
                      </a:pPr>
                      <a:r>
                        <a:rPr lang="vi">
                          <a:solidFill>
                            <a:schemeClr val="lt1"/>
                          </a:solidFill>
                          <a:latin typeface="Times New Roman"/>
                          <a:ea typeface="Times New Roman"/>
                          <a:cs typeface="Times New Roman"/>
                          <a:sym typeface="Times New Roman"/>
                        </a:rPr>
                        <a:t>LÊ GIA QUÂN</a:t>
                      </a:r>
                      <a:endParaRPr>
                        <a:solidFill>
                          <a:schemeClr val="lt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vi">
                          <a:solidFill>
                            <a:srgbClr val="FFFFFF"/>
                          </a:solidFill>
                        </a:rPr>
                        <a:t>DEMO CODEIGNITER</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NỘI DUNG CHÍNH</a:t>
            </a:r>
            <a:endParaRPr/>
          </a:p>
        </p:txBody>
      </p:sp>
      <p:sp>
        <p:nvSpPr>
          <p:cNvPr id="153" name="Google Shape;153;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Font typeface="Times New Roman"/>
              <a:buAutoNum type="arabicPeriod"/>
            </a:pPr>
            <a:r>
              <a:rPr lang="vi" sz="2400">
                <a:latin typeface="Times New Roman"/>
                <a:ea typeface="Times New Roman"/>
                <a:cs typeface="Times New Roman"/>
                <a:sym typeface="Times New Roman"/>
              </a:rPr>
              <a:t>GIỚI THIỆU ĐỀ TÀI.</a:t>
            </a:r>
            <a:endParaRPr sz="240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AutoNum type="arabicPeriod"/>
            </a:pPr>
            <a:r>
              <a:rPr lang="vi" sz="2400">
                <a:latin typeface="Times New Roman"/>
                <a:ea typeface="Times New Roman"/>
                <a:cs typeface="Times New Roman"/>
                <a:sym typeface="Times New Roman"/>
              </a:rPr>
              <a:t>CÔNG NGHỆ SỬ DỤNG.</a:t>
            </a:r>
            <a:endParaRPr sz="240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AutoNum type="arabicPeriod"/>
            </a:pPr>
            <a:r>
              <a:rPr lang="vi" sz="2400">
                <a:latin typeface="Times New Roman"/>
                <a:ea typeface="Times New Roman"/>
                <a:cs typeface="Times New Roman"/>
                <a:sym typeface="Times New Roman"/>
              </a:rPr>
              <a:t>CÁCH CÀI ĐẶT VÀ SỬ DỤNG CODEIGNITER.</a:t>
            </a:r>
            <a:endParaRPr sz="240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AutoNum type="arabicPeriod"/>
            </a:pPr>
            <a:r>
              <a:rPr lang="vi" sz="2400">
                <a:latin typeface="Times New Roman"/>
                <a:ea typeface="Times New Roman"/>
                <a:cs typeface="Times New Roman"/>
                <a:sym typeface="Times New Roman"/>
              </a:rPr>
              <a:t>DEMO CODEIGNITER</a:t>
            </a:r>
            <a:endParaRPr sz="2400">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rgbClr val="000000"/>
              </a:buClr>
              <a:buSzPts val="1100"/>
              <a:buFont typeface="Arial"/>
              <a:buNone/>
            </a:pPr>
            <a:r>
              <a:rPr lang="vi">
                <a:solidFill>
                  <a:srgbClr val="FFFFFF"/>
                </a:solidFill>
              </a:rPr>
              <a:t>1. GIỚI THIỆU ĐỀ TÀI</a:t>
            </a:r>
            <a:endParaRPr>
              <a:solidFill>
                <a:srgbClr val="FFFFFF"/>
              </a:solidFill>
            </a:endParaRPr>
          </a:p>
        </p:txBody>
      </p:sp>
      <p:sp>
        <p:nvSpPr>
          <p:cNvPr id="159" name="Google Shape;159;p17"/>
          <p:cNvSpPr txBox="1">
            <a:spLocks noGrp="1"/>
          </p:cNvSpPr>
          <p:nvPr>
            <p:ph type="body" idx="1"/>
          </p:nvPr>
        </p:nvSpPr>
        <p:spPr>
          <a:xfrm>
            <a:off x="1297500" y="1026800"/>
            <a:ext cx="7038900" cy="3451800"/>
          </a:xfrm>
          <a:prstGeom prst="rect">
            <a:avLst/>
          </a:prstGeom>
        </p:spPr>
        <p:txBody>
          <a:bodyPr spcFirstLastPara="1" wrap="square" lIns="91425" tIns="91425" rIns="91425" bIns="91425" anchor="t" anchorCtr="0">
            <a:noAutofit/>
          </a:bodyPr>
          <a:lstStyle/>
          <a:p>
            <a:pPr marL="457200" lvl="0" indent="457200" algn="just" rtl="0">
              <a:spcBef>
                <a:spcPts val="0"/>
              </a:spcBef>
              <a:spcAft>
                <a:spcPts val="0"/>
              </a:spcAft>
              <a:buClr>
                <a:srgbClr val="000000"/>
              </a:buClr>
              <a:buSzPts val="1100"/>
              <a:buFont typeface="Arial"/>
              <a:buNone/>
            </a:pPr>
            <a:r>
              <a:rPr lang="vi" sz="1600" dirty="0">
                <a:solidFill>
                  <a:srgbClr val="FFFFFF"/>
                </a:solidFill>
                <a:latin typeface="Times New Roman"/>
                <a:ea typeface="Times New Roman"/>
                <a:cs typeface="Times New Roman"/>
                <a:sym typeface="Times New Roman"/>
              </a:rPr>
              <a:t>Trong những năm gần đây, với sự phát triển mạnh mẽ của ngành công nghệ thông tin, đặc biệt là trong lĩnh vực thương mại điện tử đã giúp các cá nhân, doanh nghiệp có mặt hàng dễ dàng tiếp cận được với người tiêu dùng. Hầu hết họ đều có website để giới thiệu về doanh nghiệp của mình.</a:t>
            </a:r>
            <a:endParaRPr sz="1600" dirty="0">
              <a:solidFill>
                <a:srgbClr val="FFFFFF"/>
              </a:solidFill>
              <a:latin typeface="Times New Roman"/>
              <a:ea typeface="Times New Roman"/>
              <a:cs typeface="Times New Roman"/>
              <a:sym typeface="Times New Roman"/>
            </a:endParaRPr>
          </a:p>
          <a:p>
            <a:pPr lvl="0" indent="457200" algn="just">
              <a:buClr>
                <a:srgbClr val="000000"/>
              </a:buClr>
              <a:buSzPts val="1100"/>
              <a:buNone/>
            </a:pPr>
            <a:r>
              <a:rPr lang="en-US" sz="1600" dirty="0" err="1">
                <a:solidFill>
                  <a:srgbClr val="FFFFFF"/>
                </a:solidFill>
                <a:latin typeface="Times New Roman"/>
                <a:ea typeface="Times New Roman"/>
                <a:cs typeface="Times New Roman"/>
                <a:sym typeface="Times New Roman"/>
              </a:rPr>
              <a:t>Nhằm</a:t>
            </a:r>
            <a:r>
              <a:rPr lang="en-US" sz="1600" dirty="0">
                <a:solidFill>
                  <a:srgbClr val="FFFFFF"/>
                </a:solidFill>
                <a:latin typeface="Times New Roman"/>
                <a:ea typeface="Times New Roman"/>
                <a:cs typeface="Times New Roman"/>
                <a:sym typeface="Times New Roman"/>
              </a:rPr>
              <a:t> </a:t>
            </a:r>
            <a:r>
              <a:rPr lang="en-US" sz="1600" dirty="0" err="1">
                <a:solidFill>
                  <a:srgbClr val="FFFFFF"/>
                </a:solidFill>
                <a:latin typeface="Times New Roman"/>
                <a:ea typeface="Times New Roman"/>
                <a:cs typeface="Times New Roman"/>
                <a:sym typeface="Times New Roman"/>
              </a:rPr>
              <a:t>mục</a:t>
            </a:r>
            <a:r>
              <a:rPr lang="en-US" sz="1600" dirty="0">
                <a:solidFill>
                  <a:srgbClr val="FFFFFF"/>
                </a:solidFill>
                <a:latin typeface="Times New Roman"/>
                <a:ea typeface="Times New Roman"/>
                <a:cs typeface="Times New Roman"/>
                <a:sym typeface="Times New Roman"/>
              </a:rPr>
              <a:t> </a:t>
            </a:r>
            <a:r>
              <a:rPr lang="en-US" sz="1600" dirty="0" err="1">
                <a:solidFill>
                  <a:srgbClr val="FFFFFF"/>
                </a:solidFill>
                <a:latin typeface="Times New Roman"/>
                <a:ea typeface="Times New Roman"/>
                <a:cs typeface="Times New Roman"/>
                <a:sym typeface="Times New Roman"/>
              </a:rPr>
              <a:t>đích</a:t>
            </a:r>
            <a:r>
              <a:rPr lang="vi" sz="1600" dirty="0">
                <a:solidFill>
                  <a:srgbClr val="FFFFFF"/>
                </a:solidFill>
                <a:latin typeface="Times New Roman"/>
                <a:ea typeface="Times New Roman"/>
                <a:cs typeface="Times New Roman"/>
                <a:sym typeface="Times New Roman"/>
              </a:rPr>
              <a:t> tìm hiểu về công nghệ CodeIgniter Đề tài “</a:t>
            </a:r>
            <a:r>
              <a:rPr lang="vi" sz="1600" b="1" dirty="0">
                <a:solidFill>
                  <a:srgbClr val="FFFFFF"/>
                </a:solidFill>
                <a:latin typeface="Times New Roman"/>
                <a:ea typeface="Times New Roman"/>
                <a:cs typeface="Times New Roman"/>
                <a:sym typeface="Times New Roman"/>
              </a:rPr>
              <a:t>Xây dựng Website điện thoại di động sử dụng công nghệ CODEIGNITER</a:t>
            </a:r>
            <a:r>
              <a:rPr lang="vi" sz="1600" dirty="0">
                <a:solidFill>
                  <a:srgbClr val="FFFFFF"/>
                </a:solidFill>
                <a:latin typeface="Times New Roman"/>
                <a:ea typeface="Times New Roman"/>
                <a:cs typeface="Times New Roman"/>
                <a:sym typeface="Times New Roman"/>
              </a:rPr>
              <a:t>”.</a:t>
            </a:r>
            <a:endParaRPr sz="1600" dirty="0">
              <a:solidFill>
                <a:srgbClr val="FFFFFF"/>
              </a:solidFill>
              <a:latin typeface="Times New Roman"/>
              <a:ea typeface="Times New Roman"/>
              <a:cs typeface="Times New Roman"/>
              <a:sym typeface="Times New Roman"/>
            </a:endParaRPr>
          </a:p>
          <a:p>
            <a:pPr marL="457200" lvl="0" indent="457200" algn="just" rtl="0">
              <a:lnSpc>
                <a:spcPct val="120000"/>
              </a:lnSpc>
              <a:spcBef>
                <a:spcPts val="300"/>
              </a:spcBef>
              <a:spcAft>
                <a:spcPts val="300"/>
              </a:spcAft>
              <a:buNone/>
            </a:pPr>
            <a:r>
              <a:rPr lang="vi" sz="1600" dirty="0">
                <a:solidFill>
                  <a:srgbClr val="FFFFFF"/>
                </a:solidFill>
                <a:latin typeface="Times New Roman"/>
                <a:ea typeface="Times New Roman"/>
                <a:cs typeface="Times New Roman"/>
                <a:sym typeface="Times New Roman"/>
              </a:rPr>
              <a:t>Website được xây dựng </a:t>
            </a:r>
            <a:r>
              <a:rPr lang="en-US" sz="1600" dirty="0" err="1">
                <a:solidFill>
                  <a:srgbClr val="FFFFFF"/>
                </a:solidFill>
                <a:latin typeface="Times New Roman"/>
                <a:ea typeface="Times New Roman"/>
                <a:cs typeface="Times New Roman"/>
                <a:sym typeface="Times New Roman"/>
              </a:rPr>
              <a:t>để</a:t>
            </a:r>
            <a:r>
              <a:rPr lang="vi" sz="1600" dirty="0">
                <a:solidFill>
                  <a:srgbClr val="FFFFFF"/>
                </a:solidFill>
                <a:latin typeface="Times New Roman"/>
                <a:ea typeface="Times New Roman"/>
                <a:cs typeface="Times New Roman"/>
                <a:sym typeface="Times New Roman"/>
              </a:rPr>
              <a:t> cung cấp cho khách hàng các thông tin chính xác về các sản phẩm điện thoại đang có trên thị trường của các hãng có uy tín như (</a:t>
            </a:r>
            <a:r>
              <a:rPr lang="vi" sz="1600" i="1" dirty="0">
                <a:solidFill>
                  <a:srgbClr val="FFFFFF"/>
                </a:solidFill>
                <a:latin typeface="Times New Roman"/>
                <a:ea typeface="Times New Roman"/>
                <a:cs typeface="Times New Roman"/>
                <a:sym typeface="Times New Roman"/>
              </a:rPr>
              <a:t>Apple, Samsung, Sony…</a:t>
            </a:r>
            <a:r>
              <a:rPr lang="vi" sz="1600" dirty="0">
                <a:solidFill>
                  <a:srgbClr val="FFFFFF"/>
                </a:solidFill>
                <a:latin typeface="Times New Roman"/>
                <a:ea typeface="Times New Roman"/>
                <a:cs typeface="Times New Roman"/>
                <a:sym typeface="Times New Roman"/>
              </a:rPr>
              <a:t>) và cách thức đặt mua hàng qua mạng. Các thông tin được cập nhật thường xuyên và nhanh chóng.</a:t>
            </a:r>
            <a:endParaRPr sz="1600" dirty="0">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1.1. CÁC CHỨC NĂNG CHÍNH</a:t>
            </a:r>
            <a:endParaRPr/>
          </a:p>
          <a:p>
            <a:pPr marL="0" lvl="0" indent="0" algn="l" rtl="0">
              <a:spcBef>
                <a:spcPts val="0"/>
              </a:spcBef>
              <a:spcAft>
                <a:spcPts val="0"/>
              </a:spcAft>
              <a:buNone/>
            </a:pPr>
            <a:endParaRPr sz="1400"/>
          </a:p>
          <a:p>
            <a:pPr marL="0" lvl="0" indent="0" algn="l" rtl="0">
              <a:spcBef>
                <a:spcPts val="0"/>
              </a:spcBef>
              <a:spcAft>
                <a:spcPts val="0"/>
              </a:spcAft>
              <a:buNone/>
            </a:pPr>
            <a:r>
              <a:rPr lang="vi" sz="1600"/>
              <a:t>1.1.1 CHỨC NĂNG CỦA KHÁCH HÀNG</a:t>
            </a:r>
            <a:endParaRPr sz="1600"/>
          </a:p>
        </p:txBody>
      </p:sp>
      <p:sp>
        <p:nvSpPr>
          <p:cNvPr id="165" name="Google Shape;165;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30200" algn="just" rtl="0">
              <a:spcBef>
                <a:spcPts val="0"/>
              </a:spcBef>
              <a:spcAft>
                <a:spcPts val="0"/>
              </a:spcAft>
              <a:buClr>
                <a:srgbClr val="FFFFFF"/>
              </a:buClr>
              <a:buSzPts val="1600"/>
              <a:buFont typeface="Times New Roman"/>
              <a:buChar char="+"/>
            </a:pPr>
            <a:r>
              <a:rPr lang="vi" sz="1600">
                <a:solidFill>
                  <a:srgbClr val="FFFFFF"/>
                </a:solidFill>
                <a:latin typeface="Times New Roman"/>
                <a:ea typeface="Times New Roman"/>
                <a:cs typeface="Times New Roman"/>
                <a:sym typeface="Times New Roman"/>
              </a:rPr>
              <a:t>Đăng ký thành viên</a:t>
            </a:r>
            <a:endParaRPr sz="1600">
              <a:solidFill>
                <a:srgbClr val="FFFFFF"/>
              </a:solidFill>
              <a:latin typeface="Times New Roman"/>
              <a:ea typeface="Times New Roman"/>
              <a:cs typeface="Times New Roman"/>
              <a:sym typeface="Times New Roman"/>
            </a:endParaRPr>
          </a:p>
          <a:p>
            <a:pPr marL="457200" lvl="0" indent="-330200" algn="just" rtl="0">
              <a:spcBef>
                <a:spcPts val="0"/>
              </a:spcBef>
              <a:spcAft>
                <a:spcPts val="0"/>
              </a:spcAft>
              <a:buClr>
                <a:srgbClr val="FFFFFF"/>
              </a:buClr>
              <a:buSzPts val="1600"/>
              <a:buFont typeface="Times New Roman"/>
              <a:buChar char="+"/>
            </a:pPr>
            <a:r>
              <a:rPr lang="vi" sz="1600">
                <a:solidFill>
                  <a:srgbClr val="FFFFFF"/>
                </a:solidFill>
                <a:latin typeface="Times New Roman"/>
                <a:ea typeface="Times New Roman"/>
                <a:cs typeface="Times New Roman"/>
                <a:sym typeface="Times New Roman"/>
              </a:rPr>
              <a:t>Đăng nhập</a:t>
            </a:r>
            <a:endParaRPr sz="1600">
              <a:solidFill>
                <a:srgbClr val="FFFFFF"/>
              </a:solidFill>
              <a:latin typeface="Times New Roman"/>
              <a:ea typeface="Times New Roman"/>
              <a:cs typeface="Times New Roman"/>
              <a:sym typeface="Times New Roman"/>
            </a:endParaRPr>
          </a:p>
          <a:p>
            <a:pPr marL="457200" lvl="0" indent="-330200" algn="just" rtl="0">
              <a:spcBef>
                <a:spcPts val="0"/>
              </a:spcBef>
              <a:spcAft>
                <a:spcPts val="0"/>
              </a:spcAft>
              <a:buClr>
                <a:srgbClr val="FFFFFF"/>
              </a:buClr>
              <a:buSzPts val="1600"/>
              <a:buFont typeface="Times New Roman"/>
              <a:buChar char="+"/>
            </a:pPr>
            <a:r>
              <a:rPr lang="vi" sz="1600">
                <a:solidFill>
                  <a:srgbClr val="FFFFFF"/>
                </a:solidFill>
                <a:latin typeface="Times New Roman"/>
                <a:ea typeface="Times New Roman"/>
                <a:cs typeface="Times New Roman"/>
                <a:sym typeface="Times New Roman"/>
              </a:rPr>
              <a:t>Tìm kiếm</a:t>
            </a:r>
            <a:endParaRPr sz="1600">
              <a:solidFill>
                <a:srgbClr val="FFFFFF"/>
              </a:solidFill>
              <a:latin typeface="Times New Roman"/>
              <a:ea typeface="Times New Roman"/>
              <a:cs typeface="Times New Roman"/>
              <a:sym typeface="Times New Roman"/>
            </a:endParaRPr>
          </a:p>
          <a:p>
            <a:pPr marL="457200" lvl="0" indent="-330200" algn="just" rtl="0">
              <a:spcBef>
                <a:spcPts val="0"/>
              </a:spcBef>
              <a:spcAft>
                <a:spcPts val="0"/>
              </a:spcAft>
              <a:buClr>
                <a:srgbClr val="FFFFFF"/>
              </a:buClr>
              <a:buSzPts val="1600"/>
              <a:buFont typeface="Times New Roman"/>
              <a:buChar char="+"/>
            </a:pPr>
            <a:r>
              <a:rPr lang="vi" sz="1600">
                <a:solidFill>
                  <a:srgbClr val="FFFFFF"/>
                </a:solidFill>
                <a:latin typeface="Times New Roman"/>
                <a:ea typeface="Times New Roman"/>
                <a:cs typeface="Times New Roman"/>
                <a:sym typeface="Times New Roman"/>
              </a:rPr>
              <a:t>Xem thông tin sản phẩm</a:t>
            </a:r>
            <a:endParaRPr sz="1600">
              <a:solidFill>
                <a:srgbClr val="FFFFFF"/>
              </a:solidFill>
              <a:latin typeface="Times New Roman"/>
              <a:ea typeface="Times New Roman"/>
              <a:cs typeface="Times New Roman"/>
              <a:sym typeface="Times New Roman"/>
            </a:endParaRPr>
          </a:p>
          <a:p>
            <a:pPr marL="457200" lvl="0" indent="-330200" algn="just" rtl="0">
              <a:spcBef>
                <a:spcPts val="0"/>
              </a:spcBef>
              <a:spcAft>
                <a:spcPts val="0"/>
              </a:spcAft>
              <a:buClr>
                <a:srgbClr val="FFFFFF"/>
              </a:buClr>
              <a:buSzPts val="1600"/>
              <a:buFont typeface="Times New Roman"/>
              <a:buChar char="+"/>
            </a:pPr>
            <a:r>
              <a:rPr lang="vi" sz="1600">
                <a:solidFill>
                  <a:srgbClr val="FFFFFF"/>
                </a:solidFill>
                <a:latin typeface="Times New Roman"/>
                <a:ea typeface="Times New Roman"/>
                <a:cs typeface="Times New Roman"/>
                <a:sym typeface="Times New Roman"/>
              </a:rPr>
              <a:t>Giỏ hàng</a:t>
            </a:r>
            <a:endParaRPr sz="1600">
              <a:solidFill>
                <a:srgbClr val="FFFFFF"/>
              </a:solidFill>
              <a:latin typeface="Times New Roman"/>
              <a:ea typeface="Times New Roman"/>
              <a:cs typeface="Times New Roman"/>
              <a:sym typeface="Times New Roman"/>
            </a:endParaRPr>
          </a:p>
          <a:p>
            <a:pPr marL="457200" lvl="0" indent="-330200" algn="just" rtl="0">
              <a:spcBef>
                <a:spcPts val="0"/>
              </a:spcBef>
              <a:spcAft>
                <a:spcPts val="0"/>
              </a:spcAft>
              <a:buClr>
                <a:srgbClr val="FFFFFF"/>
              </a:buClr>
              <a:buSzPts val="1600"/>
              <a:buFont typeface="Times New Roman"/>
              <a:buChar char="+"/>
            </a:pPr>
            <a:r>
              <a:rPr lang="vi" sz="1600">
                <a:solidFill>
                  <a:srgbClr val="FFFFFF"/>
                </a:solidFill>
                <a:latin typeface="Times New Roman"/>
                <a:ea typeface="Times New Roman"/>
                <a:cs typeface="Times New Roman"/>
                <a:sym typeface="Times New Roman"/>
              </a:rPr>
              <a:t>Đặt hàng</a:t>
            </a:r>
            <a:endParaRPr sz="1600">
              <a:solidFill>
                <a:srgbClr val="FFFFFF"/>
              </a:solidFill>
              <a:latin typeface="Times New Roman"/>
              <a:ea typeface="Times New Roman"/>
              <a:cs typeface="Times New Roman"/>
              <a:sym typeface="Times New Roman"/>
            </a:endParaRPr>
          </a:p>
          <a:p>
            <a:pPr marL="457200" lvl="0" indent="-330200" algn="just" rtl="0">
              <a:spcBef>
                <a:spcPts val="0"/>
              </a:spcBef>
              <a:spcAft>
                <a:spcPts val="0"/>
              </a:spcAft>
              <a:buClr>
                <a:srgbClr val="FFFFFF"/>
              </a:buClr>
              <a:buSzPts val="1600"/>
              <a:buFont typeface="Times New Roman"/>
              <a:buChar char="+"/>
            </a:pPr>
            <a:r>
              <a:rPr lang="vi" sz="1600">
                <a:solidFill>
                  <a:srgbClr val="FFFFFF"/>
                </a:solidFill>
                <a:latin typeface="Times New Roman"/>
                <a:ea typeface="Times New Roman"/>
                <a:cs typeface="Times New Roman"/>
                <a:sym typeface="Times New Roman"/>
              </a:rPr>
              <a:t>Xem lịch sử các đơn hàng</a:t>
            </a:r>
            <a:endParaRPr sz="1600">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1.1. CÁC CHỨC NĂNG CHÍNH</a:t>
            </a:r>
            <a:endParaRPr/>
          </a:p>
          <a:p>
            <a:pPr marL="0" lvl="0" indent="0" algn="l" rtl="0">
              <a:spcBef>
                <a:spcPts val="0"/>
              </a:spcBef>
              <a:spcAft>
                <a:spcPts val="0"/>
              </a:spcAft>
              <a:buNone/>
            </a:pPr>
            <a:endParaRPr sz="1400"/>
          </a:p>
          <a:p>
            <a:pPr marL="0" lvl="0" indent="0" algn="l" rtl="0">
              <a:spcBef>
                <a:spcPts val="0"/>
              </a:spcBef>
              <a:spcAft>
                <a:spcPts val="0"/>
              </a:spcAft>
              <a:buNone/>
            </a:pPr>
            <a:r>
              <a:rPr lang="vi" sz="1600"/>
              <a:t>1.1.1. CHỨC NĂNG CỦA ADMIN</a:t>
            </a:r>
            <a:endParaRPr sz="1600"/>
          </a:p>
        </p:txBody>
      </p:sp>
      <p:sp>
        <p:nvSpPr>
          <p:cNvPr id="171" name="Google Shape;171;p1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30200" algn="just" rtl="0">
              <a:spcBef>
                <a:spcPts val="0"/>
              </a:spcBef>
              <a:spcAft>
                <a:spcPts val="0"/>
              </a:spcAft>
              <a:buClr>
                <a:srgbClr val="FFFFFF"/>
              </a:buClr>
              <a:buSzPts val="1600"/>
              <a:buFont typeface="Times New Roman"/>
              <a:buChar char="+"/>
            </a:pPr>
            <a:r>
              <a:rPr lang="vi" sz="1600">
                <a:solidFill>
                  <a:srgbClr val="FFFFFF"/>
                </a:solidFill>
                <a:latin typeface="Times New Roman"/>
                <a:ea typeface="Times New Roman"/>
                <a:cs typeface="Times New Roman"/>
                <a:sym typeface="Times New Roman"/>
              </a:rPr>
              <a:t>Quản lý sản phẩm</a:t>
            </a:r>
            <a:endParaRPr sz="1600">
              <a:solidFill>
                <a:srgbClr val="FFFFFF"/>
              </a:solidFill>
              <a:latin typeface="Times New Roman"/>
              <a:ea typeface="Times New Roman"/>
              <a:cs typeface="Times New Roman"/>
              <a:sym typeface="Times New Roman"/>
            </a:endParaRPr>
          </a:p>
          <a:p>
            <a:pPr marL="457200" lvl="0" indent="-330200" algn="just" rtl="0">
              <a:spcBef>
                <a:spcPts val="0"/>
              </a:spcBef>
              <a:spcAft>
                <a:spcPts val="0"/>
              </a:spcAft>
              <a:buClr>
                <a:srgbClr val="FFFFFF"/>
              </a:buClr>
              <a:buSzPts val="1600"/>
              <a:buFont typeface="Times New Roman"/>
              <a:buChar char="+"/>
            </a:pPr>
            <a:r>
              <a:rPr lang="vi" sz="1600">
                <a:solidFill>
                  <a:srgbClr val="FFFFFF"/>
                </a:solidFill>
                <a:latin typeface="Times New Roman"/>
                <a:ea typeface="Times New Roman"/>
                <a:cs typeface="Times New Roman"/>
                <a:sym typeface="Times New Roman"/>
              </a:rPr>
              <a:t>Xóa sản phẩm</a:t>
            </a:r>
            <a:endParaRPr sz="1600">
              <a:solidFill>
                <a:srgbClr val="FFFFFF"/>
              </a:solidFill>
              <a:latin typeface="Times New Roman"/>
              <a:ea typeface="Times New Roman"/>
              <a:cs typeface="Times New Roman"/>
              <a:sym typeface="Times New Roman"/>
            </a:endParaRPr>
          </a:p>
          <a:p>
            <a:pPr marL="457200" lvl="0" indent="-330200" algn="just" rtl="0">
              <a:spcBef>
                <a:spcPts val="0"/>
              </a:spcBef>
              <a:spcAft>
                <a:spcPts val="0"/>
              </a:spcAft>
              <a:buClr>
                <a:srgbClr val="FFFFFF"/>
              </a:buClr>
              <a:buSzPts val="1600"/>
              <a:buFont typeface="Times New Roman"/>
              <a:buChar char="+"/>
            </a:pPr>
            <a:r>
              <a:rPr lang="vi" sz="1600">
                <a:solidFill>
                  <a:srgbClr val="FFFFFF"/>
                </a:solidFill>
                <a:latin typeface="Times New Roman"/>
                <a:ea typeface="Times New Roman"/>
                <a:cs typeface="Times New Roman"/>
                <a:sym typeface="Times New Roman"/>
              </a:rPr>
              <a:t>Thêm sản phẩm</a:t>
            </a:r>
            <a:endParaRPr sz="1600">
              <a:solidFill>
                <a:srgbClr val="FFFFFF"/>
              </a:solidFill>
              <a:latin typeface="Times New Roman"/>
              <a:ea typeface="Times New Roman"/>
              <a:cs typeface="Times New Roman"/>
              <a:sym typeface="Times New Roman"/>
            </a:endParaRPr>
          </a:p>
          <a:p>
            <a:pPr marL="457200" lvl="0" indent="-330200" algn="just" rtl="0">
              <a:spcBef>
                <a:spcPts val="0"/>
              </a:spcBef>
              <a:spcAft>
                <a:spcPts val="0"/>
              </a:spcAft>
              <a:buClr>
                <a:srgbClr val="FFFFFF"/>
              </a:buClr>
              <a:buSzPts val="1600"/>
              <a:buFont typeface="Times New Roman"/>
              <a:buChar char="+"/>
            </a:pPr>
            <a:r>
              <a:rPr lang="vi" sz="1600">
                <a:solidFill>
                  <a:srgbClr val="FFFFFF"/>
                </a:solidFill>
                <a:latin typeface="Times New Roman"/>
                <a:ea typeface="Times New Roman"/>
                <a:cs typeface="Times New Roman"/>
                <a:sym typeface="Times New Roman"/>
              </a:rPr>
              <a:t>Xem chi tiết đơn hàng</a:t>
            </a:r>
            <a:endParaRPr sz="1600">
              <a:solidFill>
                <a:srgbClr val="FFFFFF"/>
              </a:solidFill>
              <a:latin typeface="Times New Roman"/>
              <a:ea typeface="Times New Roman"/>
              <a:cs typeface="Times New Roman"/>
              <a:sym typeface="Times New Roman"/>
            </a:endParaRPr>
          </a:p>
          <a:p>
            <a:pPr marL="457200" lvl="0" indent="-330200" algn="just" rtl="0">
              <a:spcBef>
                <a:spcPts val="0"/>
              </a:spcBef>
              <a:spcAft>
                <a:spcPts val="0"/>
              </a:spcAft>
              <a:buClr>
                <a:srgbClr val="FFFFFF"/>
              </a:buClr>
              <a:buSzPts val="1600"/>
              <a:buFont typeface="Times New Roman"/>
              <a:buChar char="+"/>
            </a:pPr>
            <a:r>
              <a:rPr lang="vi" sz="1600">
                <a:solidFill>
                  <a:srgbClr val="FFFFFF"/>
                </a:solidFill>
                <a:latin typeface="Times New Roman"/>
                <a:ea typeface="Times New Roman"/>
                <a:cs typeface="Times New Roman"/>
                <a:sym typeface="Times New Roman"/>
              </a:rPr>
              <a:t>Xác nhận thành công</a:t>
            </a:r>
            <a:endParaRPr sz="1600">
              <a:solidFill>
                <a:srgbClr val="FFFFFF"/>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dirty="0"/>
              <a:t>1.2. DATABASE</a:t>
            </a:r>
            <a:endParaRPr dirty="0"/>
          </a:p>
          <a:p>
            <a:pPr marL="0" lvl="0" indent="0" algn="l" rtl="0">
              <a:spcBef>
                <a:spcPts val="0"/>
              </a:spcBef>
              <a:spcAft>
                <a:spcPts val="0"/>
              </a:spcAft>
              <a:buNone/>
            </a:pPr>
            <a:br>
              <a:rPr lang="en-US" sz="1600" dirty="0"/>
            </a:br>
            <a:r>
              <a:rPr lang="vi" sz="1600" dirty="0"/>
              <a:t>Sơ đồ ER:</a:t>
            </a:r>
            <a:endParaRPr sz="1600" dirty="0"/>
          </a:p>
        </p:txBody>
      </p:sp>
      <p:pic>
        <p:nvPicPr>
          <p:cNvPr id="177" name="Google Shape;177;p20"/>
          <p:cNvPicPr preferRelativeResize="0"/>
          <p:nvPr/>
        </p:nvPicPr>
        <p:blipFill>
          <a:blip r:embed="rId3">
            <a:alphaModFix/>
          </a:blip>
          <a:stretch>
            <a:fillRect/>
          </a:stretch>
        </p:blipFill>
        <p:spPr>
          <a:xfrm>
            <a:off x="1297500" y="1388375"/>
            <a:ext cx="6883199" cy="348052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2. CÔNG NGHỆ SỬ DỤNG</a:t>
            </a:r>
            <a:endParaRPr/>
          </a:p>
        </p:txBody>
      </p:sp>
      <p:sp>
        <p:nvSpPr>
          <p:cNvPr id="183" name="Google Shape;183;p21"/>
          <p:cNvSpPr txBox="1">
            <a:spLocks noGrp="1"/>
          </p:cNvSpPr>
          <p:nvPr>
            <p:ph type="body" idx="1"/>
          </p:nvPr>
        </p:nvSpPr>
        <p:spPr>
          <a:xfrm>
            <a:off x="1297500" y="1567550"/>
            <a:ext cx="4499700" cy="29112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r>
              <a:rPr lang="vi" sz="1600">
                <a:latin typeface="Times New Roman"/>
                <a:ea typeface="Times New Roman"/>
                <a:cs typeface="Times New Roman"/>
                <a:sym typeface="Times New Roman"/>
              </a:rPr>
              <a:t>Qua việc tìm hiểu, nhóm em xin chọn công nghệ  CodeIgniter Web Framework. Do công nghệ này có thể xây dựng website với tốc độ nhanh, chạy tốt trên mọi thiết bị, có tính bảo mật cao và giao diện đẹp mắt…</a:t>
            </a:r>
            <a:endParaRPr sz="1600">
              <a:latin typeface="Times New Roman"/>
              <a:ea typeface="Times New Roman"/>
              <a:cs typeface="Times New Roman"/>
              <a:sym typeface="Times New Roman"/>
            </a:endParaRPr>
          </a:p>
          <a:p>
            <a:pPr marL="0" lvl="0" indent="0" algn="just" rtl="0">
              <a:spcBef>
                <a:spcPts val="1600"/>
              </a:spcBef>
              <a:spcAft>
                <a:spcPts val="0"/>
              </a:spcAft>
              <a:buClr>
                <a:srgbClr val="000000"/>
              </a:buClr>
              <a:buSzPts val="1100"/>
              <a:buFont typeface="Arial"/>
              <a:buNone/>
            </a:pPr>
            <a:r>
              <a:rPr lang="vi">
                <a:solidFill>
                  <a:srgbClr val="000000"/>
                </a:solidFill>
                <a:latin typeface="Times New Roman"/>
                <a:ea typeface="Times New Roman"/>
                <a:cs typeface="Times New Roman"/>
                <a:sym typeface="Times New Roman"/>
              </a:rPr>
              <a:t>-</a:t>
            </a:r>
            <a:r>
              <a:rPr lang="vi" sz="1600">
                <a:solidFill>
                  <a:srgbClr val="FFFFFF"/>
                </a:solidFill>
                <a:latin typeface="Times New Roman"/>
                <a:ea typeface="Times New Roman"/>
                <a:cs typeface="Times New Roman"/>
                <a:sym typeface="Times New Roman"/>
              </a:rPr>
              <a:t> Đồng thời lựa chọn công nghệ lập trình website PHP và công nghệ quản lý cơ sở dữ liệu SQL.</a:t>
            </a:r>
            <a:endParaRPr sz="1600">
              <a:solidFill>
                <a:srgbClr val="FFFFFF"/>
              </a:solidFill>
              <a:latin typeface="Times New Roman"/>
              <a:ea typeface="Times New Roman"/>
              <a:cs typeface="Times New Roman"/>
              <a:sym typeface="Times New Roman"/>
            </a:endParaRPr>
          </a:p>
          <a:p>
            <a:pPr marL="0" lvl="0" indent="0" algn="l" rtl="0">
              <a:spcBef>
                <a:spcPts val="0"/>
              </a:spcBef>
              <a:spcAft>
                <a:spcPts val="1600"/>
              </a:spcAft>
              <a:buNone/>
            </a:pPr>
            <a:endParaRPr sz="1600">
              <a:solidFill>
                <a:srgbClr val="FFFFFF"/>
              </a:solidFill>
              <a:latin typeface="Times New Roman"/>
              <a:ea typeface="Times New Roman"/>
              <a:cs typeface="Times New Roman"/>
              <a:sym typeface="Times New Roman"/>
            </a:endParaRPr>
          </a:p>
        </p:txBody>
      </p:sp>
      <p:pic>
        <p:nvPicPr>
          <p:cNvPr id="184" name="Google Shape;184;p21"/>
          <p:cNvPicPr preferRelativeResize="0"/>
          <p:nvPr/>
        </p:nvPicPr>
        <p:blipFill>
          <a:blip r:embed="rId3">
            <a:alphaModFix/>
          </a:blip>
          <a:stretch>
            <a:fillRect/>
          </a:stretch>
        </p:blipFill>
        <p:spPr>
          <a:xfrm>
            <a:off x="5991700" y="1068625"/>
            <a:ext cx="1815975" cy="1503125"/>
          </a:xfrm>
          <a:prstGeom prst="rect">
            <a:avLst/>
          </a:prstGeom>
          <a:noFill/>
          <a:ln>
            <a:noFill/>
          </a:ln>
        </p:spPr>
      </p:pic>
      <p:pic>
        <p:nvPicPr>
          <p:cNvPr id="185" name="Google Shape;185;p21"/>
          <p:cNvPicPr preferRelativeResize="0"/>
          <p:nvPr/>
        </p:nvPicPr>
        <p:blipFill>
          <a:blip r:embed="rId4">
            <a:alphaModFix/>
          </a:blip>
          <a:stretch>
            <a:fillRect/>
          </a:stretch>
        </p:blipFill>
        <p:spPr>
          <a:xfrm>
            <a:off x="5991700" y="2805550"/>
            <a:ext cx="1815975" cy="1261399"/>
          </a:xfrm>
          <a:prstGeom prst="rect">
            <a:avLst/>
          </a:prstGeom>
          <a:noFill/>
          <a:ln>
            <a:noFill/>
          </a:ln>
        </p:spPr>
      </p:pic>
      <p:pic>
        <p:nvPicPr>
          <p:cNvPr id="186" name="Google Shape;186;p21"/>
          <p:cNvPicPr preferRelativeResize="0"/>
          <p:nvPr/>
        </p:nvPicPr>
        <p:blipFill>
          <a:blip r:embed="rId5">
            <a:alphaModFix/>
          </a:blip>
          <a:stretch>
            <a:fillRect/>
          </a:stretch>
        </p:blipFill>
        <p:spPr>
          <a:xfrm>
            <a:off x="7187850" y="1068625"/>
            <a:ext cx="2566324" cy="15031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TotalTime>
  <Words>1900</Words>
  <Application>Microsoft Office PowerPoint</Application>
  <PresentationFormat>On-screen Show (16:9)</PresentationFormat>
  <Paragraphs>174</Paragraphs>
  <Slides>27</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Times New Roman</vt:lpstr>
      <vt:lpstr>Lato</vt:lpstr>
      <vt:lpstr>Montserrat</vt:lpstr>
      <vt:lpstr>Focus</vt:lpstr>
      <vt:lpstr>XÂY DỰNG WEBSITE BÁN ĐIỆN THOẠI SỬ DỤNG CÔNG NGHỆ CODEIGNITER</vt:lpstr>
      <vt:lpstr>LỚP D15-TH06</vt:lpstr>
      <vt:lpstr>BẢNG PHÂN CÔNG VIỆC</vt:lpstr>
      <vt:lpstr>NỘI DUNG CHÍNH</vt:lpstr>
      <vt:lpstr>1. GIỚI THIỆU ĐỀ TÀI</vt:lpstr>
      <vt:lpstr>1.1. CÁC CHỨC NĂNG CHÍNH  1.1.1 CHỨC NĂNG CỦA KHÁCH HÀNG</vt:lpstr>
      <vt:lpstr>1.1. CÁC CHỨC NĂNG CHÍNH  1.1.1. CHỨC NĂNG CỦA ADMIN</vt:lpstr>
      <vt:lpstr>1.2. DATABASE  Sơ đồ ER:</vt:lpstr>
      <vt:lpstr>2. CÔNG NGHỆ SỬ DỤNG</vt:lpstr>
      <vt:lpstr>2. CÔNG NGHỆ SỬ DỤNG  2.1. GIỚI THIỆU VỀ CÔNG NGHỆ CODEIGNITER</vt:lpstr>
      <vt:lpstr>2. CÔNG NGHỆ SỬ DỤNG  2.2. CÁC CÔNG NGHỆ TƯƠNG TỰ</vt:lpstr>
      <vt:lpstr>2. CÔNG NGHỆ SỬ DỤNG  2.3. LÝ DO CHỌN CÔNG NGHỆ CODEIGNITER</vt:lpstr>
      <vt:lpstr>3. CÁCH CÀI ĐẶT VÀ SỬ DỤNG CODEIGNITER</vt:lpstr>
      <vt:lpstr>3. CÁCH CÀI ĐẶT VÀ SỬ DỤNG CODEIGNITER</vt:lpstr>
      <vt:lpstr>3. CÁCH CÀI ĐẶT VÀ SỬ DỤNG CODEIGNITER</vt:lpstr>
      <vt:lpstr>3. CÁCH CÀI ĐẶT VÀ SỬ DỤNG CODEIGNITER</vt:lpstr>
      <vt:lpstr>3. CÁCH CÀI ĐẶT VÀ SỬ DỤNG CODEIGNITER</vt:lpstr>
      <vt:lpstr>3. CÁCH CÀI ĐẶT VÀ SỬ DỤNG CODEIGNITER</vt:lpstr>
      <vt:lpstr>4. DEMO CODEIGNITER  DEMO MVC TRONG CODEIGNITER</vt:lpstr>
      <vt:lpstr>4. DEMO CODEIGNITER  DEMO MVC TRONG CODEIGNITER</vt:lpstr>
      <vt:lpstr>4. DEMO CODEIGNITER  DEMO MVC TRONG CODEIGNITER</vt:lpstr>
      <vt:lpstr>4. DEMO CODEIGNITER  DEMO MVC TRONG CODEIGNITER</vt:lpstr>
      <vt:lpstr>4. DEMO CODEIGNITER  DEMO MVC TRONG CODEIGNITER</vt:lpstr>
      <vt:lpstr>4. DEMO CODEIGNITER  DEMO CODEIGNITER SỬ DỤNG DATABASE</vt:lpstr>
      <vt:lpstr>4. DEMO CODEIGNITER  DEMO CODEIGNITER SỬ DỤNG DATABASE</vt:lpstr>
      <vt:lpstr>TÀI LIỆU THAM KHẢO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WEBSITE BÁN ĐIỆN THOẠI SỬ DỤNG CÔNG NGHỆ CODEIGNITER</dc:title>
  <cp:lastModifiedBy>Le Quan</cp:lastModifiedBy>
  <cp:revision>20</cp:revision>
  <dcterms:modified xsi:type="dcterms:W3CDTF">2019-04-12T16:39:11Z</dcterms:modified>
</cp:coreProperties>
</file>