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631" r:id="rId2"/>
    <p:sldId id="618" r:id="rId3"/>
    <p:sldId id="619" r:id="rId4"/>
    <p:sldId id="620" r:id="rId5"/>
    <p:sldId id="621" r:id="rId6"/>
    <p:sldId id="622" r:id="rId7"/>
    <p:sldId id="623" r:id="rId8"/>
    <p:sldId id="624" r:id="rId9"/>
    <p:sldId id="625" r:id="rId10"/>
    <p:sldId id="626" r:id="rId11"/>
    <p:sldId id="627" r:id="rId12"/>
    <p:sldId id="628" r:id="rId13"/>
    <p:sldId id="584" r:id="rId14"/>
  </p:sldIdLst>
  <p:sldSz cx="12192000" cy="6858000"/>
  <p:notesSz cx="6797675" cy="9926638"/>
  <p:custDataLst>
    <p:tags r:id="rId1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1096" userDrawn="1">
          <p15:clr>
            <a:srgbClr val="A4A3A4"/>
          </p15:clr>
        </p15:guide>
        <p15:guide id="3" pos="1277" userDrawn="1">
          <p15:clr>
            <a:srgbClr val="A4A3A4"/>
          </p15:clr>
        </p15:guide>
        <p15:guide id="4" pos="1377" userDrawn="1">
          <p15:clr>
            <a:srgbClr val="A4A3A4"/>
          </p15:clr>
        </p15:guide>
        <p15:guide id="5" orient="horz" pos="1071" userDrawn="1">
          <p15:clr>
            <a:srgbClr val="A4A3A4"/>
          </p15:clr>
        </p15:guide>
        <p15:guide id="6" orient="horz" pos="1065">
          <p15:clr>
            <a:srgbClr val="A4A3A4"/>
          </p15:clr>
        </p15:guide>
        <p15:guide id="7" pos="1084">
          <p15:clr>
            <a:srgbClr val="A4A3A4"/>
          </p15:clr>
        </p15:guide>
        <p15:guide id="8" pos="67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C8"/>
    <a:srgbClr val="707070"/>
    <a:srgbClr val="D01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68" autoAdjust="0"/>
    <p:restoredTop sz="96207" autoAdjust="0"/>
  </p:normalViewPr>
  <p:slideViewPr>
    <p:cSldViewPr snapToGrid="0">
      <p:cViewPr varScale="1">
        <p:scale>
          <a:sx n="88" d="100"/>
          <a:sy n="88" d="100"/>
        </p:scale>
        <p:origin x="84" y="414"/>
      </p:cViewPr>
      <p:guideLst>
        <p:guide orient="horz" pos="640"/>
        <p:guide pos="1096"/>
        <p:guide pos="1277"/>
        <p:guide pos="1377"/>
        <p:guide orient="horz" pos="1071"/>
        <p:guide orient="horz" pos="1065"/>
        <p:guide pos="1084"/>
        <p:guide pos="6749"/>
      </p:guideLst>
    </p:cSldViewPr>
  </p:slideViewPr>
  <p:outlineViewPr>
    <p:cViewPr>
      <p:scale>
        <a:sx n="25" d="100"/>
        <a:sy n="25" d="100"/>
      </p:scale>
      <p:origin x="0" y="18222"/>
    </p:cViewPr>
  </p:outlin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43C46-EFDB-4CEA-BBEB-B4A355219457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7F087-AAF6-49C2-A3D0-F0788A18BED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37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06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74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14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04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34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40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6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8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87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99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28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50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Структура презентации</a:t>
            </a:r>
            <a:endParaRPr lang="ru-RU" sz="2800" b="0" i="0" u="none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628651" y="1265239"/>
            <a:ext cx="5780776" cy="458347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1 Титульный лист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2 Боль потребителя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3 Продукт проекта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4 Конкурентное преимущество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5 Основные этапы реализации проекта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409427" y="1265238"/>
            <a:ext cx="5780776" cy="4583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6 Выход на рынок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7 Продвижение на рынок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8 На что нужны инвестиции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9 Команда проекта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>
                <a:solidFill>
                  <a:srgbClr val="707070"/>
                </a:solidFill>
                <a:ea typeface="Roboto Cn" pitchFamily="2" charset="0"/>
              </a:rPr>
              <a:t>10 Контакты </a:t>
            </a: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и призыв к действию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425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Секреты успешной презентации</a:t>
            </a:r>
            <a:endParaRPr lang="ru-RU" sz="2800" b="0" i="0" u="none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1138686" y="3008314"/>
            <a:ext cx="7948163" cy="11064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Сколько Вам нужно денежных средств на реализацию проекта?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Куда конкретно будут потрачены денежные средства?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691665" y="1548607"/>
            <a:ext cx="9073213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ФИНАНСОВЫЙ ПЛАН</a:t>
            </a:r>
            <a:endParaRPr lang="ru-RU" sz="3500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121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Секреты успешной презентации</a:t>
            </a:r>
            <a:endParaRPr lang="ru-RU" sz="2800" b="0" i="0" u="none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691665" y="1548607"/>
            <a:ext cx="9073213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КОМАНДА ПРОЕКТА</a:t>
            </a:r>
            <a:endParaRPr lang="ru-RU" sz="3500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1400175" y="2657475"/>
            <a:ext cx="2300288" cy="1814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ФОТО</a:t>
            </a:r>
          </a:p>
        </p:txBody>
      </p:sp>
      <p:sp>
        <p:nvSpPr>
          <p:cNvPr id="7" name="Овал 6"/>
          <p:cNvSpPr/>
          <p:nvPr/>
        </p:nvSpPr>
        <p:spPr>
          <a:xfrm>
            <a:off x="4881562" y="4195763"/>
            <a:ext cx="2300288" cy="1814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ФОТО</a:t>
            </a:r>
          </a:p>
        </p:txBody>
      </p:sp>
      <p:sp>
        <p:nvSpPr>
          <p:cNvPr id="8" name="Овал 7"/>
          <p:cNvSpPr/>
          <p:nvPr/>
        </p:nvSpPr>
        <p:spPr>
          <a:xfrm>
            <a:off x="8464590" y="1947069"/>
            <a:ext cx="2300288" cy="1814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ФОТО</a:t>
            </a:r>
          </a:p>
        </p:txBody>
      </p:sp>
      <p:cxnSp>
        <p:nvCxnSpPr>
          <p:cNvPr id="6" name="Прямая соединительная линия 5"/>
          <p:cNvCxnSpPr>
            <a:stCxn id="7" idx="7"/>
            <a:endCxn id="8" idx="2"/>
          </p:cNvCxnSpPr>
          <p:nvPr/>
        </p:nvCxnSpPr>
        <p:spPr>
          <a:xfrm flipV="1">
            <a:off x="6844981" y="2854326"/>
            <a:ext cx="1619609" cy="1607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8" idx="1"/>
            <a:endCxn id="3" idx="0"/>
          </p:cNvCxnSpPr>
          <p:nvPr/>
        </p:nvCxnSpPr>
        <p:spPr>
          <a:xfrm flipH="1">
            <a:off x="2550319" y="2212798"/>
            <a:ext cx="6251140" cy="444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3" idx="3"/>
            <a:endCxn id="7" idx="2"/>
          </p:cNvCxnSpPr>
          <p:nvPr/>
        </p:nvCxnSpPr>
        <p:spPr>
          <a:xfrm>
            <a:off x="1737044" y="4206259"/>
            <a:ext cx="3144518" cy="896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2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Секреты успешной презентации</a:t>
            </a:r>
            <a:endParaRPr lang="ru-RU" sz="2800" b="0" i="0" u="none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1138686" y="3008314"/>
            <a:ext cx="7948163" cy="11064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Как с Вами можно связаться?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Напишите призыв к действию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707070"/>
                </a:solidFill>
                <a:ea typeface="Roboto Cn" pitchFamily="2" charset="0"/>
              </a:rPr>
              <a:t>QR</a:t>
            </a: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-коды на социальные сети проекта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691665" y="1548607"/>
            <a:ext cx="9073213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КОНТАКТЫ И ПРИЗЫВ К ДЕЙСТВИЮ</a:t>
            </a:r>
            <a:endParaRPr lang="ru-RU" sz="3500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29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448" y="1825625"/>
            <a:ext cx="10515600" cy="4351338"/>
          </a:xfrm>
        </p:spPr>
        <p:txBody>
          <a:bodyPr anchor="t">
            <a:norm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b="0" i="0" u="none" dirty="0">
              <a:solidFill>
                <a:srgbClr val="707070"/>
              </a:solidFill>
              <a:latin typeface="Roboto Cn" pitchFamily="2" charset="0"/>
              <a:ea typeface="Roboto Cn" pitchFamily="2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0" i="0" u="none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</a:rPr>
              <a:t>СПАСИБО ЗА ВНИМАНИЕ!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800" b="0" i="0" u="none" kern="1200" dirty="0">
              <a:solidFill>
                <a:srgbClr val="008FC8"/>
              </a:solidFill>
              <a:latin typeface="Roboto Cn" pitchFamily="2" charset="0"/>
              <a:ea typeface="Roboto Cn" pitchFamily="2" charset="0"/>
              <a:cs typeface="+mj-c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b="0" i="0" u="none" dirty="0"/>
          </a:p>
        </p:txBody>
      </p:sp>
    </p:spTree>
    <p:extLst>
      <p:ext uri="{BB962C8B-B14F-4D97-AF65-F5344CB8AC3E}">
        <p14:creationId xmlns:p14="http://schemas.microsoft.com/office/powerpoint/2010/main" val="33137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b="0" i="0" u="none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</a:rPr>
              <a:t>Представление</a:t>
            </a: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7072313" y="4308476"/>
            <a:ext cx="4699508" cy="11064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Руководитель проекта : Суворин Анатолий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566258" y="2388394"/>
            <a:ext cx="5324026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ПРОЕКТ «Программное ядро предприятия»</a:t>
            </a:r>
            <a:endParaRPr lang="ru-RU" sz="3500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0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Глобальный контекст</a:t>
            </a:r>
            <a:endParaRPr lang="ru-RU" sz="2800" b="0" i="0" u="none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370114" y="1872343"/>
            <a:ext cx="11408229" cy="224245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В силу закона времени период обновления технологий обработки информации в предприятии сокращается, и наоборот все программы  предлагаемые корпорациями для такой обработки усложняются и следовательно период их качественного развития увеличивается . Эта сингулярность приводит к необходимости создавать информационное ядро внутри предприятия , исходя из внутренней стратегии предприятия и внешней тенденции экономического развития , что в период качественного перехода от либерально-монетаристской к экономике госкапитализма особенно актуально.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786743" y="1265239"/>
            <a:ext cx="6274991" cy="607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Возникновение проблемы</a:t>
            </a:r>
            <a:endParaRPr lang="ru-RU" sz="3500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Постановка решения проблемы</a:t>
            </a:r>
            <a:endParaRPr lang="ru-RU" sz="2800" b="0" i="0" u="none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304800" y="1905000"/>
            <a:ext cx="11288485" cy="180975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Программное ядро предприятия должно быть с ясной архитектурой, строится на основе современных подходов в программированию, не иметь неконтролируемых внешних зависимостей ( типа фреймворков ),  с открытым кодом, работать в любой операционной системе, масштабируемой, безопасной, независимой от протоколов сети. Оно должно быть принято как государственными органами, так и бизнес сообществом. Данный список требований не может быть ограничен, потому что ядро должно быть идеальным, а за другое и браться нет никакого смысла.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737708" y="947057"/>
            <a:ext cx="5324026" cy="957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ПРОДУКТ ПРОЕКТА</a:t>
            </a:r>
            <a:endParaRPr lang="ru-RU" sz="3500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98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Пути реализации решения</a:t>
            </a:r>
            <a:endParaRPr lang="ru-RU" sz="2800" b="0" i="0" u="none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823283" y="1937657"/>
            <a:ext cx="10399888" cy="81200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Идеальность продукта предлагается понимать как признанный наилучший на данный момент времени всеми участниками процесса его создания и использования, что достижимо только в </a:t>
            </a:r>
            <a:r>
              <a:rPr lang="en-US" sz="2400" dirty="0">
                <a:solidFill>
                  <a:srgbClr val="707070"/>
                </a:solidFill>
                <a:ea typeface="Roboto Cn" pitchFamily="2" charset="0"/>
              </a:rPr>
              <a:t>Open Source </a:t>
            </a: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, где все заинтересованные стороны имеют возможность вносить полезные изменения в проект с одобрения всех заинтересованных сторон.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737708" y="664029"/>
            <a:ext cx="5324026" cy="14132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Невозможное возможно</a:t>
            </a:r>
            <a:endParaRPr lang="ru-RU" sz="3500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8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Секреты успешной презентации</a:t>
            </a:r>
            <a:endParaRPr lang="ru-RU" sz="2800" b="0" i="0" u="none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1138687" y="3008314"/>
            <a:ext cx="5576438" cy="11064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Есть ли у проекта прямые или косвенные конкуренты?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Чем ваш продукт лучше конкурентов?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397492" y="1591469"/>
            <a:ext cx="7661559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КОНКУРЕНТНОЕ ПРЕИМУЩЕСТВО</a:t>
            </a:r>
            <a:endParaRPr lang="ru-RU" sz="3500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36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Секреты успешной презентации</a:t>
            </a:r>
            <a:endParaRPr lang="ru-RU" sz="2800" b="0" i="0" u="none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1138687" y="3008314"/>
            <a:ext cx="5576438" cy="11064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Отразите основные этапы проекта: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1 этап…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2 этап…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3 этап…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691665" y="1548607"/>
            <a:ext cx="9073213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ОСНОВНЫЕ ЭТАПЫ РЕАЛИЗАЦИИ ПРОЕКТА</a:t>
            </a:r>
            <a:endParaRPr lang="ru-RU" sz="3500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46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Секреты успешной презентации</a:t>
            </a:r>
            <a:endParaRPr lang="ru-RU" sz="2800" b="0" i="0" u="none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1138687" y="3008314"/>
            <a:ext cx="6433688" cy="11064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Как планируете продвигать проект?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Как расширять продукт по территории и по ассортименту?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691665" y="1548607"/>
            <a:ext cx="9073213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ВЫХОД НА РЫНОК</a:t>
            </a:r>
            <a:endParaRPr lang="ru-RU" sz="3500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69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Секреты успешной презентации</a:t>
            </a:r>
            <a:endParaRPr lang="ru-RU" sz="2800" b="0" i="0" u="none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691665" y="1548607"/>
            <a:ext cx="9073213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БИЗНЕС-МОДЕЛЬ ПРОЕКТА</a:t>
            </a:r>
            <a:endParaRPr lang="ru-RU" sz="3500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263651"/>
              </p:ext>
            </p:extLst>
          </p:nvPr>
        </p:nvGraphicFramePr>
        <p:xfrm>
          <a:off x="966787" y="2768600"/>
          <a:ext cx="10515600" cy="2546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317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Целевая аудитория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Необходимые и имеющиеся ресурсы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317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Основные затраты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Каналы сбыта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0959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9c041c98c1af83a209dad7d97c0c61396f190aa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3999</TotalTime>
  <Words>391</Words>
  <Application>Microsoft Office PowerPoint</Application>
  <PresentationFormat>Широкоэкранный</PresentationFormat>
  <Paragraphs>64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 Cn</vt:lpstr>
      <vt:lpstr>2_Office Theme</vt:lpstr>
      <vt:lpstr>Структура презентации</vt:lpstr>
      <vt:lpstr>Представление</vt:lpstr>
      <vt:lpstr>Глобальный контекст</vt:lpstr>
      <vt:lpstr>Постановка решения проблемы</vt:lpstr>
      <vt:lpstr>Пути реализации решения</vt:lpstr>
      <vt:lpstr>Секреты успешной презентации</vt:lpstr>
      <vt:lpstr>Секреты успешной презентации</vt:lpstr>
      <vt:lpstr>Секреты успешной презентации</vt:lpstr>
      <vt:lpstr>Секреты успешной презентации</vt:lpstr>
      <vt:lpstr>Секреты успешной презентации</vt:lpstr>
      <vt:lpstr>Секреты успешной презентации</vt:lpstr>
      <vt:lpstr>Секреты успешной презентации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Kosmodemyanskiy</dc:creator>
  <cp:lastModifiedBy>Ric Ric</cp:lastModifiedBy>
  <cp:revision>259</cp:revision>
  <cp:lastPrinted>2019-12-12T07:08:49Z</cp:lastPrinted>
  <dcterms:created xsi:type="dcterms:W3CDTF">2015-06-25T00:23:57Z</dcterms:created>
  <dcterms:modified xsi:type="dcterms:W3CDTF">2021-04-13T18:38:35Z</dcterms:modified>
</cp:coreProperties>
</file>