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492" r:id="rId2"/>
    <p:sldId id="510" r:id="rId3"/>
    <p:sldId id="520" r:id="rId4"/>
    <p:sldId id="522" r:id="rId5"/>
    <p:sldId id="523" r:id="rId6"/>
    <p:sldId id="524" r:id="rId7"/>
    <p:sldId id="525" r:id="rId8"/>
    <p:sldId id="526" r:id="rId9"/>
    <p:sldId id="512" r:id="rId10"/>
    <p:sldId id="513" r:id="rId11"/>
    <p:sldId id="519" r:id="rId12"/>
    <p:sldId id="514" r:id="rId13"/>
  </p:sldIdLst>
  <p:sldSz cx="9144000" cy="6858000" type="screen4x3"/>
  <p:notesSz cx="6858000" cy="9144000"/>
  <p:custDataLst>
    <p:tags r:id="rId16"/>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474" autoAdjust="0"/>
  </p:normalViewPr>
  <p:slideViewPr>
    <p:cSldViewPr>
      <p:cViewPr varScale="1">
        <p:scale>
          <a:sx n="66" d="100"/>
          <a:sy n="66" d="100"/>
        </p:scale>
        <p:origin x="1530" y="60"/>
      </p:cViewPr>
      <p:guideLst>
        <p:guide orient="horz" pos="2160"/>
        <p:guide pos="2880"/>
      </p:guideLst>
    </p:cSldViewPr>
  </p:slideViewPr>
  <p:outlineViewPr>
    <p:cViewPr>
      <p:scale>
        <a:sx n="33" d="100"/>
        <a:sy n="33" d="100"/>
      </p:scale>
      <p:origin x="48" y="5706"/>
    </p:cViewPr>
  </p:outlineViewPr>
  <p:notesTextViewPr>
    <p:cViewPr>
      <p:scale>
        <a:sx n="100" d="100"/>
        <a:sy n="100" d="100"/>
      </p:scale>
      <p:origin x="0" y="0"/>
    </p:cViewPr>
  </p:notesTextViewPr>
  <p:notesViewPr>
    <p:cSldViewPr>
      <p:cViewPr varScale="1">
        <p:scale>
          <a:sx n="36" d="100"/>
          <a:sy n="36" d="100"/>
        </p:scale>
        <p:origin x="-28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6A91112-178B-40F2-8077-00C4FF23661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5123" name="Rectangle 3">
            <a:extLst>
              <a:ext uri="{FF2B5EF4-FFF2-40B4-BE49-F238E27FC236}">
                <a16:creationId xmlns:a16="http://schemas.microsoft.com/office/drawing/2014/main" id="{0A0CF9F2-A821-4C92-AB9B-03C637F0BC7E}"/>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5124" name="Rectangle 4">
            <a:extLst>
              <a:ext uri="{FF2B5EF4-FFF2-40B4-BE49-F238E27FC236}">
                <a16:creationId xmlns:a16="http://schemas.microsoft.com/office/drawing/2014/main" id="{DA5556E5-D67E-443B-8631-06A6301661DA}"/>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r>
              <a:rPr lang="en-IN"/>
              <a:t>"Effect of dynamic threshold &amp; noise uncertainty in energy detection spectrum sensing technique for cognitive radio systems"</a:t>
            </a:r>
            <a:endParaRPr lang="en-US"/>
          </a:p>
        </p:txBody>
      </p:sp>
      <p:sp>
        <p:nvSpPr>
          <p:cNvPr id="5125" name="Rectangle 5">
            <a:extLst>
              <a:ext uri="{FF2B5EF4-FFF2-40B4-BE49-F238E27FC236}">
                <a16:creationId xmlns:a16="http://schemas.microsoft.com/office/drawing/2014/main" id="{F5F53E8F-5C89-4758-B59B-EC093EE3F39A}"/>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C24DAF-B31B-4A5E-8858-A6A2DD2E5CA0}" type="slidenum">
              <a:rPr lang="en-US" altLang="en-US"/>
              <a:pPr>
                <a:defRPr/>
              </a:pPr>
              <a:t>‹#›</a:t>
            </a:fld>
            <a:endParaRPr lang="en-US" altLang="en-US"/>
          </a:p>
        </p:txBody>
      </p:sp>
    </p:spTree>
    <p:extLst>
      <p:ext uri="{BB962C8B-B14F-4D97-AF65-F5344CB8AC3E}">
        <p14:creationId xmlns:p14="http://schemas.microsoft.com/office/powerpoint/2010/main" val="71373422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4ED2367-E068-474E-AEAC-A123BD80A20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075" name="Rectangle 3">
            <a:extLst>
              <a:ext uri="{FF2B5EF4-FFF2-40B4-BE49-F238E27FC236}">
                <a16:creationId xmlns:a16="http://schemas.microsoft.com/office/drawing/2014/main" id="{FB0C78A9-4078-49E4-9F55-BFCE9E7607F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2052" name="Rectangle 4">
            <a:extLst>
              <a:ext uri="{FF2B5EF4-FFF2-40B4-BE49-F238E27FC236}">
                <a16:creationId xmlns:a16="http://schemas.microsoft.com/office/drawing/2014/main" id="{5B8123AC-CAF4-41C7-82F4-99189551E5F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C97B554F-554C-47D5-967A-988A7F6D66D3}"/>
              </a:ext>
            </a:extLst>
          </p:cNvPr>
          <p:cNvSpPr>
            <a:spLocks noGrp="1" noChangeArrowheads="1"/>
          </p:cNvSpPr>
          <p:nvPr>
            <p:ph type="body" sz="quarter" idx="3"/>
          </p:nvPr>
        </p:nvSpPr>
        <p:spPr bwMode="auto">
          <a:xfrm>
            <a:off x="685800" y="5943600"/>
            <a:ext cx="54864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BFEA0453-DFD6-4B88-84F7-58BB2B0E3EF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r>
              <a:rPr lang="en-IN"/>
              <a:t>"Effect of dynamic threshold &amp; noise uncertainty in energy detection spectrum sensing technique for cognitive radio systems"</a:t>
            </a:r>
            <a:endParaRPr lang="en-US"/>
          </a:p>
        </p:txBody>
      </p:sp>
      <p:sp>
        <p:nvSpPr>
          <p:cNvPr id="3079" name="Rectangle 7">
            <a:extLst>
              <a:ext uri="{FF2B5EF4-FFF2-40B4-BE49-F238E27FC236}">
                <a16:creationId xmlns:a16="http://schemas.microsoft.com/office/drawing/2014/main" id="{56236B7C-2BD1-456F-9A76-3E5B62618CA1}"/>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398FAAB-0791-4A06-8F2B-BA36DB2D071F}" type="slidenum">
              <a:rPr lang="en-US" altLang="en-US"/>
              <a:pPr>
                <a:defRPr/>
              </a:pPr>
              <a:t>‹#›</a:t>
            </a:fld>
            <a:endParaRPr lang="en-US" altLang="en-US"/>
          </a:p>
        </p:txBody>
      </p:sp>
    </p:spTree>
    <p:extLst>
      <p:ext uri="{BB962C8B-B14F-4D97-AF65-F5344CB8AC3E}">
        <p14:creationId xmlns:p14="http://schemas.microsoft.com/office/powerpoint/2010/main" val="221967639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r>
              <a:rPr lang="en-IN"/>
              <a:t>"Effect of dynamic threshold &amp; noise uncertainty in energy detection spectrum sensing technique for cognitive radio systems"</a:t>
            </a:r>
            <a:endParaRPr lang="en-US"/>
          </a:p>
        </p:txBody>
      </p:sp>
      <p:sp>
        <p:nvSpPr>
          <p:cNvPr id="5" name="Slide Number Placeholder 4"/>
          <p:cNvSpPr>
            <a:spLocks noGrp="1"/>
          </p:cNvSpPr>
          <p:nvPr>
            <p:ph type="sldNum" sz="quarter" idx="5"/>
          </p:nvPr>
        </p:nvSpPr>
        <p:spPr/>
        <p:txBody>
          <a:bodyPr/>
          <a:lstStyle/>
          <a:p>
            <a:pPr>
              <a:defRPr/>
            </a:pPr>
            <a:fld id="{1398FAAB-0791-4A06-8F2B-BA36DB2D071F}" type="slidenum">
              <a:rPr lang="en-US" altLang="en-US" smtClean="0"/>
              <a:pPr>
                <a:defRPr/>
              </a:pPr>
              <a:t>8</a:t>
            </a:fld>
            <a:endParaRPr lang="en-US" altLang="en-US"/>
          </a:p>
        </p:txBody>
      </p:sp>
    </p:spTree>
    <p:extLst>
      <p:ext uri="{BB962C8B-B14F-4D97-AF65-F5344CB8AC3E}">
        <p14:creationId xmlns:p14="http://schemas.microsoft.com/office/powerpoint/2010/main" val="2735788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1715E287-86DA-4A68-B65A-571276A98FC8}"/>
              </a:ext>
            </a:extLst>
          </p:cNvPr>
          <p:cNvSpPr>
            <a:spLocks noGrp="1" noChangeArrowheads="1"/>
          </p:cNvSpPr>
          <p:nvPr>
            <p:ph type="sldNum" sz="quarter" idx="10"/>
          </p:nvPr>
        </p:nvSpPr>
        <p:spPr>
          <a:ln/>
        </p:spPr>
        <p:txBody>
          <a:bodyPr/>
          <a:lstStyle>
            <a:lvl1pPr>
              <a:defRPr/>
            </a:lvl1pPr>
          </a:lstStyle>
          <a:p>
            <a:pPr>
              <a:defRPr/>
            </a:pPr>
            <a:fld id="{0EBA358F-153C-452E-AE3E-695C847CD953}" type="slidenum">
              <a:rPr lang="en-US" altLang="en-US"/>
              <a:pPr>
                <a:defRPr/>
              </a:pPr>
              <a:t>‹#›</a:t>
            </a:fld>
            <a:endParaRPr lang="en-US" altLang="en-US"/>
          </a:p>
        </p:txBody>
      </p:sp>
    </p:spTree>
    <p:extLst>
      <p:ext uri="{BB962C8B-B14F-4D97-AF65-F5344CB8AC3E}">
        <p14:creationId xmlns:p14="http://schemas.microsoft.com/office/powerpoint/2010/main" val="2740793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BBA8319D-EC5B-421D-B2DD-CC6F8DCD118B}"/>
              </a:ext>
            </a:extLst>
          </p:cNvPr>
          <p:cNvSpPr>
            <a:spLocks noGrp="1" noChangeArrowheads="1"/>
          </p:cNvSpPr>
          <p:nvPr>
            <p:ph type="sldNum" sz="quarter" idx="10"/>
          </p:nvPr>
        </p:nvSpPr>
        <p:spPr>
          <a:ln/>
        </p:spPr>
        <p:txBody>
          <a:bodyPr/>
          <a:lstStyle>
            <a:lvl1pPr>
              <a:defRPr/>
            </a:lvl1pPr>
          </a:lstStyle>
          <a:p>
            <a:pPr>
              <a:defRPr/>
            </a:pPr>
            <a:fld id="{3136A0B4-4240-4572-BA5A-013DCD58583B}" type="slidenum">
              <a:rPr lang="en-US" altLang="en-US"/>
              <a:pPr>
                <a:defRPr/>
              </a:pPr>
              <a:t>‹#›</a:t>
            </a:fld>
            <a:endParaRPr lang="en-US" altLang="en-US"/>
          </a:p>
        </p:txBody>
      </p:sp>
    </p:spTree>
    <p:extLst>
      <p:ext uri="{BB962C8B-B14F-4D97-AF65-F5344CB8AC3E}">
        <p14:creationId xmlns:p14="http://schemas.microsoft.com/office/powerpoint/2010/main" val="334725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B7474AFE-D3EE-454E-AE47-B7D6D7230040}"/>
              </a:ext>
            </a:extLst>
          </p:cNvPr>
          <p:cNvSpPr>
            <a:spLocks noGrp="1" noChangeArrowheads="1"/>
          </p:cNvSpPr>
          <p:nvPr>
            <p:ph type="sldNum" sz="quarter" idx="10"/>
          </p:nvPr>
        </p:nvSpPr>
        <p:spPr>
          <a:ln/>
        </p:spPr>
        <p:txBody>
          <a:bodyPr/>
          <a:lstStyle>
            <a:lvl1pPr>
              <a:defRPr/>
            </a:lvl1pPr>
          </a:lstStyle>
          <a:p>
            <a:pPr>
              <a:defRPr/>
            </a:pPr>
            <a:fld id="{4463450E-B0A7-424A-9839-05AC188FC4F6}" type="slidenum">
              <a:rPr lang="en-US" altLang="en-US"/>
              <a:pPr>
                <a:defRPr/>
              </a:pPr>
              <a:t>‹#›</a:t>
            </a:fld>
            <a:endParaRPr lang="en-US" altLang="en-US"/>
          </a:p>
        </p:txBody>
      </p:sp>
    </p:spTree>
    <p:extLst>
      <p:ext uri="{BB962C8B-B14F-4D97-AF65-F5344CB8AC3E}">
        <p14:creationId xmlns:p14="http://schemas.microsoft.com/office/powerpoint/2010/main" val="152171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FD76BA49-70B7-4381-AB7A-DA7F60F95EAA}"/>
              </a:ext>
            </a:extLst>
          </p:cNvPr>
          <p:cNvSpPr>
            <a:spLocks noGrp="1" noChangeArrowheads="1"/>
          </p:cNvSpPr>
          <p:nvPr>
            <p:ph type="sldNum" sz="quarter" idx="10"/>
          </p:nvPr>
        </p:nvSpPr>
        <p:spPr>
          <a:ln/>
        </p:spPr>
        <p:txBody>
          <a:bodyPr/>
          <a:lstStyle>
            <a:lvl1pPr>
              <a:defRPr/>
            </a:lvl1pPr>
          </a:lstStyle>
          <a:p>
            <a:pPr>
              <a:defRPr/>
            </a:pPr>
            <a:fld id="{129C671E-3A22-452E-BAC1-72268EB3EEA1}" type="slidenum">
              <a:rPr lang="en-US" altLang="en-US"/>
              <a:pPr>
                <a:defRPr/>
              </a:pPr>
              <a:t>‹#›</a:t>
            </a:fld>
            <a:endParaRPr lang="en-US" altLang="en-US"/>
          </a:p>
        </p:txBody>
      </p:sp>
    </p:spTree>
    <p:extLst>
      <p:ext uri="{BB962C8B-B14F-4D97-AF65-F5344CB8AC3E}">
        <p14:creationId xmlns:p14="http://schemas.microsoft.com/office/powerpoint/2010/main" val="186981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13FEE44D-B96D-440F-826D-5C754A40EF1C}"/>
              </a:ext>
            </a:extLst>
          </p:cNvPr>
          <p:cNvSpPr>
            <a:spLocks noGrp="1" noChangeArrowheads="1"/>
          </p:cNvSpPr>
          <p:nvPr>
            <p:ph type="sldNum" sz="quarter" idx="10"/>
          </p:nvPr>
        </p:nvSpPr>
        <p:spPr>
          <a:ln/>
        </p:spPr>
        <p:txBody>
          <a:bodyPr/>
          <a:lstStyle>
            <a:lvl1pPr>
              <a:defRPr/>
            </a:lvl1pPr>
          </a:lstStyle>
          <a:p>
            <a:pPr>
              <a:defRPr/>
            </a:pPr>
            <a:fld id="{C719E94E-F177-450D-9762-9912A72B495D}" type="slidenum">
              <a:rPr lang="en-US" altLang="en-US"/>
              <a:pPr>
                <a:defRPr/>
              </a:pPr>
              <a:t>‹#›</a:t>
            </a:fld>
            <a:endParaRPr lang="en-US" altLang="en-US"/>
          </a:p>
        </p:txBody>
      </p:sp>
    </p:spTree>
    <p:extLst>
      <p:ext uri="{BB962C8B-B14F-4D97-AF65-F5344CB8AC3E}">
        <p14:creationId xmlns:p14="http://schemas.microsoft.com/office/powerpoint/2010/main" val="275229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9408FA92-255F-46C5-900A-C4E7DA720BFE}"/>
              </a:ext>
            </a:extLst>
          </p:cNvPr>
          <p:cNvSpPr>
            <a:spLocks noGrp="1" noChangeArrowheads="1"/>
          </p:cNvSpPr>
          <p:nvPr>
            <p:ph type="sldNum" sz="quarter" idx="10"/>
          </p:nvPr>
        </p:nvSpPr>
        <p:spPr>
          <a:ln/>
        </p:spPr>
        <p:txBody>
          <a:bodyPr/>
          <a:lstStyle>
            <a:lvl1pPr>
              <a:defRPr/>
            </a:lvl1pPr>
          </a:lstStyle>
          <a:p>
            <a:pPr>
              <a:defRPr/>
            </a:pPr>
            <a:fld id="{6F151CA8-25B4-402B-809F-FB84D63404D6}" type="slidenum">
              <a:rPr lang="en-US" altLang="en-US"/>
              <a:pPr>
                <a:defRPr/>
              </a:pPr>
              <a:t>‹#›</a:t>
            </a:fld>
            <a:endParaRPr lang="en-US" altLang="en-US"/>
          </a:p>
        </p:txBody>
      </p:sp>
    </p:spTree>
    <p:extLst>
      <p:ext uri="{BB962C8B-B14F-4D97-AF65-F5344CB8AC3E}">
        <p14:creationId xmlns:p14="http://schemas.microsoft.com/office/powerpoint/2010/main" val="392745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180142EC-FF86-44A7-9C81-9580A3ECA009}"/>
              </a:ext>
            </a:extLst>
          </p:cNvPr>
          <p:cNvSpPr>
            <a:spLocks noGrp="1" noChangeArrowheads="1"/>
          </p:cNvSpPr>
          <p:nvPr>
            <p:ph type="sldNum" sz="quarter" idx="10"/>
          </p:nvPr>
        </p:nvSpPr>
        <p:spPr>
          <a:ln/>
        </p:spPr>
        <p:txBody>
          <a:bodyPr/>
          <a:lstStyle>
            <a:lvl1pPr>
              <a:defRPr/>
            </a:lvl1pPr>
          </a:lstStyle>
          <a:p>
            <a:pPr>
              <a:defRPr/>
            </a:pPr>
            <a:fld id="{9A8F9212-2A62-4C1B-B0A4-A97CC62C3E3B}" type="slidenum">
              <a:rPr lang="en-US" altLang="en-US"/>
              <a:pPr>
                <a:defRPr/>
              </a:pPr>
              <a:t>‹#›</a:t>
            </a:fld>
            <a:endParaRPr lang="en-US" altLang="en-US"/>
          </a:p>
        </p:txBody>
      </p:sp>
    </p:spTree>
    <p:extLst>
      <p:ext uri="{BB962C8B-B14F-4D97-AF65-F5344CB8AC3E}">
        <p14:creationId xmlns:p14="http://schemas.microsoft.com/office/powerpoint/2010/main" val="2889405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6">
            <a:extLst>
              <a:ext uri="{FF2B5EF4-FFF2-40B4-BE49-F238E27FC236}">
                <a16:creationId xmlns:a16="http://schemas.microsoft.com/office/drawing/2014/main" id="{82BB9ADD-CB18-4639-8DBD-07E3D1AC3606}"/>
              </a:ext>
            </a:extLst>
          </p:cNvPr>
          <p:cNvSpPr>
            <a:spLocks noGrp="1" noChangeArrowheads="1"/>
          </p:cNvSpPr>
          <p:nvPr>
            <p:ph type="sldNum" sz="quarter" idx="10"/>
          </p:nvPr>
        </p:nvSpPr>
        <p:spPr>
          <a:ln/>
        </p:spPr>
        <p:txBody>
          <a:bodyPr/>
          <a:lstStyle>
            <a:lvl1pPr>
              <a:defRPr/>
            </a:lvl1pPr>
          </a:lstStyle>
          <a:p>
            <a:pPr>
              <a:defRPr/>
            </a:pPr>
            <a:fld id="{1740B9DA-FA5C-4A88-B07E-EC3C2A187EAA}" type="slidenum">
              <a:rPr lang="en-US" altLang="en-US"/>
              <a:pPr>
                <a:defRPr/>
              </a:pPr>
              <a:t>‹#›</a:t>
            </a:fld>
            <a:endParaRPr lang="en-US" altLang="en-US"/>
          </a:p>
        </p:txBody>
      </p:sp>
    </p:spTree>
    <p:extLst>
      <p:ext uri="{BB962C8B-B14F-4D97-AF65-F5344CB8AC3E}">
        <p14:creationId xmlns:p14="http://schemas.microsoft.com/office/powerpoint/2010/main" val="375194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4D20060-9BCF-4657-9083-334C163A29C5}"/>
              </a:ext>
            </a:extLst>
          </p:cNvPr>
          <p:cNvSpPr>
            <a:spLocks noGrp="1" noChangeArrowheads="1"/>
          </p:cNvSpPr>
          <p:nvPr>
            <p:ph type="sldNum" sz="quarter" idx="10"/>
          </p:nvPr>
        </p:nvSpPr>
        <p:spPr>
          <a:ln/>
        </p:spPr>
        <p:txBody>
          <a:bodyPr/>
          <a:lstStyle>
            <a:lvl1pPr>
              <a:defRPr/>
            </a:lvl1pPr>
          </a:lstStyle>
          <a:p>
            <a:pPr>
              <a:defRPr/>
            </a:pPr>
            <a:fld id="{0C548A98-11FC-43A7-8A2E-83DA8CC864B8}" type="slidenum">
              <a:rPr lang="en-US" altLang="en-US"/>
              <a:pPr>
                <a:defRPr/>
              </a:pPr>
              <a:t>‹#›</a:t>
            </a:fld>
            <a:endParaRPr lang="en-US" altLang="en-US"/>
          </a:p>
        </p:txBody>
      </p:sp>
    </p:spTree>
    <p:extLst>
      <p:ext uri="{BB962C8B-B14F-4D97-AF65-F5344CB8AC3E}">
        <p14:creationId xmlns:p14="http://schemas.microsoft.com/office/powerpoint/2010/main" val="319725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2375F8-B344-42C1-B6F1-6660F82EA52F}"/>
              </a:ext>
            </a:extLst>
          </p:cNvPr>
          <p:cNvSpPr>
            <a:spLocks noGrp="1" noChangeArrowheads="1"/>
          </p:cNvSpPr>
          <p:nvPr>
            <p:ph type="sldNum" sz="quarter" idx="10"/>
          </p:nvPr>
        </p:nvSpPr>
        <p:spPr>
          <a:ln/>
        </p:spPr>
        <p:txBody>
          <a:bodyPr/>
          <a:lstStyle>
            <a:lvl1pPr>
              <a:defRPr/>
            </a:lvl1pPr>
          </a:lstStyle>
          <a:p>
            <a:pPr>
              <a:defRPr/>
            </a:pPr>
            <a:fld id="{2419788A-3C41-4103-A3E0-54C42EB49F8C}" type="slidenum">
              <a:rPr lang="en-US" altLang="en-US"/>
              <a:pPr>
                <a:defRPr/>
              </a:pPr>
              <a:t>‹#›</a:t>
            </a:fld>
            <a:endParaRPr lang="en-US" altLang="en-US"/>
          </a:p>
        </p:txBody>
      </p:sp>
    </p:spTree>
    <p:extLst>
      <p:ext uri="{BB962C8B-B14F-4D97-AF65-F5344CB8AC3E}">
        <p14:creationId xmlns:p14="http://schemas.microsoft.com/office/powerpoint/2010/main" val="424492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30C0AE13-7613-4B75-ACAF-5512CD5AAA22}"/>
              </a:ext>
            </a:extLst>
          </p:cNvPr>
          <p:cNvSpPr>
            <a:spLocks noGrp="1" noChangeArrowheads="1"/>
          </p:cNvSpPr>
          <p:nvPr>
            <p:ph type="sldNum" sz="quarter" idx="10"/>
          </p:nvPr>
        </p:nvSpPr>
        <p:spPr>
          <a:ln/>
        </p:spPr>
        <p:txBody>
          <a:bodyPr/>
          <a:lstStyle>
            <a:lvl1pPr>
              <a:defRPr/>
            </a:lvl1pPr>
          </a:lstStyle>
          <a:p>
            <a:pPr>
              <a:defRPr/>
            </a:pPr>
            <a:fld id="{ECA992CF-F11B-4652-A402-617E1B1D078A}" type="slidenum">
              <a:rPr lang="en-US" altLang="en-US"/>
              <a:pPr>
                <a:defRPr/>
              </a:pPr>
              <a:t>‹#›</a:t>
            </a:fld>
            <a:endParaRPr lang="en-US" altLang="en-US"/>
          </a:p>
        </p:txBody>
      </p:sp>
    </p:spTree>
    <p:extLst>
      <p:ext uri="{BB962C8B-B14F-4D97-AF65-F5344CB8AC3E}">
        <p14:creationId xmlns:p14="http://schemas.microsoft.com/office/powerpoint/2010/main" val="174382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8">
            <a:extLst>
              <a:ext uri="{FF2B5EF4-FFF2-40B4-BE49-F238E27FC236}">
                <a16:creationId xmlns:a16="http://schemas.microsoft.com/office/drawing/2014/main" id="{342DC34A-7BE7-4021-A349-1CB9D13C8CB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b="83365"/>
          <a:stretch>
            <a:fillRect/>
          </a:stretch>
        </p:blipFill>
        <p:spPr bwMode="auto">
          <a:xfrm>
            <a:off x="3175" y="3175"/>
            <a:ext cx="91376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a:extLst>
              <a:ext uri="{FF2B5EF4-FFF2-40B4-BE49-F238E27FC236}">
                <a16:creationId xmlns:a16="http://schemas.microsoft.com/office/drawing/2014/main" id="{DD8F915B-AB2F-493B-8F7F-59B49D923066}"/>
              </a:ext>
            </a:extLst>
          </p:cNvPr>
          <p:cNvSpPr>
            <a:spLocks noGrp="1" noChangeArrowheads="1"/>
          </p:cNvSpPr>
          <p:nvPr>
            <p:ph type="sldNum" sz="quarter" idx="4"/>
          </p:nvPr>
        </p:nvSpPr>
        <p:spPr bwMode="auto">
          <a:xfrm>
            <a:off x="6799263" y="64008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00"/>
            </a:lvl1pPr>
          </a:lstStyle>
          <a:p>
            <a:pPr>
              <a:defRPr/>
            </a:pPr>
            <a:fld id="{BCBC9A51-D8F1-4C56-86C3-E40B89EA2913}" type="slidenum">
              <a:rPr lang="en-US" altLang="en-US"/>
              <a:pPr>
                <a:defRPr/>
              </a:pPr>
              <a:t>‹#›</a:t>
            </a:fld>
            <a:endParaRPr lang="en-US" altLang="en-US"/>
          </a:p>
        </p:txBody>
      </p:sp>
      <p:sp>
        <p:nvSpPr>
          <p:cNvPr id="1028" name="Rectangle 10">
            <a:extLst>
              <a:ext uri="{FF2B5EF4-FFF2-40B4-BE49-F238E27FC236}">
                <a16:creationId xmlns:a16="http://schemas.microsoft.com/office/drawing/2014/main" id="{0ED1B90D-DC16-4280-8141-985646F2E4D0}"/>
              </a:ext>
            </a:extLst>
          </p:cNvPr>
          <p:cNvSpPr>
            <a:spLocks noChangeArrowheads="1"/>
          </p:cNvSpPr>
          <p:nvPr userDrawn="1"/>
        </p:nvSpPr>
        <p:spPr bwMode="auto">
          <a:xfrm>
            <a:off x="2438400" y="6705600"/>
            <a:ext cx="6705600" cy="152400"/>
          </a:xfrm>
          <a:prstGeom prst="rect">
            <a:avLst/>
          </a:prstGeom>
          <a:solidFill>
            <a:srgbClr val="F1B43B"/>
          </a:solidFill>
          <a:ln>
            <a:noFill/>
          </a:ln>
        </p:spPr>
        <p:txBody>
          <a:bodyPr wrap="none"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circuitvers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0"/>
            <a:ext cx="7772400" cy="1905000"/>
          </a:xfrm>
        </p:spPr>
        <p:txBody>
          <a:bodyPr/>
          <a:lstStyle/>
          <a:p>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Digital Electronics and Computer Organization</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Lab</a:t>
            </a:r>
            <a:br>
              <a:rPr lang="en-US" sz="2400" b="1" dirty="0">
                <a:latin typeface="Times New Roman" panose="02020603050405020304" pitchFamily="18" charset="0"/>
                <a:cs typeface="Times New Roman" panose="02020603050405020304" pitchFamily="18" charset="0"/>
              </a:rPr>
            </a:br>
            <a:r>
              <a:rPr lang="en-IN" sz="2400" dirty="0"/>
              <a:t> </a:t>
            </a:r>
            <a:r>
              <a:rPr lang="en-IN" sz="2400" b="1" dirty="0"/>
              <a:t>Course Code: CSE207 </a:t>
            </a:r>
            <a:r>
              <a:rPr lang="en-US"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5181600"/>
          </a:xfrm>
        </p:spPr>
        <p:txBody>
          <a:bodyPr/>
          <a:lstStyle/>
          <a:p>
            <a:pPr marL="0" indent="0">
              <a:buNone/>
            </a:pPr>
            <a:endParaRPr lang="en-US" sz="2000" dirty="0">
              <a:solidFill>
                <a:srgbClr val="000000"/>
              </a:solidFill>
              <a:latin typeface="Times New Roman" panose="02020603050405020304" pitchFamily="18" charset="0"/>
            </a:endParaRP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129C671E-3A22-452E-BAC1-72268EB3EEA1}" type="slidenum">
              <a:rPr lang="en-US" altLang="en-US" smtClean="0"/>
              <a:pPr>
                <a:defRPr/>
              </a:pPr>
              <a:t>1</a:t>
            </a:fld>
            <a:endParaRPr lang="en-US" altLang="en-US"/>
          </a:p>
        </p:txBody>
      </p:sp>
    </p:spTree>
    <p:extLst>
      <p:ext uri="{BB962C8B-B14F-4D97-AF65-F5344CB8AC3E}">
        <p14:creationId xmlns:p14="http://schemas.microsoft.com/office/powerpoint/2010/main" val="429390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4714-2D77-49E2-8264-20F75CBF86FC}"/>
              </a:ext>
            </a:extLst>
          </p:cNvPr>
          <p:cNvSpPr>
            <a:spLocks noGrp="1"/>
          </p:cNvSpPr>
          <p:nvPr>
            <p:ph type="title"/>
          </p:nvPr>
        </p:nvSpPr>
        <p:spPr/>
        <p:txBody>
          <a:bodyPr/>
          <a:lstStyle/>
          <a:p>
            <a:r>
              <a:rPr lang="en-US" sz="3200" b="1" dirty="0"/>
              <a:t>Lab File</a:t>
            </a:r>
            <a:endParaRPr lang="en-IN" sz="3200" b="1" dirty="0"/>
          </a:p>
        </p:txBody>
      </p:sp>
      <p:sp>
        <p:nvSpPr>
          <p:cNvPr id="3" name="Content Placeholder 2">
            <a:extLst>
              <a:ext uri="{FF2B5EF4-FFF2-40B4-BE49-F238E27FC236}">
                <a16:creationId xmlns:a16="http://schemas.microsoft.com/office/drawing/2014/main" id="{CCAED23F-43DF-490F-9F5B-BA05D225A745}"/>
              </a:ext>
            </a:extLst>
          </p:cNvPr>
          <p:cNvSpPr>
            <a:spLocks noGrp="1"/>
          </p:cNvSpPr>
          <p:nvPr>
            <p:ph idx="1"/>
          </p:nvPr>
        </p:nvSpPr>
        <p:spPr/>
        <p:txBody>
          <a:bodyPr/>
          <a:lstStyle/>
          <a:p>
            <a:r>
              <a:rPr lang="en-US" sz="2400" b="1" u="sng" dirty="0"/>
              <a:t>Experiment No</a:t>
            </a:r>
            <a:r>
              <a:rPr lang="en-US" sz="2400" dirty="0"/>
              <a:t>.: 7</a:t>
            </a:r>
          </a:p>
          <a:p>
            <a:r>
              <a:rPr lang="en-US" sz="2400" b="1" u="sng" dirty="0"/>
              <a:t>Aim</a:t>
            </a:r>
            <a:r>
              <a:rPr lang="en-US" sz="2400" dirty="0"/>
              <a:t>: Simulation of 4 bit BCD adder</a:t>
            </a:r>
          </a:p>
          <a:p>
            <a:r>
              <a:rPr lang="en-US" sz="2400" b="1" u="sng" dirty="0"/>
              <a:t>Platform/Tool used</a:t>
            </a:r>
            <a:r>
              <a:rPr lang="en-US" sz="2400" dirty="0"/>
              <a:t>: Circuitverse.org simulator</a:t>
            </a:r>
          </a:p>
          <a:p>
            <a:r>
              <a:rPr lang="en-US" sz="2400" b="1" u="sng" dirty="0"/>
              <a:t>Theory</a:t>
            </a:r>
            <a:r>
              <a:rPr lang="en-US" sz="2400" dirty="0"/>
              <a:t>: Include definition, working and truth table of BCD adder</a:t>
            </a:r>
          </a:p>
          <a:p>
            <a:r>
              <a:rPr lang="en-US" sz="2400" b="1" u="sng" dirty="0"/>
              <a:t>Simulated Output</a:t>
            </a:r>
            <a:r>
              <a:rPr lang="en-US" sz="2400" dirty="0"/>
              <a:t>: Simulated output snapshots on </a:t>
            </a:r>
            <a:r>
              <a:rPr lang="en-US" sz="2400" dirty="0" err="1"/>
              <a:t>circuitverse</a:t>
            </a:r>
            <a:endParaRPr lang="en-US" sz="2400" dirty="0"/>
          </a:p>
          <a:p>
            <a:r>
              <a:rPr lang="en-US" sz="2400" b="1" u="sng" dirty="0"/>
              <a:t>Result</a:t>
            </a:r>
            <a:r>
              <a:rPr lang="en-US" sz="2400" dirty="0"/>
              <a:t>: The BCD adder circuit was designed and simulated using online simulator and waveforms were verified</a:t>
            </a:r>
          </a:p>
          <a:p>
            <a:endParaRPr lang="en-US" sz="2400" dirty="0"/>
          </a:p>
          <a:p>
            <a:endParaRPr lang="en-IN" sz="2400" dirty="0"/>
          </a:p>
        </p:txBody>
      </p:sp>
      <p:sp>
        <p:nvSpPr>
          <p:cNvPr id="4" name="Slide Number Placeholder 3">
            <a:extLst>
              <a:ext uri="{FF2B5EF4-FFF2-40B4-BE49-F238E27FC236}">
                <a16:creationId xmlns:a16="http://schemas.microsoft.com/office/drawing/2014/main" id="{A9B4FACB-6221-4D30-BFBA-BC320C1ACF80}"/>
              </a:ext>
            </a:extLst>
          </p:cNvPr>
          <p:cNvSpPr>
            <a:spLocks noGrp="1"/>
          </p:cNvSpPr>
          <p:nvPr>
            <p:ph type="sldNum" sz="quarter" idx="10"/>
          </p:nvPr>
        </p:nvSpPr>
        <p:spPr/>
        <p:txBody>
          <a:bodyPr/>
          <a:lstStyle/>
          <a:p>
            <a:pPr>
              <a:defRPr/>
            </a:pPr>
            <a:fld id="{129C671E-3A22-452E-BAC1-72268EB3EEA1}" type="slidenum">
              <a:rPr lang="en-US" altLang="en-US" smtClean="0"/>
              <a:pPr>
                <a:defRPr/>
              </a:pPr>
              <a:t>10</a:t>
            </a:fld>
            <a:endParaRPr lang="en-US" altLang="en-US"/>
          </a:p>
        </p:txBody>
      </p:sp>
    </p:spTree>
    <p:extLst>
      <p:ext uri="{BB962C8B-B14F-4D97-AF65-F5344CB8AC3E}">
        <p14:creationId xmlns:p14="http://schemas.microsoft.com/office/powerpoint/2010/main" val="3169464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E4E6-460B-4B7F-9D7C-8B225ACDF261}"/>
              </a:ext>
            </a:extLst>
          </p:cNvPr>
          <p:cNvSpPr>
            <a:spLocks noGrp="1"/>
          </p:cNvSpPr>
          <p:nvPr>
            <p:ph type="title"/>
          </p:nvPr>
        </p:nvSpPr>
        <p:spPr/>
        <p:txBody>
          <a:bodyPr/>
          <a:lstStyle/>
          <a:p>
            <a:r>
              <a:rPr lang="en-US" sz="3200" b="1" dirty="0"/>
              <a:t>Practice</a:t>
            </a:r>
            <a:endParaRPr lang="en-IN" sz="3200" b="1" dirty="0"/>
          </a:p>
        </p:txBody>
      </p:sp>
      <p:sp>
        <p:nvSpPr>
          <p:cNvPr id="3" name="Content Placeholder 2">
            <a:extLst>
              <a:ext uri="{FF2B5EF4-FFF2-40B4-BE49-F238E27FC236}">
                <a16:creationId xmlns:a16="http://schemas.microsoft.com/office/drawing/2014/main" id="{D5947325-CDFF-4093-B699-D532DF6DA079}"/>
              </a:ext>
            </a:extLst>
          </p:cNvPr>
          <p:cNvSpPr>
            <a:spLocks noGrp="1"/>
          </p:cNvSpPr>
          <p:nvPr>
            <p:ph idx="1"/>
          </p:nvPr>
        </p:nvSpPr>
        <p:spPr/>
        <p:txBody>
          <a:bodyPr/>
          <a:lstStyle/>
          <a:p>
            <a:r>
              <a:rPr lang="en-US" sz="2400" dirty="0"/>
              <a:t>Design and simulate a full adder circuit using NAND gates only</a:t>
            </a:r>
          </a:p>
        </p:txBody>
      </p:sp>
      <p:sp>
        <p:nvSpPr>
          <p:cNvPr id="4" name="Slide Number Placeholder 3">
            <a:extLst>
              <a:ext uri="{FF2B5EF4-FFF2-40B4-BE49-F238E27FC236}">
                <a16:creationId xmlns:a16="http://schemas.microsoft.com/office/drawing/2014/main" id="{62ED705A-59ED-4F12-AB2B-D62BDCDB698D}"/>
              </a:ext>
            </a:extLst>
          </p:cNvPr>
          <p:cNvSpPr>
            <a:spLocks noGrp="1"/>
          </p:cNvSpPr>
          <p:nvPr>
            <p:ph type="sldNum" sz="quarter" idx="10"/>
          </p:nvPr>
        </p:nvSpPr>
        <p:spPr/>
        <p:txBody>
          <a:bodyPr/>
          <a:lstStyle/>
          <a:p>
            <a:pPr>
              <a:defRPr/>
            </a:pPr>
            <a:fld id="{129C671E-3A22-452E-BAC1-72268EB3EEA1}" type="slidenum">
              <a:rPr lang="en-US" altLang="en-US" smtClean="0"/>
              <a:pPr>
                <a:defRPr/>
              </a:pPr>
              <a:t>11</a:t>
            </a:fld>
            <a:endParaRPr lang="en-US" altLang="en-US"/>
          </a:p>
        </p:txBody>
      </p:sp>
    </p:spTree>
    <p:extLst>
      <p:ext uri="{BB962C8B-B14F-4D97-AF65-F5344CB8AC3E}">
        <p14:creationId xmlns:p14="http://schemas.microsoft.com/office/powerpoint/2010/main" val="3338997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B2ED94-5F49-41C5-ACD6-004EAF144DB1}"/>
              </a:ext>
            </a:extLst>
          </p:cNvPr>
          <p:cNvSpPr>
            <a:spLocks noGrp="1"/>
          </p:cNvSpPr>
          <p:nvPr>
            <p:ph type="ctrTitle"/>
          </p:nvPr>
        </p:nvSpPr>
        <p:spPr>
          <a:xfrm>
            <a:off x="685800" y="2130425"/>
            <a:ext cx="7772400" cy="1470025"/>
          </a:xfrm>
        </p:spPr>
        <p:txBody>
          <a:bodyPr>
            <a:normAutofit/>
          </a:bodyPr>
          <a:lstStyle/>
          <a:p>
            <a:r>
              <a:rPr lang="en-US" dirty="0"/>
              <a:t>Thank you</a:t>
            </a:r>
            <a:endParaRPr lang="en-IN" dirty="0"/>
          </a:p>
        </p:txBody>
      </p:sp>
      <p:sp>
        <p:nvSpPr>
          <p:cNvPr id="9" name="Subtitle 2">
            <a:extLst>
              <a:ext uri="{FF2B5EF4-FFF2-40B4-BE49-F238E27FC236}">
                <a16:creationId xmlns:a16="http://schemas.microsoft.com/office/drawing/2014/main" id="{280F762C-1E71-4315-93CC-F85A8E0A4275}"/>
              </a:ext>
            </a:extLst>
          </p:cNvPr>
          <p:cNvSpPr>
            <a:spLocks noGrp="1"/>
          </p:cNvSpPr>
          <p:nvPr>
            <p:ph type="subTitle" idx="1"/>
          </p:nvPr>
        </p:nvSpPr>
        <p:spPr>
          <a:xfrm>
            <a:off x="1371600" y="3886200"/>
            <a:ext cx="6400800" cy="1752600"/>
          </a:xfrm>
        </p:spPr>
        <p:txBody>
          <a:bodyPr/>
          <a:lstStyle/>
          <a:p>
            <a:endParaRPr lang="en-US"/>
          </a:p>
        </p:txBody>
      </p:sp>
      <p:sp>
        <p:nvSpPr>
          <p:cNvPr id="4" name="Slide Number Placeholder 3" hidden="1">
            <a:extLst>
              <a:ext uri="{FF2B5EF4-FFF2-40B4-BE49-F238E27FC236}">
                <a16:creationId xmlns:a16="http://schemas.microsoft.com/office/drawing/2014/main" id="{644CCE78-F7EF-4BDC-918F-AE7B6FEB64EC}"/>
              </a:ext>
            </a:extLst>
          </p:cNvPr>
          <p:cNvSpPr>
            <a:spLocks noGrp="1"/>
          </p:cNvSpPr>
          <p:nvPr>
            <p:ph type="sldNum" sz="quarter" idx="10"/>
          </p:nvPr>
        </p:nvSpPr>
        <p:spPr/>
        <p:txBody>
          <a:bodyPr/>
          <a:lstStyle/>
          <a:p>
            <a:pPr>
              <a:spcAft>
                <a:spcPts val="600"/>
              </a:spcAft>
              <a:defRPr/>
            </a:pPr>
            <a:fld id="{129C671E-3A22-452E-BAC1-72268EB3EEA1}" type="slidenum">
              <a:rPr lang="en-US" altLang="en-US" smtClean="0"/>
              <a:pPr>
                <a:spcAft>
                  <a:spcPts val="600"/>
                </a:spcAft>
                <a:defRPr/>
              </a:pPr>
              <a:t>12</a:t>
            </a:fld>
            <a:endParaRPr lang="en-US" altLang="en-US"/>
          </a:p>
        </p:txBody>
      </p:sp>
    </p:spTree>
    <p:extLst>
      <p:ext uri="{BB962C8B-B14F-4D97-AF65-F5344CB8AC3E}">
        <p14:creationId xmlns:p14="http://schemas.microsoft.com/office/powerpoint/2010/main" val="208224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256B-44DA-4AB3-B5F3-C840519DB149}"/>
              </a:ext>
            </a:extLst>
          </p:cNvPr>
          <p:cNvSpPr>
            <a:spLocks noGrp="1"/>
          </p:cNvSpPr>
          <p:nvPr>
            <p:ph type="title"/>
          </p:nvPr>
        </p:nvSpPr>
        <p:spPr/>
        <p:txBody>
          <a:bodyPr/>
          <a:lstStyle/>
          <a:p>
            <a:r>
              <a:rPr lang="en-US" sz="3200" b="1" dirty="0"/>
              <a:t>Experiment 7</a:t>
            </a:r>
            <a:endParaRPr lang="en-IN" sz="3200" b="1" dirty="0"/>
          </a:p>
        </p:txBody>
      </p:sp>
      <p:sp>
        <p:nvSpPr>
          <p:cNvPr id="3" name="Content Placeholder 2">
            <a:extLst>
              <a:ext uri="{FF2B5EF4-FFF2-40B4-BE49-F238E27FC236}">
                <a16:creationId xmlns:a16="http://schemas.microsoft.com/office/drawing/2014/main" id="{1F565BD5-8128-44D5-8BD1-E6E60066DD20}"/>
              </a:ext>
            </a:extLst>
          </p:cNvPr>
          <p:cNvSpPr>
            <a:spLocks noGrp="1"/>
          </p:cNvSpPr>
          <p:nvPr>
            <p:ph idx="1"/>
          </p:nvPr>
        </p:nvSpPr>
        <p:spPr/>
        <p:txBody>
          <a:bodyPr/>
          <a:lstStyle/>
          <a:p>
            <a:r>
              <a:rPr lang="en-US" sz="2400" dirty="0"/>
              <a:t>To  simulate 4 bit BCD adder</a:t>
            </a:r>
          </a:p>
          <a:p>
            <a:r>
              <a:rPr lang="en-US" sz="2400" dirty="0">
                <a:hlinkClick r:id="rId2"/>
              </a:rPr>
              <a:t>www.circuitverse.org</a:t>
            </a:r>
            <a:r>
              <a:rPr lang="en-US" sz="2400" dirty="0"/>
              <a:t> (as a simulator)</a:t>
            </a:r>
          </a:p>
        </p:txBody>
      </p:sp>
      <p:sp>
        <p:nvSpPr>
          <p:cNvPr id="4" name="Slide Number Placeholder 3">
            <a:extLst>
              <a:ext uri="{FF2B5EF4-FFF2-40B4-BE49-F238E27FC236}">
                <a16:creationId xmlns:a16="http://schemas.microsoft.com/office/drawing/2014/main" id="{A8F895B9-2D51-456B-9CC5-14F050D650B5}"/>
              </a:ext>
            </a:extLst>
          </p:cNvPr>
          <p:cNvSpPr>
            <a:spLocks noGrp="1"/>
          </p:cNvSpPr>
          <p:nvPr>
            <p:ph type="sldNum" sz="quarter" idx="10"/>
          </p:nvPr>
        </p:nvSpPr>
        <p:spPr/>
        <p:txBody>
          <a:bodyPr/>
          <a:lstStyle/>
          <a:p>
            <a:pPr>
              <a:defRPr/>
            </a:pPr>
            <a:fld id="{129C671E-3A22-452E-BAC1-72268EB3EEA1}" type="slidenum">
              <a:rPr lang="en-US" altLang="en-US" smtClean="0"/>
              <a:pPr>
                <a:defRPr/>
              </a:pPr>
              <a:t>2</a:t>
            </a:fld>
            <a:endParaRPr lang="en-US" altLang="en-US"/>
          </a:p>
        </p:txBody>
      </p:sp>
    </p:spTree>
    <p:extLst>
      <p:ext uri="{BB962C8B-B14F-4D97-AF65-F5344CB8AC3E}">
        <p14:creationId xmlns:p14="http://schemas.microsoft.com/office/powerpoint/2010/main" val="106571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DD00-861B-429D-8DC6-05F2FC78D4B2}"/>
              </a:ext>
            </a:extLst>
          </p:cNvPr>
          <p:cNvSpPr>
            <a:spLocks noGrp="1"/>
          </p:cNvSpPr>
          <p:nvPr>
            <p:ph type="title"/>
          </p:nvPr>
        </p:nvSpPr>
        <p:spPr>
          <a:xfrm>
            <a:off x="457200" y="274638"/>
            <a:ext cx="8229600" cy="1143000"/>
          </a:xfrm>
        </p:spPr>
        <p:txBody>
          <a:bodyPr>
            <a:normAutofit/>
          </a:bodyPr>
          <a:lstStyle/>
          <a:p>
            <a:r>
              <a:rPr lang="en-US" dirty="0"/>
              <a:t>BCD ADDER</a:t>
            </a:r>
            <a:endParaRPr lang="en-IN" dirty="0"/>
          </a:p>
        </p:txBody>
      </p:sp>
      <p:sp>
        <p:nvSpPr>
          <p:cNvPr id="3" name="Content Placeholder 2">
            <a:extLst>
              <a:ext uri="{FF2B5EF4-FFF2-40B4-BE49-F238E27FC236}">
                <a16:creationId xmlns:a16="http://schemas.microsoft.com/office/drawing/2014/main" id="{949FC395-9BB7-4741-9F07-1D990714E0B4}"/>
              </a:ext>
            </a:extLst>
          </p:cNvPr>
          <p:cNvSpPr>
            <a:spLocks noGrp="1"/>
          </p:cNvSpPr>
          <p:nvPr>
            <p:ph sz="half" idx="1"/>
          </p:nvPr>
        </p:nvSpPr>
        <p:spPr>
          <a:xfrm>
            <a:off x="457200" y="1600200"/>
            <a:ext cx="4038600" cy="4525963"/>
          </a:xfrm>
        </p:spPr>
        <p:txBody>
          <a:bodyPr>
            <a:normAutofit/>
          </a:bodyPr>
          <a:lstStyle/>
          <a:p>
            <a:r>
              <a:rPr lang="en-US"/>
              <a:t>BCD stand for binary coded decimal.</a:t>
            </a:r>
          </a:p>
          <a:p>
            <a:r>
              <a:rPr lang="en-US"/>
              <a:t>Suppose, we have two 4-bit numbers A and B. </a:t>
            </a:r>
          </a:p>
          <a:p>
            <a:r>
              <a:rPr lang="en-US"/>
              <a:t>The value of A and B can vary from 0(0000 in binary) to 9(1001 in binary)</a:t>
            </a:r>
            <a:endParaRPr lang="en-IN"/>
          </a:p>
        </p:txBody>
      </p:sp>
      <p:pic>
        <p:nvPicPr>
          <p:cNvPr id="5" name="Picture 4">
            <a:extLst>
              <a:ext uri="{FF2B5EF4-FFF2-40B4-BE49-F238E27FC236}">
                <a16:creationId xmlns:a16="http://schemas.microsoft.com/office/drawing/2014/main" id="{F9562040-F046-4276-AE1A-3CFC0C759EF7}"/>
              </a:ext>
            </a:extLst>
          </p:cNvPr>
          <p:cNvPicPr>
            <a:picLocks noChangeAspect="1"/>
          </p:cNvPicPr>
          <p:nvPr/>
        </p:nvPicPr>
        <p:blipFill>
          <a:blip r:embed="rId2"/>
          <a:stretch>
            <a:fillRect/>
          </a:stretch>
        </p:blipFill>
        <p:spPr>
          <a:xfrm>
            <a:off x="4648200" y="2912096"/>
            <a:ext cx="4038600" cy="1902171"/>
          </a:xfrm>
          <a:prstGeom prst="rect">
            <a:avLst/>
          </a:prstGeom>
          <a:noFill/>
        </p:spPr>
      </p:pic>
      <p:sp>
        <p:nvSpPr>
          <p:cNvPr id="4" name="Slide Number Placeholder 3">
            <a:extLst>
              <a:ext uri="{FF2B5EF4-FFF2-40B4-BE49-F238E27FC236}">
                <a16:creationId xmlns:a16="http://schemas.microsoft.com/office/drawing/2014/main" id="{31A18037-C379-4566-9D52-52EA32B8A5E8}"/>
              </a:ext>
            </a:extLst>
          </p:cNvPr>
          <p:cNvSpPr>
            <a:spLocks noGrp="1"/>
          </p:cNvSpPr>
          <p:nvPr>
            <p:ph type="sldNum" sz="quarter" idx="10"/>
          </p:nvPr>
        </p:nvSpPr>
        <p:spPr>
          <a:xfrm>
            <a:off x="6799263" y="6400800"/>
            <a:ext cx="2133600" cy="476250"/>
          </a:xfrm>
        </p:spPr>
        <p:txBody>
          <a:bodyPr wrap="square" anchor="t">
            <a:normAutofit/>
          </a:bodyPr>
          <a:lstStyle/>
          <a:p>
            <a:pPr>
              <a:spcAft>
                <a:spcPts val="600"/>
              </a:spcAft>
              <a:defRPr/>
            </a:pPr>
            <a:fld id="{129C671E-3A22-452E-BAC1-72268EB3EEA1}" type="slidenum">
              <a:rPr lang="en-US" altLang="en-US" smtClean="0"/>
              <a:pPr>
                <a:spcAft>
                  <a:spcPts val="600"/>
                </a:spcAft>
                <a:defRPr/>
              </a:pPr>
              <a:t>3</a:t>
            </a:fld>
            <a:endParaRPr lang="en-US" altLang="en-US"/>
          </a:p>
        </p:txBody>
      </p:sp>
    </p:spTree>
    <p:extLst>
      <p:ext uri="{BB962C8B-B14F-4D97-AF65-F5344CB8AC3E}">
        <p14:creationId xmlns:p14="http://schemas.microsoft.com/office/powerpoint/2010/main" val="341576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461B-CA75-467E-A3A8-5226383B5C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E87E8B-3225-4641-A022-0835EC84743B}"/>
              </a:ext>
            </a:extLst>
          </p:cNvPr>
          <p:cNvSpPr>
            <a:spLocks noGrp="1"/>
          </p:cNvSpPr>
          <p:nvPr>
            <p:ph idx="1"/>
          </p:nvPr>
        </p:nvSpPr>
        <p:spPr>
          <a:xfrm>
            <a:off x="518864" y="1600200"/>
            <a:ext cx="8229600" cy="4525963"/>
          </a:xfrm>
        </p:spPr>
        <p:txBody>
          <a:bodyPr/>
          <a:lstStyle/>
          <a:p>
            <a:pPr algn="just"/>
            <a:r>
              <a:rPr lang="en-US" sz="2400" dirty="0"/>
              <a:t>The output will vary from 0 to 18, the carry from the previous sum is not considered.</a:t>
            </a:r>
          </a:p>
          <a:p>
            <a:pPr algn="just"/>
            <a:r>
              <a:rPr lang="en-US" sz="2400" dirty="0"/>
              <a:t>But if the carry is considered, then the maximum value of output will be 19 (i.e. 9+9+1 = 19).</a:t>
            </a:r>
            <a:br>
              <a:rPr lang="en-US" sz="2400" dirty="0"/>
            </a:br>
            <a:endParaRPr lang="en-US" sz="2400" dirty="0"/>
          </a:p>
          <a:p>
            <a:pPr algn="just"/>
            <a:r>
              <a:rPr lang="en-US" sz="2400" dirty="0"/>
              <a:t>When A and B are added, then the binary sum is obtained. Here, to get the output in BCD form, BCD Adder is used</a:t>
            </a:r>
            <a:endParaRPr lang="en-IN" sz="2400" dirty="0"/>
          </a:p>
        </p:txBody>
      </p:sp>
      <p:sp>
        <p:nvSpPr>
          <p:cNvPr id="4" name="Slide Number Placeholder 3">
            <a:extLst>
              <a:ext uri="{FF2B5EF4-FFF2-40B4-BE49-F238E27FC236}">
                <a16:creationId xmlns:a16="http://schemas.microsoft.com/office/drawing/2014/main" id="{F8DB564B-0B63-4CF5-8235-0C2D60A7E4D0}"/>
              </a:ext>
            </a:extLst>
          </p:cNvPr>
          <p:cNvSpPr>
            <a:spLocks noGrp="1"/>
          </p:cNvSpPr>
          <p:nvPr>
            <p:ph type="sldNum" sz="quarter" idx="10"/>
          </p:nvPr>
        </p:nvSpPr>
        <p:spPr/>
        <p:txBody>
          <a:bodyPr/>
          <a:lstStyle/>
          <a:p>
            <a:pPr>
              <a:defRPr/>
            </a:pPr>
            <a:fld id="{129C671E-3A22-452E-BAC1-72268EB3EEA1}" type="slidenum">
              <a:rPr lang="en-US" altLang="en-US" smtClean="0"/>
              <a:pPr>
                <a:defRPr/>
              </a:pPr>
              <a:t>4</a:t>
            </a:fld>
            <a:endParaRPr lang="en-US" altLang="en-US"/>
          </a:p>
        </p:txBody>
      </p:sp>
    </p:spTree>
    <p:extLst>
      <p:ext uri="{BB962C8B-B14F-4D97-AF65-F5344CB8AC3E}">
        <p14:creationId xmlns:p14="http://schemas.microsoft.com/office/powerpoint/2010/main" val="361755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270E588-B2A3-4B66-A800-0AF6AB313538}"/>
              </a:ext>
            </a:extLst>
          </p:cNvPr>
          <p:cNvSpPr>
            <a:spLocks noGrp="1"/>
          </p:cNvSpPr>
          <p:nvPr>
            <p:ph type="title"/>
          </p:nvPr>
        </p:nvSpPr>
        <p:spPr>
          <a:xfrm>
            <a:off x="457200" y="274638"/>
            <a:ext cx="8229600" cy="1143000"/>
          </a:xfrm>
        </p:spPr>
        <p:txBody>
          <a:bodyPr/>
          <a:lstStyle/>
          <a:p>
            <a:endParaRPr lang="en-US"/>
          </a:p>
        </p:txBody>
      </p:sp>
      <p:pic>
        <p:nvPicPr>
          <p:cNvPr id="5" name="Picture 4">
            <a:extLst>
              <a:ext uri="{FF2B5EF4-FFF2-40B4-BE49-F238E27FC236}">
                <a16:creationId xmlns:a16="http://schemas.microsoft.com/office/drawing/2014/main" id="{25CB09C0-7540-4BAC-914E-57F08D8D537D}"/>
              </a:ext>
            </a:extLst>
          </p:cNvPr>
          <p:cNvPicPr>
            <a:picLocks noChangeAspect="1"/>
          </p:cNvPicPr>
          <p:nvPr/>
        </p:nvPicPr>
        <p:blipFill>
          <a:blip r:embed="rId2"/>
          <a:stretch>
            <a:fillRect/>
          </a:stretch>
        </p:blipFill>
        <p:spPr>
          <a:xfrm>
            <a:off x="457200" y="2155539"/>
            <a:ext cx="8229600" cy="3415284"/>
          </a:xfrm>
          <a:prstGeom prst="rect">
            <a:avLst/>
          </a:prstGeom>
          <a:noFill/>
        </p:spPr>
      </p:pic>
      <p:sp>
        <p:nvSpPr>
          <p:cNvPr id="4" name="Slide Number Placeholder 3">
            <a:extLst>
              <a:ext uri="{FF2B5EF4-FFF2-40B4-BE49-F238E27FC236}">
                <a16:creationId xmlns:a16="http://schemas.microsoft.com/office/drawing/2014/main" id="{628CA85E-1C59-4BBF-90AD-D282817F9D20}"/>
              </a:ext>
            </a:extLst>
          </p:cNvPr>
          <p:cNvSpPr>
            <a:spLocks noGrp="1"/>
          </p:cNvSpPr>
          <p:nvPr>
            <p:ph type="sldNum" sz="quarter" idx="10"/>
          </p:nvPr>
        </p:nvSpPr>
        <p:spPr>
          <a:xfrm>
            <a:off x="6799263" y="6400800"/>
            <a:ext cx="2133600" cy="476250"/>
          </a:xfrm>
        </p:spPr>
        <p:txBody>
          <a:bodyPr wrap="square" anchor="t">
            <a:normAutofit/>
          </a:bodyPr>
          <a:lstStyle/>
          <a:p>
            <a:pPr>
              <a:spcAft>
                <a:spcPts val="600"/>
              </a:spcAft>
              <a:defRPr/>
            </a:pPr>
            <a:fld id="{129C671E-3A22-452E-BAC1-72268EB3EEA1}" type="slidenum">
              <a:rPr lang="en-US" altLang="en-US" smtClean="0"/>
              <a:pPr>
                <a:spcAft>
                  <a:spcPts val="600"/>
                </a:spcAft>
                <a:defRPr/>
              </a:pPr>
              <a:t>5</a:t>
            </a:fld>
            <a:endParaRPr lang="en-US" altLang="en-US"/>
          </a:p>
        </p:txBody>
      </p:sp>
    </p:spTree>
    <p:extLst>
      <p:ext uri="{BB962C8B-B14F-4D97-AF65-F5344CB8AC3E}">
        <p14:creationId xmlns:p14="http://schemas.microsoft.com/office/powerpoint/2010/main" val="406519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A7D0439-6952-4556-9428-A4BE4A71E812}"/>
              </a:ext>
            </a:extLst>
          </p:cNvPr>
          <p:cNvSpPr>
            <a:spLocks noGrp="1"/>
          </p:cNvSpPr>
          <p:nvPr>
            <p:ph type="title"/>
          </p:nvPr>
        </p:nvSpPr>
        <p:spPr>
          <a:xfrm>
            <a:off x="457200" y="274638"/>
            <a:ext cx="8229600" cy="1143000"/>
          </a:xfrm>
        </p:spPr>
        <p:txBody>
          <a:bodyPr/>
          <a:lstStyle/>
          <a:p>
            <a:endParaRPr lang="en-US"/>
          </a:p>
        </p:txBody>
      </p:sp>
      <p:pic>
        <p:nvPicPr>
          <p:cNvPr id="5" name="Picture 4">
            <a:extLst>
              <a:ext uri="{FF2B5EF4-FFF2-40B4-BE49-F238E27FC236}">
                <a16:creationId xmlns:a16="http://schemas.microsoft.com/office/drawing/2014/main" id="{FE19D52D-BB3E-41EA-B6A5-7FE3C54079C6}"/>
              </a:ext>
            </a:extLst>
          </p:cNvPr>
          <p:cNvPicPr>
            <a:picLocks noChangeAspect="1"/>
          </p:cNvPicPr>
          <p:nvPr/>
        </p:nvPicPr>
        <p:blipFill>
          <a:blip r:embed="rId2"/>
          <a:stretch>
            <a:fillRect/>
          </a:stretch>
        </p:blipFill>
        <p:spPr>
          <a:xfrm>
            <a:off x="457200" y="2340705"/>
            <a:ext cx="8229600" cy="3044952"/>
          </a:xfrm>
          <a:prstGeom prst="rect">
            <a:avLst/>
          </a:prstGeom>
          <a:noFill/>
        </p:spPr>
      </p:pic>
      <p:sp>
        <p:nvSpPr>
          <p:cNvPr id="4" name="Slide Number Placeholder 3">
            <a:extLst>
              <a:ext uri="{FF2B5EF4-FFF2-40B4-BE49-F238E27FC236}">
                <a16:creationId xmlns:a16="http://schemas.microsoft.com/office/drawing/2014/main" id="{B105C7AB-0712-4890-B726-E5899FFD9714}"/>
              </a:ext>
            </a:extLst>
          </p:cNvPr>
          <p:cNvSpPr>
            <a:spLocks noGrp="1"/>
          </p:cNvSpPr>
          <p:nvPr>
            <p:ph type="sldNum" sz="quarter" idx="10"/>
          </p:nvPr>
        </p:nvSpPr>
        <p:spPr>
          <a:xfrm>
            <a:off x="6799263" y="6400800"/>
            <a:ext cx="2133600" cy="476250"/>
          </a:xfrm>
        </p:spPr>
        <p:txBody>
          <a:bodyPr wrap="square" anchor="t">
            <a:normAutofit/>
          </a:bodyPr>
          <a:lstStyle/>
          <a:p>
            <a:pPr>
              <a:spcAft>
                <a:spcPts val="600"/>
              </a:spcAft>
              <a:defRPr/>
            </a:pPr>
            <a:fld id="{129C671E-3A22-452E-BAC1-72268EB3EEA1}" type="slidenum">
              <a:rPr lang="en-US" altLang="en-US" smtClean="0"/>
              <a:pPr>
                <a:spcAft>
                  <a:spcPts val="600"/>
                </a:spcAft>
                <a:defRPr/>
              </a:pPr>
              <a:t>6</a:t>
            </a:fld>
            <a:endParaRPr lang="en-US" altLang="en-US"/>
          </a:p>
        </p:txBody>
      </p:sp>
      <p:sp>
        <p:nvSpPr>
          <p:cNvPr id="6" name="Rectangle 5">
            <a:extLst>
              <a:ext uri="{FF2B5EF4-FFF2-40B4-BE49-F238E27FC236}">
                <a16:creationId xmlns:a16="http://schemas.microsoft.com/office/drawing/2014/main" id="{9E62A053-B0E0-451E-A475-B1F398900DE3}"/>
              </a:ext>
            </a:extLst>
          </p:cNvPr>
          <p:cNvSpPr/>
          <p:nvPr/>
        </p:nvSpPr>
        <p:spPr>
          <a:xfrm>
            <a:off x="914400" y="5383033"/>
            <a:ext cx="7772400" cy="923330"/>
          </a:xfrm>
          <a:prstGeom prst="rect">
            <a:avLst/>
          </a:prstGeom>
        </p:spPr>
        <p:txBody>
          <a:bodyPr wrap="square">
            <a:spAutoFit/>
          </a:bodyPr>
          <a:lstStyle/>
          <a:p>
            <a:r>
              <a:rPr lang="en-US" dirty="0">
                <a:latin typeface="Roboto"/>
              </a:rPr>
              <a:t>if the sum of two number is less than or equal to 9, then the value of BCD sum and binary sum will be same otherwise they will differ by 6(0110 in binary).</a:t>
            </a:r>
            <a:endParaRPr lang="en-IN" dirty="0"/>
          </a:p>
        </p:txBody>
      </p:sp>
    </p:spTree>
    <p:extLst>
      <p:ext uri="{BB962C8B-B14F-4D97-AF65-F5344CB8AC3E}">
        <p14:creationId xmlns:p14="http://schemas.microsoft.com/office/powerpoint/2010/main" val="360433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EC4CE-796B-45EE-AAEC-CDFA7CF5A3B1}"/>
              </a:ext>
            </a:extLst>
          </p:cNvPr>
          <p:cNvSpPr>
            <a:spLocks noGrp="1"/>
          </p:cNvSpPr>
          <p:nvPr>
            <p:ph type="title"/>
          </p:nvPr>
        </p:nvSpPr>
        <p:spPr>
          <a:xfrm>
            <a:off x="457200" y="274638"/>
            <a:ext cx="8229600" cy="1143000"/>
          </a:xfrm>
        </p:spPr>
        <p:txBody>
          <a:bodyPr>
            <a:normAutofit/>
          </a:bodyPr>
          <a:lstStyle/>
          <a:p>
            <a:r>
              <a:rPr lang="en-US" dirty="0"/>
              <a:t>Truth table </a:t>
            </a:r>
            <a:endParaRPr lang="en-IN" dirty="0"/>
          </a:p>
        </p:txBody>
      </p:sp>
      <p:pic>
        <p:nvPicPr>
          <p:cNvPr id="5" name="Picture 4">
            <a:extLst>
              <a:ext uri="{FF2B5EF4-FFF2-40B4-BE49-F238E27FC236}">
                <a16:creationId xmlns:a16="http://schemas.microsoft.com/office/drawing/2014/main" id="{AF4E51B0-BDEA-4B0E-9879-DE2DB70BC0F6}"/>
              </a:ext>
            </a:extLst>
          </p:cNvPr>
          <p:cNvPicPr>
            <a:picLocks noChangeAspect="1"/>
          </p:cNvPicPr>
          <p:nvPr/>
        </p:nvPicPr>
        <p:blipFill>
          <a:blip r:embed="rId2"/>
          <a:stretch>
            <a:fillRect/>
          </a:stretch>
        </p:blipFill>
        <p:spPr>
          <a:xfrm>
            <a:off x="-7257" y="1417637"/>
            <a:ext cx="5205581" cy="4525963"/>
          </a:xfrm>
          <a:prstGeom prst="rect">
            <a:avLst/>
          </a:prstGeom>
          <a:noFill/>
        </p:spPr>
      </p:pic>
      <p:sp>
        <p:nvSpPr>
          <p:cNvPr id="4" name="Slide Number Placeholder 3">
            <a:extLst>
              <a:ext uri="{FF2B5EF4-FFF2-40B4-BE49-F238E27FC236}">
                <a16:creationId xmlns:a16="http://schemas.microsoft.com/office/drawing/2014/main" id="{8867A035-D065-49C4-9D48-B51351BB0F3D}"/>
              </a:ext>
            </a:extLst>
          </p:cNvPr>
          <p:cNvSpPr>
            <a:spLocks noGrp="1"/>
          </p:cNvSpPr>
          <p:nvPr>
            <p:ph type="sldNum" sz="quarter" idx="10"/>
          </p:nvPr>
        </p:nvSpPr>
        <p:spPr>
          <a:xfrm>
            <a:off x="6799263" y="6400800"/>
            <a:ext cx="2133600" cy="476250"/>
          </a:xfrm>
        </p:spPr>
        <p:txBody>
          <a:bodyPr wrap="square" anchor="t">
            <a:normAutofit/>
          </a:bodyPr>
          <a:lstStyle/>
          <a:p>
            <a:pPr>
              <a:spcAft>
                <a:spcPts val="600"/>
              </a:spcAft>
              <a:defRPr/>
            </a:pPr>
            <a:fld id="{129C671E-3A22-452E-BAC1-72268EB3EEA1}" type="slidenum">
              <a:rPr lang="en-US" altLang="en-US" smtClean="0"/>
              <a:pPr>
                <a:spcAft>
                  <a:spcPts val="600"/>
                </a:spcAft>
                <a:defRPr/>
              </a:pPr>
              <a:t>7</a:t>
            </a:fld>
            <a:endParaRPr lang="en-US" altLang="en-US"/>
          </a:p>
        </p:txBody>
      </p:sp>
      <p:sp>
        <p:nvSpPr>
          <p:cNvPr id="6" name="Rectangle 5">
            <a:extLst>
              <a:ext uri="{FF2B5EF4-FFF2-40B4-BE49-F238E27FC236}">
                <a16:creationId xmlns:a16="http://schemas.microsoft.com/office/drawing/2014/main" id="{594E206F-D3FD-43C3-9EE8-0FF499C0A606}"/>
              </a:ext>
            </a:extLst>
          </p:cNvPr>
          <p:cNvSpPr/>
          <p:nvPr/>
        </p:nvSpPr>
        <p:spPr>
          <a:xfrm>
            <a:off x="4953000" y="2708889"/>
            <a:ext cx="4572000" cy="1200329"/>
          </a:xfrm>
          <a:prstGeom prst="rect">
            <a:avLst/>
          </a:prstGeom>
        </p:spPr>
        <p:txBody>
          <a:bodyPr>
            <a:spAutoFit/>
          </a:bodyPr>
          <a:lstStyle/>
          <a:p>
            <a:r>
              <a:rPr lang="en-US" b="1" dirty="0">
                <a:latin typeface="Roboto"/>
              </a:rPr>
              <a:t>The conditions are:</a:t>
            </a:r>
            <a:endParaRPr lang="en-US" dirty="0">
              <a:latin typeface="Roboto"/>
            </a:endParaRPr>
          </a:p>
          <a:p>
            <a:pPr>
              <a:buFont typeface="+mj-lt"/>
              <a:buAutoNum type="arabicPeriod"/>
            </a:pPr>
            <a:r>
              <a:rPr lang="en-US" dirty="0">
                <a:latin typeface="Roboto"/>
              </a:rPr>
              <a:t>If C’ = 1 (Satisfies 16-19)</a:t>
            </a:r>
          </a:p>
          <a:p>
            <a:pPr>
              <a:buFont typeface="+mj-lt"/>
              <a:buAutoNum type="arabicPeriod"/>
            </a:pPr>
            <a:r>
              <a:rPr lang="en-US" dirty="0">
                <a:latin typeface="Roboto"/>
              </a:rPr>
              <a:t>If S3′.S2′ = 1 (Satisfies 12-15)</a:t>
            </a:r>
          </a:p>
          <a:p>
            <a:pPr>
              <a:buFont typeface="+mj-lt"/>
              <a:buAutoNum type="arabicPeriod"/>
            </a:pPr>
            <a:r>
              <a:rPr lang="en-US" dirty="0">
                <a:latin typeface="Roboto"/>
              </a:rPr>
              <a:t>If S3′.S1′ = 1 (Satisfies 10 and 11)</a:t>
            </a:r>
            <a:endParaRPr lang="en-US" b="0" i="0" dirty="0">
              <a:effectLst/>
              <a:latin typeface="Roboto"/>
            </a:endParaRPr>
          </a:p>
        </p:txBody>
      </p:sp>
      <p:pic>
        <p:nvPicPr>
          <p:cNvPr id="8" name="Picture 7">
            <a:extLst>
              <a:ext uri="{FF2B5EF4-FFF2-40B4-BE49-F238E27FC236}">
                <a16:creationId xmlns:a16="http://schemas.microsoft.com/office/drawing/2014/main" id="{AF4F151F-6913-431E-A011-5F61C64D0635}"/>
              </a:ext>
            </a:extLst>
          </p:cNvPr>
          <p:cNvPicPr>
            <a:picLocks noChangeAspect="1"/>
          </p:cNvPicPr>
          <p:nvPr/>
        </p:nvPicPr>
        <p:blipFill>
          <a:blip r:embed="rId3"/>
          <a:stretch>
            <a:fillRect/>
          </a:stretch>
        </p:blipFill>
        <p:spPr>
          <a:xfrm>
            <a:off x="4695492" y="4238922"/>
            <a:ext cx="4237371" cy="968804"/>
          </a:xfrm>
          <a:prstGeom prst="rect">
            <a:avLst/>
          </a:prstGeom>
        </p:spPr>
      </p:pic>
    </p:spTree>
    <p:extLst>
      <p:ext uri="{BB962C8B-B14F-4D97-AF65-F5344CB8AC3E}">
        <p14:creationId xmlns:p14="http://schemas.microsoft.com/office/powerpoint/2010/main" val="65604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A1C22E-F307-4714-96C0-7A5C7F912742}"/>
              </a:ext>
            </a:extLst>
          </p:cNvPr>
          <p:cNvSpPr>
            <a:spLocks noGrp="1"/>
          </p:cNvSpPr>
          <p:nvPr>
            <p:ph type="title"/>
          </p:nvPr>
        </p:nvSpPr>
        <p:spPr>
          <a:xfrm>
            <a:off x="1143000" y="319882"/>
            <a:ext cx="8229600" cy="1143000"/>
          </a:xfrm>
        </p:spPr>
        <p:txBody>
          <a:bodyPr/>
          <a:lstStyle/>
          <a:p>
            <a:r>
              <a:rPr lang="en-US" dirty="0"/>
              <a:t>Circuit diagram of </a:t>
            </a:r>
            <a:br>
              <a:rPr lang="en-US" dirty="0"/>
            </a:br>
            <a:r>
              <a:rPr lang="en-US" dirty="0"/>
              <a:t>4- bit BCD ADDER</a:t>
            </a:r>
          </a:p>
        </p:txBody>
      </p:sp>
      <p:pic>
        <p:nvPicPr>
          <p:cNvPr id="5" name="Picture 4">
            <a:extLst>
              <a:ext uri="{FF2B5EF4-FFF2-40B4-BE49-F238E27FC236}">
                <a16:creationId xmlns:a16="http://schemas.microsoft.com/office/drawing/2014/main" id="{2A419A45-47F8-467C-AF6B-B448A8DE7FDF}"/>
              </a:ext>
            </a:extLst>
          </p:cNvPr>
          <p:cNvPicPr>
            <a:picLocks noChangeAspect="1"/>
          </p:cNvPicPr>
          <p:nvPr/>
        </p:nvPicPr>
        <p:blipFill>
          <a:blip r:embed="rId3"/>
          <a:stretch>
            <a:fillRect/>
          </a:stretch>
        </p:blipFill>
        <p:spPr>
          <a:xfrm>
            <a:off x="1677847" y="1600200"/>
            <a:ext cx="5788306" cy="4525963"/>
          </a:xfrm>
          <a:prstGeom prst="rect">
            <a:avLst/>
          </a:prstGeom>
          <a:noFill/>
        </p:spPr>
      </p:pic>
      <p:sp>
        <p:nvSpPr>
          <p:cNvPr id="4" name="Slide Number Placeholder 3">
            <a:extLst>
              <a:ext uri="{FF2B5EF4-FFF2-40B4-BE49-F238E27FC236}">
                <a16:creationId xmlns:a16="http://schemas.microsoft.com/office/drawing/2014/main" id="{37F27E1E-31CF-45DA-BA3D-685CA47252AC}"/>
              </a:ext>
            </a:extLst>
          </p:cNvPr>
          <p:cNvSpPr>
            <a:spLocks noGrp="1"/>
          </p:cNvSpPr>
          <p:nvPr>
            <p:ph type="sldNum" sz="quarter" idx="10"/>
          </p:nvPr>
        </p:nvSpPr>
        <p:spPr>
          <a:xfrm>
            <a:off x="6799263" y="6400800"/>
            <a:ext cx="2133600" cy="476250"/>
          </a:xfrm>
        </p:spPr>
        <p:txBody>
          <a:bodyPr wrap="square" anchor="t">
            <a:normAutofit/>
          </a:bodyPr>
          <a:lstStyle/>
          <a:p>
            <a:pPr>
              <a:spcAft>
                <a:spcPts val="600"/>
              </a:spcAft>
              <a:defRPr/>
            </a:pPr>
            <a:fld id="{129C671E-3A22-452E-BAC1-72268EB3EEA1}" type="slidenum">
              <a:rPr lang="en-US" altLang="en-US" smtClean="0"/>
              <a:pPr>
                <a:spcAft>
                  <a:spcPts val="600"/>
                </a:spcAft>
                <a:defRPr/>
              </a:pPr>
              <a:t>8</a:t>
            </a:fld>
            <a:endParaRPr lang="en-US" altLang="en-US"/>
          </a:p>
        </p:txBody>
      </p:sp>
    </p:spTree>
    <p:extLst>
      <p:ext uri="{BB962C8B-B14F-4D97-AF65-F5344CB8AC3E}">
        <p14:creationId xmlns:p14="http://schemas.microsoft.com/office/powerpoint/2010/main" val="324749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2453-8E9E-4F2B-8689-F75EAAF6DDAA}"/>
              </a:ext>
            </a:extLst>
          </p:cNvPr>
          <p:cNvSpPr>
            <a:spLocks noGrp="1"/>
          </p:cNvSpPr>
          <p:nvPr>
            <p:ph type="title"/>
          </p:nvPr>
        </p:nvSpPr>
        <p:spPr/>
        <p:txBody>
          <a:bodyPr/>
          <a:lstStyle/>
          <a:p>
            <a:r>
              <a:rPr lang="en-US" sz="3200" b="1" dirty="0"/>
              <a:t>Circuitverse.org</a:t>
            </a:r>
            <a:endParaRPr lang="en-IN" sz="3200" b="1" dirty="0"/>
          </a:p>
        </p:txBody>
      </p:sp>
      <p:sp>
        <p:nvSpPr>
          <p:cNvPr id="3" name="Content Placeholder 2">
            <a:extLst>
              <a:ext uri="{FF2B5EF4-FFF2-40B4-BE49-F238E27FC236}">
                <a16:creationId xmlns:a16="http://schemas.microsoft.com/office/drawing/2014/main" id="{20BBA8B2-353D-401F-BE0C-97E97ED45B60}"/>
              </a:ext>
            </a:extLst>
          </p:cNvPr>
          <p:cNvSpPr>
            <a:spLocks noGrp="1"/>
          </p:cNvSpPr>
          <p:nvPr>
            <p:ph idx="1"/>
          </p:nvPr>
        </p:nvSpPr>
        <p:spPr/>
        <p:txBody>
          <a:bodyPr/>
          <a:lstStyle/>
          <a:p>
            <a:r>
              <a:rPr lang="en-US" sz="2400" dirty="0"/>
              <a:t>Launch Simulator</a:t>
            </a:r>
          </a:p>
          <a:p>
            <a:r>
              <a:rPr lang="en-US" sz="2400" dirty="0"/>
              <a:t>Draw the logic circuit diagram of BCD ADDER</a:t>
            </a:r>
          </a:p>
          <a:p>
            <a:r>
              <a:rPr lang="en-US" sz="2400" dirty="0"/>
              <a:t>Make sub-circuit of FA</a:t>
            </a:r>
          </a:p>
          <a:p>
            <a:r>
              <a:rPr lang="en-US" sz="2400" dirty="0"/>
              <a:t>Make </a:t>
            </a:r>
            <a:r>
              <a:rPr lang="en-US" sz="2400"/>
              <a:t>a sub-circuit </a:t>
            </a:r>
            <a:r>
              <a:rPr lang="en-US" sz="2400" dirty="0"/>
              <a:t>of 4 bit adder</a:t>
            </a:r>
          </a:p>
          <a:p>
            <a:r>
              <a:rPr lang="en-US" sz="2400" dirty="0"/>
              <a:t>Use it to make a BCD ADDER</a:t>
            </a:r>
          </a:p>
          <a:p>
            <a:r>
              <a:rPr lang="en-US" sz="2400" dirty="0"/>
              <a:t>Simulate the circuit and verify the truth table</a:t>
            </a:r>
            <a:endParaRPr lang="en-IN" sz="2400" dirty="0"/>
          </a:p>
        </p:txBody>
      </p:sp>
      <p:sp>
        <p:nvSpPr>
          <p:cNvPr id="4" name="Slide Number Placeholder 3">
            <a:extLst>
              <a:ext uri="{FF2B5EF4-FFF2-40B4-BE49-F238E27FC236}">
                <a16:creationId xmlns:a16="http://schemas.microsoft.com/office/drawing/2014/main" id="{B0C6776A-077A-4391-AEC6-55ABB28A6808}"/>
              </a:ext>
            </a:extLst>
          </p:cNvPr>
          <p:cNvSpPr>
            <a:spLocks noGrp="1"/>
          </p:cNvSpPr>
          <p:nvPr>
            <p:ph type="sldNum" sz="quarter" idx="10"/>
          </p:nvPr>
        </p:nvSpPr>
        <p:spPr/>
        <p:txBody>
          <a:bodyPr/>
          <a:lstStyle/>
          <a:p>
            <a:pPr>
              <a:defRPr/>
            </a:pPr>
            <a:fld id="{129C671E-3A22-452E-BAC1-72268EB3EEA1}" type="slidenum">
              <a:rPr lang="en-US" altLang="en-US" smtClean="0"/>
              <a:pPr>
                <a:defRPr/>
              </a:pPr>
              <a:t>9</a:t>
            </a:fld>
            <a:endParaRPr lang="en-US" altLang="en-US"/>
          </a:p>
        </p:txBody>
      </p:sp>
    </p:spTree>
    <p:extLst>
      <p:ext uri="{BB962C8B-B14F-4D97-AF65-F5344CB8AC3E}">
        <p14:creationId xmlns:p14="http://schemas.microsoft.com/office/powerpoint/2010/main" val="17758401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822bb655-5e85-444c-ab51-256342185283"/>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4062</TotalTime>
  <Words>370</Words>
  <Application>Microsoft Office PowerPoint</Application>
  <PresentationFormat>On-screen Show (4:3)</PresentationFormat>
  <Paragraphs>49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Roboto</vt:lpstr>
      <vt:lpstr>Times New Roman</vt:lpstr>
      <vt:lpstr>Default Design</vt:lpstr>
      <vt:lpstr> Digital Electronics and Computer Organization Lab  Course Code: CSE207  </vt:lpstr>
      <vt:lpstr>Experiment 7</vt:lpstr>
      <vt:lpstr>BCD ADDER</vt:lpstr>
      <vt:lpstr>PowerPoint Presentation</vt:lpstr>
      <vt:lpstr>PowerPoint Presentation</vt:lpstr>
      <vt:lpstr>PowerPoint Presentation</vt:lpstr>
      <vt:lpstr>Truth table </vt:lpstr>
      <vt:lpstr>Circuit diagram of  4- bit BCD ADDER</vt:lpstr>
      <vt:lpstr>Circuitverse.org</vt:lpstr>
      <vt:lpstr>Lab File</vt:lpstr>
      <vt:lpstr>Practice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Electronics and Computer Organization Lab  Course Code: CSE207</dc:title>
  <dc:creator>Garima Mahendru</dc:creator>
  <cp:lastModifiedBy>Bhupendra Singh</cp:lastModifiedBy>
  <cp:revision>5</cp:revision>
  <dcterms:created xsi:type="dcterms:W3CDTF">2020-08-26T14:49:50Z</dcterms:created>
  <dcterms:modified xsi:type="dcterms:W3CDTF">2021-09-27T05:29:19Z</dcterms:modified>
</cp:coreProperties>
</file>