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4"/>
  </p:notesMasterIdLst>
  <p:sldIdLst>
    <p:sldId id="256" r:id="rId2"/>
    <p:sldId id="289" r:id="rId3"/>
    <p:sldId id="305" r:id="rId4"/>
    <p:sldId id="306" r:id="rId5"/>
    <p:sldId id="307" r:id="rId6"/>
    <p:sldId id="304" r:id="rId7"/>
    <p:sldId id="308" r:id="rId8"/>
    <p:sldId id="309" r:id="rId9"/>
    <p:sldId id="310" r:id="rId10"/>
    <p:sldId id="311" r:id="rId11"/>
    <p:sldId id="312" r:id="rId12"/>
    <p:sldId id="313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D79A148-BB74-4F1C-B4E4-15CE241C890B}">
          <p14:sldIdLst>
            <p14:sldId id="256"/>
          </p14:sldIdLst>
        </p14:section>
        <p14:section name="Раздел без заголовка" id="{084E627B-B3EF-4945-AE3C-4CCA5A052EF5}">
          <p14:sldIdLst>
            <p14:sldId id="289"/>
            <p14:sldId id="305"/>
            <p14:sldId id="306"/>
            <p14:sldId id="307"/>
            <p14:sldId id="304"/>
            <p14:sldId id="308"/>
            <p14:sldId id="309"/>
            <p14:sldId id="310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29" autoAdjust="0"/>
  </p:normalViewPr>
  <p:slideViewPr>
    <p:cSldViewPr>
      <p:cViewPr varScale="1">
        <p:scale>
          <a:sx n="63" d="100"/>
          <a:sy n="63" d="100"/>
        </p:scale>
        <p:origin x="77" y="41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1D81-4EE5-4E39-B6F1-8885B9595BAC}" type="datetimeFigureOut">
              <a:rPr lang="ru-RU" smtClean="0"/>
              <a:pPr/>
              <a:t>09.12.2023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33C84-2CFA-4DD2-89FC-3019C6957B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67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57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6A50-2970-4D2B-BBFE-15D12F89CB5A}" type="datetime1">
              <a:rPr lang="ru-RU" smtClean="0"/>
              <a:pPr/>
              <a:t>09.12.2023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77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99C3-B385-48FC-A3DC-771F5EFAE80F}" type="datetime1">
              <a:rPr lang="ru-RU" smtClean="0"/>
              <a:pPr/>
              <a:t>09.12.2023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00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285E-6CE2-4AB7-8B62-DB38C6BD6E0F}" type="datetime1">
              <a:rPr lang="ru-RU" smtClean="0"/>
              <a:pPr/>
              <a:t>09.12.2023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51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3E16-A3BD-4F48-B288-33F824B1929E}" type="datetime1">
              <a:rPr lang="ru-RU" smtClean="0"/>
              <a:pPr/>
              <a:t>09.12.2023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04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1234-7A09-4074-A921-CB27B7EA6D46}" type="datetime1">
              <a:rPr lang="ru-RU" smtClean="0"/>
              <a:pPr/>
              <a:t>09.12.2023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26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0C46-F36C-452F-AF09-3054BF99695F}" type="datetime1">
              <a:rPr lang="ru-RU" smtClean="0"/>
              <a:pPr/>
              <a:t>09.12.2023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09F5-19E9-4ECA-A848-F4BFC063EE6D}" type="datetime1">
              <a:rPr lang="ru-RU" smtClean="0"/>
              <a:pPr/>
              <a:t>09.12.2023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21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2CC4-4CC8-4D06-8A49-96470D9243A3}" type="datetime1">
              <a:rPr lang="ru-RU" smtClean="0"/>
              <a:pPr/>
              <a:t>09.12.2023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19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A07F-999E-4F0E-83A1-A82334BEE0B3}" type="datetime1">
              <a:rPr lang="ru-RU" smtClean="0"/>
              <a:pPr/>
              <a:t>09.12.2023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99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9E99-EE21-493D-8594-A240AFAA2AFB}" type="datetime1">
              <a:rPr lang="ru-RU" smtClean="0"/>
              <a:pPr/>
              <a:t>09.12.2023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31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11D7-1538-469E-8B2F-356BB9CB12F0}" type="datetime1">
              <a:rPr lang="ru-RU" smtClean="0"/>
              <a:pPr/>
              <a:t>09.12.2023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10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931E-195D-4B26-80FE-29169D29C9C8}" type="datetime1">
              <a:rPr lang="ru-RU" smtClean="0"/>
              <a:pPr/>
              <a:t>09.12.2023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64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4499992" y="116632"/>
            <a:ext cx="4536504" cy="6624736"/>
          </a:xfrm>
          <a:prstGeom prst="rect">
            <a:avLst/>
          </a:prstGeom>
          <a:ln w="76200">
            <a:solidFill>
              <a:srgbClr val="DE652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b="1" dirty="0">
              <a:solidFill>
                <a:schemeClr val="tx1"/>
              </a:solidFill>
            </a:endParaRPr>
          </a:p>
          <a:p>
            <a:endParaRPr lang="ru-RU" b="1" dirty="0">
              <a:solidFill>
                <a:schemeClr val="tx1"/>
              </a:solidFill>
            </a:endParaRPr>
          </a:p>
          <a:p>
            <a:endParaRPr lang="ru-RU" b="1" dirty="0">
              <a:solidFill>
                <a:schemeClr val="tx1"/>
              </a:solidFill>
            </a:endParaRPr>
          </a:p>
          <a:p>
            <a:endParaRPr lang="ru-RU" b="1" dirty="0">
              <a:solidFill>
                <a:schemeClr val="tx1"/>
              </a:solidFill>
            </a:endParaRPr>
          </a:p>
          <a:p>
            <a:endParaRPr lang="ru-RU" b="1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Студент группы: Софронов Е. В.</a:t>
            </a:r>
          </a:p>
          <a:p>
            <a:endParaRPr lang="ru-RU" b="1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Руководитель: </a:t>
            </a:r>
            <a:r>
              <a:rPr lang="ru-RU" b="1" dirty="0" err="1">
                <a:solidFill>
                  <a:schemeClr val="tx1"/>
                </a:solidFill>
              </a:rPr>
              <a:t>Ордяков</a:t>
            </a:r>
            <a:r>
              <a:rPr lang="ru-RU" b="1" dirty="0">
                <a:solidFill>
                  <a:schemeClr val="tx1"/>
                </a:solidFill>
              </a:rPr>
              <a:t> Д.Е.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77" y="0"/>
            <a:ext cx="4433161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8" name="Группа 7"/>
          <p:cNvGrpSpPr/>
          <p:nvPr/>
        </p:nvGrpSpPr>
        <p:grpSpPr>
          <a:xfrm>
            <a:off x="107504" y="5085184"/>
            <a:ext cx="6480720" cy="1296144"/>
            <a:chOff x="2843808" y="5033185"/>
            <a:chExt cx="5688632" cy="10801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Прямоугольник 6"/>
            <p:cNvSpPr/>
            <p:nvPr/>
          </p:nvSpPr>
          <p:spPr>
            <a:xfrm>
              <a:off x="2843808" y="5033185"/>
              <a:ext cx="5688632" cy="10801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2" y="5157192"/>
              <a:ext cx="5154178" cy="83210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572000" y="692695"/>
            <a:ext cx="432048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«Разработка и защита базы данных  автоматизированной информационной системы билетов в кинотеатре»</a:t>
            </a:r>
            <a:br>
              <a:rPr lang="ru-RU" sz="3200" dirty="0"/>
            </a:br>
            <a:endParaRPr lang="ru-RU" sz="3000" b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981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10</a:t>
            </a:fld>
            <a:endParaRPr lang="ru-RU"/>
          </a:p>
        </p:txBody>
      </p:sp>
      <p:grpSp>
        <p:nvGrpSpPr>
          <p:cNvPr id="6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7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Прямоугольник 8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10" name="Рисунок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9B0C226-C01B-4372-942E-D03075D62173}"/>
              </a:ext>
            </a:extLst>
          </p:cNvPr>
          <p:cNvSpPr/>
          <p:nvPr/>
        </p:nvSpPr>
        <p:spPr>
          <a:xfrm>
            <a:off x="212296" y="400017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Функция поиска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FF30AA-9FB2-4CBE-850E-C1ED97CF7E11}"/>
              </a:ext>
            </a:extLst>
          </p:cNvPr>
          <p:cNvSpPr txBox="1"/>
          <p:nvPr/>
        </p:nvSpPr>
        <p:spPr>
          <a:xfrm>
            <a:off x="3167843" y="5439537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Поиск по двум условиям с «ИЛИ»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181891C-319E-39D1-96CD-BF594EDFE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7" y="2241722"/>
            <a:ext cx="7605504" cy="2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388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11</a:t>
            </a:fld>
            <a:endParaRPr lang="ru-RU"/>
          </a:p>
        </p:txBody>
      </p:sp>
      <p:grpSp>
        <p:nvGrpSpPr>
          <p:cNvPr id="6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7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Прямоугольник 8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10" name="Рисунок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9B0C226-C01B-4372-942E-D03075D62173}"/>
              </a:ext>
            </a:extLst>
          </p:cNvPr>
          <p:cNvSpPr/>
          <p:nvPr/>
        </p:nvSpPr>
        <p:spPr>
          <a:xfrm>
            <a:off x="212296" y="400017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Генерация отчета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FF30AA-9FB2-4CBE-850E-C1ED97CF7E11}"/>
              </a:ext>
            </a:extLst>
          </p:cNvPr>
          <p:cNvSpPr txBox="1"/>
          <p:nvPr/>
        </p:nvSpPr>
        <p:spPr>
          <a:xfrm>
            <a:off x="4972533" y="539130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Сгенерированный отчет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60EB12-DD3A-4D87-97D3-3E33703E75E1}"/>
              </a:ext>
            </a:extLst>
          </p:cNvPr>
          <p:cNvSpPr txBox="1"/>
          <p:nvPr/>
        </p:nvSpPr>
        <p:spPr>
          <a:xfrm>
            <a:off x="792986" y="539130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Форма генерации отчета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5D779EB-227A-8CFA-75ED-E77A585A1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559" y="2509273"/>
            <a:ext cx="4025414" cy="228631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7114308-8849-650D-3C84-A5621E9B7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28" y="3328994"/>
            <a:ext cx="3933016" cy="128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09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4499992" y="116632"/>
            <a:ext cx="4536504" cy="6624736"/>
          </a:xfrm>
          <a:prstGeom prst="rect">
            <a:avLst/>
          </a:prstGeom>
          <a:ln w="76200">
            <a:solidFill>
              <a:srgbClr val="DE652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b="1" dirty="0">
              <a:solidFill>
                <a:schemeClr val="tx1"/>
              </a:solidFill>
            </a:endParaRPr>
          </a:p>
          <a:p>
            <a:endParaRPr lang="ru-RU" b="1" dirty="0">
              <a:solidFill>
                <a:schemeClr val="tx1"/>
              </a:solidFill>
            </a:endParaRPr>
          </a:p>
          <a:p>
            <a:endParaRPr lang="ru-RU" b="1" dirty="0">
              <a:solidFill>
                <a:schemeClr val="tx1"/>
              </a:solidFill>
            </a:endParaRPr>
          </a:p>
          <a:p>
            <a:endParaRPr lang="ru-RU" b="1" dirty="0">
              <a:solidFill>
                <a:schemeClr val="tx1"/>
              </a:solidFill>
            </a:endParaRPr>
          </a:p>
          <a:p>
            <a:endParaRPr lang="ru-RU" b="1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Студент группы: Софронов Е.В.</a:t>
            </a:r>
          </a:p>
          <a:p>
            <a:endParaRPr lang="ru-RU" b="1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Руководитель: </a:t>
            </a:r>
            <a:r>
              <a:rPr lang="ru-RU" b="1" dirty="0" err="1">
                <a:solidFill>
                  <a:schemeClr val="tx1"/>
                </a:solidFill>
              </a:rPr>
              <a:t>Ордяков</a:t>
            </a:r>
            <a:r>
              <a:rPr lang="ru-RU" b="1" dirty="0">
                <a:solidFill>
                  <a:schemeClr val="tx1"/>
                </a:solidFill>
              </a:rPr>
              <a:t> Д.Е.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77" y="0"/>
            <a:ext cx="4433161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8" name="Группа 7"/>
          <p:cNvGrpSpPr/>
          <p:nvPr/>
        </p:nvGrpSpPr>
        <p:grpSpPr>
          <a:xfrm>
            <a:off x="107504" y="5085184"/>
            <a:ext cx="6480720" cy="1296144"/>
            <a:chOff x="2843808" y="5033185"/>
            <a:chExt cx="5688632" cy="10801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Прямоугольник 6"/>
            <p:cNvSpPr/>
            <p:nvPr/>
          </p:nvSpPr>
          <p:spPr>
            <a:xfrm>
              <a:off x="2843808" y="5033185"/>
              <a:ext cx="5688632" cy="10801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2" y="5157192"/>
              <a:ext cx="5154178" cy="83210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572000" y="692695"/>
            <a:ext cx="432048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«Разработка и защита базы данных автоматизированной информационной системы билетов в кинотеатре»</a:t>
            </a:r>
            <a:br>
              <a:rPr lang="ru-RU" sz="3200" dirty="0"/>
            </a:br>
            <a:endParaRPr lang="ru-RU" sz="3000" b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23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59532" y="400017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Логическая модель БД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3CDDC2-8D68-9896-935F-A75893C03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137083"/>
            <a:ext cx="8471370" cy="46843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61280" y="440214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Реляционная модель БД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320568-D379-5A88-5C1F-67094B1D1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52058"/>
            <a:ext cx="7715200" cy="4961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825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266976" y="400017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Таблицы и связи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149FA8-A9B8-0D4A-8272-0E0E0D946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56" y="1198137"/>
            <a:ext cx="7992888" cy="493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9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261976" y="309722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Наполнение таблиц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45A396-68D9-CA4A-030F-BC1111779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64" y="2187853"/>
            <a:ext cx="8573466" cy="24652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463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6"/>
          <p:cNvGrpSpPr/>
          <p:nvPr/>
        </p:nvGrpSpPr>
        <p:grpSpPr>
          <a:xfrm>
            <a:off x="218736" y="227859"/>
            <a:ext cx="8712968" cy="6462736"/>
            <a:chOff x="251520" y="188640"/>
            <a:chExt cx="8712968" cy="6462736"/>
          </a:xfrm>
        </p:grpSpPr>
        <p:grpSp>
          <p:nvGrpSpPr>
            <p:cNvPr id="5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212296" y="400017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Форма входа в приложение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FE67A26-0AC2-465B-BA27-E120D671105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371622" y="2408448"/>
            <a:ext cx="2447925" cy="1447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DF3273-4C11-4C06-8DBD-6B80ADE22F6B}"/>
              </a:ext>
            </a:extLst>
          </p:cNvPr>
          <p:cNvSpPr txBox="1"/>
          <p:nvPr/>
        </p:nvSpPr>
        <p:spPr>
          <a:xfrm>
            <a:off x="755576" y="5445224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Форма входа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33B7CD-8BE4-4670-82D3-72185E3FE32B}"/>
              </a:ext>
            </a:extLst>
          </p:cNvPr>
          <p:cNvSpPr txBox="1"/>
          <p:nvPr/>
        </p:nvSpPr>
        <p:spPr>
          <a:xfrm>
            <a:off x="5152640" y="3976073"/>
            <a:ext cx="3028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Сообщение в случае ошибки в логине или пароле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56CBA30-8880-922A-5A47-71CA01812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865" y="1444689"/>
            <a:ext cx="36576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7</a:t>
            </a:fld>
            <a:endParaRPr lang="ru-RU"/>
          </a:p>
        </p:txBody>
      </p:sp>
      <p:grpSp>
        <p:nvGrpSpPr>
          <p:cNvPr id="6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7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Прямоугольник 8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10" name="Рисунок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C38B37C-454A-404F-B13C-E06E9FED893B}"/>
              </a:ext>
            </a:extLst>
          </p:cNvPr>
          <p:cNvSpPr txBox="1"/>
          <p:nvPr/>
        </p:nvSpPr>
        <p:spPr>
          <a:xfrm>
            <a:off x="467544" y="5408115"/>
            <a:ext cx="39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Форма администратора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A3191C-C80E-407B-9E51-1A48A075135A}"/>
              </a:ext>
            </a:extLst>
          </p:cNvPr>
          <p:cNvSpPr txBox="1"/>
          <p:nvPr/>
        </p:nvSpPr>
        <p:spPr>
          <a:xfrm>
            <a:off x="4718291" y="5413952"/>
            <a:ext cx="403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Форма обычного пользователя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9B0C226-C01B-4372-942E-D03075D62173}"/>
              </a:ext>
            </a:extLst>
          </p:cNvPr>
          <p:cNvSpPr/>
          <p:nvPr/>
        </p:nvSpPr>
        <p:spPr>
          <a:xfrm>
            <a:off x="212296" y="400017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Форма администратора и пользователя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E3BDF0-C029-FEE7-CF32-B1F0B7825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283" y="2006856"/>
            <a:ext cx="3827781" cy="344088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AA4518-DEBA-F540-9747-89327557A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84" y="2006856"/>
            <a:ext cx="3996444" cy="3440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285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8</a:t>
            </a:fld>
            <a:endParaRPr lang="ru-RU"/>
          </a:p>
        </p:txBody>
      </p:sp>
      <p:grpSp>
        <p:nvGrpSpPr>
          <p:cNvPr id="6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7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Прямоугольник 8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10" name="Рисунок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9B0C226-C01B-4372-942E-D03075D62173}"/>
              </a:ext>
            </a:extLst>
          </p:cNvPr>
          <p:cNvSpPr/>
          <p:nvPr/>
        </p:nvSpPr>
        <p:spPr>
          <a:xfrm>
            <a:off x="212296" y="400017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Функция поиска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FF30AA-9FB2-4CBE-850E-C1ED97CF7E11}"/>
              </a:ext>
            </a:extLst>
          </p:cNvPr>
          <p:cNvSpPr txBox="1"/>
          <p:nvPr/>
        </p:nvSpPr>
        <p:spPr>
          <a:xfrm>
            <a:off x="3167843" y="5439537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Поиск по одному условию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3F16317-6C45-9123-A0BD-3B024B263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92" y="2081313"/>
            <a:ext cx="7434223" cy="3116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137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9</a:t>
            </a:fld>
            <a:endParaRPr lang="ru-RU"/>
          </a:p>
        </p:txBody>
      </p:sp>
      <p:grpSp>
        <p:nvGrpSpPr>
          <p:cNvPr id="6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7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Прямоугольник 8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10" name="Рисунок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9B0C226-C01B-4372-942E-D03075D62173}"/>
              </a:ext>
            </a:extLst>
          </p:cNvPr>
          <p:cNvSpPr/>
          <p:nvPr/>
        </p:nvSpPr>
        <p:spPr>
          <a:xfrm>
            <a:off x="212296" y="400017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Функция поиска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FF30AA-9FB2-4CBE-850E-C1ED97CF7E11}"/>
              </a:ext>
            </a:extLst>
          </p:cNvPr>
          <p:cNvSpPr txBox="1"/>
          <p:nvPr/>
        </p:nvSpPr>
        <p:spPr>
          <a:xfrm>
            <a:off x="3167843" y="5439537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Поиск по двум условиям с «И»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608066-9AFB-1728-6E27-063242EE3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34" y="1844625"/>
            <a:ext cx="8161929" cy="3168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16679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1346</TotalTime>
  <Words>138</Words>
  <Application>Microsoft Office PowerPoint</Application>
  <PresentationFormat>Экран (4:3)</PresentationFormat>
  <Paragraphs>50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Судленков - реализация проекта МЦК-ЧЭМК 2016 (урезанная версия)</dc:title>
  <dc:creator>Васильев Юрий Петрович;Данные предоставили: Поликарпов И.Л., Ильин Е.М., Камалутдинова С.М.</dc:creator>
  <cp:keywords>МЦК-ЧЭМК</cp:keywords>
  <cp:lastModifiedBy>lurker_main altcore</cp:lastModifiedBy>
  <cp:revision>157</cp:revision>
  <dcterms:created xsi:type="dcterms:W3CDTF">2016-12-05T07:23:21Z</dcterms:created>
  <dcterms:modified xsi:type="dcterms:W3CDTF">2023-12-09T14:46:20Z</dcterms:modified>
</cp:coreProperties>
</file>