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 id="272" r:id="rId18"/>
    <p:sldId id="276" r:id="rId19"/>
    <p:sldId id="273" r:id="rId20"/>
    <p:sldId id="274" r:id="rId21"/>
    <p:sldId id="275" r:id="rId22"/>
    <p:sldId id="277" r:id="rId23"/>
    <p:sldId id="278"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98901-C67B-42DA-9283-1FEBA3A7E624}" v="1" dt="2023-09-24T07:15:46.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en Kuzhaev" userId="867f1a37d2074cf0" providerId="LiveId" clId="{DB398901-C67B-42DA-9283-1FEBA3A7E624}"/>
    <pc:docChg chg="undo custSel modSld">
      <pc:chgData name="Arsen Kuzhaev" userId="867f1a37d2074cf0" providerId="LiveId" clId="{DB398901-C67B-42DA-9283-1FEBA3A7E624}" dt="2023-09-24T07:16:35.984" v="103" actId="1076"/>
      <pc:docMkLst>
        <pc:docMk/>
      </pc:docMkLst>
      <pc:sldChg chg="modSp mod">
        <pc:chgData name="Arsen Kuzhaev" userId="867f1a37d2074cf0" providerId="LiveId" clId="{DB398901-C67B-42DA-9283-1FEBA3A7E624}" dt="2023-09-24T07:16:35.984" v="103" actId="1076"/>
        <pc:sldMkLst>
          <pc:docMk/>
          <pc:sldMk cId="2581377959" sldId="256"/>
        </pc:sldMkLst>
        <pc:spChg chg="mod">
          <ac:chgData name="Arsen Kuzhaev" userId="867f1a37d2074cf0" providerId="LiveId" clId="{DB398901-C67B-42DA-9283-1FEBA3A7E624}" dt="2023-09-24T07:16:35.984" v="103" actId="1076"/>
          <ac:spMkLst>
            <pc:docMk/>
            <pc:sldMk cId="2581377959" sldId="256"/>
            <ac:spMk id="2" creationId="{00000000-0000-0000-0000-000000000000}"/>
          </ac:spMkLst>
        </pc:spChg>
      </pc:sldChg>
      <pc:sldChg chg="modSp mod">
        <pc:chgData name="Arsen Kuzhaev" userId="867f1a37d2074cf0" providerId="LiveId" clId="{DB398901-C67B-42DA-9283-1FEBA3A7E624}" dt="2023-09-24T07:07:45.035" v="1" actId="1076"/>
        <pc:sldMkLst>
          <pc:docMk/>
          <pc:sldMk cId="2400331137" sldId="258"/>
        </pc:sldMkLst>
        <pc:spChg chg="mod">
          <ac:chgData name="Arsen Kuzhaev" userId="867f1a37d2074cf0" providerId="LiveId" clId="{DB398901-C67B-42DA-9283-1FEBA3A7E624}" dt="2023-09-24T07:07:45.035" v="1" actId="1076"/>
          <ac:spMkLst>
            <pc:docMk/>
            <pc:sldMk cId="2400331137" sldId="258"/>
            <ac:spMk id="3" creationId="{00000000-0000-0000-0000-000000000000}"/>
          </ac:spMkLst>
        </pc:spChg>
      </pc:sldChg>
      <pc:sldChg chg="modSp mod">
        <pc:chgData name="Arsen Kuzhaev" userId="867f1a37d2074cf0" providerId="LiveId" clId="{DB398901-C67B-42DA-9283-1FEBA3A7E624}" dt="2023-09-24T07:08:34.253" v="5" actId="20577"/>
        <pc:sldMkLst>
          <pc:docMk/>
          <pc:sldMk cId="2832016203" sldId="260"/>
        </pc:sldMkLst>
        <pc:spChg chg="mod">
          <ac:chgData name="Arsen Kuzhaev" userId="867f1a37d2074cf0" providerId="LiveId" clId="{DB398901-C67B-42DA-9283-1FEBA3A7E624}" dt="2023-09-24T07:08:34.253" v="5" actId="20577"/>
          <ac:spMkLst>
            <pc:docMk/>
            <pc:sldMk cId="2832016203" sldId="260"/>
            <ac:spMk id="3" creationId="{00000000-0000-0000-0000-000000000000}"/>
          </ac:spMkLst>
        </pc:spChg>
      </pc:sldChg>
      <pc:sldChg chg="modSp mod">
        <pc:chgData name="Arsen Kuzhaev" userId="867f1a37d2074cf0" providerId="LiveId" clId="{DB398901-C67B-42DA-9283-1FEBA3A7E624}" dt="2023-09-24T07:09:41.505" v="11" actId="14100"/>
        <pc:sldMkLst>
          <pc:docMk/>
          <pc:sldMk cId="3169166148" sldId="262"/>
        </pc:sldMkLst>
        <pc:spChg chg="mod">
          <ac:chgData name="Arsen Kuzhaev" userId="867f1a37d2074cf0" providerId="LiveId" clId="{DB398901-C67B-42DA-9283-1FEBA3A7E624}" dt="2023-09-24T07:09:22.552" v="8" actId="1076"/>
          <ac:spMkLst>
            <pc:docMk/>
            <pc:sldMk cId="3169166148" sldId="262"/>
            <ac:spMk id="2" creationId="{00000000-0000-0000-0000-000000000000}"/>
          </ac:spMkLst>
        </pc:spChg>
        <pc:spChg chg="mod">
          <ac:chgData name="Arsen Kuzhaev" userId="867f1a37d2074cf0" providerId="LiveId" clId="{DB398901-C67B-42DA-9283-1FEBA3A7E624}" dt="2023-09-24T07:09:41.505" v="11" actId="14100"/>
          <ac:spMkLst>
            <pc:docMk/>
            <pc:sldMk cId="3169166148" sldId="262"/>
            <ac:spMk id="3" creationId="{00000000-0000-0000-0000-000000000000}"/>
          </ac:spMkLst>
        </pc:spChg>
      </pc:sldChg>
      <pc:sldChg chg="modSp mod">
        <pc:chgData name="Arsen Kuzhaev" userId="867f1a37d2074cf0" providerId="LiveId" clId="{DB398901-C67B-42DA-9283-1FEBA3A7E624}" dt="2023-09-24T07:09:52.067" v="12" actId="14100"/>
        <pc:sldMkLst>
          <pc:docMk/>
          <pc:sldMk cId="3456650576" sldId="263"/>
        </pc:sldMkLst>
        <pc:spChg chg="mod">
          <ac:chgData name="Arsen Kuzhaev" userId="867f1a37d2074cf0" providerId="LiveId" clId="{DB398901-C67B-42DA-9283-1FEBA3A7E624}" dt="2023-09-24T07:09:52.067" v="12" actId="14100"/>
          <ac:spMkLst>
            <pc:docMk/>
            <pc:sldMk cId="3456650576" sldId="263"/>
            <ac:spMk id="3" creationId="{00000000-0000-0000-0000-000000000000}"/>
          </ac:spMkLst>
        </pc:spChg>
      </pc:sldChg>
      <pc:sldChg chg="modSp mod">
        <pc:chgData name="Arsen Kuzhaev" userId="867f1a37d2074cf0" providerId="LiveId" clId="{DB398901-C67B-42DA-9283-1FEBA3A7E624}" dt="2023-09-24T07:11:16.724" v="23" actId="20577"/>
        <pc:sldMkLst>
          <pc:docMk/>
          <pc:sldMk cId="3509932333" sldId="264"/>
        </pc:sldMkLst>
        <pc:spChg chg="mod">
          <ac:chgData name="Arsen Kuzhaev" userId="867f1a37d2074cf0" providerId="LiveId" clId="{DB398901-C67B-42DA-9283-1FEBA3A7E624}" dt="2023-09-24T07:11:16.724" v="23" actId="20577"/>
          <ac:spMkLst>
            <pc:docMk/>
            <pc:sldMk cId="3509932333" sldId="264"/>
            <ac:spMk id="3" creationId="{00000000-0000-0000-0000-000000000000}"/>
          </ac:spMkLst>
        </pc:spChg>
      </pc:sldChg>
      <pc:sldChg chg="delSp modSp mod">
        <pc:chgData name="Arsen Kuzhaev" userId="867f1a37d2074cf0" providerId="LiveId" clId="{DB398901-C67B-42DA-9283-1FEBA3A7E624}" dt="2023-09-24T07:13:24.635" v="66" actId="113"/>
        <pc:sldMkLst>
          <pc:docMk/>
          <pc:sldMk cId="209394824" sldId="265"/>
        </pc:sldMkLst>
        <pc:spChg chg="mod">
          <ac:chgData name="Arsen Kuzhaev" userId="867f1a37d2074cf0" providerId="LiveId" clId="{DB398901-C67B-42DA-9283-1FEBA3A7E624}" dt="2023-09-24T07:13:24.635" v="66" actId="113"/>
          <ac:spMkLst>
            <pc:docMk/>
            <pc:sldMk cId="209394824" sldId="265"/>
            <ac:spMk id="3" creationId="{00000000-0000-0000-0000-000000000000}"/>
          </ac:spMkLst>
        </pc:spChg>
        <pc:picChg chg="del mod">
          <ac:chgData name="Arsen Kuzhaev" userId="867f1a37d2074cf0" providerId="LiveId" clId="{DB398901-C67B-42DA-9283-1FEBA3A7E624}" dt="2023-09-24T07:12:11.087" v="32" actId="478"/>
          <ac:picMkLst>
            <pc:docMk/>
            <pc:sldMk cId="209394824" sldId="265"/>
            <ac:picMk id="4" creationId="{00000000-0000-0000-0000-000000000000}"/>
          </ac:picMkLst>
        </pc:picChg>
      </pc:sldChg>
      <pc:sldChg chg="modSp mod">
        <pc:chgData name="Arsen Kuzhaev" userId="867f1a37d2074cf0" providerId="LiveId" clId="{DB398901-C67B-42DA-9283-1FEBA3A7E624}" dt="2023-09-24T07:13:13.197" v="62" actId="114"/>
        <pc:sldMkLst>
          <pc:docMk/>
          <pc:sldMk cId="4284564171" sldId="266"/>
        </pc:sldMkLst>
        <pc:spChg chg="mod">
          <ac:chgData name="Arsen Kuzhaev" userId="867f1a37d2074cf0" providerId="LiveId" clId="{DB398901-C67B-42DA-9283-1FEBA3A7E624}" dt="2023-09-24T07:13:13.197" v="62" actId="114"/>
          <ac:spMkLst>
            <pc:docMk/>
            <pc:sldMk cId="4284564171" sldId="266"/>
            <ac:spMk id="3" creationId="{00000000-0000-0000-0000-000000000000}"/>
          </ac:spMkLst>
        </pc:spChg>
      </pc:sldChg>
      <pc:sldChg chg="modSp mod">
        <pc:chgData name="Arsen Kuzhaev" userId="867f1a37d2074cf0" providerId="LiveId" clId="{DB398901-C67B-42DA-9283-1FEBA3A7E624}" dt="2023-09-24T07:14:09.003" v="70" actId="113"/>
        <pc:sldMkLst>
          <pc:docMk/>
          <pc:sldMk cId="3528761276" sldId="267"/>
        </pc:sldMkLst>
        <pc:spChg chg="mod">
          <ac:chgData name="Arsen Kuzhaev" userId="867f1a37d2074cf0" providerId="LiveId" clId="{DB398901-C67B-42DA-9283-1FEBA3A7E624}" dt="2023-09-24T07:14:09.003" v="70" actId="113"/>
          <ac:spMkLst>
            <pc:docMk/>
            <pc:sldMk cId="3528761276" sldId="267"/>
            <ac:spMk id="3" creationId="{00000000-0000-0000-0000-000000000000}"/>
          </ac:spMkLst>
        </pc:spChg>
      </pc:sldChg>
      <pc:sldChg chg="modSp mod">
        <pc:chgData name="Arsen Kuzhaev" userId="867f1a37d2074cf0" providerId="LiveId" clId="{DB398901-C67B-42DA-9283-1FEBA3A7E624}" dt="2023-09-24T07:15:16.096" v="83" actId="20577"/>
        <pc:sldMkLst>
          <pc:docMk/>
          <pc:sldMk cId="3535473959" sldId="268"/>
        </pc:sldMkLst>
        <pc:spChg chg="mod">
          <ac:chgData name="Arsen Kuzhaev" userId="867f1a37d2074cf0" providerId="LiveId" clId="{DB398901-C67B-42DA-9283-1FEBA3A7E624}" dt="2023-09-24T07:14:24.973" v="72" actId="1076"/>
          <ac:spMkLst>
            <pc:docMk/>
            <pc:sldMk cId="3535473959" sldId="268"/>
            <ac:spMk id="2" creationId="{00000000-0000-0000-0000-000000000000}"/>
          </ac:spMkLst>
        </pc:spChg>
        <pc:spChg chg="mod">
          <ac:chgData name="Arsen Kuzhaev" userId="867f1a37d2074cf0" providerId="LiveId" clId="{DB398901-C67B-42DA-9283-1FEBA3A7E624}" dt="2023-09-24T07:15:16.096" v="83" actId="20577"/>
          <ac:spMkLst>
            <pc:docMk/>
            <pc:sldMk cId="3535473959" sldId="268"/>
            <ac:spMk id="3" creationId="{00000000-0000-0000-0000-000000000000}"/>
          </ac:spMkLst>
        </pc:spChg>
      </pc:sldChg>
      <pc:sldChg chg="modSp mod">
        <pc:chgData name="Arsen Kuzhaev" userId="867f1a37d2074cf0" providerId="LiveId" clId="{DB398901-C67B-42DA-9283-1FEBA3A7E624}" dt="2023-09-24T07:14:50.244" v="79" actId="1076"/>
        <pc:sldMkLst>
          <pc:docMk/>
          <pc:sldMk cId="1620209782" sldId="269"/>
        </pc:sldMkLst>
        <pc:spChg chg="mod">
          <ac:chgData name="Arsen Kuzhaev" userId="867f1a37d2074cf0" providerId="LiveId" clId="{DB398901-C67B-42DA-9283-1FEBA3A7E624}" dt="2023-09-24T07:14:50.244" v="79" actId="1076"/>
          <ac:spMkLst>
            <pc:docMk/>
            <pc:sldMk cId="1620209782" sldId="269"/>
            <ac:spMk id="3" creationId="{00000000-0000-0000-0000-000000000000}"/>
          </ac:spMkLst>
        </pc:spChg>
      </pc:sldChg>
      <pc:sldChg chg="modSp mod">
        <pc:chgData name="Arsen Kuzhaev" userId="867f1a37d2074cf0" providerId="LiveId" clId="{DB398901-C67B-42DA-9283-1FEBA3A7E624}" dt="2023-09-24T07:10:05.469" v="16" actId="27636"/>
        <pc:sldMkLst>
          <pc:docMk/>
          <pc:sldMk cId="676316102" sldId="270"/>
        </pc:sldMkLst>
        <pc:spChg chg="mod">
          <ac:chgData name="Arsen Kuzhaev" userId="867f1a37d2074cf0" providerId="LiveId" clId="{DB398901-C67B-42DA-9283-1FEBA3A7E624}" dt="2023-09-24T07:10:05.469" v="16" actId="27636"/>
          <ac:spMkLst>
            <pc:docMk/>
            <pc:sldMk cId="676316102" sldId="270"/>
            <ac:spMk id="3" creationId="{00000000-0000-0000-0000-000000000000}"/>
          </ac:spMkLst>
        </pc:spChg>
      </pc:sldChg>
      <pc:sldChg chg="modSp mod">
        <pc:chgData name="Arsen Kuzhaev" userId="867f1a37d2074cf0" providerId="LiveId" clId="{DB398901-C67B-42DA-9283-1FEBA3A7E624}" dt="2023-09-24T07:11:00.161" v="22" actId="20577"/>
        <pc:sldMkLst>
          <pc:docMk/>
          <pc:sldMk cId="254994540" sldId="271"/>
        </pc:sldMkLst>
        <pc:spChg chg="mod">
          <ac:chgData name="Arsen Kuzhaev" userId="867f1a37d2074cf0" providerId="LiveId" clId="{DB398901-C67B-42DA-9283-1FEBA3A7E624}" dt="2023-09-24T07:11:00.161" v="22" actId="20577"/>
          <ac:spMkLst>
            <pc:docMk/>
            <pc:sldMk cId="254994540" sldId="271"/>
            <ac:spMk id="3" creationId="{00000000-0000-0000-0000-000000000000}"/>
          </ac:spMkLst>
        </pc:spChg>
      </pc:sldChg>
      <pc:sldChg chg="modSp mod">
        <pc:chgData name="Arsen Kuzhaev" userId="867f1a37d2074cf0" providerId="LiveId" clId="{DB398901-C67B-42DA-9283-1FEBA3A7E624}" dt="2023-09-24T07:15:57.752" v="88" actId="20577"/>
        <pc:sldMkLst>
          <pc:docMk/>
          <pc:sldMk cId="3970634678" sldId="277"/>
        </pc:sldMkLst>
        <pc:spChg chg="mod">
          <ac:chgData name="Arsen Kuzhaev" userId="867f1a37d2074cf0" providerId="LiveId" clId="{DB398901-C67B-42DA-9283-1FEBA3A7E624}" dt="2023-09-24T07:15:57.752" v="88" actId="20577"/>
          <ac:spMkLst>
            <pc:docMk/>
            <pc:sldMk cId="3970634678" sldId="27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360699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38036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138052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187602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298932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5A3E7D2-71AA-4B7B-B21F-C313A56F645C}" type="datetimeFigureOut">
              <a:rPr lang="ru-RU" smtClean="0"/>
              <a:t>25.09.2023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240871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5A3E7D2-71AA-4B7B-B21F-C313A56F645C}" type="datetimeFigureOut">
              <a:rPr lang="ru-RU" smtClean="0"/>
              <a:t>25.09.2023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283853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5A3E7D2-71AA-4B7B-B21F-C313A56F645C}" type="datetimeFigureOut">
              <a:rPr lang="ru-RU" smtClean="0"/>
              <a:t>25.09.2023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397351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5A3E7D2-71AA-4B7B-B21F-C313A56F645C}" type="datetimeFigureOut">
              <a:rPr lang="ru-RU" smtClean="0"/>
              <a:t>25.09.2023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210743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5A3E7D2-71AA-4B7B-B21F-C313A56F645C}" type="datetimeFigureOut">
              <a:rPr lang="ru-RU" smtClean="0"/>
              <a:t>25.09.2023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124144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5A3E7D2-71AA-4B7B-B21F-C313A56F645C}" type="datetimeFigureOut">
              <a:rPr lang="ru-RU" smtClean="0"/>
              <a:t>25.09.2023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6471DD-D3F5-40E0-973E-D816C34FDDC7}" type="slidenum">
              <a:rPr lang="ru-RU" smtClean="0"/>
              <a:t>‹#›</a:t>
            </a:fld>
            <a:endParaRPr lang="ru-RU"/>
          </a:p>
        </p:txBody>
      </p:sp>
    </p:spTree>
    <p:extLst>
      <p:ext uri="{BB962C8B-B14F-4D97-AF65-F5344CB8AC3E}">
        <p14:creationId xmlns:p14="http://schemas.microsoft.com/office/powerpoint/2010/main" val="41936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3E7D2-71AA-4B7B-B21F-C313A56F645C}" type="datetimeFigureOut">
              <a:rPr lang="ru-RU" smtClean="0"/>
              <a:t>25.09.2023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471DD-D3F5-40E0-973E-D816C34FDDC7}" type="slidenum">
              <a:rPr lang="ru-RU" smtClean="0"/>
              <a:t>‹#›</a:t>
            </a:fld>
            <a:endParaRPr lang="ru-RU"/>
          </a:p>
        </p:txBody>
      </p:sp>
    </p:spTree>
    <p:extLst>
      <p:ext uri="{BB962C8B-B14F-4D97-AF65-F5344CB8AC3E}">
        <p14:creationId xmlns:p14="http://schemas.microsoft.com/office/powerpoint/2010/main" val="157823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97541" y="1871393"/>
            <a:ext cx="9144000" cy="2387600"/>
          </a:xfrm>
        </p:spPr>
        <p:txBody>
          <a:bodyPr/>
          <a:lstStyle/>
          <a:p>
            <a:r>
              <a:rPr lang="ru-RU" dirty="0"/>
              <a:t>Дерево решений</a:t>
            </a:r>
            <a:br>
              <a:rPr lang="ru-RU" dirty="0"/>
            </a:br>
            <a:r>
              <a:rPr lang="en-US" dirty="0"/>
              <a:t>Decision Tree</a:t>
            </a:r>
            <a:endParaRPr lang="ru-RU" dirty="0"/>
          </a:p>
        </p:txBody>
      </p:sp>
    </p:spTree>
    <p:extLst>
      <p:ext uri="{BB962C8B-B14F-4D97-AF65-F5344CB8AC3E}">
        <p14:creationId xmlns:p14="http://schemas.microsoft.com/office/powerpoint/2010/main" val="258137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97668" y="384328"/>
            <a:ext cx="10962026" cy="6089343"/>
          </a:xfrm>
        </p:spPr>
        <p:txBody>
          <a:bodyPr>
            <a:normAutofit/>
          </a:bodyPr>
          <a:lstStyle/>
          <a:p>
            <a:pPr marL="0" indent="0" algn="just">
              <a:buNone/>
            </a:pPr>
            <a:r>
              <a:rPr lang="ru-RU" dirty="0"/>
              <a:t>Алгоритмы построения деревьев решений относят к категории </a:t>
            </a:r>
            <a:r>
              <a:rPr lang="ru-RU" b="1" i="1" dirty="0"/>
              <a:t>жадных алгоритмов</a:t>
            </a:r>
            <a:r>
              <a:rPr lang="ru-RU" dirty="0"/>
              <a:t>.</a:t>
            </a:r>
          </a:p>
          <a:p>
            <a:pPr marL="0" indent="0" algn="just">
              <a:buNone/>
            </a:pPr>
            <a:r>
              <a:rPr lang="ru-RU" dirty="0"/>
              <a:t> Жадными называются алгоритмы, которые допускают, что локально-оптимальные решения на каждом шаге (разбиения в узлах), приводят к оптимальному итоговому решению. </a:t>
            </a:r>
          </a:p>
          <a:p>
            <a:pPr marL="0" indent="0" algn="just">
              <a:buNone/>
            </a:pPr>
            <a:r>
              <a:rPr lang="ru-RU" dirty="0"/>
              <a:t>В случае деревьев решений это означает, что если один раз был выбран атрибут, и по нему было произведено разбиение на подмножества, то алгоритм не может вернуться назад и выбрать другой атрибут, который дал бы лучшее итоговое разбиение. </a:t>
            </a:r>
          </a:p>
          <a:p>
            <a:pPr marL="0" indent="0" algn="just">
              <a:buNone/>
            </a:pPr>
            <a:r>
              <a:rPr lang="ru-RU" dirty="0"/>
              <a:t>Поэтому на этапе построения нельзя сказать обеспечит ли выбранный атрибут, в конечном итоге, оптимальное разбиение.</a:t>
            </a:r>
          </a:p>
        </p:txBody>
      </p:sp>
    </p:spTree>
    <p:extLst>
      <p:ext uri="{BB962C8B-B14F-4D97-AF65-F5344CB8AC3E}">
        <p14:creationId xmlns:p14="http://schemas.microsoft.com/office/powerpoint/2010/main" val="25499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Выбор атрибута разбиения</a:t>
            </a:r>
            <a:br>
              <a:rPr lang="ru-RU" b="1" dirty="0"/>
            </a:br>
            <a:endParaRPr lang="ru-RU" dirty="0"/>
          </a:p>
        </p:txBody>
      </p:sp>
      <p:sp>
        <p:nvSpPr>
          <p:cNvPr id="3" name="Объект 2"/>
          <p:cNvSpPr>
            <a:spLocks noGrp="1"/>
          </p:cNvSpPr>
          <p:nvPr>
            <p:ph idx="1"/>
          </p:nvPr>
        </p:nvSpPr>
        <p:spPr>
          <a:xfrm>
            <a:off x="678426" y="1258528"/>
            <a:ext cx="10675374" cy="5309419"/>
          </a:xfrm>
        </p:spPr>
        <p:txBody>
          <a:bodyPr>
            <a:normAutofit lnSpcReduction="10000"/>
          </a:bodyPr>
          <a:lstStyle/>
          <a:p>
            <a:pPr marL="0" indent="0" algn="just">
              <a:buNone/>
            </a:pPr>
            <a:r>
              <a:rPr lang="ru-RU" dirty="0"/>
              <a:t>При формировании правила для разбиения в очередном узле дерева необходимо выбрать атрибут, по которому это будет сделано.</a:t>
            </a:r>
          </a:p>
          <a:p>
            <a:pPr marL="0" indent="0" algn="just">
              <a:buNone/>
            </a:pPr>
            <a:r>
              <a:rPr lang="ru-RU" dirty="0"/>
              <a:t>Общее правило для этого можно сформулировать следующим образом: </a:t>
            </a:r>
          </a:p>
          <a:p>
            <a:pPr marL="0" indent="0" algn="just">
              <a:buNone/>
            </a:pPr>
            <a:r>
              <a:rPr lang="ru-RU" b="1" dirty="0"/>
              <a:t>выбранный атрибут должен разбить множество наблюдений в узле так, чтобы результирующие подмножества содержали примеры с одинаковыми метками класса, или были максимально приближены к этому</a:t>
            </a:r>
            <a:r>
              <a:rPr lang="ru-RU" dirty="0"/>
              <a:t>, т.е. количество объектов из других классов («примесей») в каждом из этих множеств было как можно меньше. </a:t>
            </a:r>
          </a:p>
          <a:p>
            <a:pPr marL="0" indent="0" algn="just">
              <a:buNone/>
            </a:pPr>
            <a:endParaRPr lang="ru-RU" dirty="0"/>
          </a:p>
          <a:p>
            <a:pPr marL="0" indent="0" algn="just">
              <a:buNone/>
            </a:pPr>
            <a:r>
              <a:rPr lang="ru-RU" sz="2400" dirty="0"/>
              <a:t>Для этого были выбраны различные критерии, наиболее популярными из которых стали теоретико-информационный и статистический</a:t>
            </a:r>
            <a:r>
              <a:rPr lang="ru-RU" sz="2600" dirty="0"/>
              <a:t>.</a:t>
            </a:r>
          </a:p>
          <a:p>
            <a:pPr marL="0" indent="0" algn="just">
              <a:buNone/>
            </a:pPr>
            <a:endParaRPr lang="ru-RU" dirty="0"/>
          </a:p>
        </p:txBody>
      </p:sp>
    </p:spTree>
    <p:extLst>
      <p:ext uri="{BB962C8B-B14F-4D97-AF65-F5344CB8AC3E}">
        <p14:creationId xmlns:p14="http://schemas.microsoft.com/office/powerpoint/2010/main" val="350993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73740"/>
          </a:xfrm>
        </p:spPr>
        <p:txBody>
          <a:bodyPr/>
          <a:lstStyle/>
          <a:p>
            <a:r>
              <a:rPr lang="ru-RU" b="1" dirty="0"/>
              <a:t>Теоретико-информационный критерий</a:t>
            </a:r>
          </a:p>
        </p:txBody>
      </p:sp>
      <p:sp>
        <p:nvSpPr>
          <p:cNvPr id="3" name="Объект 2"/>
          <p:cNvSpPr>
            <a:spLocks noGrp="1"/>
          </p:cNvSpPr>
          <p:nvPr>
            <p:ph idx="1"/>
          </p:nvPr>
        </p:nvSpPr>
        <p:spPr>
          <a:xfrm>
            <a:off x="921695" y="1676611"/>
            <a:ext cx="10348609" cy="4351338"/>
          </a:xfrm>
        </p:spPr>
        <p:txBody>
          <a:bodyPr>
            <a:normAutofit/>
          </a:bodyPr>
          <a:lstStyle/>
          <a:p>
            <a:pPr marL="0" indent="0">
              <a:buNone/>
            </a:pPr>
            <a:r>
              <a:rPr lang="ru-RU" dirty="0"/>
              <a:t>Критерий основан на понятиях теории информации, а именно  - информационной </a:t>
            </a:r>
            <a:r>
              <a:rPr lang="ru-RU" b="1" i="1" dirty="0"/>
              <a:t>энтропии</a:t>
            </a:r>
            <a:r>
              <a:rPr lang="ru-RU" dirty="0"/>
              <a:t>. </a:t>
            </a:r>
          </a:p>
          <a:p>
            <a:pPr marL="0" indent="0">
              <a:buNone/>
            </a:pPr>
            <a:r>
              <a:rPr lang="ru-RU" b="1" i="1" dirty="0"/>
              <a:t>Энтропия</a:t>
            </a:r>
            <a:r>
              <a:rPr lang="ru-RU" dirty="0"/>
              <a:t> может рассматриваться как мера неоднородности подмножества по представленным в нём классам. </a:t>
            </a:r>
          </a:p>
          <a:p>
            <a:pPr marL="0" indent="0">
              <a:buNone/>
            </a:pPr>
            <a:r>
              <a:rPr lang="ru-RU" dirty="0"/>
              <a:t>Когда классы представлены в равных долях и неопределённость классификации наибольшая, энтропия также максимальна. </a:t>
            </a:r>
          </a:p>
          <a:p>
            <a:pPr marL="0" indent="0">
              <a:buNone/>
            </a:pPr>
            <a:r>
              <a:rPr lang="ru-RU" dirty="0"/>
              <a:t>Если все примеры в узле относятся к одному классу, т.е.  логарифм от единицы обращает энтропию в ноль.</a:t>
            </a:r>
          </a:p>
        </p:txBody>
      </p:sp>
    </p:spTree>
    <p:extLst>
      <p:ext uri="{BB962C8B-B14F-4D97-AF65-F5344CB8AC3E}">
        <p14:creationId xmlns:p14="http://schemas.microsoft.com/office/powerpoint/2010/main" val="20939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Статистический подход</a:t>
            </a:r>
          </a:p>
        </p:txBody>
      </p:sp>
      <p:sp>
        <p:nvSpPr>
          <p:cNvPr id="3" name="Объект 2"/>
          <p:cNvSpPr>
            <a:spLocks noGrp="1"/>
          </p:cNvSpPr>
          <p:nvPr>
            <p:ph idx="1"/>
          </p:nvPr>
        </p:nvSpPr>
        <p:spPr>
          <a:xfrm>
            <a:off x="933855" y="1442167"/>
            <a:ext cx="9997158" cy="4351338"/>
          </a:xfrm>
        </p:spPr>
        <p:txBody>
          <a:bodyPr>
            <a:normAutofit fontScale="92500"/>
          </a:bodyPr>
          <a:lstStyle/>
          <a:p>
            <a:pPr marL="0" indent="0" algn="just">
              <a:buNone/>
            </a:pPr>
            <a:r>
              <a:rPr lang="ru-RU" dirty="0"/>
              <a:t>В основе статистического подхода лежит использование </a:t>
            </a:r>
            <a:r>
              <a:rPr lang="ru-RU" b="1" i="1" dirty="0"/>
              <a:t>индекса Джини</a:t>
            </a:r>
            <a:r>
              <a:rPr lang="ru-RU" dirty="0"/>
              <a:t>. Он показывает — насколько часто случайно выбранный пример обучающего множества будет распознан неправильно, при условии, что целевые значения в этом множестве были взяты из определённого статистического распределения.</a:t>
            </a:r>
          </a:p>
          <a:p>
            <a:pPr marL="0" indent="0" algn="just">
              <a:buNone/>
            </a:pPr>
            <a:endParaRPr lang="ru-RU" dirty="0"/>
          </a:p>
          <a:p>
            <a:pPr marL="0" indent="0" algn="just">
              <a:buNone/>
            </a:pPr>
            <a:r>
              <a:rPr lang="ru-RU" dirty="0"/>
              <a:t>Таким образом индекс Джини фактически показывает расстояние между двумя распределениями — распределением целевых значений, и распределением предсказаний модели. Очевидно, что чем меньше данное расстояние, тем лучше работает модель.</a:t>
            </a:r>
          </a:p>
        </p:txBody>
      </p:sp>
    </p:spTree>
    <p:extLst>
      <p:ext uri="{BB962C8B-B14F-4D97-AF65-F5344CB8AC3E}">
        <p14:creationId xmlns:p14="http://schemas.microsoft.com/office/powerpoint/2010/main" val="428456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06591"/>
          </a:xfrm>
        </p:spPr>
        <p:txBody>
          <a:bodyPr/>
          <a:lstStyle/>
          <a:p>
            <a:r>
              <a:rPr lang="ru-RU" b="1" dirty="0"/>
              <a:t>Критерий остановки алгоритма</a:t>
            </a:r>
          </a:p>
        </p:txBody>
      </p:sp>
      <p:sp>
        <p:nvSpPr>
          <p:cNvPr id="3" name="Объект 2"/>
          <p:cNvSpPr>
            <a:spLocks noGrp="1"/>
          </p:cNvSpPr>
          <p:nvPr>
            <p:ph idx="1"/>
          </p:nvPr>
        </p:nvSpPr>
        <p:spPr>
          <a:xfrm>
            <a:off x="963038" y="1225857"/>
            <a:ext cx="10776678" cy="4978298"/>
          </a:xfrm>
        </p:spPr>
        <p:txBody>
          <a:bodyPr>
            <a:noAutofit/>
          </a:bodyPr>
          <a:lstStyle/>
          <a:p>
            <a:pPr marL="0" indent="0">
              <a:buNone/>
            </a:pPr>
            <a:r>
              <a:rPr lang="ru-RU" sz="3200" dirty="0"/>
              <a:t>Теоретически, алгоритм обучения дерева решений будет работать до тех пор, пока в результате не будут получены абсолютно «чистые» подмножества, в каждом из которых будут примеры одного класса. </a:t>
            </a:r>
          </a:p>
          <a:p>
            <a:pPr marL="0" indent="0">
              <a:buNone/>
            </a:pPr>
            <a:r>
              <a:rPr lang="ru-RU" sz="3200" dirty="0"/>
              <a:t>Правда, возможно при этом будет построено дерево, в котором для каждого примера будет создан отдельный лист. Очевидно, что такое дерево окажется бесполезным, поскольку оно будет </a:t>
            </a:r>
            <a:r>
              <a:rPr lang="ru-RU" sz="3200" b="1" i="1" dirty="0"/>
              <a:t>переобученным</a:t>
            </a:r>
            <a:r>
              <a:rPr lang="ru-RU" sz="3200" dirty="0"/>
              <a:t> — каждому примеру будет соответствовать свой уникальный путь в дереве, а следовательно, и набор правил, актуальный только для данного примера.</a:t>
            </a:r>
          </a:p>
        </p:txBody>
      </p:sp>
    </p:spTree>
    <p:extLst>
      <p:ext uri="{BB962C8B-B14F-4D97-AF65-F5344CB8AC3E}">
        <p14:creationId xmlns:p14="http://schemas.microsoft.com/office/powerpoint/2010/main" val="352876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297" y="345461"/>
            <a:ext cx="10136221" cy="1325563"/>
          </a:xfrm>
        </p:spPr>
        <p:txBody>
          <a:bodyPr>
            <a:noAutofit/>
          </a:bodyPr>
          <a:lstStyle/>
          <a:p>
            <a:r>
              <a:rPr lang="ru-RU" sz="2400" dirty="0"/>
              <a:t>Очевидным решением проблемы является принудительная остановка построения дерева, пока оно не стало переобученным. Для этого разработаны следующие подходы.</a:t>
            </a:r>
          </a:p>
        </p:txBody>
      </p:sp>
      <p:sp>
        <p:nvSpPr>
          <p:cNvPr id="3" name="Объект 2"/>
          <p:cNvSpPr>
            <a:spLocks noGrp="1"/>
          </p:cNvSpPr>
          <p:nvPr>
            <p:ph idx="1"/>
          </p:nvPr>
        </p:nvSpPr>
        <p:spPr>
          <a:xfrm>
            <a:off x="817124" y="1855850"/>
            <a:ext cx="10322668" cy="4351338"/>
          </a:xfrm>
        </p:spPr>
        <p:txBody>
          <a:bodyPr/>
          <a:lstStyle/>
          <a:p>
            <a:pPr marL="0" indent="0">
              <a:buNone/>
            </a:pPr>
            <a:r>
              <a:rPr lang="ru-RU" b="1" dirty="0"/>
              <a:t>1. Ранняя остановка</a:t>
            </a:r>
            <a:r>
              <a:rPr lang="ru-RU" dirty="0"/>
              <a:t> — алгоритм будет остановлен, как только будет достигнуто заданное значение некоторого критерия, например процентной доли правильно распознанных примеров. </a:t>
            </a:r>
          </a:p>
          <a:p>
            <a:pPr marL="0" indent="0">
              <a:buNone/>
            </a:pPr>
            <a:r>
              <a:rPr lang="ru-RU" dirty="0"/>
              <a:t>Единственным преимуществом подхода является снижение времени обучения. Главным недостатком является то, что ранняя остановка всегда делается в ущерб точности дерева, поэтому многие авторы рекомендуют отдавать предпочтение отсечению ветвей.</a:t>
            </a:r>
          </a:p>
        </p:txBody>
      </p:sp>
    </p:spTree>
    <p:extLst>
      <p:ext uri="{BB962C8B-B14F-4D97-AF65-F5344CB8AC3E}">
        <p14:creationId xmlns:p14="http://schemas.microsoft.com/office/powerpoint/2010/main" val="353547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599" y="1253331"/>
            <a:ext cx="9260733" cy="4351338"/>
          </a:xfrm>
        </p:spPr>
        <p:txBody>
          <a:bodyPr/>
          <a:lstStyle/>
          <a:p>
            <a:pPr marL="0" indent="0">
              <a:buNone/>
            </a:pPr>
            <a:r>
              <a:rPr lang="ru-RU" b="1" dirty="0"/>
              <a:t>2. Ограничение глубины дерева</a:t>
            </a:r>
            <a:r>
              <a:rPr lang="ru-RU" dirty="0"/>
              <a:t> — задание максимального числа разбиений в ветвях, по достижении которого обучение останавливается. Данный метод также ведёт к снижению точности дерева.</a:t>
            </a:r>
          </a:p>
          <a:p>
            <a:pPr marL="0" indent="0">
              <a:buNone/>
            </a:pPr>
            <a:endParaRPr lang="ru-RU" dirty="0"/>
          </a:p>
          <a:p>
            <a:pPr marL="0" indent="0">
              <a:buNone/>
            </a:pPr>
            <a:r>
              <a:rPr lang="ru-RU" b="1" dirty="0"/>
              <a:t>3. Задание минимально допустимого</a:t>
            </a:r>
            <a:r>
              <a:rPr lang="ru-RU" dirty="0"/>
              <a:t> числа примеров в узле — запретить алгоритму создавать узлы с числом примеров меньше заданного (например, 5). Это позволит избежать создания тривиальных разбиений и, соответственно, малозначимых правил.</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162020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scikit</a:t>
            </a:r>
            <a:r>
              <a:rPr lang="en-US" dirty="0"/>
              <a:t>-learn</a:t>
            </a:r>
          </a:p>
        </p:txBody>
      </p:sp>
      <p:sp>
        <p:nvSpPr>
          <p:cNvPr id="3" name="Объект 2"/>
          <p:cNvSpPr>
            <a:spLocks noGrp="1"/>
          </p:cNvSpPr>
          <p:nvPr>
            <p:ph idx="1"/>
          </p:nvPr>
        </p:nvSpPr>
        <p:spPr/>
        <p:txBody>
          <a:bodyPr/>
          <a:lstStyle/>
          <a:p>
            <a:pPr marL="0" indent="0">
              <a:buNone/>
            </a:pPr>
            <a:r>
              <a:rPr lang="ru-RU" dirty="0" err="1"/>
              <a:t>Scikit-learn</a:t>
            </a:r>
            <a:r>
              <a:rPr lang="ru-RU" dirty="0"/>
              <a:t> - один из наиболее широко используемых пакетов </a:t>
            </a:r>
            <a:r>
              <a:rPr lang="ru-RU" dirty="0" err="1"/>
              <a:t>Python</a:t>
            </a:r>
            <a:r>
              <a:rPr lang="ru-RU" dirty="0"/>
              <a:t> для </a:t>
            </a:r>
            <a:r>
              <a:rPr lang="ru-RU" dirty="0" err="1"/>
              <a:t>Data</a:t>
            </a:r>
            <a:r>
              <a:rPr lang="ru-RU" dirty="0"/>
              <a:t> </a:t>
            </a:r>
            <a:r>
              <a:rPr lang="ru-RU" dirty="0" err="1"/>
              <a:t>Science</a:t>
            </a:r>
            <a:r>
              <a:rPr lang="ru-RU" dirty="0"/>
              <a:t> и </a:t>
            </a:r>
            <a:r>
              <a:rPr lang="ru-RU" dirty="0" err="1"/>
              <a:t>Machine</a:t>
            </a:r>
            <a:r>
              <a:rPr lang="ru-RU" dirty="0"/>
              <a:t> </a:t>
            </a:r>
            <a:r>
              <a:rPr lang="ru-RU" dirty="0" err="1"/>
              <a:t>Learning</a:t>
            </a:r>
            <a:r>
              <a:rPr lang="ru-RU" dirty="0"/>
              <a:t>. Он позволяет выполнять множество операций и предоставляет множество алгоритмов.</a:t>
            </a:r>
          </a:p>
          <a:p>
            <a:pPr marL="0" indent="0">
              <a:buNone/>
            </a:pPr>
            <a:endParaRPr lang="ru-RU" dirty="0"/>
          </a:p>
          <a:p>
            <a:pPr marL="0" indent="0">
              <a:buNone/>
            </a:pPr>
            <a:r>
              <a:rPr lang="en-US" dirty="0"/>
              <a:t>pip install </a:t>
            </a:r>
            <a:r>
              <a:rPr lang="en-US" dirty="0" err="1"/>
              <a:t>scikit</a:t>
            </a:r>
            <a:r>
              <a:rPr lang="en-US" dirty="0"/>
              <a:t>-learn</a:t>
            </a:r>
            <a:br>
              <a:rPr lang="en-US" dirty="0"/>
            </a:br>
            <a:endParaRPr lang="ru-RU" dirty="0"/>
          </a:p>
        </p:txBody>
      </p:sp>
    </p:spTree>
    <p:extLst>
      <p:ext uri="{BB962C8B-B14F-4D97-AF65-F5344CB8AC3E}">
        <p14:creationId xmlns:p14="http://schemas.microsoft.com/office/powerpoint/2010/main" val="94333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49530" y="723438"/>
            <a:ext cx="9553553" cy="1351168"/>
          </a:xfrm>
          <a:prstGeom prst="rect">
            <a:avLst/>
          </a:prstGeom>
        </p:spPr>
      </p:pic>
      <p:pic>
        <p:nvPicPr>
          <p:cNvPr id="5" name="Рисунок 4"/>
          <p:cNvPicPr>
            <a:picLocks noChangeAspect="1"/>
          </p:cNvPicPr>
          <p:nvPr/>
        </p:nvPicPr>
        <p:blipFill>
          <a:blip r:embed="rId3"/>
          <a:stretch>
            <a:fillRect/>
          </a:stretch>
        </p:blipFill>
        <p:spPr>
          <a:xfrm>
            <a:off x="549530" y="2632740"/>
            <a:ext cx="10153650" cy="3362325"/>
          </a:xfrm>
          <a:prstGeom prst="rect">
            <a:avLst/>
          </a:prstGeom>
        </p:spPr>
      </p:pic>
    </p:spTree>
    <p:extLst>
      <p:ext uri="{BB962C8B-B14F-4D97-AF65-F5344CB8AC3E}">
        <p14:creationId xmlns:p14="http://schemas.microsoft.com/office/powerpoint/2010/main" val="235689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90395" y="744332"/>
            <a:ext cx="11047752" cy="3640855"/>
          </a:xfrm>
          <a:prstGeom prst="rect">
            <a:avLst/>
          </a:prstGeom>
        </p:spPr>
      </p:pic>
    </p:spTree>
    <p:extLst>
      <p:ext uri="{BB962C8B-B14F-4D97-AF65-F5344CB8AC3E}">
        <p14:creationId xmlns:p14="http://schemas.microsoft.com/office/powerpoint/2010/main" val="38810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8264" y="439276"/>
            <a:ext cx="11648767" cy="6109007"/>
          </a:xfrm>
        </p:spPr>
        <p:txBody>
          <a:bodyPr>
            <a:normAutofit/>
          </a:bodyPr>
          <a:lstStyle/>
          <a:p>
            <a:pPr marL="0" indent="0" algn="just">
              <a:buNone/>
            </a:pPr>
            <a:r>
              <a:rPr lang="ru-RU" dirty="0"/>
              <a:t>Деревья решений — один из методов автоматического анализа данных. Являются одним из наиболее эффективных инструментов интеллектуального анализа данных и предсказательной аналитики, которые позволяют решать задачи классификации и регрессии.</a:t>
            </a:r>
          </a:p>
          <a:p>
            <a:pPr marL="0" indent="0" algn="just">
              <a:buNone/>
            </a:pPr>
            <a:endParaRPr lang="ru-RU" dirty="0"/>
          </a:p>
          <a:p>
            <a:pPr marL="0" indent="0" algn="just">
              <a:buNone/>
            </a:pPr>
            <a:endParaRPr lang="ru-RU" dirty="0"/>
          </a:p>
          <a:p>
            <a:pPr marL="0" indent="0" algn="just">
              <a:buNone/>
            </a:pPr>
            <a:r>
              <a:rPr lang="ru-RU" dirty="0"/>
              <a:t>Они представляют собой иерархические древовидные структуры, состоящие из решающих правил вида «Если ..., то ...». Правила автоматически генерируются в процессе обучения на обучающем множестве и, поскольку они формулируются практически на естественном языке (например, «Если </a:t>
            </a:r>
            <a:r>
              <a:rPr lang="ru-RU" b="1" dirty="0"/>
              <a:t>объём продаж</a:t>
            </a:r>
            <a:r>
              <a:rPr lang="ru-RU" dirty="0"/>
              <a:t> более 1000 шт., то товар </a:t>
            </a:r>
            <a:r>
              <a:rPr lang="ru-RU" b="1" dirty="0"/>
              <a:t>перспективный</a:t>
            </a:r>
            <a:r>
              <a:rPr lang="ru-RU" dirty="0"/>
              <a:t>»), деревья решений как аналитические модели более </a:t>
            </a:r>
            <a:r>
              <a:rPr lang="ru-RU" dirty="0" err="1"/>
              <a:t>вербализуемы</a:t>
            </a:r>
            <a:r>
              <a:rPr lang="ru-RU" dirty="0"/>
              <a:t> и интерпретируемы, чем, скажем, нейронные сети.</a:t>
            </a:r>
          </a:p>
        </p:txBody>
      </p:sp>
    </p:spTree>
    <p:extLst>
      <p:ext uri="{BB962C8B-B14F-4D97-AF65-F5344CB8AC3E}">
        <p14:creationId xmlns:p14="http://schemas.microsoft.com/office/powerpoint/2010/main" val="326735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Визуализация дерева решений</a:t>
            </a:r>
          </a:p>
        </p:txBody>
      </p:sp>
      <p:pic>
        <p:nvPicPr>
          <p:cNvPr id="4" name="Рисунок 3"/>
          <p:cNvPicPr>
            <a:picLocks noChangeAspect="1"/>
          </p:cNvPicPr>
          <p:nvPr/>
        </p:nvPicPr>
        <p:blipFill>
          <a:blip r:embed="rId2"/>
          <a:stretch>
            <a:fillRect/>
          </a:stretch>
        </p:blipFill>
        <p:spPr>
          <a:xfrm>
            <a:off x="1822764" y="1388045"/>
            <a:ext cx="7104927" cy="5120910"/>
          </a:xfrm>
          <a:prstGeom prst="rect">
            <a:avLst/>
          </a:prstGeom>
        </p:spPr>
      </p:pic>
    </p:spTree>
    <p:extLst>
      <p:ext uri="{BB962C8B-B14F-4D97-AF65-F5344CB8AC3E}">
        <p14:creationId xmlns:p14="http://schemas.microsoft.com/office/powerpoint/2010/main" val="255918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Визуализация дерева решений</a:t>
            </a:r>
          </a:p>
        </p:txBody>
      </p:sp>
      <p:pic>
        <p:nvPicPr>
          <p:cNvPr id="2050" name="Picture 2" descr="https://machinelearningmastery.ru/img/0-181404-5902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2054482"/>
            <a:ext cx="5259076" cy="455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79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Параметры для изменения: </a:t>
            </a:r>
          </a:p>
        </p:txBody>
      </p:sp>
      <p:sp>
        <p:nvSpPr>
          <p:cNvPr id="3" name="Объект 2"/>
          <p:cNvSpPr>
            <a:spLocks noGrp="1"/>
          </p:cNvSpPr>
          <p:nvPr>
            <p:ph idx="1"/>
          </p:nvPr>
        </p:nvSpPr>
        <p:spPr>
          <a:xfrm>
            <a:off x="1284051" y="1825625"/>
            <a:ext cx="8822987" cy="4351338"/>
          </a:xfrm>
        </p:spPr>
        <p:txBody>
          <a:bodyPr>
            <a:normAutofit lnSpcReduction="10000"/>
          </a:bodyPr>
          <a:lstStyle/>
          <a:p>
            <a:pPr marL="0" indent="0">
              <a:buNone/>
            </a:pPr>
            <a:r>
              <a:rPr lang="en-US" b="1" dirty="0">
                <a:hlinkClick r:id="rId2"/>
              </a:rPr>
              <a:t>https://scikit-learn.org/stable/modules/generated/sklearn.tree.DecisionTreeClassifier.html</a:t>
            </a:r>
            <a:endParaRPr lang="ru-RU" b="1" dirty="0"/>
          </a:p>
          <a:p>
            <a:pPr marL="0" indent="0">
              <a:buNone/>
            </a:pPr>
            <a:endParaRPr lang="ru-RU" b="1" dirty="0"/>
          </a:p>
          <a:p>
            <a:pPr marL="514350" indent="-514350">
              <a:buAutoNum type="arabicPeriod"/>
            </a:pPr>
            <a:r>
              <a:rPr lang="en-US" b="1" dirty="0" err="1"/>
              <a:t>max_depth</a:t>
            </a:r>
            <a:endParaRPr lang="ru-RU" b="1" dirty="0"/>
          </a:p>
          <a:p>
            <a:pPr marL="0" indent="0">
              <a:buNone/>
            </a:pPr>
            <a:endParaRPr lang="ru-RU" dirty="0"/>
          </a:p>
          <a:p>
            <a:pPr marL="0" indent="0">
              <a:buNone/>
            </a:pPr>
            <a:r>
              <a:rPr lang="ru-RU" dirty="0"/>
              <a:t>Максимальная глубина дерева. Если </a:t>
            </a:r>
            <a:r>
              <a:rPr lang="ru-RU" dirty="0" err="1"/>
              <a:t>None</a:t>
            </a:r>
            <a:r>
              <a:rPr lang="ru-RU" dirty="0"/>
              <a:t>, то узлы расширяются до тех пор, пока все листья не станут одинарными или пока все листья не будут содержать выборок меньше, чем </a:t>
            </a:r>
            <a:r>
              <a:rPr lang="ru-RU" dirty="0" err="1"/>
              <a:t>min_samples_split</a:t>
            </a:r>
            <a:r>
              <a:rPr lang="ru-RU" dirty="0"/>
              <a:t>.</a:t>
            </a:r>
          </a:p>
        </p:txBody>
      </p:sp>
    </p:spTree>
    <p:extLst>
      <p:ext uri="{BB962C8B-B14F-4D97-AF65-F5344CB8AC3E}">
        <p14:creationId xmlns:p14="http://schemas.microsoft.com/office/powerpoint/2010/main" val="3970634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dirty="0"/>
              <a:t>2. </a:t>
            </a:r>
            <a:r>
              <a:rPr lang="en-US" b="1" dirty="0" err="1"/>
              <a:t>min_samples_split</a:t>
            </a:r>
            <a:endParaRPr lang="ru-RU" dirty="0"/>
          </a:p>
          <a:p>
            <a:pPr marL="0" indent="0">
              <a:buNone/>
            </a:pPr>
            <a:endParaRPr lang="ru-RU" dirty="0"/>
          </a:p>
          <a:p>
            <a:pPr marL="0" indent="0">
              <a:buNone/>
            </a:pPr>
            <a:r>
              <a:rPr lang="ru-RU" dirty="0"/>
              <a:t>Минимальное количество выборок, необходимое для разделения внутреннего узла:</a:t>
            </a:r>
          </a:p>
          <a:p>
            <a:pPr marL="0" indent="0">
              <a:buNone/>
            </a:pPr>
            <a:r>
              <a:rPr lang="ru-RU" dirty="0"/>
              <a:t>- Если </a:t>
            </a:r>
            <a:r>
              <a:rPr lang="ru-RU" dirty="0" err="1"/>
              <a:t>int</a:t>
            </a:r>
            <a:r>
              <a:rPr lang="ru-RU" dirty="0"/>
              <a:t>, то </a:t>
            </a:r>
            <a:r>
              <a:rPr lang="ru-RU" dirty="0" err="1"/>
              <a:t>min_samples_split</a:t>
            </a:r>
            <a:r>
              <a:rPr lang="ru-RU" dirty="0"/>
              <a:t> считается минимальным числом.</a:t>
            </a:r>
          </a:p>
          <a:p>
            <a:pPr marL="0" indent="0">
              <a:buNone/>
            </a:pPr>
            <a:r>
              <a:rPr lang="ru-RU" dirty="0"/>
              <a:t>- Если число с плавающей запятой, то </a:t>
            </a:r>
            <a:r>
              <a:rPr lang="ru-RU" dirty="0" err="1"/>
              <a:t>min_samples_split</a:t>
            </a:r>
            <a:r>
              <a:rPr lang="ru-RU" dirty="0"/>
              <a:t> — дробь, а </a:t>
            </a:r>
            <a:r>
              <a:rPr lang="ru-RU" dirty="0" err="1"/>
              <a:t>ceil</a:t>
            </a:r>
            <a:r>
              <a:rPr lang="ru-RU" dirty="0"/>
              <a:t>(</a:t>
            </a:r>
            <a:r>
              <a:rPr lang="ru-RU" dirty="0" err="1"/>
              <a:t>min_samples_split</a:t>
            </a:r>
            <a:r>
              <a:rPr lang="ru-RU" dirty="0"/>
              <a:t> * </a:t>
            </a:r>
            <a:r>
              <a:rPr lang="ru-RU" dirty="0" err="1"/>
              <a:t>n_samples</a:t>
            </a:r>
            <a:r>
              <a:rPr lang="ru-RU" dirty="0"/>
              <a:t>) — минимальное количество выборок для каждого разделения.</a:t>
            </a:r>
          </a:p>
        </p:txBody>
      </p:sp>
    </p:spTree>
    <p:extLst>
      <p:ext uri="{BB962C8B-B14F-4D97-AF65-F5344CB8AC3E}">
        <p14:creationId xmlns:p14="http://schemas.microsoft.com/office/powerpoint/2010/main" val="1118762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3458"/>
            <a:ext cx="10515600" cy="6145161"/>
          </a:xfrm>
        </p:spPr>
        <p:txBody>
          <a:bodyPr>
            <a:normAutofit/>
          </a:bodyPr>
          <a:lstStyle/>
          <a:p>
            <a:pPr marL="0" indent="0">
              <a:buNone/>
            </a:pPr>
            <a:r>
              <a:rPr lang="ru-RU" dirty="0"/>
              <a:t>3. </a:t>
            </a:r>
            <a:r>
              <a:rPr lang="en-US" b="1" dirty="0" err="1"/>
              <a:t>min_samples_leaf</a:t>
            </a:r>
            <a:endParaRPr lang="ru-RU" dirty="0"/>
          </a:p>
          <a:p>
            <a:pPr marL="0" indent="0">
              <a:buNone/>
            </a:pPr>
            <a:endParaRPr lang="ru-RU" dirty="0"/>
          </a:p>
          <a:p>
            <a:pPr marL="0" indent="0">
              <a:buNone/>
            </a:pPr>
            <a:r>
              <a:rPr lang="ru-RU" dirty="0"/>
              <a:t>Минимальное количество выборок, необходимое для конечного узла. Точка разделения на любой глубине будет рассматриваться только в том случае, если она оставляет не менее </a:t>
            </a:r>
            <a:r>
              <a:rPr lang="ru-RU" dirty="0" err="1"/>
              <a:t>min_samples_leaf</a:t>
            </a:r>
            <a:r>
              <a:rPr lang="ru-RU" dirty="0"/>
              <a:t> обучающих выборок в каждой из левой и правой ветвей. </a:t>
            </a:r>
          </a:p>
          <a:p>
            <a:pPr marL="0" indent="0">
              <a:buNone/>
            </a:pPr>
            <a:r>
              <a:rPr lang="ru-RU" dirty="0"/>
              <a:t>Это может иметь эффект сглаживания модели, особенно в регрессии.</a:t>
            </a:r>
          </a:p>
          <a:p>
            <a:pPr marL="0" indent="0">
              <a:buNone/>
            </a:pPr>
            <a:r>
              <a:rPr lang="ru-RU" dirty="0"/>
              <a:t>Если </a:t>
            </a:r>
            <a:r>
              <a:rPr lang="ru-RU" dirty="0" err="1"/>
              <a:t>int</a:t>
            </a:r>
            <a:r>
              <a:rPr lang="ru-RU" dirty="0"/>
              <a:t>, то </a:t>
            </a:r>
            <a:r>
              <a:rPr lang="ru-RU" dirty="0" err="1"/>
              <a:t>min_samples_leaf</a:t>
            </a:r>
            <a:r>
              <a:rPr lang="ru-RU" dirty="0"/>
              <a:t> считается минимальным числом.</a:t>
            </a:r>
          </a:p>
          <a:p>
            <a:pPr marL="0" indent="0">
              <a:buNone/>
            </a:pPr>
            <a:r>
              <a:rPr lang="ru-RU" dirty="0"/>
              <a:t>Если число с плавающей запятой, то </a:t>
            </a:r>
            <a:r>
              <a:rPr lang="ru-RU" dirty="0" err="1"/>
              <a:t>min_samples_leaf</a:t>
            </a:r>
            <a:r>
              <a:rPr lang="ru-RU" dirty="0"/>
              <a:t> — дробь, а </a:t>
            </a:r>
            <a:r>
              <a:rPr lang="ru-RU" dirty="0" err="1"/>
              <a:t>ceil</a:t>
            </a:r>
            <a:r>
              <a:rPr lang="ru-RU" dirty="0"/>
              <a:t>(</a:t>
            </a:r>
            <a:r>
              <a:rPr lang="ru-RU" dirty="0" err="1"/>
              <a:t>min_samples_leaf</a:t>
            </a:r>
            <a:r>
              <a:rPr lang="ru-RU" dirty="0"/>
              <a:t> * </a:t>
            </a:r>
            <a:r>
              <a:rPr lang="ru-RU" dirty="0" err="1"/>
              <a:t>n_samples</a:t>
            </a:r>
            <a:r>
              <a:rPr lang="ru-RU" dirty="0"/>
              <a:t>) — минимальное количество выборок для каждого узла.</a:t>
            </a:r>
          </a:p>
        </p:txBody>
      </p:sp>
    </p:spTree>
    <p:extLst>
      <p:ext uri="{BB962C8B-B14F-4D97-AF65-F5344CB8AC3E}">
        <p14:creationId xmlns:p14="http://schemas.microsoft.com/office/powerpoint/2010/main" val="41275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Структура дерева решений</a:t>
            </a:r>
          </a:p>
        </p:txBody>
      </p:sp>
      <p:sp>
        <p:nvSpPr>
          <p:cNvPr id="3" name="Объект 2"/>
          <p:cNvSpPr>
            <a:spLocks noGrp="1"/>
          </p:cNvSpPr>
          <p:nvPr>
            <p:ph idx="1"/>
          </p:nvPr>
        </p:nvSpPr>
        <p:spPr>
          <a:xfrm>
            <a:off x="1221189" y="1796442"/>
            <a:ext cx="9595970" cy="4351338"/>
          </a:xfrm>
        </p:spPr>
        <p:txBody>
          <a:bodyPr>
            <a:normAutofit fontScale="92500" lnSpcReduction="20000"/>
          </a:bodyPr>
          <a:lstStyle/>
          <a:p>
            <a:pPr marL="0" indent="0">
              <a:buNone/>
            </a:pPr>
            <a:r>
              <a:rPr lang="ru-RU" dirty="0"/>
              <a:t>Дерево решений — это метод представления решающих правил в иерархической структуре, состоящей из элементов двух типов — узлов (</a:t>
            </a:r>
            <a:r>
              <a:rPr lang="ru-RU" dirty="0" err="1"/>
              <a:t>node</a:t>
            </a:r>
            <a:r>
              <a:rPr lang="ru-RU" dirty="0"/>
              <a:t>) и листьев (</a:t>
            </a:r>
            <a:r>
              <a:rPr lang="ru-RU" dirty="0" err="1"/>
              <a:t>leaf</a:t>
            </a:r>
            <a:r>
              <a:rPr lang="ru-RU" dirty="0"/>
              <a:t>). </a:t>
            </a:r>
          </a:p>
          <a:p>
            <a:pPr marL="0" indent="0">
              <a:buNone/>
            </a:pPr>
            <a:r>
              <a:rPr lang="ru-RU" dirty="0"/>
              <a:t>В узлах находятся решающие правила и производится проверка соответствия примеров этому правилу </a:t>
            </a:r>
            <a:r>
              <a:rPr lang="ru-RU"/>
              <a:t>по какому-либо </a:t>
            </a:r>
            <a:r>
              <a:rPr lang="ru-RU" dirty="0"/>
              <a:t>атрибуту обучающего множества.</a:t>
            </a:r>
          </a:p>
          <a:p>
            <a:pPr marL="0" indent="0">
              <a:buNone/>
            </a:pPr>
            <a:endParaRPr lang="ru-RU" dirty="0"/>
          </a:p>
          <a:p>
            <a:pPr marL="0" indent="0">
              <a:buNone/>
            </a:pPr>
            <a:r>
              <a:rPr lang="ru-RU" dirty="0"/>
              <a:t>В простейшем случае, в результате проверки, множество примеров, попавших в узел, разбивается на два подмножества, в одно из которых попадают примеры, удовлетворяющие правилу, а в другое — не удовлетворяющие.</a:t>
            </a:r>
          </a:p>
          <a:p>
            <a:pPr marL="0" indent="0">
              <a:buNone/>
            </a:pPr>
            <a:br>
              <a:rPr lang="ru-RU" dirty="0"/>
            </a:br>
            <a:endParaRPr lang="ru-RU" dirty="0"/>
          </a:p>
        </p:txBody>
      </p:sp>
    </p:spTree>
    <p:extLst>
      <p:ext uri="{BB962C8B-B14F-4D97-AF65-F5344CB8AC3E}">
        <p14:creationId xmlns:p14="http://schemas.microsoft.com/office/powerpoint/2010/main" val="240033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89328" y="471948"/>
            <a:ext cx="11763689" cy="5791200"/>
          </a:xfrm>
          <a:prstGeom prst="rect">
            <a:avLst/>
          </a:prstGeom>
        </p:spPr>
      </p:pic>
    </p:spTree>
    <p:extLst>
      <p:ext uri="{BB962C8B-B14F-4D97-AF65-F5344CB8AC3E}">
        <p14:creationId xmlns:p14="http://schemas.microsoft.com/office/powerpoint/2010/main" val="320010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70271" y="1721795"/>
            <a:ext cx="11189110" cy="4865817"/>
          </a:xfrm>
        </p:spPr>
        <p:txBody>
          <a:bodyPr/>
          <a:lstStyle/>
          <a:p>
            <a:pPr marL="0" indent="0" algn="just">
              <a:buNone/>
            </a:pPr>
            <a:r>
              <a:rPr lang="ru-RU" dirty="0"/>
              <a:t>Затем к каждому подмножеству вновь применяется правило и процедура рекурсивно повторяется пока не будет достигнуто некоторое условие остановки алгоритма. </a:t>
            </a:r>
          </a:p>
          <a:p>
            <a:pPr marL="0" indent="0" algn="just">
              <a:buNone/>
            </a:pPr>
            <a:r>
              <a:rPr lang="ru-RU" dirty="0"/>
              <a:t>В результате в последнем узле проверка и разбиение не производится и он объявляется листом. </a:t>
            </a:r>
          </a:p>
          <a:p>
            <a:pPr marL="0" indent="0" algn="just">
              <a:buNone/>
            </a:pPr>
            <a:r>
              <a:rPr lang="ru-RU" dirty="0"/>
              <a:t>Лист определяет решение для каждого попавшего в него примера. </a:t>
            </a:r>
          </a:p>
          <a:p>
            <a:pPr marL="0" indent="0" algn="just">
              <a:buNone/>
            </a:pPr>
            <a:r>
              <a:rPr lang="ru-RU" dirty="0"/>
              <a:t>Для дерева классификации — это класс, ассоциируемый с узлом, а для дерева регрессии — соответствующий листу модальный интервал целевой переменной.</a:t>
            </a:r>
          </a:p>
        </p:txBody>
      </p:sp>
    </p:spTree>
    <p:extLst>
      <p:ext uri="{BB962C8B-B14F-4D97-AF65-F5344CB8AC3E}">
        <p14:creationId xmlns:p14="http://schemas.microsoft.com/office/powerpoint/2010/main" val="283201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7922"/>
            <a:ext cx="10515600" cy="5997677"/>
          </a:xfrm>
        </p:spPr>
        <p:txBody>
          <a:bodyPr>
            <a:normAutofit/>
          </a:bodyPr>
          <a:lstStyle/>
          <a:p>
            <a:pPr algn="just"/>
            <a:r>
              <a:rPr lang="ru-RU" sz="3200" dirty="0"/>
              <a:t>Таким образом, в отличие от узла, в листе содержится не правило, а подмножество объектов, удовлетворяющих всем правилам ветви, которая заканчивается данным листом.</a:t>
            </a:r>
          </a:p>
          <a:p>
            <a:pPr algn="just"/>
            <a:endParaRPr lang="ru-RU" sz="3200" dirty="0"/>
          </a:p>
          <a:p>
            <a:pPr algn="just"/>
            <a:r>
              <a:rPr lang="ru-RU" sz="3200" dirty="0"/>
              <a:t>Очевидно, чтобы попасть в лист, пример должен удовлетворять всем правилам, лежащим на пути к этому листу. Поскольку путь в дереве к каждому листу единственный, то и каждый пример может попасть только в один лист, что обеспечивает единственность решения.</a:t>
            </a:r>
          </a:p>
          <a:p>
            <a:pPr algn="just"/>
            <a:endParaRPr lang="ru-RU" sz="3200" dirty="0"/>
          </a:p>
        </p:txBody>
      </p:sp>
    </p:spTree>
    <p:extLst>
      <p:ext uri="{BB962C8B-B14F-4D97-AF65-F5344CB8AC3E}">
        <p14:creationId xmlns:p14="http://schemas.microsoft.com/office/powerpoint/2010/main" val="91977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3660" y="231059"/>
            <a:ext cx="10315398" cy="824578"/>
          </a:xfrm>
        </p:spPr>
        <p:txBody>
          <a:bodyPr/>
          <a:lstStyle/>
          <a:p>
            <a:r>
              <a:rPr lang="ru-RU" b="1" dirty="0"/>
              <a:t>Задачи</a:t>
            </a:r>
          </a:p>
        </p:txBody>
      </p:sp>
      <p:sp>
        <p:nvSpPr>
          <p:cNvPr id="3" name="Объект 2"/>
          <p:cNvSpPr>
            <a:spLocks noGrp="1"/>
          </p:cNvSpPr>
          <p:nvPr>
            <p:ph idx="1"/>
          </p:nvPr>
        </p:nvSpPr>
        <p:spPr>
          <a:xfrm>
            <a:off x="491613" y="1055637"/>
            <a:ext cx="11208774" cy="5140882"/>
          </a:xfrm>
        </p:spPr>
        <p:txBody>
          <a:bodyPr>
            <a:normAutofit/>
          </a:bodyPr>
          <a:lstStyle/>
          <a:p>
            <a:pPr marL="0" indent="0">
              <a:buNone/>
            </a:pPr>
            <a:r>
              <a:rPr lang="ru-RU" dirty="0"/>
              <a:t>Задачами, решаемыми с помощью данного аппарата, являются:</a:t>
            </a:r>
          </a:p>
          <a:p>
            <a:pPr marL="0" indent="0">
              <a:buNone/>
            </a:pPr>
            <a:endParaRPr lang="ru-RU" dirty="0"/>
          </a:p>
          <a:p>
            <a:r>
              <a:rPr lang="ru-RU" b="1" dirty="0"/>
              <a:t>Классификация</a:t>
            </a:r>
            <a:r>
              <a:rPr lang="ru-RU" dirty="0"/>
              <a:t> — отнесение объектов к одному из заранее известных классов. Целевая переменная должна иметь дискретные значения.</a:t>
            </a:r>
          </a:p>
          <a:p>
            <a:r>
              <a:rPr lang="ru-RU" b="1" dirty="0"/>
              <a:t>Регрессия (численное предсказание)</a:t>
            </a:r>
            <a:r>
              <a:rPr lang="ru-RU" dirty="0"/>
              <a:t> — предсказание числового значения независимой переменной для заданного входного вектора.</a:t>
            </a:r>
          </a:p>
          <a:p>
            <a:r>
              <a:rPr lang="ru-RU" b="1" dirty="0"/>
              <a:t>Описание объектов</a:t>
            </a:r>
            <a:r>
              <a:rPr lang="ru-RU" dirty="0"/>
              <a:t> — набор правил в дереве решений позволяет компактно описывать объекты. Поэтому вместо сложных структур, описывающих объекты, можно хранить деревья решений.</a:t>
            </a:r>
          </a:p>
          <a:p>
            <a:pPr marL="0" indent="0">
              <a:buNone/>
            </a:pPr>
            <a:endParaRPr lang="ru-RU" dirty="0"/>
          </a:p>
        </p:txBody>
      </p:sp>
    </p:spTree>
    <p:extLst>
      <p:ext uri="{BB962C8B-B14F-4D97-AF65-F5344CB8AC3E}">
        <p14:creationId xmlns:p14="http://schemas.microsoft.com/office/powerpoint/2010/main" val="316916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73740"/>
          </a:xfrm>
        </p:spPr>
        <p:txBody>
          <a:bodyPr/>
          <a:lstStyle/>
          <a:p>
            <a:r>
              <a:rPr lang="ru-RU" b="1" dirty="0"/>
              <a:t>Основные этапы построения</a:t>
            </a:r>
          </a:p>
        </p:txBody>
      </p:sp>
      <p:sp>
        <p:nvSpPr>
          <p:cNvPr id="3" name="Объект 2"/>
          <p:cNvSpPr>
            <a:spLocks noGrp="1"/>
          </p:cNvSpPr>
          <p:nvPr>
            <p:ph idx="1"/>
          </p:nvPr>
        </p:nvSpPr>
        <p:spPr>
          <a:xfrm>
            <a:off x="1099226" y="1238866"/>
            <a:ext cx="10254574" cy="4938097"/>
          </a:xfrm>
        </p:spPr>
        <p:txBody>
          <a:bodyPr/>
          <a:lstStyle/>
          <a:p>
            <a:pPr marL="0" indent="0" algn="just">
              <a:buNone/>
            </a:pPr>
            <a:r>
              <a:rPr lang="ru-RU" dirty="0"/>
              <a:t>В ходе построения дерева решений нужно решить несколько основных проблем, с каждой из которых связан соответствующий шаг процесса обучения:</a:t>
            </a:r>
          </a:p>
          <a:p>
            <a:r>
              <a:rPr lang="ru-RU" dirty="0"/>
              <a:t>Выбор атрибута, по которому будет производиться разбиение в данном узле (атрибута разбиения).</a:t>
            </a:r>
          </a:p>
          <a:p>
            <a:r>
              <a:rPr lang="ru-RU" dirty="0"/>
              <a:t>Выбор критерия остановки обучения.</a:t>
            </a:r>
          </a:p>
          <a:p>
            <a:r>
              <a:rPr lang="ru-RU" dirty="0"/>
              <a:t>Выбор метода отсечения ветвей (упрощения).</a:t>
            </a:r>
          </a:p>
          <a:p>
            <a:r>
              <a:rPr lang="ru-RU" dirty="0"/>
              <a:t>Оценка точности построенного дерева.</a:t>
            </a:r>
          </a:p>
          <a:p>
            <a:pPr marL="0" indent="0">
              <a:buNone/>
            </a:pPr>
            <a:endParaRPr lang="ru-RU" dirty="0"/>
          </a:p>
        </p:txBody>
      </p:sp>
    </p:spTree>
    <p:extLst>
      <p:ext uri="{BB962C8B-B14F-4D97-AF65-F5344CB8AC3E}">
        <p14:creationId xmlns:p14="http://schemas.microsoft.com/office/powerpoint/2010/main" val="345665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Процесс построения</a:t>
            </a:r>
          </a:p>
        </p:txBody>
      </p:sp>
      <p:sp>
        <p:nvSpPr>
          <p:cNvPr id="3" name="Объект 2"/>
          <p:cNvSpPr>
            <a:spLocks noGrp="1"/>
          </p:cNvSpPr>
          <p:nvPr>
            <p:ph idx="1"/>
          </p:nvPr>
        </p:nvSpPr>
        <p:spPr/>
        <p:txBody>
          <a:bodyPr>
            <a:normAutofit fontScale="92500"/>
          </a:bodyPr>
          <a:lstStyle/>
          <a:p>
            <a:pPr marL="0" indent="0" algn="just">
              <a:buNone/>
            </a:pPr>
            <a:r>
              <a:rPr lang="ru-RU" dirty="0"/>
              <a:t>Процесс построения деревьев решений заключается в последовательном, рекурсивном разбиении обучающего множества на подмножества с применением решающих правил в узлах. </a:t>
            </a:r>
          </a:p>
          <a:p>
            <a:pPr marL="0" indent="0" algn="just">
              <a:buNone/>
            </a:pPr>
            <a:r>
              <a:rPr lang="ru-RU" dirty="0"/>
              <a:t>Процесс разбиения продолжается до тех пор, пока все узлы в конце всех ветвей не будут объявлены листьями. </a:t>
            </a:r>
          </a:p>
          <a:p>
            <a:pPr marL="0" indent="0" algn="just">
              <a:buNone/>
            </a:pPr>
            <a:r>
              <a:rPr lang="ru-RU" dirty="0"/>
              <a:t>Объявление узла листом может произойти естественным образом (когда он будет содержать единственный объект, или объекты только одного класса), или по достижении некоторого условия остановки, задаваемого пользователем (например, минимально допустимое число примеров в узле или максимальная глубина дерева).</a:t>
            </a:r>
          </a:p>
        </p:txBody>
      </p:sp>
    </p:spTree>
    <p:extLst>
      <p:ext uri="{BB962C8B-B14F-4D97-AF65-F5344CB8AC3E}">
        <p14:creationId xmlns:p14="http://schemas.microsoft.com/office/powerpoint/2010/main" val="6763161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1384</Words>
  <Application>Microsoft Office PowerPoint</Application>
  <PresentationFormat>Широкоэкранный</PresentationFormat>
  <Paragraphs>85</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Calibri Light</vt:lpstr>
      <vt:lpstr>Тема Office</vt:lpstr>
      <vt:lpstr>Дерево решений Decision Tree</vt:lpstr>
      <vt:lpstr>Презентация PowerPoint</vt:lpstr>
      <vt:lpstr>Структура дерева решений</vt:lpstr>
      <vt:lpstr>Презентация PowerPoint</vt:lpstr>
      <vt:lpstr>Презентация PowerPoint</vt:lpstr>
      <vt:lpstr>Презентация PowerPoint</vt:lpstr>
      <vt:lpstr>Задачи</vt:lpstr>
      <vt:lpstr>Основные этапы построения</vt:lpstr>
      <vt:lpstr>Процесс построения</vt:lpstr>
      <vt:lpstr>Презентация PowerPoint</vt:lpstr>
      <vt:lpstr>Выбор атрибута разбиения </vt:lpstr>
      <vt:lpstr>Теоретико-информационный критерий</vt:lpstr>
      <vt:lpstr>Статистический подход</vt:lpstr>
      <vt:lpstr>Критерий остановки алгоритма</vt:lpstr>
      <vt:lpstr>Очевидным решением проблемы является принудительная остановка построения дерева, пока оно не стало переобученным. Для этого разработаны следующие подходы.</vt:lpstr>
      <vt:lpstr>Презентация PowerPoint</vt:lpstr>
      <vt:lpstr>scikit-learn</vt:lpstr>
      <vt:lpstr>Презентация PowerPoint</vt:lpstr>
      <vt:lpstr>Презентация PowerPoint</vt:lpstr>
      <vt:lpstr>Визуализация дерева решений</vt:lpstr>
      <vt:lpstr>Визуализация дерева решений</vt:lpstr>
      <vt:lpstr>Параметры для изменения: </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решений</dc:title>
  <dc:creator>Ольга</dc:creator>
  <cp:lastModifiedBy>Arsen Kuzhaev</cp:lastModifiedBy>
  <cp:revision>26</cp:revision>
  <dcterms:created xsi:type="dcterms:W3CDTF">2022-11-22T08:00:31Z</dcterms:created>
  <dcterms:modified xsi:type="dcterms:W3CDTF">2023-09-25T11:44:55Z</dcterms:modified>
</cp:coreProperties>
</file>